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4"/>
  </p:sldMasterIdLst>
  <p:notesMasterIdLst>
    <p:notesMasterId r:id="rId13"/>
  </p:notesMasterIdLst>
  <p:sldIdLst>
    <p:sldId id="706" r:id="rId5"/>
    <p:sldId id="786" r:id="rId6"/>
    <p:sldId id="770" r:id="rId7"/>
    <p:sldId id="787" r:id="rId8"/>
    <p:sldId id="773" r:id="rId9"/>
    <p:sldId id="699" r:id="rId10"/>
    <p:sldId id="765" r:id="rId11"/>
    <p:sldId id="825" r:id="rId12"/>
  </p:sldIdLst>
  <p:sldSz cx="9906000" cy="6858000" type="A4"/>
  <p:notesSz cx="6797675" cy="9926638"/>
  <p:defaultTextStyle>
    <a:defPPr>
      <a:defRPr lang="en-US"/>
    </a:defPPr>
    <a:lvl1pPr algn="l" rtl="0" fontAlgn="base">
      <a:spcBef>
        <a:spcPct val="0"/>
      </a:spcBef>
      <a:spcAft>
        <a:spcPct val="0"/>
      </a:spcAft>
      <a:defRPr sz="1000" kern="1200">
        <a:solidFill>
          <a:srgbClr val="01829B"/>
        </a:solidFill>
        <a:latin typeface="Arial" charset="0"/>
        <a:ea typeface="ＭＳ Ｐゴシック" pitchFamily="34" charset="-128"/>
        <a:cs typeface="+mn-cs"/>
      </a:defRPr>
    </a:lvl1pPr>
    <a:lvl2pPr marL="457200" algn="l" rtl="0" fontAlgn="base">
      <a:spcBef>
        <a:spcPct val="0"/>
      </a:spcBef>
      <a:spcAft>
        <a:spcPct val="0"/>
      </a:spcAft>
      <a:defRPr sz="1000" kern="1200">
        <a:solidFill>
          <a:srgbClr val="01829B"/>
        </a:solidFill>
        <a:latin typeface="Arial" charset="0"/>
        <a:ea typeface="ＭＳ Ｐゴシック" pitchFamily="34" charset="-128"/>
        <a:cs typeface="+mn-cs"/>
      </a:defRPr>
    </a:lvl2pPr>
    <a:lvl3pPr marL="914400" algn="l" rtl="0" fontAlgn="base">
      <a:spcBef>
        <a:spcPct val="0"/>
      </a:spcBef>
      <a:spcAft>
        <a:spcPct val="0"/>
      </a:spcAft>
      <a:defRPr sz="1000" kern="1200">
        <a:solidFill>
          <a:srgbClr val="01829B"/>
        </a:solidFill>
        <a:latin typeface="Arial" charset="0"/>
        <a:ea typeface="ＭＳ Ｐゴシック" pitchFamily="34" charset="-128"/>
        <a:cs typeface="+mn-cs"/>
      </a:defRPr>
    </a:lvl3pPr>
    <a:lvl4pPr marL="1371600" algn="l" rtl="0" fontAlgn="base">
      <a:spcBef>
        <a:spcPct val="0"/>
      </a:spcBef>
      <a:spcAft>
        <a:spcPct val="0"/>
      </a:spcAft>
      <a:defRPr sz="1000" kern="1200">
        <a:solidFill>
          <a:srgbClr val="01829B"/>
        </a:solidFill>
        <a:latin typeface="Arial" charset="0"/>
        <a:ea typeface="ＭＳ Ｐゴシック" pitchFamily="34" charset="-128"/>
        <a:cs typeface="+mn-cs"/>
      </a:defRPr>
    </a:lvl4pPr>
    <a:lvl5pPr marL="1828800" algn="l" rtl="0" fontAlgn="base">
      <a:spcBef>
        <a:spcPct val="0"/>
      </a:spcBef>
      <a:spcAft>
        <a:spcPct val="0"/>
      </a:spcAft>
      <a:defRPr sz="1000" kern="1200">
        <a:solidFill>
          <a:srgbClr val="01829B"/>
        </a:solidFill>
        <a:latin typeface="Arial" charset="0"/>
        <a:ea typeface="ＭＳ Ｐゴシック" pitchFamily="34" charset="-128"/>
        <a:cs typeface="+mn-cs"/>
      </a:defRPr>
    </a:lvl5pPr>
    <a:lvl6pPr marL="2286000" algn="l" defTabSz="914400" rtl="0" eaLnBrk="1" latinLnBrk="0" hangingPunct="1">
      <a:defRPr sz="1000" kern="1200">
        <a:solidFill>
          <a:srgbClr val="01829B"/>
        </a:solidFill>
        <a:latin typeface="Arial" charset="0"/>
        <a:ea typeface="ＭＳ Ｐゴシック" pitchFamily="34" charset="-128"/>
        <a:cs typeface="+mn-cs"/>
      </a:defRPr>
    </a:lvl6pPr>
    <a:lvl7pPr marL="2743200" algn="l" defTabSz="914400" rtl="0" eaLnBrk="1" latinLnBrk="0" hangingPunct="1">
      <a:defRPr sz="1000" kern="1200">
        <a:solidFill>
          <a:srgbClr val="01829B"/>
        </a:solidFill>
        <a:latin typeface="Arial" charset="0"/>
        <a:ea typeface="ＭＳ Ｐゴシック" pitchFamily="34" charset="-128"/>
        <a:cs typeface="+mn-cs"/>
      </a:defRPr>
    </a:lvl7pPr>
    <a:lvl8pPr marL="3200400" algn="l" defTabSz="914400" rtl="0" eaLnBrk="1" latinLnBrk="0" hangingPunct="1">
      <a:defRPr sz="1000" kern="1200">
        <a:solidFill>
          <a:srgbClr val="01829B"/>
        </a:solidFill>
        <a:latin typeface="Arial" charset="0"/>
        <a:ea typeface="ＭＳ Ｐゴシック" pitchFamily="34" charset="-128"/>
        <a:cs typeface="+mn-cs"/>
      </a:defRPr>
    </a:lvl8pPr>
    <a:lvl9pPr marL="3657600" algn="l" defTabSz="914400" rtl="0" eaLnBrk="1" latinLnBrk="0" hangingPunct="1">
      <a:defRPr sz="1000" kern="1200">
        <a:solidFill>
          <a:srgbClr val="01829B"/>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FF00"/>
    <a:srgbClr val="FFCC99"/>
    <a:srgbClr val="339966"/>
    <a:srgbClr val="CC6600"/>
    <a:srgbClr val="CCECFF"/>
    <a:srgbClr val="996633"/>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4" autoAdjust="0"/>
    <p:restoredTop sz="99286" autoAdjust="0"/>
  </p:normalViewPr>
  <p:slideViewPr>
    <p:cSldViewPr snapToGrid="0">
      <p:cViewPr varScale="1">
        <p:scale>
          <a:sx n="99" d="100"/>
          <a:sy n="99" d="100"/>
        </p:scale>
        <p:origin x="-96" y="-162"/>
      </p:cViewPr>
      <p:guideLst>
        <p:guide orient="horz" pos="1008"/>
        <p:guide orient="horz" pos="720"/>
        <p:guide orient="horz" pos="48"/>
        <p:guide orient="horz" pos="3936"/>
        <p:guide orient="horz" pos="1872"/>
        <p:guide pos="241"/>
        <p:guide pos="6000"/>
        <p:guide pos="5040"/>
        <p:guide pos="3504"/>
      </p:guideLst>
    </p:cSldViewPr>
  </p:slideViewPr>
  <p:outlineViewPr>
    <p:cViewPr>
      <p:scale>
        <a:sx n="33" d="100"/>
        <a:sy n="33" d="100"/>
      </p:scale>
      <p:origin x="0" y="2196"/>
    </p:cViewPr>
  </p:outlineViewPr>
  <p:notesTextViewPr>
    <p:cViewPr>
      <p:scale>
        <a:sx n="100" d="100"/>
        <a:sy n="100" d="100"/>
      </p:scale>
      <p:origin x="0" y="0"/>
    </p:cViewPr>
  </p:notesTextViewPr>
  <p:sorterViewPr>
    <p:cViewPr>
      <p:scale>
        <a:sx n="100" d="100"/>
        <a:sy n="100" d="100"/>
      </p:scale>
      <p:origin x="0" y="13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solidFill>
                  <a:schemeClr val="tx1"/>
                </a:solidFill>
                <a:latin typeface="Arial" charset="0"/>
                <a:ea typeface="ＭＳ Ｐゴシック" pitchFamily="84" charset="-128"/>
                <a:cs typeface="+mn-cs"/>
              </a:defRPr>
            </a:lvl1pPr>
          </a:lstStyle>
          <a:p>
            <a:pPr>
              <a:defRPr/>
            </a:pPr>
            <a:endParaRPr lang="en-US"/>
          </a:p>
        </p:txBody>
      </p:sp>
      <p:sp>
        <p:nvSpPr>
          <p:cNvPr id="4099"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solidFill>
                  <a:schemeClr val="tx1"/>
                </a:solidFill>
                <a:latin typeface="Arial" charset="0"/>
                <a:ea typeface="ＭＳ Ｐゴシック" pitchFamily="84" charset="-128"/>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711200" y="744538"/>
            <a:ext cx="5376863"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6463" y="4716463"/>
            <a:ext cx="4984750"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solidFill>
                  <a:schemeClr val="tx1"/>
                </a:solidFill>
                <a:latin typeface="Arial" charset="0"/>
                <a:ea typeface="ＭＳ Ｐゴシック" pitchFamily="84" charset="-128"/>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solidFill>
                  <a:schemeClr val="tx1"/>
                </a:solidFill>
                <a:latin typeface="Arial" charset="0"/>
                <a:ea typeface="ＭＳ Ｐゴシック" pitchFamily="84" charset="-128"/>
                <a:cs typeface="+mn-cs"/>
              </a:defRPr>
            </a:lvl1pPr>
          </a:lstStyle>
          <a:p>
            <a:pPr>
              <a:defRPr/>
            </a:pPr>
            <a:fld id="{857B8D46-68A5-4626-AFB4-43BC32822EE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8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8F418EFF-00F6-418D-813A-DDA50E02B41F}" type="slidenum">
              <a:rPr lang="en-US" smtClean="0">
                <a:ea typeface="ＭＳ Ｐゴシック" pitchFamily="34" charset="-128"/>
              </a:rPr>
              <a:pPr/>
              <a:t>0</a:t>
            </a:fld>
            <a:endParaRPr lang="en-US" smtClean="0">
              <a:ea typeface="ＭＳ Ｐゴシック" pitchFamily="34" charset="-128"/>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de-DE"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de-DE"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de-DE"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de-DE"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6.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7" descr="CGU-players"/>
          <p:cNvPicPr>
            <a:picLocks noChangeAspect="1" noChangeArrowheads="1"/>
          </p:cNvPicPr>
          <p:nvPr userDrawn="1"/>
        </p:nvPicPr>
        <p:blipFill>
          <a:blip r:embed="rId4" cstate="print"/>
          <a:srcRect/>
          <a:stretch>
            <a:fillRect/>
          </a:stretch>
        </p:blipFill>
        <p:spPr bwMode="auto">
          <a:xfrm>
            <a:off x="0" y="2835275"/>
            <a:ext cx="9906000" cy="3908425"/>
          </a:xfrm>
          <a:prstGeom prst="rect">
            <a:avLst/>
          </a:prstGeom>
          <a:noFill/>
          <a:ln w="9525">
            <a:noFill/>
            <a:miter lim="800000"/>
            <a:headEnd/>
            <a:tailEnd/>
          </a:ln>
        </p:spPr>
      </p:pic>
      <p:sp>
        <p:nvSpPr>
          <p:cNvPr id="5" name="Freeform 9"/>
          <p:cNvSpPr>
            <a:spLocks/>
          </p:cNvSpPr>
          <p:nvPr userDrawn="1">
            <p:custDataLst>
              <p:tags r:id="rId1"/>
            </p:custDataLst>
          </p:nvPr>
        </p:nvSpPr>
        <p:spPr bwMode="auto">
          <a:xfrm>
            <a:off x="0" y="1295400"/>
            <a:ext cx="9917113" cy="5562600"/>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solidFill>
            <a:srgbClr val="006A7F"/>
          </a:solidFill>
          <a:ln w="19050" cap="flat" cmpd="sng">
            <a:noFill/>
            <a:prstDash val="solid"/>
            <a:round/>
            <a:headEnd type="none" w="med" len="med"/>
            <a:tailEnd type="none" w="med" len="med"/>
          </a:ln>
          <a:effectLst/>
        </p:spPr>
        <p:txBody>
          <a:bodyPr wrap="none" anchor="ctr"/>
          <a:lstStyle/>
          <a:p>
            <a:pPr eaLnBrk="0" hangingPunct="0">
              <a:defRPr/>
            </a:pPr>
            <a:endParaRPr lang="en-US" sz="2400">
              <a:solidFill>
                <a:schemeClr val="tx1"/>
              </a:solidFill>
              <a:ea typeface="ＭＳ Ｐゴシック" pitchFamily="84" charset="-128"/>
            </a:endParaRPr>
          </a:p>
        </p:txBody>
      </p:sp>
      <p:sp>
        <p:nvSpPr>
          <p:cNvPr id="6" name="Freeform 8"/>
          <p:cNvSpPr>
            <a:spLocks/>
          </p:cNvSpPr>
          <p:nvPr userDrawn="1">
            <p:custDataLst>
              <p:tags r:id="rId2"/>
            </p:custDataLst>
          </p:nvPr>
        </p:nvSpPr>
        <p:spPr bwMode="auto">
          <a:xfrm>
            <a:off x="-22225" y="1146175"/>
            <a:ext cx="9939338"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solidFill>
            <a:srgbClr val="01829B"/>
          </a:solidFill>
          <a:ln w="19050" cap="flat" cmpd="sng">
            <a:noFill/>
            <a:prstDash val="solid"/>
            <a:round/>
            <a:headEnd type="none" w="med" len="med"/>
            <a:tailEnd type="none" w="med" len="med"/>
          </a:ln>
          <a:effectLst/>
        </p:spPr>
        <p:txBody>
          <a:bodyPr wrap="none" anchor="ctr"/>
          <a:lstStyle/>
          <a:p>
            <a:pPr eaLnBrk="0" hangingPunct="0">
              <a:defRPr/>
            </a:pPr>
            <a:endParaRPr lang="en-US" sz="2400">
              <a:solidFill>
                <a:schemeClr val="tx1"/>
              </a:solidFill>
              <a:ea typeface="ＭＳ Ｐゴシック" pitchFamily="84" charset="-128"/>
            </a:endParaRPr>
          </a:p>
        </p:txBody>
      </p:sp>
      <p:sp>
        <p:nvSpPr>
          <p:cNvPr id="7" name="Rectangle 12"/>
          <p:cNvSpPr>
            <a:spLocks noChangeArrowheads="1"/>
          </p:cNvSpPr>
          <p:nvPr userDrawn="1"/>
        </p:nvSpPr>
        <p:spPr bwMode="auto">
          <a:xfrm>
            <a:off x="228600" y="304800"/>
            <a:ext cx="2667000" cy="762000"/>
          </a:xfrm>
          <a:prstGeom prst="rect">
            <a:avLst/>
          </a:prstGeom>
          <a:solidFill>
            <a:schemeClr val="bg1"/>
          </a:solidFill>
          <a:ln w="9525">
            <a:noFill/>
            <a:miter lim="800000"/>
            <a:headEnd/>
            <a:tailEnd/>
          </a:ln>
        </p:spPr>
        <p:txBody>
          <a:bodyPr wrap="none" anchor="ctr"/>
          <a:lstStyle/>
          <a:p>
            <a:pPr eaLnBrk="0" hangingPunct="0">
              <a:defRPr/>
            </a:pPr>
            <a:endParaRPr lang="en-US" sz="2400">
              <a:solidFill>
                <a:schemeClr val="tx1"/>
              </a:solidFill>
              <a:ea typeface="ＭＳ Ｐゴシック" pitchFamily="84" charset="-128"/>
            </a:endParaRPr>
          </a:p>
        </p:txBody>
      </p:sp>
      <p:pic>
        <p:nvPicPr>
          <p:cNvPr id="8" name="Picture 20" descr="capgemini-logo-5cm"/>
          <p:cNvPicPr>
            <a:picLocks noChangeAspect="1" noChangeArrowheads="1"/>
          </p:cNvPicPr>
          <p:nvPr userDrawn="1"/>
        </p:nvPicPr>
        <p:blipFill>
          <a:blip r:embed="rId5" cstate="print"/>
          <a:srcRect/>
          <a:stretch>
            <a:fillRect/>
          </a:stretch>
        </p:blipFill>
        <p:spPr bwMode="auto">
          <a:xfrm>
            <a:off x="358775" y="381000"/>
            <a:ext cx="2443163" cy="569913"/>
          </a:xfrm>
          <a:prstGeom prst="rect">
            <a:avLst/>
          </a:prstGeom>
          <a:noFill/>
          <a:ln w="9525">
            <a:noFill/>
            <a:miter lim="800000"/>
            <a:headEnd/>
            <a:tailEnd/>
          </a:ln>
        </p:spPr>
      </p:pic>
      <p:pic>
        <p:nvPicPr>
          <p:cNvPr id="9" name="Picture 28" descr="sogeti-logo"/>
          <p:cNvPicPr>
            <a:picLocks noChangeAspect="1" noChangeArrowheads="1"/>
          </p:cNvPicPr>
          <p:nvPr userDrawn="1"/>
        </p:nvPicPr>
        <p:blipFill>
          <a:blip r:embed="rId6" cstate="print"/>
          <a:srcRect/>
          <a:stretch>
            <a:fillRect/>
          </a:stretch>
        </p:blipFill>
        <p:spPr bwMode="auto">
          <a:xfrm>
            <a:off x="3224213" y="444500"/>
            <a:ext cx="2095500" cy="458788"/>
          </a:xfrm>
          <a:prstGeom prst="rect">
            <a:avLst/>
          </a:prstGeom>
          <a:noFill/>
          <a:ln w="9525">
            <a:noFill/>
            <a:miter lim="800000"/>
            <a:headEnd/>
            <a:tailEnd/>
          </a:ln>
        </p:spPr>
      </p:pic>
      <p:grpSp>
        <p:nvGrpSpPr>
          <p:cNvPr id="10" name="Group 19"/>
          <p:cNvGrpSpPr>
            <a:grpSpLocks/>
          </p:cNvGrpSpPr>
          <p:nvPr userDrawn="1"/>
        </p:nvGrpSpPr>
        <p:grpSpPr bwMode="auto">
          <a:xfrm>
            <a:off x="5641975" y="165100"/>
            <a:ext cx="4117975" cy="727075"/>
            <a:chOff x="3554" y="104"/>
            <a:chExt cx="2594" cy="458"/>
          </a:xfrm>
        </p:grpSpPr>
        <p:pic>
          <p:nvPicPr>
            <p:cNvPr id="11" name="Picture 1" descr="tmpl_1_art_041029trmw_att_070305wsye"/>
            <p:cNvPicPr>
              <a:picLocks noChangeAspect="1" noChangeArrowheads="1"/>
            </p:cNvPicPr>
            <p:nvPr userDrawn="1"/>
          </p:nvPicPr>
          <p:blipFill>
            <a:blip r:embed="rId7" cstate="print"/>
            <a:srcRect/>
            <a:stretch>
              <a:fillRect/>
            </a:stretch>
          </p:blipFill>
          <p:spPr bwMode="auto">
            <a:xfrm>
              <a:off x="5762" y="104"/>
              <a:ext cx="386" cy="305"/>
            </a:xfrm>
            <a:prstGeom prst="rect">
              <a:avLst/>
            </a:prstGeom>
            <a:noFill/>
            <a:ln w="9525">
              <a:noFill/>
              <a:miter lim="800000"/>
              <a:headEnd/>
              <a:tailEnd/>
            </a:ln>
          </p:spPr>
        </p:pic>
        <p:pic>
          <p:nvPicPr>
            <p:cNvPr id="12" name="Picture 24" descr="CGU-logo-5cm"/>
            <p:cNvPicPr>
              <a:picLocks noChangeAspect="1" noChangeArrowheads="1"/>
            </p:cNvPicPr>
            <p:nvPr userDrawn="1"/>
          </p:nvPicPr>
          <p:blipFill>
            <a:blip r:embed="rId8" cstate="print"/>
            <a:srcRect/>
            <a:stretch>
              <a:fillRect/>
            </a:stretch>
          </p:blipFill>
          <p:spPr bwMode="auto">
            <a:xfrm>
              <a:off x="3554" y="257"/>
              <a:ext cx="2256" cy="305"/>
            </a:xfrm>
            <a:prstGeom prst="rect">
              <a:avLst/>
            </a:prstGeom>
            <a:noFill/>
            <a:ln w="9525">
              <a:noFill/>
              <a:miter lim="800000"/>
              <a:headEnd/>
              <a:tailEnd/>
            </a:ln>
          </p:spPr>
        </p:pic>
      </p:grpSp>
      <p:sp>
        <p:nvSpPr>
          <p:cNvPr id="3074" name="Rectangle 2"/>
          <p:cNvSpPr>
            <a:spLocks noGrp="1" noChangeArrowheads="1"/>
          </p:cNvSpPr>
          <p:nvPr>
            <p:ph type="ctrTitle"/>
          </p:nvPr>
        </p:nvSpPr>
        <p:spPr>
          <a:xfrm>
            <a:off x="381000" y="1600200"/>
            <a:ext cx="7620000" cy="1371600"/>
          </a:xfrm>
        </p:spPr>
        <p:txBody>
          <a:bodyPr anchor="t"/>
          <a:lstStyle>
            <a:lvl1pPr>
              <a:defRPr sz="4400"/>
            </a:lvl1pPr>
          </a:lstStyle>
          <a:p>
            <a:r>
              <a:rPr lang="en-US"/>
              <a:t>Click to edit Master title style</a:t>
            </a:r>
          </a:p>
        </p:txBody>
      </p:sp>
      <p:sp>
        <p:nvSpPr>
          <p:cNvPr id="3075" name="Rectangle 3"/>
          <p:cNvSpPr>
            <a:spLocks noGrp="1" noChangeArrowheads="1"/>
          </p:cNvSpPr>
          <p:nvPr>
            <p:ph type="subTitle" idx="1"/>
          </p:nvPr>
        </p:nvSpPr>
        <p:spPr>
          <a:xfrm>
            <a:off x="381001" y="2971800"/>
            <a:ext cx="5181600" cy="685800"/>
          </a:xfrm>
        </p:spPr>
        <p:txBody>
          <a:bodyPr/>
          <a:lstStyle>
            <a:lvl1pPr marL="0" indent="0">
              <a:buFont typeface="Times" pitchFamily="84" charset="0"/>
              <a:buNone/>
              <a:defRPr sz="2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5" name="Rectangle 6"/>
          <p:cNvSpPr>
            <a:spLocks noGrp="1" noChangeArrowheads="1"/>
          </p:cNvSpPr>
          <p:nvPr>
            <p:ph type="sldNum" sz="quarter" idx="11"/>
          </p:nvPr>
        </p:nvSpPr>
        <p:spPr>
          <a:ln/>
        </p:spPr>
        <p:txBody>
          <a:bodyPr/>
          <a:lstStyle>
            <a:lvl1pPr>
              <a:defRPr/>
            </a:lvl1pPr>
          </a:lstStyle>
          <a:p>
            <a:pPr>
              <a:defRPr/>
            </a:pPr>
            <a:fld id="{C5B96FC3-93E8-4D75-B08D-483AC45B51C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7620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76200"/>
            <a:ext cx="67056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a:lvl1pPr>
          </a:lstStyle>
          <a:p>
            <a:pPr>
              <a:defRPr/>
            </a:pPr>
            <a:r>
              <a:rPr lang="en-US"/>
              <a:t>Capgemini University </a:t>
            </a:r>
            <a:r>
              <a:rPr lang="en-US" smtClean="0"/>
              <a:t>2012</a:t>
            </a:r>
            <a:endParaRPr lang="en-US"/>
          </a:p>
        </p:txBody>
      </p:sp>
      <p:sp>
        <p:nvSpPr>
          <p:cNvPr id="5" name="Rectangle 6"/>
          <p:cNvSpPr>
            <a:spLocks noGrp="1" noChangeArrowheads="1"/>
          </p:cNvSpPr>
          <p:nvPr>
            <p:ph type="sldNum" sz="quarter" idx="11"/>
          </p:nvPr>
        </p:nvSpPr>
        <p:spPr/>
        <p:txBody>
          <a:bodyPr/>
          <a:lstStyle>
            <a:lvl1pPr>
              <a:defRPr/>
            </a:lvl1pPr>
          </a:lstStyle>
          <a:p>
            <a:pPr>
              <a:defRPr/>
            </a:pPr>
            <a:fld id="{5F6ECB09-30E0-480B-9F0E-CD5F462A97A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9144000" cy="838200"/>
          </a:xfrm>
        </p:spPr>
        <p:txBody>
          <a:bodyPr/>
          <a:lstStyle/>
          <a:p>
            <a:r>
              <a:rPr lang="en-US" smtClean="0"/>
              <a:t>Click to edit Master title style</a:t>
            </a:r>
            <a:endParaRPr lang="de-CH"/>
          </a:p>
        </p:txBody>
      </p:sp>
      <p:sp>
        <p:nvSpPr>
          <p:cNvPr id="3" name="Table Placeholder 2"/>
          <p:cNvSpPr>
            <a:spLocks noGrp="1"/>
          </p:cNvSpPr>
          <p:nvPr>
            <p:ph type="tbl" idx="1"/>
          </p:nvPr>
        </p:nvSpPr>
        <p:spPr>
          <a:xfrm>
            <a:off x="381000" y="1143000"/>
            <a:ext cx="9144000" cy="5105400"/>
          </a:xfrm>
        </p:spPr>
        <p:txBody>
          <a:bodyPr/>
          <a:lstStyle/>
          <a:p>
            <a:pPr lvl="0"/>
            <a:endParaRPr lang="de-CH"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5" name="Rectangle 6"/>
          <p:cNvSpPr>
            <a:spLocks noGrp="1" noChangeArrowheads="1"/>
          </p:cNvSpPr>
          <p:nvPr>
            <p:ph type="sldNum" sz="quarter" idx="11"/>
          </p:nvPr>
        </p:nvSpPr>
        <p:spPr>
          <a:ln/>
        </p:spPr>
        <p:txBody>
          <a:bodyPr/>
          <a:lstStyle>
            <a:lvl1pPr>
              <a:defRPr/>
            </a:lvl1pPr>
          </a:lstStyle>
          <a:p>
            <a:pPr>
              <a:defRPr/>
            </a:pPr>
            <a:fld id="{1A183AA8-B35F-40BB-B75C-1286B9ED1AE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5" name="Rectangle 6"/>
          <p:cNvSpPr>
            <a:spLocks noGrp="1" noChangeArrowheads="1"/>
          </p:cNvSpPr>
          <p:nvPr>
            <p:ph type="sldNum" sz="quarter" idx="11"/>
          </p:nvPr>
        </p:nvSpPr>
        <p:spPr>
          <a:ln/>
        </p:spPr>
        <p:txBody>
          <a:bodyPr/>
          <a:lstStyle>
            <a:lvl1pPr>
              <a:defRPr/>
            </a:lvl1pPr>
          </a:lstStyle>
          <a:p>
            <a:pPr>
              <a:defRPr/>
            </a:pPr>
            <a:fld id="{CBDE7F4B-6687-452F-9606-DA7FC5EB416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2"/>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5" name="Rectangle 6"/>
          <p:cNvSpPr>
            <a:spLocks noGrp="1" noChangeArrowheads="1"/>
          </p:cNvSpPr>
          <p:nvPr>
            <p:ph type="sldNum" sz="quarter" idx="11"/>
          </p:nvPr>
        </p:nvSpPr>
        <p:spPr>
          <a:ln/>
        </p:spPr>
        <p:txBody>
          <a:bodyPr/>
          <a:lstStyle>
            <a:lvl1pPr>
              <a:defRPr/>
            </a:lvl1pPr>
          </a:lstStyle>
          <a:p>
            <a:pPr>
              <a:defRPr/>
            </a:pPr>
            <a:fld id="{0537D4FC-F194-43E7-9E17-4A4BF8663EA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143000"/>
            <a:ext cx="4495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1" y="1143000"/>
            <a:ext cx="4495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6" name="Rectangle 6"/>
          <p:cNvSpPr>
            <a:spLocks noGrp="1" noChangeArrowheads="1"/>
          </p:cNvSpPr>
          <p:nvPr>
            <p:ph type="sldNum" sz="quarter" idx="11"/>
          </p:nvPr>
        </p:nvSpPr>
        <p:spPr>
          <a:ln/>
        </p:spPr>
        <p:txBody>
          <a:bodyPr/>
          <a:lstStyle>
            <a:lvl1pPr>
              <a:defRPr/>
            </a:lvl1pPr>
          </a:lstStyle>
          <a:p>
            <a:pPr>
              <a:defRPr/>
            </a:pPr>
            <a:fld id="{BA6C0388-F25A-41C7-8382-860DCCD047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7"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7"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8" name="Rectangle 6"/>
          <p:cNvSpPr>
            <a:spLocks noGrp="1" noChangeArrowheads="1"/>
          </p:cNvSpPr>
          <p:nvPr>
            <p:ph type="sldNum" sz="quarter" idx="11"/>
          </p:nvPr>
        </p:nvSpPr>
        <p:spPr>
          <a:ln/>
        </p:spPr>
        <p:txBody>
          <a:bodyPr/>
          <a:lstStyle>
            <a:lvl1pPr>
              <a:defRPr/>
            </a:lvl1pPr>
          </a:lstStyle>
          <a:p>
            <a:pPr>
              <a:defRPr/>
            </a:pPr>
            <a:fld id="{134EC99F-0F92-4DA2-8E4B-45D98D61919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4" name="Rectangle 6"/>
          <p:cNvSpPr>
            <a:spLocks noGrp="1" noChangeArrowheads="1"/>
          </p:cNvSpPr>
          <p:nvPr>
            <p:ph type="sldNum" sz="quarter" idx="11"/>
          </p:nvPr>
        </p:nvSpPr>
        <p:spPr>
          <a:ln/>
        </p:spPr>
        <p:txBody>
          <a:bodyPr/>
          <a:lstStyle>
            <a:lvl1pPr>
              <a:defRPr/>
            </a:lvl1pPr>
          </a:lstStyle>
          <a:p>
            <a:pPr>
              <a:defRPr/>
            </a:pPr>
            <a:fld id="{AF407716-6293-4241-82CE-FFB406FE81E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3" name="Rectangle 6"/>
          <p:cNvSpPr>
            <a:spLocks noGrp="1" noChangeArrowheads="1"/>
          </p:cNvSpPr>
          <p:nvPr>
            <p:ph type="sldNum" sz="quarter" idx="11"/>
          </p:nvPr>
        </p:nvSpPr>
        <p:spPr>
          <a:ln/>
        </p:spPr>
        <p:txBody>
          <a:bodyPr/>
          <a:lstStyle>
            <a:lvl1pPr>
              <a:defRPr/>
            </a:lvl1pPr>
          </a:lstStyle>
          <a:p>
            <a:pPr>
              <a:defRPr/>
            </a:pPr>
            <a:fld id="{8E5475E0-766B-49AB-89FA-0FAA9121C5D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1"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1"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6" name="Rectangle 6"/>
          <p:cNvSpPr>
            <a:spLocks noGrp="1" noChangeArrowheads="1"/>
          </p:cNvSpPr>
          <p:nvPr>
            <p:ph type="sldNum" sz="quarter" idx="11"/>
          </p:nvPr>
        </p:nvSpPr>
        <p:spPr>
          <a:ln/>
        </p:spPr>
        <p:txBody>
          <a:bodyPr/>
          <a:lstStyle>
            <a:lvl1pPr>
              <a:defRPr/>
            </a:lvl1pPr>
          </a:lstStyle>
          <a:p>
            <a:pPr>
              <a:defRPr/>
            </a:pPr>
            <a:fld id="{0530A057-C69C-4848-A240-C8F3A02B843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Capgemini University 2012</a:t>
            </a:r>
          </a:p>
        </p:txBody>
      </p:sp>
      <p:sp>
        <p:nvSpPr>
          <p:cNvPr id="6" name="Rectangle 6"/>
          <p:cNvSpPr>
            <a:spLocks noGrp="1" noChangeArrowheads="1"/>
          </p:cNvSpPr>
          <p:nvPr>
            <p:ph type="sldNum" sz="quarter" idx="11"/>
          </p:nvPr>
        </p:nvSpPr>
        <p:spPr>
          <a:ln/>
        </p:spPr>
        <p:txBody>
          <a:bodyPr/>
          <a:lstStyle>
            <a:lvl1pPr>
              <a:defRPr/>
            </a:lvl1pPr>
          </a:lstStyle>
          <a:p>
            <a:pPr>
              <a:defRPr/>
            </a:pPr>
            <a:fld id="{05235C5A-D7D8-4CC0-AF47-32A625B9ED9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0" y="31750"/>
            <a:ext cx="9906000" cy="990600"/>
          </a:xfrm>
          <a:prstGeom prst="rect">
            <a:avLst/>
          </a:prstGeom>
          <a:solidFill>
            <a:srgbClr val="006A7F"/>
          </a:solidFill>
          <a:ln w="9525">
            <a:noFill/>
            <a:miter lim="800000"/>
            <a:headEnd/>
            <a:tailEnd/>
          </a:ln>
        </p:spPr>
        <p:txBody>
          <a:bodyPr wrap="none" anchor="ctr"/>
          <a:lstStyle/>
          <a:p>
            <a:pPr eaLnBrk="0" hangingPunct="0">
              <a:defRPr/>
            </a:pPr>
            <a:endParaRPr lang="en-US" sz="2400">
              <a:solidFill>
                <a:schemeClr val="tx1"/>
              </a:solidFill>
              <a:ea typeface="ＭＳ Ｐゴシック" pitchFamily="84" charset="-128"/>
            </a:endParaRPr>
          </a:p>
        </p:txBody>
      </p:sp>
      <p:sp>
        <p:nvSpPr>
          <p:cNvPr id="1031" name="Rectangle 7"/>
          <p:cNvSpPr>
            <a:spLocks noChangeArrowheads="1"/>
          </p:cNvSpPr>
          <p:nvPr userDrawn="1"/>
        </p:nvSpPr>
        <p:spPr bwMode="auto">
          <a:xfrm>
            <a:off x="0" y="0"/>
            <a:ext cx="9906000" cy="990600"/>
          </a:xfrm>
          <a:prstGeom prst="rect">
            <a:avLst/>
          </a:prstGeom>
          <a:solidFill>
            <a:srgbClr val="01829B"/>
          </a:solidFill>
          <a:ln w="9525">
            <a:noFill/>
            <a:miter lim="800000"/>
            <a:headEnd/>
            <a:tailEnd/>
          </a:ln>
        </p:spPr>
        <p:txBody>
          <a:bodyPr wrap="none" anchor="ctr"/>
          <a:lstStyle/>
          <a:p>
            <a:pPr eaLnBrk="0" hangingPunct="0">
              <a:defRPr/>
            </a:pPr>
            <a:endParaRPr lang="en-US" sz="2400">
              <a:solidFill>
                <a:schemeClr val="tx1"/>
              </a:solidFill>
              <a:ea typeface="ＭＳ Ｐゴシック" pitchFamily="84" charset="-128"/>
            </a:endParaRPr>
          </a:p>
        </p:txBody>
      </p:sp>
      <p:sp>
        <p:nvSpPr>
          <p:cNvPr id="1028" name="Rectangle 2"/>
          <p:cNvSpPr>
            <a:spLocks noGrp="1" noChangeArrowheads="1"/>
          </p:cNvSpPr>
          <p:nvPr>
            <p:ph type="title"/>
          </p:nvPr>
        </p:nvSpPr>
        <p:spPr bwMode="auto">
          <a:xfrm>
            <a:off x="381000" y="76200"/>
            <a:ext cx="9144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381000" y="1143000"/>
            <a:ext cx="9144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5"/>
          <p:cNvSpPr>
            <a:spLocks noGrp="1" noChangeArrowheads="1"/>
          </p:cNvSpPr>
          <p:nvPr>
            <p:ph type="ftr" sz="quarter" idx="3"/>
          </p:nvPr>
        </p:nvSpPr>
        <p:spPr bwMode="auto">
          <a:xfrm>
            <a:off x="5168900" y="6357938"/>
            <a:ext cx="26035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0" hangingPunct="0">
              <a:defRPr>
                <a:latin typeface="Arial" charset="0"/>
                <a:ea typeface="ＭＳ Ｐゴシック" pitchFamily="34" charset="-128"/>
                <a:cs typeface="+mn-cs"/>
              </a:defRPr>
            </a:lvl1pPr>
          </a:lstStyle>
          <a:p>
            <a:pPr>
              <a:defRPr/>
            </a:pPr>
            <a:r>
              <a:rPr lang="en-US"/>
              <a:t>Capgemini University 2012</a:t>
            </a:r>
          </a:p>
        </p:txBody>
      </p:sp>
      <p:sp>
        <p:nvSpPr>
          <p:cNvPr id="1030" name="Rectangle 6"/>
          <p:cNvSpPr>
            <a:spLocks noGrp="1" noChangeArrowheads="1"/>
          </p:cNvSpPr>
          <p:nvPr>
            <p:ph type="sldNum" sz="quarter" idx="4"/>
          </p:nvPr>
        </p:nvSpPr>
        <p:spPr bwMode="auto">
          <a:xfrm>
            <a:off x="9232900" y="6369050"/>
            <a:ext cx="5969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0" hangingPunct="0">
              <a:defRPr sz="1800" b="1" baseline="0">
                <a:solidFill>
                  <a:srgbClr val="004E5D"/>
                </a:solidFill>
                <a:latin typeface="Arial" charset="0"/>
                <a:ea typeface="ＭＳ Ｐゴシック" pitchFamily="84" charset="-128"/>
                <a:cs typeface="+mn-cs"/>
              </a:defRPr>
            </a:lvl1pPr>
          </a:lstStyle>
          <a:p>
            <a:pPr>
              <a:defRPr/>
            </a:pPr>
            <a:fld id="{73836AA2-5FF4-4C1D-A24A-5BA03D642485}" type="slidenum">
              <a:rPr lang="en-US"/>
              <a:pPr>
                <a:defRPr/>
              </a:pPr>
              <a:t>‹#›</a:t>
            </a:fld>
            <a:endParaRPr lang="en-US"/>
          </a:p>
        </p:txBody>
      </p:sp>
      <p:sp>
        <p:nvSpPr>
          <p:cNvPr id="1036" name="Line 12"/>
          <p:cNvSpPr>
            <a:spLocks noChangeShapeType="1"/>
          </p:cNvSpPr>
          <p:nvPr userDrawn="1"/>
        </p:nvSpPr>
        <p:spPr bwMode="auto">
          <a:xfrm>
            <a:off x="0" y="6291263"/>
            <a:ext cx="9906000" cy="0"/>
          </a:xfrm>
          <a:prstGeom prst="line">
            <a:avLst/>
          </a:prstGeom>
          <a:noFill/>
          <a:ln w="9525">
            <a:solidFill>
              <a:srgbClr val="006A7F"/>
            </a:solidFill>
            <a:round/>
            <a:headEnd/>
            <a:tailEnd/>
          </a:ln>
        </p:spPr>
        <p:txBody>
          <a:bodyPr wrap="none" anchor="ctr"/>
          <a:lstStyle/>
          <a:p>
            <a:pPr eaLnBrk="0" hangingPunct="0">
              <a:defRPr/>
            </a:pPr>
            <a:endParaRPr lang="en-US" sz="2400">
              <a:solidFill>
                <a:schemeClr val="tx1"/>
              </a:solidFill>
              <a:ea typeface="ＭＳ Ｐゴシック" pitchFamily="84" charset="-128"/>
            </a:endParaRPr>
          </a:p>
        </p:txBody>
      </p:sp>
      <p:pic>
        <p:nvPicPr>
          <p:cNvPr id="1033" name="Picture 17" descr="capgemini-logo-5cm"/>
          <p:cNvPicPr>
            <a:picLocks noChangeAspect="1" noChangeArrowheads="1"/>
          </p:cNvPicPr>
          <p:nvPr userDrawn="1"/>
        </p:nvPicPr>
        <p:blipFill>
          <a:blip r:embed="rId14" cstate="print"/>
          <a:srcRect/>
          <a:stretch>
            <a:fillRect/>
          </a:stretch>
        </p:blipFill>
        <p:spPr bwMode="auto">
          <a:xfrm>
            <a:off x="193675" y="6392863"/>
            <a:ext cx="1635125" cy="379412"/>
          </a:xfrm>
          <a:prstGeom prst="rect">
            <a:avLst/>
          </a:prstGeom>
          <a:noFill/>
          <a:ln w="9525">
            <a:noFill/>
            <a:miter lim="800000"/>
            <a:headEnd/>
            <a:tailEnd/>
          </a:ln>
        </p:spPr>
      </p:pic>
      <p:pic>
        <p:nvPicPr>
          <p:cNvPr id="1034" name="Picture 28" descr="sogeti-logo"/>
          <p:cNvPicPr>
            <a:picLocks noChangeAspect="1" noChangeArrowheads="1"/>
          </p:cNvPicPr>
          <p:nvPr userDrawn="1"/>
        </p:nvPicPr>
        <p:blipFill>
          <a:blip r:embed="rId15" cstate="print"/>
          <a:srcRect/>
          <a:stretch>
            <a:fillRect/>
          </a:stretch>
        </p:blipFill>
        <p:spPr bwMode="auto">
          <a:xfrm>
            <a:off x="7296150" y="6376988"/>
            <a:ext cx="1914525" cy="419100"/>
          </a:xfrm>
          <a:prstGeom prst="rect">
            <a:avLst/>
          </a:prstGeom>
          <a:noFill/>
          <a:ln w="9525">
            <a:noFill/>
            <a:miter lim="800000"/>
            <a:headEnd/>
            <a:tailEnd/>
          </a:ln>
        </p:spPr>
      </p:pic>
      <p:grpSp>
        <p:nvGrpSpPr>
          <p:cNvPr id="3" name="Group 11"/>
          <p:cNvGrpSpPr>
            <a:grpSpLocks/>
          </p:cNvGrpSpPr>
          <p:nvPr userDrawn="1"/>
        </p:nvGrpSpPr>
        <p:grpSpPr bwMode="auto">
          <a:xfrm>
            <a:off x="2198688" y="6302375"/>
            <a:ext cx="2805112" cy="504825"/>
            <a:chOff x="5562600" y="206375"/>
            <a:chExt cx="4111625" cy="739775"/>
          </a:xfrm>
        </p:grpSpPr>
        <p:pic>
          <p:nvPicPr>
            <p:cNvPr id="4" name="Picture 1" descr="tmpl_1_art_041029trmw_att_070305wsye"/>
            <p:cNvPicPr>
              <a:picLocks noChangeAspect="1" noChangeArrowheads="1"/>
            </p:cNvPicPr>
            <p:nvPr userDrawn="1"/>
          </p:nvPicPr>
          <p:blipFill>
            <a:blip r:embed="rId16" cstate="print"/>
            <a:srcRect/>
            <a:stretch>
              <a:fillRect/>
            </a:stretch>
          </p:blipFill>
          <p:spPr bwMode="auto">
            <a:xfrm>
              <a:off x="9067800" y="206375"/>
              <a:ext cx="606425" cy="479425"/>
            </a:xfrm>
            <a:prstGeom prst="rect">
              <a:avLst/>
            </a:prstGeom>
            <a:noFill/>
            <a:ln w="9525">
              <a:noFill/>
              <a:miter lim="800000"/>
              <a:headEnd/>
              <a:tailEnd/>
            </a:ln>
          </p:spPr>
        </p:pic>
        <p:pic>
          <p:nvPicPr>
            <p:cNvPr id="1037" name="Picture 24" descr="CGU-logo-5cm"/>
            <p:cNvPicPr>
              <a:picLocks noChangeAspect="1" noChangeArrowheads="1"/>
            </p:cNvPicPr>
            <p:nvPr userDrawn="1"/>
          </p:nvPicPr>
          <p:blipFill>
            <a:blip r:embed="rId17" cstate="print"/>
            <a:srcRect/>
            <a:stretch>
              <a:fillRect/>
            </a:stretch>
          </p:blipFill>
          <p:spPr bwMode="auto">
            <a:xfrm>
              <a:off x="5562600" y="461963"/>
              <a:ext cx="3581400" cy="484187"/>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61"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0" r:id="rId12"/>
  </p:sldLayoutIdLst>
  <p:hf hdr="0" dt="0"/>
  <p:txStyles>
    <p:titleStyle>
      <a:lvl1pPr algn="l" rtl="0" eaLnBrk="0" fontAlgn="base" hangingPunct="0">
        <a:spcBef>
          <a:spcPct val="0"/>
        </a:spcBef>
        <a:spcAft>
          <a:spcPct val="0"/>
        </a:spcAft>
        <a:defRPr sz="3200" b="1">
          <a:solidFill>
            <a:schemeClr val="bg1"/>
          </a:solidFill>
          <a:latin typeface="+mj-lt"/>
          <a:ea typeface="+mj-ea"/>
          <a:cs typeface="ＭＳ Ｐゴシック"/>
        </a:defRPr>
      </a:lvl1pPr>
      <a:lvl2pPr algn="l" rtl="0" eaLnBrk="0" fontAlgn="base" hangingPunct="0">
        <a:spcBef>
          <a:spcPct val="0"/>
        </a:spcBef>
        <a:spcAft>
          <a:spcPct val="0"/>
        </a:spcAft>
        <a:defRPr sz="3200" b="1">
          <a:solidFill>
            <a:schemeClr val="bg1"/>
          </a:solidFill>
          <a:latin typeface="Arial Narrow" pitchFamily="84" charset="0"/>
          <a:ea typeface="ＭＳ Ｐゴシック" pitchFamily="84" charset="-128"/>
          <a:cs typeface="ＭＳ Ｐゴシック"/>
        </a:defRPr>
      </a:lvl2pPr>
      <a:lvl3pPr algn="l" rtl="0" eaLnBrk="0" fontAlgn="base" hangingPunct="0">
        <a:spcBef>
          <a:spcPct val="0"/>
        </a:spcBef>
        <a:spcAft>
          <a:spcPct val="0"/>
        </a:spcAft>
        <a:defRPr sz="3200" b="1">
          <a:solidFill>
            <a:schemeClr val="bg1"/>
          </a:solidFill>
          <a:latin typeface="Arial Narrow" pitchFamily="84" charset="0"/>
          <a:ea typeface="ＭＳ Ｐゴシック" pitchFamily="84" charset="-128"/>
          <a:cs typeface="ＭＳ Ｐゴシック"/>
        </a:defRPr>
      </a:lvl3pPr>
      <a:lvl4pPr algn="l" rtl="0" eaLnBrk="0" fontAlgn="base" hangingPunct="0">
        <a:spcBef>
          <a:spcPct val="0"/>
        </a:spcBef>
        <a:spcAft>
          <a:spcPct val="0"/>
        </a:spcAft>
        <a:defRPr sz="3200" b="1">
          <a:solidFill>
            <a:schemeClr val="bg1"/>
          </a:solidFill>
          <a:latin typeface="Arial Narrow" pitchFamily="84" charset="0"/>
          <a:ea typeface="ＭＳ Ｐゴシック" pitchFamily="84" charset="-128"/>
          <a:cs typeface="ＭＳ Ｐゴシック"/>
        </a:defRPr>
      </a:lvl4pPr>
      <a:lvl5pPr algn="l" rtl="0" eaLnBrk="0" fontAlgn="base" hangingPunct="0">
        <a:spcBef>
          <a:spcPct val="0"/>
        </a:spcBef>
        <a:spcAft>
          <a:spcPct val="0"/>
        </a:spcAft>
        <a:defRPr sz="3200" b="1">
          <a:solidFill>
            <a:schemeClr val="bg1"/>
          </a:solidFill>
          <a:latin typeface="Arial Narrow" pitchFamily="84" charset="0"/>
          <a:ea typeface="ＭＳ Ｐゴシック" pitchFamily="84" charset="-128"/>
          <a:cs typeface="ＭＳ Ｐゴシック"/>
        </a:defRPr>
      </a:lvl5pPr>
      <a:lvl6pPr marL="457200" algn="l" rtl="0" fontAlgn="base">
        <a:spcBef>
          <a:spcPct val="0"/>
        </a:spcBef>
        <a:spcAft>
          <a:spcPct val="0"/>
        </a:spcAft>
        <a:defRPr sz="3200" b="1">
          <a:solidFill>
            <a:schemeClr val="bg1"/>
          </a:solidFill>
          <a:latin typeface="Arial Narrow" pitchFamily="84" charset="0"/>
          <a:ea typeface="ＭＳ Ｐゴシック" pitchFamily="84" charset="-128"/>
        </a:defRPr>
      </a:lvl6pPr>
      <a:lvl7pPr marL="914400" algn="l" rtl="0" fontAlgn="base">
        <a:spcBef>
          <a:spcPct val="0"/>
        </a:spcBef>
        <a:spcAft>
          <a:spcPct val="0"/>
        </a:spcAft>
        <a:defRPr sz="3200" b="1">
          <a:solidFill>
            <a:schemeClr val="bg1"/>
          </a:solidFill>
          <a:latin typeface="Arial Narrow" pitchFamily="84" charset="0"/>
          <a:ea typeface="ＭＳ Ｐゴシック" pitchFamily="84" charset="-128"/>
        </a:defRPr>
      </a:lvl7pPr>
      <a:lvl8pPr marL="1371600" algn="l" rtl="0" fontAlgn="base">
        <a:spcBef>
          <a:spcPct val="0"/>
        </a:spcBef>
        <a:spcAft>
          <a:spcPct val="0"/>
        </a:spcAft>
        <a:defRPr sz="3200" b="1">
          <a:solidFill>
            <a:schemeClr val="bg1"/>
          </a:solidFill>
          <a:latin typeface="Arial Narrow" pitchFamily="84" charset="0"/>
          <a:ea typeface="ＭＳ Ｐゴシック" pitchFamily="84" charset="-128"/>
        </a:defRPr>
      </a:lvl8pPr>
      <a:lvl9pPr marL="1828800" algn="l" rtl="0" fontAlgn="base">
        <a:spcBef>
          <a:spcPct val="0"/>
        </a:spcBef>
        <a:spcAft>
          <a:spcPct val="0"/>
        </a:spcAft>
        <a:defRPr sz="3200" b="1">
          <a:solidFill>
            <a:schemeClr val="bg1"/>
          </a:solidFill>
          <a:latin typeface="Arial Narrow" pitchFamily="84" charset="0"/>
          <a:ea typeface="ＭＳ Ｐゴシック" pitchFamily="84" charset="-128"/>
        </a:defRPr>
      </a:lvl9pPr>
    </p:titleStyle>
    <p:bodyStyle>
      <a:lvl1pPr marL="192088" indent="-192088" algn="l" rtl="0" eaLnBrk="0" fontAlgn="base" hangingPunct="0">
        <a:spcBef>
          <a:spcPct val="20000"/>
        </a:spcBef>
        <a:spcAft>
          <a:spcPct val="0"/>
        </a:spcAft>
        <a:buClr>
          <a:srgbClr val="01829B"/>
        </a:buClr>
        <a:buSzPct val="120000"/>
        <a:buFont typeface="Times" pitchFamily="18" charset="0"/>
        <a:buChar char="•"/>
        <a:defRPr>
          <a:solidFill>
            <a:srgbClr val="004E5D"/>
          </a:solidFill>
          <a:latin typeface="+mn-lt"/>
          <a:ea typeface="+mn-ea"/>
          <a:cs typeface="ＭＳ Ｐゴシック"/>
        </a:defRPr>
      </a:lvl1pPr>
      <a:lvl2pPr marL="563563" indent="-180975" algn="l" rtl="0" eaLnBrk="0" fontAlgn="base" hangingPunct="0">
        <a:spcBef>
          <a:spcPct val="20000"/>
        </a:spcBef>
        <a:spcAft>
          <a:spcPct val="0"/>
        </a:spcAft>
        <a:buClr>
          <a:srgbClr val="01829B"/>
        </a:buClr>
        <a:buSzPct val="120000"/>
        <a:buFont typeface="Times" pitchFamily="18" charset="0"/>
        <a:buChar char="•"/>
        <a:defRPr sz="1600">
          <a:solidFill>
            <a:srgbClr val="004E5D"/>
          </a:solidFill>
          <a:latin typeface="+mn-lt"/>
          <a:ea typeface="+mn-ea"/>
          <a:cs typeface="ＭＳ Ｐゴシック"/>
        </a:defRPr>
      </a:lvl2pPr>
      <a:lvl3pPr marL="946150" indent="-192088" algn="l" rtl="0" eaLnBrk="0" fontAlgn="base" hangingPunct="0">
        <a:spcBef>
          <a:spcPct val="20000"/>
        </a:spcBef>
        <a:spcAft>
          <a:spcPct val="0"/>
        </a:spcAft>
        <a:buClr>
          <a:srgbClr val="01829B"/>
        </a:buClr>
        <a:buSzPct val="120000"/>
        <a:buFont typeface="Times" pitchFamily="18" charset="0"/>
        <a:buChar char="•"/>
        <a:defRPr sz="1400">
          <a:solidFill>
            <a:srgbClr val="004E5D"/>
          </a:solidFill>
          <a:latin typeface="+mn-lt"/>
          <a:ea typeface="+mn-ea"/>
          <a:cs typeface="ＭＳ Ｐゴシック"/>
        </a:defRPr>
      </a:lvl3pPr>
      <a:lvl4pPr marL="1330325" indent="-193675" algn="l" rtl="0" eaLnBrk="0" fontAlgn="base" hangingPunct="0">
        <a:spcBef>
          <a:spcPct val="20000"/>
        </a:spcBef>
        <a:spcAft>
          <a:spcPct val="0"/>
        </a:spcAft>
        <a:buClr>
          <a:srgbClr val="01829B"/>
        </a:buClr>
        <a:buSzPct val="120000"/>
        <a:buFont typeface="Times" pitchFamily="18" charset="0"/>
        <a:buChar char="•"/>
        <a:defRPr sz="1200">
          <a:solidFill>
            <a:srgbClr val="004E5D"/>
          </a:solidFill>
          <a:latin typeface="+mn-lt"/>
          <a:ea typeface="+mn-ea"/>
          <a:cs typeface="ＭＳ Ｐゴシック"/>
        </a:defRPr>
      </a:lvl4pPr>
      <a:lvl5pPr marL="1712913" indent="-192088" algn="l" rtl="0" eaLnBrk="0" fontAlgn="base" hangingPunct="0">
        <a:spcBef>
          <a:spcPct val="20000"/>
        </a:spcBef>
        <a:spcAft>
          <a:spcPct val="0"/>
        </a:spcAft>
        <a:buClr>
          <a:srgbClr val="01829B"/>
        </a:buClr>
        <a:buSzPct val="120000"/>
        <a:buFont typeface="Times" pitchFamily="18" charset="0"/>
        <a:buChar char="•"/>
        <a:defRPr sz="1200">
          <a:solidFill>
            <a:srgbClr val="004E5D"/>
          </a:solidFill>
          <a:latin typeface="+mn-lt"/>
          <a:ea typeface="+mn-ea"/>
          <a:cs typeface="ＭＳ Ｐゴシック"/>
        </a:defRPr>
      </a:lvl5pPr>
      <a:lvl6pPr marL="2170113" indent="-192088" algn="l" rtl="0" fontAlgn="base">
        <a:spcBef>
          <a:spcPct val="20000"/>
        </a:spcBef>
        <a:spcAft>
          <a:spcPct val="0"/>
        </a:spcAft>
        <a:buClr>
          <a:srgbClr val="01829B"/>
        </a:buClr>
        <a:buSzPct val="120000"/>
        <a:buFont typeface="Times" pitchFamily="84" charset="0"/>
        <a:buChar char="•"/>
        <a:defRPr sz="1200">
          <a:solidFill>
            <a:srgbClr val="004E5D"/>
          </a:solidFill>
          <a:latin typeface="+mn-lt"/>
          <a:ea typeface="+mn-ea"/>
        </a:defRPr>
      </a:lvl6pPr>
      <a:lvl7pPr marL="2627313" indent="-192088" algn="l" rtl="0" fontAlgn="base">
        <a:spcBef>
          <a:spcPct val="20000"/>
        </a:spcBef>
        <a:spcAft>
          <a:spcPct val="0"/>
        </a:spcAft>
        <a:buClr>
          <a:srgbClr val="01829B"/>
        </a:buClr>
        <a:buSzPct val="120000"/>
        <a:buFont typeface="Times" pitchFamily="84" charset="0"/>
        <a:buChar char="•"/>
        <a:defRPr sz="1200">
          <a:solidFill>
            <a:srgbClr val="004E5D"/>
          </a:solidFill>
          <a:latin typeface="+mn-lt"/>
          <a:ea typeface="+mn-ea"/>
        </a:defRPr>
      </a:lvl7pPr>
      <a:lvl8pPr marL="3084513" indent="-192088" algn="l" rtl="0" fontAlgn="base">
        <a:spcBef>
          <a:spcPct val="20000"/>
        </a:spcBef>
        <a:spcAft>
          <a:spcPct val="0"/>
        </a:spcAft>
        <a:buClr>
          <a:srgbClr val="01829B"/>
        </a:buClr>
        <a:buSzPct val="120000"/>
        <a:buFont typeface="Times" pitchFamily="84" charset="0"/>
        <a:buChar char="•"/>
        <a:defRPr sz="1200">
          <a:solidFill>
            <a:srgbClr val="004E5D"/>
          </a:solidFill>
          <a:latin typeface="+mn-lt"/>
          <a:ea typeface="+mn-ea"/>
        </a:defRPr>
      </a:lvl8pPr>
      <a:lvl9pPr marL="3541713" indent="-192088" algn="l" rtl="0" fontAlgn="base">
        <a:spcBef>
          <a:spcPct val="20000"/>
        </a:spcBef>
        <a:spcAft>
          <a:spcPct val="0"/>
        </a:spcAft>
        <a:buClr>
          <a:srgbClr val="01829B"/>
        </a:buClr>
        <a:buSzPct val="120000"/>
        <a:buFont typeface="Times" pitchFamily="84" charset="0"/>
        <a:buChar char="•"/>
        <a:defRPr sz="1200">
          <a:solidFill>
            <a:srgbClr val="004E5D"/>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simone.kraal@capgemini.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karan.kalra@capgemini.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2"/>
          <p:cNvSpPr>
            <a:spLocks noChangeArrowheads="1"/>
          </p:cNvSpPr>
          <p:nvPr/>
        </p:nvSpPr>
        <p:spPr bwMode="auto">
          <a:xfrm>
            <a:off x="382588" y="1600200"/>
            <a:ext cx="8651875" cy="1371600"/>
          </a:xfrm>
          <a:prstGeom prst="rect">
            <a:avLst/>
          </a:prstGeom>
          <a:noFill/>
          <a:ln w="9525">
            <a:noFill/>
            <a:miter lim="800000"/>
            <a:headEnd/>
            <a:tailEnd/>
          </a:ln>
        </p:spPr>
        <p:txBody>
          <a:bodyPr/>
          <a:lstStyle/>
          <a:p>
            <a:r>
              <a:rPr lang="en-US" sz="3200" b="1">
                <a:solidFill>
                  <a:schemeClr val="bg1"/>
                </a:solidFill>
                <a:latin typeface="Arial Narrow" pitchFamily="34" charset="0"/>
              </a:rPr>
              <a:t>University 2012</a:t>
            </a:r>
            <a:br>
              <a:rPr lang="en-US" sz="3200" b="1">
                <a:solidFill>
                  <a:schemeClr val="bg1"/>
                </a:solidFill>
                <a:latin typeface="Arial Narrow" pitchFamily="34" charset="0"/>
              </a:rPr>
            </a:br>
            <a:r>
              <a:rPr lang="en-US" sz="2400" b="1">
                <a:solidFill>
                  <a:schemeClr val="bg1"/>
                </a:solidFill>
                <a:latin typeface="Arial Narrow" pitchFamily="34" charset="0"/>
              </a:rPr>
              <a:t>The Transformation Project of the Capgemini University</a:t>
            </a:r>
            <a:endParaRPr lang="en-GB" sz="3200" b="1">
              <a:solidFill>
                <a:schemeClr val="bg1"/>
              </a:solidFill>
              <a:latin typeface="Arial Narrow" pitchFamily="34" charset="0"/>
            </a:endParaRPr>
          </a:p>
        </p:txBody>
      </p:sp>
      <p:sp>
        <p:nvSpPr>
          <p:cNvPr id="15367" name="Rectangle 3"/>
          <p:cNvSpPr>
            <a:spLocks noChangeArrowheads="1"/>
          </p:cNvSpPr>
          <p:nvPr/>
        </p:nvSpPr>
        <p:spPr bwMode="auto">
          <a:xfrm>
            <a:off x="446088" y="3109913"/>
            <a:ext cx="5472112" cy="946150"/>
          </a:xfrm>
          <a:prstGeom prst="rect">
            <a:avLst/>
          </a:prstGeom>
          <a:noFill/>
          <a:ln w="9525">
            <a:noFill/>
            <a:miter lim="800000"/>
            <a:headEnd/>
            <a:tailEnd/>
          </a:ln>
        </p:spPr>
        <p:txBody>
          <a:bodyPr/>
          <a:lstStyle/>
          <a:p>
            <a:pPr>
              <a:spcBef>
                <a:spcPct val="20000"/>
              </a:spcBef>
              <a:buClr>
                <a:srgbClr val="01829B"/>
              </a:buClr>
              <a:buSzPct val="120000"/>
              <a:buFont typeface="Times" pitchFamily="18" charset="0"/>
              <a:buNone/>
            </a:pPr>
            <a:r>
              <a:rPr lang="en-US" sz="1500">
                <a:solidFill>
                  <a:schemeClr val="bg1"/>
                </a:solidFill>
              </a:rPr>
              <a:t>A monthly update to inform the University Team</a:t>
            </a:r>
          </a:p>
          <a:p>
            <a:pPr>
              <a:spcBef>
                <a:spcPct val="20000"/>
              </a:spcBef>
              <a:buClr>
                <a:srgbClr val="01829B"/>
              </a:buClr>
              <a:buSzPct val="120000"/>
              <a:buFont typeface="Times" pitchFamily="18" charset="0"/>
              <a:buNone/>
            </a:pPr>
            <a:r>
              <a:rPr lang="en-US" sz="1500">
                <a:solidFill>
                  <a:schemeClr val="bg1"/>
                </a:solidFill>
              </a:rPr>
              <a:t>July </a:t>
            </a:r>
            <a:r>
              <a:rPr lang="en-GB" sz="1500">
                <a:solidFill>
                  <a:schemeClr val="bg1"/>
                </a:solidFill>
              </a:rPr>
              <a:t>2010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6"/>
          <p:cNvSpPr txBox="1">
            <a:spLocks noGrp="1" noChangeArrowheads="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793B4BD8-D459-461C-8852-9B0B7FA40303}" type="slidenum">
              <a:rPr lang="en-US" sz="1800" b="1">
                <a:solidFill>
                  <a:srgbClr val="004E5D"/>
                </a:solidFill>
              </a:rPr>
              <a:pPr algn="ctr" eaLnBrk="0" hangingPunct="0"/>
              <a:t>1</a:t>
            </a:fld>
            <a:endParaRPr lang="en-US" sz="1800" b="1">
              <a:solidFill>
                <a:srgbClr val="004E5D"/>
              </a:solidFill>
            </a:endParaRPr>
          </a:p>
        </p:txBody>
      </p:sp>
      <p:sp>
        <p:nvSpPr>
          <p:cNvPr id="17415" name="TextBox 6"/>
          <p:cNvSpPr txBox="1">
            <a:spLocks noChangeArrowheads="1"/>
          </p:cNvSpPr>
          <p:nvPr/>
        </p:nvSpPr>
        <p:spPr bwMode="auto">
          <a:xfrm>
            <a:off x="265113" y="1168400"/>
            <a:ext cx="9282112" cy="4133850"/>
          </a:xfrm>
          <a:prstGeom prst="rect">
            <a:avLst/>
          </a:prstGeom>
          <a:noFill/>
          <a:ln w="9525">
            <a:noFill/>
            <a:miter lim="800000"/>
            <a:headEnd/>
            <a:tailEnd/>
          </a:ln>
        </p:spPr>
        <p:txBody>
          <a:bodyPr lIns="0">
            <a:spAutoFit/>
          </a:bodyPr>
          <a:lstStyle/>
          <a:p>
            <a:pPr marL="273050" eaLnBrk="0" hangingPunct="0">
              <a:spcAft>
                <a:spcPct val="100000"/>
              </a:spcAft>
            </a:pPr>
            <a:r>
              <a:rPr lang="en-US" sz="1400" b="1">
                <a:solidFill>
                  <a:schemeClr val="accent1"/>
                </a:solidFill>
              </a:rPr>
              <a:t>During the first quarter of 2010, we had the kick off for University 2012, the Transformation Project of the Capgemini University. Since the kick off, a lot of work has been done. To keep everybody within the University team informed about the status of the project, a newsletter will be sent regularly to all team members… This is the first edition!</a:t>
            </a:r>
          </a:p>
          <a:p>
            <a:pPr marL="273050" eaLnBrk="0" hangingPunct="0">
              <a:spcAft>
                <a:spcPct val="100000"/>
              </a:spcAft>
            </a:pPr>
            <a:r>
              <a:rPr lang="en-US" sz="1400">
                <a:solidFill>
                  <a:schemeClr val="accent1"/>
                </a:solidFill>
              </a:rPr>
              <a:t>Maybe you are currently working for a stream within the transformation project. Or maybe you are not actively working for the project. To give everybody the opportunity to understand what University 2012 is about, this newsletter gives you information about:</a:t>
            </a:r>
          </a:p>
          <a:p>
            <a:pPr marL="273050" eaLnBrk="0" hangingPunct="0">
              <a:spcAft>
                <a:spcPct val="100000"/>
              </a:spcAft>
              <a:buFontTx/>
              <a:buChar char="-"/>
            </a:pPr>
            <a:r>
              <a:rPr lang="en-US" sz="1400">
                <a:solidFill>
                  <a:schemeClr val="accent1"/>
                </a:solidFill>
              </a:rPr>
              <a:t> The objectives of University 2012;</a:t>
            </a:r>
            <a:br>
              <a:rPr lang="en-US" sz="1400">
                <a:solidFill>
                  <a:schemeClr val="accent1"/>
                </a:solidFill>
              </a:rPr>
            </a:br>
            <a:r>
              <a:rPr lang="en-US" sz="1400">
                <a:solidFill>
                  <a:schemeClr val="accent1"/>
                </a:solidFill>
              </a:rPr>
              <a:t>- The organization chart of University 2012;</a:t>
            </a:r>
            <a:br>
              <a:rPr lang="en-US" sz="1400">
                <a:solidFill>
                  <a:schemeClr val="accent1"/>
                </a:solidFill>
              </a:rPr>
            </a:br>
            <a:r>
              <a:rPr lang="en-US" sz="1400">
                <a:solidFill>
                  <a:schemeClr val="accent1"/>
                </a:solidFill>
              </a:rPr>
              <a:t>- Introduction of the Project Management team;</a:t>
            </a:r>
            <a:br>
              <a:rPr lang="en-US" sz="1400">
                <a:solidFill>
                  <a:schemeClr val="accent1"/>
                </a:solidFill>
              </a:rPr>
            </a:br>
            <a:r>
              <a:rPr lang="en-US" sz="1400">
                <a:solidFill>
                  <a:schemeClr val="accent1"/>
                </a:solidFill>
              </a:rPr>
              <a:t>- Status update.</a:t>
            </a:r>
          </a:p>
          <a:p>
            <a:pPr marL="273050" eaLnBrk="0" hangingPunct="0">
              <a:spcAft>
                <a:spcPct val="100000"/>
              </a:spcAft>
            </a:pPr>
            <a:r>
              <a:rPr lang="en-US" sz="1400">
                <a:solidFill>
                  <a:schemeClr val="accent1"/>
                </a:solidFill>
              </a:rPr>
              <a:t>While this issue focuses on giving you the basic information about the project, the next issue will focus more on the updates of the various streams of the project. </a:t>
            </a:r>
          </a:p>
          <a:p>
            <a:pPr marL="273050" eaLnBrk="0" hangingPunct="0">
              <a:spcAft>
                <a:spcPct val="100000"/>
              </a:spcAft>
            </a:pPr>
            <a:r>
              <a:rPr lang="en-US" sz="1400">
                <a:solidFill>
                  <a:schemeClr val="accent1"/>
                </a:solidFill>
              </a:rPr>
              <a:t>If you have any questions after reading this newsletter, please don’t hesitate and contact Simone Kraal (</a:t>
            </a:r>
            <a:r>
              <a:rPr lang="en-US" sz="1400">
                <a:solidFill>
                  <a:schemeClr val="accent1"/>
                </a:solidFill>
                <a:hlinkClick r:id="rId3"/>
              </a:rPr>
              <a:t>simone.kraal@capgemini.com</a:t>
            </a:r>
            <a:r>
              <a:rPr lang="en-US" sz="1400">
                <a:solidFill>
                  <a:schemeClr val="accent1"/>
                </a:solidFill>
              </a:rPr>
              <a:t>) or Karan Kalra (</a:t>
            </a:r>
            <a:r>
              <a:rPr lang="en-US" sz="1400">
                <a:solidFill>
                  <a:schemeClr val="accent1"/>
                </a:solidFill>
                <a:hlinkClick r:id="rId4"/>
              </a:rPr>
              <a:t>karan.kalra@capgemini.com</a:t>
            </a:r>
            <a:r>
              <a:rPr lang="en-US" sz="1400">
                <a:solidFill>
                  <a:schemeClr val="accent1"/>
                </a:solidFill>
              </a:rPr>
              <a:t>). </a:t>
            </a:r>
          </a:p>
        </p:txBody>
      </p:sp>
      <p:sp>
        <p:nvSpPr>
          <p:cNvPr id="17416"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
        <p:nvSpPr>
          <p:cNvPr id="17417" name="Title 2"/>
          <p:cNvSpPr>
            <a:spLocks/>
          </p:cNvSpPr>
          <p:nvPr/>
        </p:nvSpPr>
        <p:spPr bwMode="auto">
          <a:xfrm>
            <a:off x="381000" y="76200"/>
            <a:ext cx="9144000" cy="838200"/>
          </a:xfrm>
          <a:prstGeom prst="rect">
            <a:avLst/>
          </a:prstGeom>
          <a:noFill/>
          <a:ln w="9525">
            <a:noFill/>
            <a:miter lim="800000"/>
            <a:headEnd/>
            <a:tailEnd/>
          </a:ln>
        </p:spPr>
        <p:txBody>
          <a:bodyPr anchor="ctr"/>
          <a:lstStyle/>
          <a:p>
            <a:pPr eaLnBrk="0" hangingPunct="0"/>
            <a:r>
              <a:rPr lang="nl-NL" sz="3200" b="1">
                <a:solidFill>
                  <a:schemeClr val="bg1"/>
                </a:solidFill>
                <a:latin typeface="Arial Narrow" pitchFamily="34" charset="0"/>
              </a:rPr>
              <a:t>Introduction</a:t>
            </a:r>
            <a:endParaRPr lang="en-GB" sz="3200" b="1">
              <a:solidFill>
                <a:schemeClr val="bg1"/>
              </a:solidFill>
              <a:latin typeface="Arial Narrow"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itle 2"/>
          <p:cNvSpPr>
            <a:spLocks/>
          </p:cNvSpPr>
          <p:nvPr/>
        </p:nvSpPr>
        <p:spPr bwMode="auto">
          <a:xfrm>
            <a:off x="381000" y="76200"/>
            <a:ext cx="9144000" cy="838200"/>
          </a:xfrm>
          <a:prstGeom prst="rect">
            <a:avLst/>
          </a:prstGeom>
          <a:noFill/>
          <a:ln w="9525">
            <a:noFill/>
            <a:miter lim="800000"/>
            <a:headEnd/>
            <a:tailEnd/>
          </a:ln>
        </p:spPr>
        <p:txBody>
          <a:bodyPr anchor="ctr"/>
          <a:lstStyle/>
          <a:p>
            <a:pPr eaLnBrk="0" hangingPunct="0"/>
            <a:r>
              <a:rPr lang="nl-NL" sz="3200" b="1">
                <a:solidFill>
                  <a:schemeClr val="bg1"/>
                </a:solidFill>
                <a:latin typeface="Arial Narrow" pitchFamily="34" charset="0"/>
              </a:rPr>
              <a:t>Objectives of University 2012</a:t>
            </a:r>
            <a:endParaRPr lang="en-GB" sz="3200" b="1">
              <a:solidFill>
                <a:schemeClr val="bg1"/>
              </a:solidFill>
              <a:latin typeface="Arial Narrow" pitchFamily="34" charset="0"/>
            </a:endParaRPr>
          </a:p>
        </p:txBody>
      </p:sp>
      <p:sp>
        <p:nvSpPr>
          <p:cNvPr id="19463"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
        <p:nvSpPr>
          <p:cNvPr id="19464"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7B8D51B9-706A-487B-81EC-7AB7306FC50A}" type="slidenum">
              <a:rPr lang="en-US" sz="1800" b="1">
                <a:solidFill>
                  <a:srgbClr val="004E5D"/>
                </a:solidFill>
              </a:rPr>
              <a:pPr algn="ctr" eaLnBrk="0" hangingPunct="0"/>
              <a:t>2</a:t>
            </a:fld>
            <a:endParaRPr lang="en-US" sz="1800" b="1">
              <a:solidFill>
                <a:srgbClr val="004E5D"/>
              </a:solidFill>
            </a:endParaRPr>
          </a:p>
        </p:txBody>
      </p:sp>
      <p:sp>
        <p:nvSpPr>
          <p:cNvPr id="19465" name="TextBox 6"/>
          <p:cNvSpPr txBox="1">
            <a:spLocks noChangeArrowheads="1"/>
          </p:cNvSpPr>
          <p:nvPr/>
        </p:nvSpPr>
        <p:spPr bwMode="auto">
          <a:xfrm>
            <a:off x="265113" y="1143000"/>
            <a:ext cx="9282112" cy="4627563"/>
          </a:xfrm>
          <a:prstGeom prst="rect">
            <a:avLst/>
          </a:prstGeom>
          <a:noFill/>
          <a:ln w="9525">
            <a:noFill/>
            <a:miter lim="800000"/>
            <a:headEnd/>
            <a:tailEnd/>
          </a:ln>
        </p:spPr>
        <p:txBody>
          <a:bodyPr lIns="0">
            <a:spAutoFit/>
          </a:bodyPr>
          <a:lstStyle/>
          <a:p>
            <a:pPr marL="273050" eaLnBrk="0" hangingPunct="0">
              <a:spcAft>
                <a:spcPts val="1200"/>
              </a:spcAft>
            </a:pPr>
            <a:r>
              <a:rPr lang="en-US" sz="1200" b="1">
                <a:solidFill>
                  <a:schemeClr val="accent1"/>
                </a:solidFill>
              </a:rPr>
              <a:t>In 2008 the University got its EFMD accreditation. To get the accreditation it was necessary to do an extensive self-assessment. The self-assessment gave an insight into both the strengths of the University and the aspects which needed improvement. </a:t>
            </a:r>
            <a:br>
              <a:rPr lang="en-US" sz="1200" b="1">
                <a:solidFill>
                  <a:schemeClr val="accent1"/>
                </a:solidFill>
              </a:rPr>
            </a:br>
            <a:r>
              <a:rPr lang="en-US" sz="1200" b="1">
                <a:solidFill>
                  <a:schemeClr val="accent1"/>
                </a:solidFill>
              </a:rPr>
              <a:t/>
            </a:r>
            <a:br>
              <a:rPr lang="en-US" sz="1200" b="1">
                <a:solidFill>
                  <a:schemeClr val="accent1"/>
                </a:solidFill>
              </a:rPr>
            </a:br>
            <a:r>
              <a:rPr lang="en-US" sz="1200">
                <a:solidFill>
                  <a:schemeClr val="accent1"/>
                </a:solidFill>
              </a:rPr>
              <a:t>University 2012 focuses on those areas which according to the self-assessment can improve. The objective of University 2012 has been defined as: </a:t>
            </a:r>
            <a:br>
              <a:rPr lang="en-US" sz="1200">
                <a:solidFill>
                  <a:schemeClr val="accent1"/>
                </a:solidFill>
              </a:rPr>
            </a:br>
            <a:r>
              <a:rPr lang="en-US" sz="1200">
                <a:solidFill>
                  <a:schemeClr val="accent1"/>
                </a:solidFill>
              </a:rPr>
              <a:t>	          </a:t>
            </a:r>
          </a:p>
          <a:p>
            <a:pPr marL="273050" eaLnBrk="0" hangingPunct="0">
              <a:spcAft>
                <a:spcPts val="1200"/>
              </a:spcAft>
            </a:pPr>
            <a:r>
              <a:rPr lang="en-US" sz="1200" i="1">
                <a:solidFill>
                  <a:schemeClr val="accent1"/>
                </a:solidFill>
              </a:rPr>
              <a:t/>
            </a:r>
            <a:br>
              <a:rPr lang="en-US" sz="1200" i="1">
                <a:solidFill>
                  <a:schemeClr val="accent1"/>
                </a:solidFill>
              </a:rPr>
            </a:br>
            <a:endParaRPr lang="en-US" sz="1200" i="1">
              <a:solidFill>
                <a:schemeClr val="accent1"/>
              </a:solidFill>
            </a:endParaRPr>
          </a:p>
          <a:p>
            <a:pPr marL="273050" eaLnBrk="0" hangingPunct="0">
              <a:spcAft>
                <a:spcPts val="1200"/>
              </a:spcAft>
            </a:pPr>
            <a:r>
              <a:rPr lang="en-US" sz="1200">
                <a:solidFill>
                  <a:schemeClr val="accent1"/>
                </a:solidFill>
              </a:rPr>
              <a:t/>
            </a:r>
            <a:br>
              <a:rPr lang="en-US" sz="1200">
                <a:solidFill>
                  <a:schemeClr val="accent1"/>
                </a:solidFill>
              </a:rPr>
            </a:br>
            <a:r>
              <a:rPr lang="en-US" sz="1200">
                <a:solidFill>
                  <a:schemeClr val="accent1"/>
                </a:solidFill>
              </a:rPr>
              <a:t>To be able to achieve this objective, a new University model will be implemented. This new model will focus on: </a:t>
            </a:r>
          </a:p>
          <a:p>
            <a:pPr marL="273050" eaLnBrk="0" hangingPunct="0">
              <a:spcAft>
                <a:spcPts val="1200"/>
              </a:spcAft>
              <a:buFont typeface="Arial" charset="0"/>
              <a:buChar char="•"/>
            </a:pPr>
            <a:r>
              <a:rPr lang="en-US" sz="1200">
                <a:solidFill>
                  <a:schemeClr val="accent1"/>
                </a:solidFill>
              </a:rPr>
              <a:t> Moving to </a:t>
            </a:r>
            <a:r>
              <a:rPr lang="en-US" sz="1200" b="1">
                <a:solidFill>
                  <a:schemeClr val="accent1"/>
                </a:solidFill>
              </a:rPr>
              <a:t>Role Based Curriculums </a:t>
            </a:r>
            <a:r>
              <a:rPr lang="en-US" sz="1200">
                <a:solidFill>
                  <a:schemeClr val="accent1"/>
                </a:solidFill>
              </a:rPr>
              <a:t>in order to be closer to our people and better support development of their careers;</a:t>
            </a:r>
          </a:p>
          <a:p>
            <a:pPr marL="273050" eaLnBrk="0" hangingPunct="0">
              <a:spcAft>
                <a:spcPts val="1200"/>
              </a:spcAft>
              <a:buFont typeface="Arial" charset="0"/>
              <a:buChar char="•"/>
            </a:pPr>
            <a:r>
              <a:rPr lang="en-US" sz="1200">
                <a:solidFill>
                  <a:schemeClr val="accent1"/>
                </a:solidFill>
              </a:rPr>
              <a:t> </a:t>
            </a:r>
            <a:r>
              <a:rPr lang="en-GB" sz="1200">
                <a:solidFill>
                  <a:schemeClr val="accent1"/>
                </a:solidFill>
              </a:rPr>
              <a:t>Ensuring that the Global Curriculum focuses on the </a:t>
            </a:r>
            <a:r>
              <a:rPr lang="en-GB" sz="1200" b="1">
                <a:solidFill>
                  <a:schemeClr val="accent1"/>
                </a:solidFill>
              </a:rPr>
              <a:t>content that is federated across the Group and Group initiatives;</a:t>
            </a:r>
          </a:p>
          <a:p>
            <a:pPr marL="273050" eaLnBrk="0" hangingPunct="0">
              <a:spcAft>
                <a:spcPts val="1200"/>
              </a:spcAft>
              <a:buFont typeface="Arial" charset="0"/>
              <a:buChar char="•"/>
            </a:pPr>
            <a:r>
              <a:rPr lang="en-GB" sz="1200" b="1">
                <a:solidFill>
                  <a:schemeClr val="accent1"/>
                </a:solidFill>
              </a:rPr>
              <a:t> </a:t>
            </a:r>
            <a:r>
              <a:rPr lang="en-US" sz="1200">
                <a:solidFill>
                  <a:schemeClr val="accent1"/>
                </a:solidFill>
              </a:rPr>
              <a:t>Establishing </a:t>
            </a:r>
            <a:r>
              <a:rPr lang="en-US" sz="1200" b="1">
                <a:solidFill>
                  <a:schemeClr val="accent1"/>
                </a:solidFill>
              </a:rPr>
              <a:t>clear learning paths that combine all methods of learning</a:t>
            </a:r>
            <a:r>
              <a:rPr lang="en-US" sz="1200">
                <a:solidFill>
                  <a:schemeClr val="accent1"/>
                </a:solidFill>
              </a:rPr>
              <a:t> (virtual, on-the-job, classroom) that create </a:t>
            </a:r>
            <a:br>
              <a:rPr lang="en-US" sz="1200">
                <a:solidFill>
                  <a:schemeClr val="accent1"/>
                </a:solidFill>
              </a:rPr>
            </a:br>
            <a:r>
              <a:rPr lang="en-US" sz="1200">
                <a:solidFill>
                  <a:schemeClr val="accent1"/>
                </a:solidFill>
              </a:rPr>
              <a:t>  stimulating journeys for our people to reinforce the Capgemini Group spirit and values;</a:t>
            </a:r>
          </a:p>
          <a:p>
            <a:pPr marL="273050" eaLnBrk="0" hangingPunct="0">
              <a:spcAft>
                <a:spcPts val="1200"/>
              </a:spcAft>
              <a:buFont typeface="Arial" charset="0"/>
              <a:buChar char="•"/>
            </a:pPr>
            <a:r>
              <a:rPr lang="en-US" sz="1200">
                <a:solidFill>
                  <a:schemeClr val="accent1"/>
                </a:solidFill>
              </a:rPr>
              <a:t> Becoming </a:t>
            </a:r>
            <a:r>
              <a:rPr lang="en-US" sz="1200" b="1">
                <a:solidFill>
                  <a:schemeClr val="accent1"/>
                </a:solidFill>
              </a:rPr>
              <a:t>“One Team” (University, HR, Learning &amp; Development) </a:t>
            </a:r>
            <a:r>
              <a:rPr lang="en-US" sz="1200">
                <a:solidFill>
                  <a:schemeClr val="accent1"/>
                </a:solidFill>
              </a:rPr>
              <a:t>towards participants and the business to be more client </a:t>
            </a:r>
            <a:br>
              <a:rPr lang="en-US" sz="1200">
                <a:solidFill>
                  <a:schemeClr val="accent1"/>
                </a:solidFill>
              </a:rPr>
            </a:br>
            <a:r>
              <a:rPr lang="en-US" sz="1200">
                <a:solidFill>
                  <a:schemeClr val="accent1"/>
                </a:solidFill>
              </a:rPr>
              <a:t>  centric;</a:t>
            </a:r>
          </a:p>
          <a:p>
            <a:pPr marL="273050" eaLnBrk="0" hangingPunct="0">
              <a:spcAft>
                <a:spcPts val="1200"/>
              </a:spcAft>
              <a:buFont typeface="Arial" charset="0"/>
              <a:buChar char="•"/>
            </a:pPr>
            <a:r>
              <a:rPr lang="en-US" sz="1200">
                <a:solidFill>
                  <a:schemeClr val="accent1"/>
                </a:solidFill>
              </a:rPr>
              <a:t> Putting into place </a:t>
            </a:r>
            <a:r>
              <a:rPr lang="en-US" sz="1200" b="1">
                <a:solidFill>
                  <a:schemeClr val="accent1"/>
                </a:solidFill>
              </a:rPr>
              <a:t>industrialized core learning processes and tools with a Rightshore approach </a:t>
            </a:r>
            <a:r>
              <a:rPr lang="en-US" sz="1200">
                <a:solidFill>
                  <a:schemeClr val="accent1"/>
                </a:solidFill>
              </a:rPr>
              <a:t>in order to maximize the </a:t>
            </a:r>
            <a:br>
              <a:rPr lang="en-US" sz="1200">
                <a:solidFill>
                  <a:schemeClr val="accent1"/>
                </a:solidFill>
              </a:rPr>
            </a:br>
            <a:r>
              <a:rPr lang="en-US" sz="1200">
                <a:solidFill>
                  <a:schemeClr val="accent1"/>
                </a:solidFill>
              </a:rPr>
              <a:t>  learning spend within and across the Group.</a:t>
            </a:r>
          </a:p>
        </p:txBody>
      </p:sp>
      <p:sp>
        <p:nvSpPr>
          <p:cNvPr id="23" name="TextBox 22"/>
          <p:cNvSpPr txBox="1"/>
          <p:nvPr/>
        </p:nvSpPr>
        <p:spPr bwMode="auto">
          <a:xfrm>
            <a:off x="1849438" y="2414588"/>
            <a:ext cx="6780212" cy="447675"/>
          </a:xfrm>
          <a:prstGeom prst="rect">
            <a:avLst/>
          </a:prstGeom>
          <a:solidFill>
            <a:srgbClr val="CCECFF"/>
          </a:solidFill>
          <a:ln w="9525">
            <a:solidFill>
              <a:schemeClr val="tx1"/>
            </a:solidFill>
            <a:miter lim="800000"/>
            <a:headEnd/>
            <a:tailEnd/>
          </a:ln>
          <a:effectLst>
            <a:outerShdw blurRad="50800" dist="38100" dir="5400000" algn="t" rotWithShape="0">
              <a:prstClr val="black">
                <a:alpha val="40000"/>
              </a:prstClr>
            </a:outerShdw>
          </a:effectLst>
        </p:spPr>
        <p:txBody>
          <a:bodyPr lIns="36000" tIns="36000" rIns="36000" bIns="36000">
            <a:spAutoFit/>
          </a:bodyPr>
          <a:lstStyle/>
          <a:p>
            <a:pPr algn="ctr">
              <a:defRPr/>
            </a:pPr>
            <a:r>
              <a:rPr lang="en-US" sz="1200" b="1" i="1">
                <a:solidFill>
                  <a:schemeClr val="accent1"/>
                </a:solidFill>
                <a:latin typeface="Arial" pitchFamily="34" charset="0"/>
              </a:rPr>
              <a:t>To create closer connections between the University and our people, the business and HR in order to maximise return on our learning investment</a:t>
            </a:r>
            <a:endParaRPr lang="en-GB" sz="1200" b="1" i="1">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72" name="Title 2"/>
          <p:cNvSpPr>
            <a:spLocks/>
          </p:cNvSpPr>
          <p:nvPr/>
        </p:nvSpPr>
        <p:spPr bwMode="auto">
          <a:xfrm>
            <a:off x="381000" y="76200"/>
            <a:ext cx="9144000" cy="838200"/>
          </a:xfrm>
          <a:prstGeom prst="rect">
            <a:avLst/>
          </a:prstGeom>
          <a:noFill/>
          <a:ln w="9525">
            <a:noFill/>
            <a:miter lim="800000"/>
            <a:headEnd/>
            <a:tailEnd/>
          </a:ln>
        </p:spPr>
        <p:txBody>
          <a:bodyPr anchor="ctr"/>
          <a:lstStyle/>
          <a:p>
            <a:pPr eaLnBrk="0" hangingPunct="0"/>
            <a:r>
              <a:rPr lang="nl-NL" sz="3200" b="1">
                <a:solidFill>
                  <a:schemeClr val="bg1"/>
                </a:solidFill>
                <a:latin typeface="Arial Narrow" pitchFamily="34" charset="0"/>
              </a:rPr>
              <a:t>Organisation Chart of the Transformation Project</a:t>
            </a:r>
            <a:endParaRPr lang="en-GB" sz="3200" b="1">
              <a:solidFill>
                <a:schemeClr val="bg1"/>
              </a:solidFill>
              <a:latin typeface="Arial Narrow" pitchFamily="34" charset="0"/>
            </a:endParaRPr>
          </a:p>
        </p:txBody>
      </p:sp>
      <p:sp>
        <p:nvSpPr>
          <p:cNvPr id="21573"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
        <p:nvSpPr>
          <p:cNvPr id="21574"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BE9DE556-3E42-43E0-BF1D-35EFFC21D882}" type="slidenum">
              <a:rPr lang="en-US" sz="1800" b="1">
                <a:solidFill>
                  <a:srgbClr val="004E5D"/>
                </a:solidFill>
              </a:rPr>
              <a:pPr algn="ctr" eaLnBrk="0" hangingPunct="0"/>
              <a:t>3</a:t>
            </a:fld>
            <a:endParaRPr lang="en-US" sz="1800" b="1">
              <a:solidFill>
                <a:srgbClr val="004E5D"/>
              </a:solidFill>
            </a:endParaRPr>
          </a:p>
        </p:txBody>
      </p:sp>
      <p:sp>
        <p:nvSpPr>
          <p:cNvPr id="21575" name="TextBox 6"/>
          <p:cNvSpPr txBox="1">
            <a:spLocks noChangeArrowheads="1"/>
          </p:cNvSpPr>
          <p:nvPr/>
        </p:nvSpPr>
        <p:spPr bwMode="auto">
          <a:xfrm>
            <a:off x="265113" y="1143000"/>
            <a:ext cx="9282112" cy="4713288"/>
          </a:xfrm>
          <a:prstGeom prst="rect">
            <a:avLst/>
          </a:prstGeom>
          <a:noFill/>
          <a:ln w="9525">
            <a:noFill/>
            <a:miter lim="800000"/>
            <a:headEnd/>
            <a:tailEnd/>
          </a:ln>
        </p:spPr>
        <p:txBody>
          <a:bodyPr lIns="0" tIns="72000" rIns="108000">
            <a:spAutoFit/>
          </a:bodyPr>
          <a:lstStyle/>
          <a:p>
            <a:pPr marL="273050" eaLnBrk="0" hangingPunct="0">
              <a:spcAft>
                <a:spcPts val="1200"/>
              </a:spcAft>
            </a:pPr>
            <a:r>
              <a:rPr lang="en-US" sz="1200" b="1">
                <a:solidFill>
                  <a:schemeClr val="accent1"/>
                </a:solidFill>
              </a:rPr>
              <a:t>To achieve the objectives mentioned on the previous page, the project has been divided in 3 streams: University Management, 2012 To-Be and Processes and Existing Projects.</a:t>
            </a:r>
          </a:p>
          <a:p>
            <a:pPr marL="273050" eaLnBrk="0" hangingPunct="0">
              <a:spcAft>
                <a:spcPts val="1200"/>
              </a:spcAft>
              <a:buFont typeface="Arial Narrow" pitchFamily="34" charset="0"/>
              <a:buAutoNum type="arabicPeriod"/>
            </a:pPr>
            <a:r>
              <a:rPr lang="en-GB" sz="1200">
                <a:solidFill>
                  <a:schemeClr val="accent1"/>
                </a:solidFill>
              </a:rPr>
              <a:t>The change of school based curriculum to role based curriculum will have consequences for how the University is organised. The first stream,</a:t>
            </a:r>
            <a:r>
              <a:rPr lang="en-US" sz="1200">
                <a:solidFill>
                  <a:schemeClr val="accent1"/>
                </a:solidFill>
              </a:rPr>
              <a:t> University Management, focuses on building a new organization structure and a suitable governance model . Within this stream there is also the responsibility to build a strong economic model for the University which focuses on finding a balance between the University offerings . </a:t>
            </a:r>
          </a:p>
          <a:p>
            <a:pPr marL="273050" eaLnBrk="0" hangingPunct="0">
              <a:spcAft>
                <a:spcPts val="1200"/>
              </a:spcAft>
              <a:buFont typeface="Arial Narrow" pitchFamily="34" charset="0"/>
              <a:buAutoNum type="arabicPeriod"/>
            </a:pPr>
            <a:r>
              <a:rPr lang="en-US" sz="1200">
                <a:solidFill>
                  <a:schemeClr val="accent1"/>
                </a:solidFill>
              </a:rPr>
              <a:t>The sub stream 2012 To-Be and Processes focuses on Next Generation Learning. In first instance the focus for this stream is on creating a pilot for the GEO course during the BPW in October. The pilot will give the team the opportunity to try new techniques and learning methods. For this stream Jacques Birol has been asked to work with our team. Jacques’s expertise is on innovation and has worked for Capgemini before.</a:t>
            </a:r>
          </a:p>
          <a:p>
            <a:pPr marL="273050" eaLnBrk="0" hangingPunct="0">
              <a:spcAft>
                <a:spcPts val="1200"/>
              </a:spcAft>
              <a:buFont typeface="Arial Narrow" pitchFamily="34" charset="0"/>
              <a:buAutoNum type="arabicPeriod"/>
            </a:pPr>
            <a:r>
              <a:rPr lang="en-US" sz="1200">
                <a:solidFill>
                  <a:schemeClr val="accent1"/>
                </a:solidFill>
              </a:rPr>
              <a:t>Within the stream of Existing Projects the focus is on  </a:t>
            </a:r>
            <a:br>
              <a:rPr lang="en-US" sz="1200">
                <a:solidFill>
                  <a:schemeClr val="accent1"/>
                </a:solidFill>
              </a:rPr>
            </a:br>
            <a:r>
              <a:rPr lang="en-US" sz="1200">
                <a:solidFill>
                  <a:schemeClr val="accent1"/>
                </a:solidFill>
              </a:rPr>
              <a:t>how the day to day work of the University can </a:t>
            </a:r>
            <a:br>
              <a:rPr lang="en-US" sz="1200">
                <a:solidFill>
                  <a:schemeClr val="accent1"/>
                </a:solidFill>
              </a:rPr>
            </a:br>
            <a:r>
              <a:rPr lang="en-US" sz="1200">
                <a:solidFill>
                  <a:schemeClr val="accent1"/>
                </a:solidFill>
              </a:rPr>
              <a:t>transform smoothly into the new organization structure.</a:t>
            </a:r>
          </a:p>
          <a:p>
            <a:pPr marL="273050" eaLnBrk="0" hangingPunct="0">
              <a:spcAft>
                <a:spcPts val="1200"/>
              </a:spcAft>
            </a:pPr>
            <a:r>
              <a:rPr lang="en-US" sz="1200">
                <a:solidFill>
                  <a:schemeClr val="accent1"/>
                </a:solidFill>
              </a:rPr>
              <a:t>The project management is in the hands of </a:t>
            </a:r>
            <a:br>
              <a:rPr lang="en-US" sz="1200">
                <a:solidFill>
                  <a:schemeClr val="accent1"/>
                </a:solidFill>
              </a:rPr>
            </a:br>
            <a:r>
              <a:rPr lang="en-US" sz="1200">
                <a:solidFill>
                  <a:schemeClr val="accent1"/>
                </a:solidFill>
              </a:rPr>
              <a:t>Simone Kraal and Karan Kalra. A short </a:t>
            </a:r>
            <a:br>
              <a:rPr lang="en-US" sz="1200">
                <a:solidFill>
                  <a:schemeClr val="accent1"/>
                </a:solidFill>
              </a:rPr>
            </a:br>
            <a:r>
              <a:rPr lang="en-US" sz="1200">
                <a:solidFill>
                  <a:schemeClr val="accent1"/>
                </a:solidFill>
              </a:rPr>
              <a:t>introduction will be given by them on the </a:t>
            </a:r>
            <a:br>
              <a:rPr lang="en-US" sz="1200">
                <a:solidFill>
                  <a:schemeClr val="accent1"/>
                </a:solidFill>
              </a:rPr>
            </a:br>
            <a:r>
              <a:rPr lang="en-US" sz="1200">
                <a:solidFill>
                  <a:schemeClr val="accent1"/>
                </a:solidFill>
              </a:rPr>
              <a:t>next page.</a:t>
            </a:r>
          </a:p>
          <a:p>
            <a:pPr marL="273050" eaLnBrk="0" hangingPunct="0">
              <a:spcAft>
                <a:spcPts val="1200"/>
              </a:spcAft>
            </a:pPr>
            <a:r>
              <a:rPr lang="en-US" sz="1200" b="1">
                <a:solidFill>
                  <a:schemeClr val="accent1"/>
                </a:solidFill>
              </a:rPr>
              <a:t>N.B. The Organization Chart of the </a:t>
            </a:r>
            <a:br>
              <a:rPr lang="en-US" sz="1200" b="1">
                <a:solidFill>
                  <a:schemeClr val="accent1"/>
                </a:solidFill>
              </a:rPr>
            </a:br>
            <a:r>
              <a:rPr lang="en-US" sz="1200" b="1">
                <a:solidFill>
                  <a:schemeClr val="accent1"/>
                </a:solidFill>
              </a:rPr>
              <a:t>University Transformation project is </a:t>
            </a:r>
            <a:r>
              <a:rPr lang="en-US" sz="1200" b="1" u="sng">
                <a:solidFill>
                  <a:schemeClr val="accent1"/>
                </a:solidFill>
              </a:rPr>
              <a:t>not</a:t>
            </a:r>
            <a:r>
              <a:rPr lang="en-US" sz="1200" b="1">
                <a:solidFill>
                  <a:schemeClr val="accent1"/>
                </a:solidFill>
              </a:rPr>
              <a:t> an</a:t>
            </a:r>
            <a:br>
              <a:rPr lang="en-US" sz="1200" b="1">
                <a:solidFill>
                  <a:schemeClr val="accent1"/>
                </a:solidFill>
              </a:rPr>
            </a:br>
            <a:r>
              <a:rPr lang="en-US" sz="1200" b="1">
                <a:solidFill>
                  <a:schemeClr val="accent1"/>
                </a:solidFill>
              </a:rPr>
              <a:t>iteration of the future organization of the </a:t>
            </a:r>
            <a:br>
              <a:rPr lang="en-US" sz="1200" b="1">
                <a:solidFill>
                  <a:schemeClr val="accent1"/>
                </a:solidFill>
              </a:rPr>
            </a:br>
            <a:r>
              <a:rPr lang="en-US" sz="1200" b="1">
                <a:solidFill>
                  <a:schemeClr val="accent1"/>
                </a:solidFill>
              </a:rPr>
              <a:t>University.</a:t>
            </a:r>
            <a:endParaRPr lang="en-US" sz="1200">
              <a:solidFill>
                <a:schemeClr val="accent1"/>
              </a:solidFill>
            </a:endParaRPr>
          </a:p>
        </p:txBody>
      </p:sp>
      <p:pic>
        <p:nvPicPr>
          <p:cNvPr id="21577" name="Picture 73"/>
          <p:cNvPicPr>
            <a:picLocks noChangeAspect="1" noChangeArrowheads="1"/>
          </p:cNvPicPr>
          <p:nvPr/>
        </p:nvPicPr>
        <p:blipFill>
          <a:blip r:embed="rId3" cstate="print"/>
          <a:srcRect/>
          <a:stretch>
            <a:fillRect/>
          </a:stretch>
        </p:blipFill>
        <p:spPr bwMode="auto">
          <a:xfrm>
            <a:off x="4195763" y="3222625"/>
            <a:ext cx="5410200" cy="305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ounded Rectangle 17"/>
          <p:cNvSpPr>
            <a:spLocks noChangeArrowheads="1"/>
          </p:cNvSpPr>
          <p:nvPr/>
        </p:nvSpPr>
        <p:spPr bwMode="auto">
          <a:xfrm>
            <a:off x="749300" y="3676650"/>
            <a:ext cx="8610600" cy="1736725"/>
          </a:xfrm>
          <a:prstGeom prst="roundRect">
            <a:avLst>
              <a:gd name="adj" fmla="val 16667"/>
            </a:avLst>
          </a:prstGeom>
          <a:solidFill>
            <a:srgbClr val="CCECFF"/>
          </a:solidFill>
          <a:ln w="9525" algn="ctr">
            <a:solidFill>
              <a:schemeClr val="tx1"/>
            </a:solidFill>
            <a:round/>
            <a:headEnd/>
            <a:tailEnd/>
          </a:ln>
        </p:spPr>
        <p:txBody>
          <a:bodyPr/>
          <a:lstStyle/>
          <a:p>
            <a:pPr eaLnBrk="0" hangingPunct="0"/>
            <a:endParaRPr lang="en-GB" sz="2400">
              <a:solidFill>
                <a:schemeClr val="tx1"/>
              </a:solidFill>
            </a:endParaRPr>
          </a:p>
        </p:txBody>
      </p:sp>
      <p:sp>
        <p:nvSpPr>
          <p:cNvPr id="23559" name="Rounded Rectangle 16"/>
          <p:cNvSpPr>
            <a:spLocks noChangeArrowheads="1"/>
          </p:cNvSpPr>
          <p:nvPr/>
        </p:nvSpPr>
        <p:spPr bwMode="auto">
          <a:xfrm>
            <a:off x="390525" y="1808163"/>
            <a:ext cx="8013700" cy="1736725"/>
          </a:xfrm>
          <a:prstGeom prst="roundRect">
            <a:avLst>
              <a:gd name="adj" fmla="val 16667"/>
            </a:avLst>
          </a:prstGeom>
          <a:solidFill>
            <a:srgbClr val="CCECFF"/>
          </a:solidFill>
          <a:ln w="9525" algn="ctr">
            <a:solidFill>
              <a:schemeClr val="tx1"/>
            </a:solidFill>
            <a:round/>
            <a:headEnd/>
            <a:tailEnd/>
          </a:ln>
        </p:spPr>
        <p:txBody>
          <a:bodyPr/>
          <a:lstStyle/>
          <a:p>
            <a:pPr eaLnBrk="0" hangingPunct="0"/>
            <a:endParaRPr lang="en-GB" sz="2400">
              <a:solidFill>
                <a:schemeClr val="tx1"/>
              </a:solidFill>
            </a:endParaRPr>
          </a:p>
        </p:txBody>
      </p:sp>
      <p:sp>
        <p:nvSpPr>
          <p:cNvPr id="23560" name="Title 2"/>
          <p:cNvSpPr>
            <a:spLocks/>
          </p:cNvSpPr>
          <p:nvPr/>
        </p:nvSpPr>
        <p:spPr bwMode="auto">
          <a:xfrm>
            <a:off x="381000" y="76200"/>
            <a:ext cx="9144000" cy="838200"/>
          </a:xfrm>
          <a:prstGeom prst="rect">
            <a:avLst/>
          </a:prstGeom>
          <a:noFill/>
          <a:ln w="9525">
            <a:noFill/>
            <a:miter lim="800000"/>
            <a:headEnd/>
            <a:tailEnd/>
          </a:ln>
        </p:spPr>
        <p:txBody>
          <a:bodyPr anchor="ctr"/>
          <a:lstStyle/>
          <a:p>
            <a:pPr eaLnBrk="0" hangingPunct="0"/>
            <a:r>
              <a:rPr lang="nl-NL" sz="3200" b="1">
                <a:solidFill>
                  <a:schemeClr val="bg1"/>
                </a:solidFill>
                <a:latin typeface="Arial Narrow" pitchFamily="34" charset="0"/>
              </a:rPr>
              <a:t>Introducing the Project Management team</a:t>
            </a:r>
            <a:endParaRPr lang="en-GB" sz="3200" b="1">
              <a:solidFill>
                <a:schemeClr val="bg1"/>
              </a:solidFill>
              <a:latin typeface="Arial Narrow" pitchFamily="34" charset="0"/>
            </a:endParaRPr>
          </a:p>
        </p:txBody>
      </p:sp>
      <p:sp>
        <p:nvSpPr>
          <p:cNvPr id="23561"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
        <p:nvSpPr>
          <p:cNvPr id="23562"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C922AFC2-D62C-476D-A725-1B57DCA60931}" type="slidenum">
              <a:rPr lang="en-US" sz="1800" b="1">
                <a:solidFill>
                  <a:srgbClr val="004E5D"/>
                </a:solidFill>
              </a:rPr>
              <a:pPr algn="ctr" eaLnBrk="0" hangingPunct="0"/>
              <a:t>4</a:t>
            </a:fld>
            <a:endParaRPr lang="en-US" sz="1800" b="1">
              <a:solidFill>
                <a:srgbClr val="004E5D"/>
              </a:solidFill>
            </a:endParaRPr>
          </a:p>
        </p:txBody>
      </p:sp>
      <p:sp>
        <p:nvSpPr>
          <p:cNvPr id="9" name="TextBox 6"/>
          <p:cNvSpPr txBox="1">
            <a:spLocks noChangeArrowheads="1"/>
          </p:cNvSpPr>
          <p:nvPr/>
        </p:nvSpPr>
        <p:spPr bwMode="auto">
          <a:xfrm>
            <a:off x="2535238" y="3690938"/>
            <a:ext cx="6804025" cy="1538287"/>
          </a:xfrm>
          <a:prstGeom prst="rect">
            <a:avLst/>
          </a:prstGeom>
          <a:noFill/>
          <a:ln w="9525">
            <a:noFill/>
            <a:miter lim="800000"/>
            <a:headEnd/>
            <a:tailEnd/>
          </a:ln>
        </p:spPr>
        <p:txBody>
          <a:bodyPr>
            <a:spAutoFit/>
          </a:bodyPr>
          <a:lstStyle/>
          <a:p>
            <a:pPr marL="273050" eaLnBrk="0" hangingPunct="0">
              <a:spcAft>
                <a:spcPts val="1200"/>
              </a:spcAft>
              <a:defRPr/>
            </a:pPr>
            <a:r>
              <a:rPr lang="en-US" sz="1200" b="1">
                <a:solidFill>
                  <a:schemeClr val="accent1"/>
                </a:solidFill>
                <a:latin typeface="+mn-lt"/>
                <a:ea typeface="+mn-ea"/>
                <a:cs typeface="ＭＳ Ｐゴシック"/>
              </a:rPr>
              <a:t>Karan Kalra</a:t>
            </a:r>
            <a:br>
              <a:rPr lang="en-US" sz="1200" b="1">
                <a:solidFill>
                  <a:schemeClr val="accent1"/>
                </a:solidFill>
                <a:latin typeface="+mn-lt"/>
                <a:ea typeface="+mn-ea"/>
                <a:cs typeface="ＭＳ Ｐゴシック"/>
              </a:rPr>
            </a:br>
            <a:r>
              <a:rPr lang="en-US" sz="1200" b="1">
                <a:solidFill>
                  <a:schemeClr val="accent1"/>
                </a:solidFill>
                <a:latin typeface="+mn-lt"/>
                <a:ea typeface="+mn-ea"/>
                <a:cs typeface="ＭＳ Ｐゴシック"/>
              </a:rPr>
              <a:t/>
            </a:r>
            <a:br>
              <a:rPr lang="en-US" sz="1200" b="1">
                <a:solidFill>
                  <a:schemeClr val="accent1"/>
                </a:solidFill>
                <a:latin typeface="+mn-lt"/>
                <a:ea typeface="+mn-ea"/>
                <a:cs typeface="ＭＳ Ｐゴシック"/>
              </a:rPr>
            </a:br>
            <a:r>
              <a:rPr lang="en-US" sz="1200" i="1">
                <a:ea typeface="ＭＳ Ｐゴシック"/>
                <a:cs typeface="ＭＳ Ｐゴシック"/>
              </a:rPr>
              <a:t>I am an MBA in Marketing with over 6 years experience in the service industry. I have been with Capgemini for a year and a half as a Senior Consultant with Capgemini India’s Marketing, Sales &amp; Service (MSS) consulting practice. I have just returned from a 6 month secondment in the UK where I worked on an education sector project for most of my time. </a:t>
            </a:r>
          </a:p>
          <a:p>
            <a:pPr marL="273050" eaLnBrk="0" hangingPunct="0">
              <a:spcAft>
                <a:spcPts val="1200"/>
              </a:spcAft>
              <a:defRPr/>
            </a:pPr>
            <a:r>
              <a:rPr lang="en-US" sz="1200" i="1">
                <a:ea typeface="ＭＳ Ｐゴシック"/>
                <a:cs typeface="ＭＳ Ｐゴシック"/>
              </a:rPr>
              <a:t>My focus within this project is on the stream of Existing Projects. </a:t>
            </a:r>
            <a:endParaRPr lang="en-GB" sz="1200" i="1">
              <a:ea typeface="ＭＳ Ｐゴシック"/>
              <a:cs typeface="ＭＳ Ｐゴシック"/>
            </a:endParaRPr>
          </a:p>
        </p:txBody>
      </p:sp>
      <p:pic>
        <p:nvPicPr>
          <p:cNvPr id="23564" name="Picture 2" descr="C:\Users\skraal\AppData\Local\Microsoft\Windows\Temporary Internet Files\Content.Outlook\U56GLV5G\Karan Kalra (3).JPG"/>
          <p:cNvPicPr>
            <a:picLocks noChangeAspect="1" noChangeArrowheads="1"/>
          </p:cNvPicPr>
          <p:nvPr/>
        </p:nvPicPr>
        <p:blipFill>
          <a:blip r:embed="rId2" cstate="print"/>
          <a:srcRect/>
          <a:stretch>
            <a:fillRect/>
          </a:stretch>
        </p:blipFill>
        <p:spPr bwMode="auto">
          <a:xfrm>
            <a:off x="944563" y="3748088"/>
            <a:ext cx="1727200" cy="1598612"/>
          </a:xfrm>
          <a:prstGeom prst="rect">
            <a:avLst/>
          </a:prstGeom>
          <a:noFill/>
          <a:ln w="9525">
            <a:noFill/>
            <a:miter lim="800000"/>
            <a:headEnd/>
            <a:tailEnd/>
          </a:ln>
        </p:spPr>
      </p:pic>
      <p:sp>
        <p:nvSpPr>
          <p:cNvPr id="23565" name="TextBox 6"/>
          <p:cNvSpPr txBox="1">
            <a:spLocks noChangeArrowheads="1"/>
          </p:cNvSpPr>
          <p:nvPr/>
        </p:nvSpPr>
        <p:spPr bwMode="auto">
          <a:xfrm>
            <a:off x="174625" y="1828800"/>
            <a:ext cx="6804025" cy="1704975"/>
          </a:xfrm>
          <a:prstGeom prst="rect">
            <a:avLst/>
          </a:prstGeom>
          <a:noFill/>
          <a:ln w="9525">
            <a:noFill/>
            <a:miter lim="800000"/>
            <a:headEnd/>
            <a:tailEnd/>
          </a:ln>
        </p:spPr>
        <p:txBody>
          <a:bodyPr>
            <a:spAutoFit/>
          </a:bodyPr>
          <a:lstStyle/>
          <a:p>
            <a:pPr marL="273050" eaLnBrk="0" hangingPunct="0">
              <a:spcAft>
                <a:spcPts val="1200"/>
              </a:spcAft>
            </a:pPr>
            <a:r>
              <a:rPr lang="en-US" sz="1200" b="1">
                <a:solidFill>
                  <a:schemeClr val="accent1"/>
                </a:solidFill>
              </a:rPr>
              <a:t>Simone Kraal</a:t>
            </a:r>
            <a:br>
              <a:rPr lang="en-US" sz="1200" b="1">
                <a:solidFill>
                  <a:schemeClr val="accent1"/>
                </a:solidFill>
              </a:rPr>
            </a:br>
            <a:r>
              <a:rPr lang="en-US" sz="1200" b="1" i="1">
                <a:solidFill>
                  <a:schemeClr val="accent1"/>
                </a:solidFill>
              </a:rPr>
              <a:t/>
            </a:r>
            <a:br>
              <a:rPr lang="en-US" sz="1200" b="1" i="1">
                <a:solidFill>
                  <a:schemeClr val="accent1"/>
                </a:solidFill>
              </a:rPr>
            </a:br>
            <a:r>
              <a:rPr lang="en-US" sz="1200" i="1"/>
              <a:t>I have been working for Capgemini Consulting for two years now. My home office is in the Netherlands where I work for the HR Transformation practice. My last assignment has been for the Dutch Railways who is digitalising their HR processes. Last year I have also had the opportunity to work for the Capgemini Design Center.</a:t>
            </a:r>
          </a:p>
          <a:p>
            <a:pPr marL="273050" eaLnBrk="0" hangingPunct="0">
              <a:spcAft>
                <a:spcPts val="1200"/>
              </a:spcAft>
            </a:pPr>
            <a:r>
              <a:rPr lang="en-US" sz="1200" i="1"/>
              <a:t>For this project I will be supporting Steven on two streams: University Management and 2012 To-Be and Processes.</a:t>
            </a:r>
            <a:endParaRPr lang="en-GB" sz="1200"/>
          </a:p>
        </p:txBody>
      </p:sp>
      <p:pic>
        <p:nvPicPr>
          <p:cNvPr id="23566" name="Picture 4" descr="D:\skraal\Documents\Ego\Simone Kraal_DSC4395.jpg"/>
          <p:cNvPicPr>
            <a:picLocks noChangeAspect="1" noChangeArrowheads="1"/>
          </p:cNvPicPr>
          <p:nvPr/>
        </p:nvPicPr>
        <p:blipFill>
          <a:blip r:embed="rId3" cstate="print"/>
          <a:srcRect/>
          <a:stretch>
            <a:fillRect/>
          </a:stretch>
        </p:blipFill>
        <p:spPr bwMode="auto">
          <a:xfrm>
            <a:off x="7297738" y="1957388"/>
            <a:ext cx="847725" cy="1516062"/>
          </a:xfrm>
          <a:prstGeom prst="rect">
            <a:avLst/>
          </a:prstGeom>
          <a:noFill/>
          <a:ln w="9525">
            <a:noFill/>
            <a:miter lim="800000"/>
            <a:headEnd/>
            <a:tailEnd/>
          </a:ln>
        </p:spPr>
      </p:pic>
      <p:sp>
        <p:nvSpPr>
          <p:cNvPr id="14" name="TextBox 6"/>
          <p:cNvSpPr txBox="1">
            <a:spLocks noChangeArrowheads="1"/>
          </p:cNvSpPr>
          <p:nvPr/>
        </p:nvSpPr>
        <p:spPr bwMode="auto">
          <a:xfrm>
            <a:off x="265113" y="1143000"/>
            <a:ext cx="9282112" cy="1004888"/>
          </a:xfrm>
          <a:prstGeom prst="rect">
            <a:avLst/>
          </a:prstGeom>
          <a:noFill/>
          <a:ln w="9525">
            <a:noFill/>
            <a:miter lim="800000"/>
            <a:headEnd/>
            <a:tailEnd/>
          </a:ln>
        </p:spPr>
        <p:txBody>
          <a:bodyPr lIns="0">
            <a:spAutoFit/>
          </a:bodyPr>
          <a:lstStyle/>
          <a:p>
            <a:pPr marL="273050" eaLnBrk="0" hangingPunct="0">
              <a:spcAft>
                <a:spcPts val="1200"/>
              </a:spcAft>
            </a:pPr>
            <a:r>
              <a:rPr lang="en-US" sz="1200" b="1">
                <a:solidFill>
                  <a:schemeClr val="accent1"/>
                </a:solidFill>
              </a:rPr>
              <a:t>The project was kicked off with Guillaume Roudil as the Project Manager. As of the beginning of May this year, Guillaume rotated back into the UK Consulting Practice. Simone Kraal and Karan Kalra have been taken over his work. Below you can find a short introduction of both of them.</a:t>
            </a:r>
            <a:br>
              <a:rPr lang="en-US" sz="1200" b="1">
                <a:solidFill>
                  <a:schemeClr val="accent1"/>
                </a:solidFill>
              </a:rPr>
            </a:br>
            <a:r>
              <a:rPr lang="en-US" sz="1200" b="1">
                <a:solidFill>
                  <a:schemeClr val="accent1"/>
                </a:solidFill>
              </a:rPr>
              <a:t/>
            </a:r>
            <a:br>
              <a:rPr lang="en-US" sz="1200" b="1">
                <a:solidFill>
                  <a:schemeClr val="accent1"/>
                </a:solidFill>
              </a:rPr>
            </a:br>
            <a:endParaRPr lang="en-US" sz="1200">
              <a:solidFill>
                <a:schemeClr val="accent1"/>
              </a:solidFill>
            </a:endParaRPr>
          </a:p>
        </p:txBody>
      </p:sp>
      <p:sp>
        <p:nvSpPr>
          <p:cNvPr id="23568" name="TextBox 6"/>
          <p:cNvSpPr txBox="1">
            <a:spLocks noChangeArrowheads="1"/>
          </p:cNvSpPr>
          <p:nvPr/>
        </p:nvSpPr>
        <p:spPr bwMode="auto">
          <a:xfrm>
            <a:off x="263525" y="5661025"/>
            <a:ext cx="9282113" cy="457200"/>
          </a:xfrm>
          <a:prstGeom prst="rect">
            <a:avLst/>
          </a:prstGeom>
          <a:noFill/>
          <a:ln w="9525">
            <a:noFill/>
            <a:miter lim="800000"/>
            <a:headEnd/>
            <a:tailEnd/>
          </a:ln>
        </p:spPr>
        <p:txBody>
          <a:bodyPr lIns="0">
            <a:spAutoFit/>
          </a:bodyPr>
          <a:lstStyle/>
          <a:p>
            <a:pPr marL="273050" eaLnBrk="0" hangingPunct="0">
              <a:spcAft>
                <a:spcPts val="1200"/>
              </a:spcAft>
            </a:pPr>
            <a:r>
              <a:rPr lang="en-US" sz="1200">
                <a:solidFill>
                  <a:schemeClr val="accent1"/>
                </a:solidFill>
              </a:rPr>
              <a:t>Although Simone and Karan have divided up the work, you can approach either of them for any of your questions about the project. Simone and Karan have regular meetings to maintain an overview of what is going on within the project.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9" name="Title 2"/>
          <p:cNvSpPr>
            <a:spLocks/>
          </p:cNvSpPr>
          <p:nvPr/>
        </p:nvSpPr>
        <p:spPr bwMode="auto">
          <a:xfrm>
            <a:off x="381000" y="76200"/>
            <a:ext cx="9144000" cy="838200"/>
          </a:xfrm>
          <a:prstGeom prst="rect">
            <a:avLst/>
          </a:prstGeom>
          <a:noFill/>
          <a:ln w="9525">
            <a:noFill/>
            <a:miter lim="800000"/>
            <a:headEnd/>
            <a:tailEnd/>
          </a:ln>
        </p:spPr>
        <p:txBody>
          <a:bodyPr anchor="ctr"/>
          <a:lstStyle/>
          <a:p>
            <a:pPr eaLnBrk="0" hangingPunct="0"/>
            <a:r>
              <a:rPr lang="nl-NL" sz="3200" b="1">
                <a:solidFill>
                  <a:schemeClr val="bg1"/>
                </a:solidFill>
                <a:latin typeface="Arial Narrow" pitchFamily="34" charset="0"/>
              </a:rPr>
              <a:t>Status update</a:t>
            </a:r>
            <a:endParaRPr lang="en-GB" sz="3200" b="1">
              <a:solidFill>
                <a:schemeClr val="bg1"/>
              </a:solidFill>
              <a:latin typeface="Arial Narrow" pitchFamily="34" charset="0"/>
            </a:endParaRPr>
          </a:p>
        </p:txBody>
      </p:sp>
      <p:sp>
        <p:nvSpPr>
          <p:cNvPr id="24600" name="Footer Placeholder 3"/>
          <p:cNvSpPr txBox="1">
            <a:spLocks noGrp="1"/>
          </p:cNvSpPr>
          <p:nvPr/>
        </p:nvSpPr>
        <p:spPr bwMode="auto">
          <a:xfrm>
            <a:off x="5168900" y="6357938"/>
            <a:ext cx="2603500" cy="457200"/>
          </a:xfrm>
          <a:prstGeom prst="rect">
            <a:avLst/>
          </a:prstGeom>
          <a:noFill/>
          <a:ln w="9525">
            <a:noFill/>
            <a:miter lim="800000"/>
            <a:headEnd/>
            <a:tailEnd/>
          </a:ln>
        </p:spPr>
        <p:txBody>
          <a:bodyPr anchor="ctr"/>
          <a:lstStyle/>
          <a:p>
            <a:pPr eaLnBrk="0" hangingPunct="0"/>
            <a:r>
              <a:rPr lang="en-US"/>
              <a:t>Capgemini University 2012</a:t>
            </a:r>
          </a:p>
        </p:txBody>
      </p:sp>
      <p:sp>
        <p:nvSpPr>
          <p:cNvPr id="24601" name="Slide Number Placeholder 4"/>
          <p:cNvSpPr txBox="1">
            <a:spLocks noGrp="1"/>
          </p:cNvSpPr>
          <p:nvPr/>
        </p:nvSpPr>
        <p:spPr bwMode="auto">
          <a:xfrm>
            <a:off x="9232900" y="6369050"/>
            <a:ext cx="596900" cy="457200"/>
          </a:xfrm>
          <a:prstGeom prst="rect">
            <a:avLst/>
          </a:prstGeom>
          <a:noFill/>
          <a:ln w="9525">
            <a:noFill/>
            <a:miter lim="800000"/>
            <a:headEnd/>
            <a:tailEnd/>
          </a:ln>
        </p:spPr>
        <p:txBody>
          <a:bodyPr anchor="ctr"/>
          <a:lstStyle/>
          <a:p>
            <a:pPr algn="ctr" eaLnBrk="0" hangingPunct="0"/>
            <a:fld id="{61215075-3D29-40F8-840F-038087152DA4}" type="slidenum">
              <a:rPr lang="en-US" sz="1800" b="1">
                <a:solidFill>
                  <a:srgbClr val="004E5D"/>
                </a:solidFill>
              </a:rPr>
              <a:pPr algn="ctr" eaLnBrk="0" hangingPunct="0"/>
              <a:t>5</a:t>
            </a:fld>
            <a:endParaRPr lang="en-US" sz="1800" b="1">
              <a:solidFill>
                <a:srgbClr val="004E5D"/>
              </a:solidFill>
            </a:endParaRPr>
          </a:p>
        </p:txBody>
      </p:sp>
      <p:sp>
        <p:nvSpPr>
          <p:cNvPr id="24603" name="TextBox 6"/>
          <p:cNvSpPr txBox="1">
            <a:spLocks noChangeArrowheads="1"/>
          </p:cNvSpPr>
          <p:nvPr/>
        </p:nvSpPr>
        <p:spPr bwMode="auto">
          <a:xfrm>
            <a:off x="265113" y="1143000"/>
            <a:ext cx="9282112" cy="4502150"/>
          </a:xfrm>
          <a:prstGeom prst="rect">
            <a:avLst/>
          </a:prstGeom>
          <a:noFill/>
          <a:ln w="9525">
            <a:noFill/>
            <a:miter lim="800000"/>
            <a:headEnd/>
            <a:tailEnd/>
          </a:ln>
        </p:spPr>
        <p:txBody>
          <a:bodyPr lIns="0" tIns="72000" rIns="108000">
            <a:spAutoFit/>
          </a:bodyPr>
          <a:lstStyle/>
          <a:p>
            <a:pPr marL="273050" eaLnBrk="0" hangingPunct="0">
              <a:spcAft>
                <a:spcPts val="1200"/>
              </a:spcAft>
            </a:pPr>
            <a:r>
              <a:rPr lang="en-US" sz="1200" b="1">
                <a:solidFill>
                  <a:schemeClr val="accent1"/>
                </a:solidFill>
              </a:rPr>
              <a:t>To give you an insight into the progress which has been made in the last quarter, an overview is given per stream.</a:t>
            </a:r>
          </a:p>
          <a:p>
            <a:pPr marL="273050" eaLnBrk="0" hangingPunct="0">
              <a:spcAft>
                <a:spcPts val="1200"/>
              </a:spcAft>
            </a:pPr>
            <a:r>
              <a:rPr lang="nl-NL" sz="500" b="1">
                <a:solidFill>
                  <a:schemeClr val="accent1"/>
                </a:solidFill>
              </a:rPr>
              <a:t/>
            </a:r>
            <a:br>
              <a:rPr lang="nl-NL" sz="500" b="1">
                <a:solidFill>
                  <a:schemeClr val="accent1"/>
                </a:solidFill>
              </a:rPr>
            </a:br>
            <a:r>
              <a:rPr lang="nl-NL" sz="1200" b="1">
                <a:solidFill>
                  <a:schemeClr val="accent1"/>
                </a:solidFill>
              </a:rPr>
              <a:t>Project Management:</a:t>
            </a:r>
            <a:endParaRPr lang="en-US" sz="1200" b="1">
              <a:solidFill>
                <a:schemeClr val="accent1"/>
              </a:solidFill>
            </a:endParaRPr>
          </a:p>
          <a:p>
            <a:pPr marL="273050" eaLnBrk="0" hangingPunct="0">
              <a:spcAft>
                <a:spcPts val="1200"/>
              </a:spcAft>
              <a:buFont typeface="Arial" charset="0"/>
              <a:buChar char="•"/>
            </a:pPr>
            <a:r>
              <a:rPr lang="en-US" sz="1200">
                <a:solidFill>
                  <a:schemeClr val="accent1"/>
                </a:solidFill>
              </a:rPr>
              <a:t> Reporting structure has been set up within the Transformation Project. On a weekly basis an update is given by the sub-streams</a:t>
            </a:r>
            <a:endParaRPr lang="en-GB" sz="1200">
              <a:solidFill>
                <a:schemeClr val="accent1"/>
              </a:solidFill>
            </a:endParaRPr>
          </a:p>
          <a:p>
            <a:pPr marL="273050" eaLnBrk="0" hangingPunct="0">
              <a:spcAft>
                <a:spcPts val="1200"/>
              </a:spcAft>
              <a:buFont typeface="Arial" charset="0"/>
              <a:buChar char="•"/>
            </a:pPr>
            <a:r>
              <a:rPr lang="en-GB" sz="1200">
                <a:solidFill>
                  <a:schemeClr val="accent1"/>
                </a:solidFill>
              </a:rPr>
              <a:t> </a:t>
            </a:r>
            <a:r>
              <a:rPr lang="en-US" sz="1200">
                <a:solidFill>
                  <a:schemeClr val="accent1"/>
                </a:solidFill>
              </a:rPr>
              <a:t>Communication plan has been made to inform key stakeholder groups about the progress of the Transformation Project. This news </a:t>
            </a:r>
            <a:br>
              <a:rPr lang="en-US" sz="1200">
                <a:solidFill>
                  <a:schemeClr val="accent1"/>
                </a:solidFill>
              </a:rPr>
            </a:br>
            <a:r>
              <a:rPr lang="en-US" sz="1200">
                <a:solidFill>
                  <a:schemeClr val="accent1"/>
                </a:solidFill>
              </a:rPr>
              <a:t>  letter is part of the communication plan</a:t>
            </a:r>
          </a:p>
          <a:p>
            <a:pPr marL="273050" eaLnBrk="0" hangingPunct="0">
              <a:spcAft>
                <a:spcPts val="1200"/>
              </a:spcAft>
            </a:pPr>
            <a:endParaRPr lang="en-US" sz="500">
              <a:solidFill>
                <a:schemeClr val="accent1"/>
              </a:solidFill>
            </a:endParaRPr>
          </a:p>
          <a:p>
            <a:pPr marL="273050" eaLnBrk="0" hangingPunct="0">
              <a:spcAft>
                <a:spcPts val="1200"/>
              </a:spcAft>
            </a:pPr>
            <a:r>
              <a:rPr lang="nl-NL" sz="1200" b="1">
                <a:solidFill>
                  <a:schemeClr val="accent1"/>
                </a:solidFill>
              </a:rPr>
              <a:t>University Management:</a:t>
            </a:r>
          </a:p>
          <a:p>
            <a:pPr marL="273050" lvl="2" eaLnBrk="0" hangingPunct="0">
              <a:spcAft>
                <a:spcPts val="1200"/>
              </a:spcAft>
              <a:buFont typeface="Arial" charset="0"/>
              <a:buChar char="•"/>
            </a:pPr>
            <a:r>
              <a:rPr lang="nl-NL" sz="1200">
                <a:solidFill>
                  <a:schemeClr val="accent1"/>
                </a:solidFill>
              </a:rPr>
              <a:t> A n</a:t>
            </a:r>
            <a:r>
              <a:rPr lang="en-US" sz="1200">
                <a:solidFill>
                  <a:schemeClr val="accent1"/>
                </a:solidFill>
              </a:rPr>
              <a:t>ew high level organisational model for the University has been worked on by Steven, Laurence, Jeremy and Francois.  It has been presented to and signed off by Alain.  A new core team is being put together to work on the next level of detail.  </a:t>
            </a:r>
          </a:p>
          <a:p>
            <a:pPr marL="273050" lvl="2" eaLnBrk="0" hangingPunct="0">
              <a:spcAft>
                <a:spcPts val="1200"/>
              </a:spcAft>
              <a:buFont typeface="Arial" charset="0"/>
              <a:buChar char="•"/>
            </a:pPr>
            <a:r>
              <a:rPr lang="en-US" sz="1200">
                <a:solidFill>
                  <a:schemeClr val="accent1"/>
                </a:solidFill>
              </a:rPr>
              <a:t> The economic model focused around E-learning has been made. Alain Donzeaud has signed the economic model off. Next step is to include Central delivery and Local delivery into the model.  It will be presented to Nicolas Dufourcq on July 26. </a:t>
            </a:r>
          </a:p>
          <a:p>
            <a:pPr marL="273050" eaLnBrk="0" hangingPunct="0">
              <a:spcAft>
                <a:spcPts val="1200"/>
              </a:spcAft>
            </a:pPr>
            <a:endParaRPr lang="nl-NL" sz="500" b="1">
              <a:solidFill>
                <a:schemeClr val="accent1"/>
              </a:solidFill>
            </a:endParaRPr>
          </a:p>
          <a:p>
            <a:pPr marL="273050" eaLnBrk="0" hangingPunct="0">
              <a:spcAft>
                <a:spcPts val="1200"/>
              </a:spcAft>
            </a:pPr>
            <a:r>
              <a:rPr lang="nl-NL" sz="500" b="1">
                <a:solidFill>
                  <a:schemeClr val="accent1"/>
                </a:solidFill>
              </a:rPr>
              <a:t/>
            </a:r>
            <a:br>
              <a:rPr lang="nl-NL" sz="500" b="1">
                <a:solidFill>
                  <a:schemeClr val="accent1"/>
                </a:solidFill>
              </a:rPr>
            </a:br>
            <a:r>
              <a:rPr lang="nl-NL" sz="1200" b="1">
                <a:solidFill>
                  <a:schemeClr val="accent1"/>
                </a:solidFill>
              </a:rPr>
              <a:t>2012 To Be and Processes:</a:t>
            </a:r>
          </a:p>
          <a:p>
            <a:pPr marL="273050" lvl="2" eaLnBrk="0" hangingPunct="0">
              <a:spcAft>
                <a:spcPts val="1200"/>
              </a:spcAft>
              <a:buFont typeface="Arial" charset="0"/>
              <a:buChar char="•"/>
            </a:pPr>
            <a:r>
              <a:rPr lang="nl-NL" sz="1200">
                <a:solidFill>
                  <a:schemeClr val="accent1"/>
                </a:solidFill>
              </a:rPr>
              <a:t> </a:t>
            </a:r>
            <a:r>
              <a:rPr lang="en-US" sz="1200">
                <a:solidFill>
                  <a:schemeClr val="accent1"/>
                </a:solidFill>
              </a:rPr>
              <a:t>Jacques Birol has written a focus document on Next Generation Learning. This has been presented to Alain Donzeaud in June. Within this line of thought Alain requested the next step to be a pilot where new techniques can be tried and evaluated. The course Global Executive Orientation (GEO) will be used as a pilot. This course is scheduled during the BPW in October 2010.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p>
            <a:fld id="{96DA72DF-6E84-4DE5-BBE6-A53B89FDB63D}" type="slidenum">
              <a:rPr lang="en-US" smtClean="0">
                <a:ea typeface="ＭＳ Ｐゴシック" pitchFamily="34" charset="-128"/>
              </a:rPr>
              <a:pPr/>
              <a:t>6</a:t>
            </a:fld>
            <a:endParaRPr lang="en-US" smtClean="0">
              <a:ea typeface="ＭＳ Ｐゴシック" pitchFamily="34" charset="-128"/>
            </a:endParaRPr>
          </a:p>
        </p:txBody>
      </p:sp>
      <p:sp>
        <p:nvSpPr>
          <p:cNvPr id="18" name="Footer Placeholder 3"/>
          <p:cNvSpPr>
            <a:spLocks noGrp="1"/>
          </p:cNvSpPr>
          <p:nvPr>
            <p:ph type="ftr" sz="quarter" idx="10"/>
          </p:nvPr>
        </p:nvSpPr>
        <p:spPr/>
        <p:txBody>
          <a:bodyPr/>
          <a:lstStyle/>
          <a:p>
            <a:pPr>
              <a:defRPr/>
            </a:pPr>
            <a:r>
              <a:rPr lang="en-US" dirty="0"/>
              <a:t>Capgemini University 2012</a:t>
            </a:r>
          </a:p>
        </p:txBody>
      </p:sp>
      <p:sp>
        <p:nvSpPr>
          <p:cNvPr id="25633" name="Rectangle 33"/>
          <p:cNvSpPr>
            <a:spLocks noChangeArrowheads="1"/>
          </p:cNvSpPr>
          <p:nvPr/>
        </p:nvSpPr>
        <p:spPr bwMode="auto">
          <a:xfrm>
            <a:off x="381000" y="76200"/>
            <a:ext cx="9144000" cy="838200"/>
          </a:xfrm>
          <a:prstGeom prst="rect">
            <a:avLst/>
          </a:prstGeom>
          <a:noFill/>
          <a:ln w="9525">
            <a:noFill/>
            <a:miter lim="800000"/>
            <a:headEnd/>
            <a:tailEnd/>
          </a:ln>
        </p:spPr>
        <p:txBody>
          <a:bodyPr anchor="ctr"/>
          <a:lstStyle/>
          <a:p>
            <a:pPr eaLnBrk="0" hangingPunct="0"/>
            <a:r>
              <a:rPr lang="en-US" sz="3200" b="1">
                <a:solidFill>
                  <a:schemeClr val="bg1"/>
                </a:solidFill>
                <a:latin typeface="Arial Narrow" pitchFamily="34" charset="0"/>
              </a:rPr>
              <a:t>Status update (contd.)</a:t>
            </a:r>
          </a:p>
        </p:txBody>
      </p:sp>
      <p:sp>
        <p:nvSpPr>
          <p:cNvPr id="25634" name="TextBox 6"/>
          <p:cNvSpPr txBox="1">
            <a:spLocks noChangeArrowheads="1"/>
          </p:cNvSpPr>
          <p:nvPr/>
        </p:nvSpPr>
        <p:spPr bwMode="auto">
          <a:xfrm>
            <a:off x="265113" y="1143000"/>
            <a:ext cx="9282112" cy="4987925"/>
          </a:xfrm>
          <a:prstGeom prst="rect">
            <a:avLst/>
          </a:prstGeom>
          <a:noFill/>
          <a:ln w="9525">
            <a:noFill/>
            <a:miter lim="800000"/>
            <a:headEnd/>
            <a:tailEnd/>
          </a:ln>
        </p:spPr>
        <p:txBody>
          <a:bodyPr lIns="0" tIns="72000" rIns="108000">
            <a:spAutoFit/>
          </a:bodyPr>
          <a:lstStyle/>
          <a:p>
            <a:pPr marL="273050" eaLnBrk="0" hangingPunct="0">
              <a:spcAft>
                <a:spcPts val="1200"/>
              </a:spcAft>
            </a:pPr>
            <a:r>
              <a:rPr lang="nl-NL" sz="1200" b="1">
                <a:solidFill>
                  <a:schemeClr val="accent1"/>
                </a:solidFill>
              </a:rPr>
              <a:t>Existing Projects:</a:t>
            </a:r>
          </a:p>
          <a:p>
            <a:pPr marL="273050" eaLnBrk="0" hangingPunct="0">
              <a:spcAft>
                <a:spcPts val="1200"/>
              </a:spcAft>
              <a:buFontTx/>
              <a:buChar char="•"/>
            </a:pPr>
            <a:r>
              <a:rPr lang="en-US" sz="1200">
                <a:solidFill>
                  <a:schemeClr val="accent1"/>
                </a:solidFill>
              </a:rPr>
              <a:t> </a:t>
            </a:r>
            <a:r>
              <a:rPr lang="en-US" sz="1200" i="1">
                <a:solidFill>
                  <a:schemeClr val="accent1"/>
                </a:solidFill>
              </a:rPr>
              <a:t>One Business Partner Learning Journey </a:t>
            </a:r>
            <a:r>
              <a:rPr lang="en-US" sz="1200">
                <a:solidFill>
                  <a:schemeClr val="accent1"/>
                </a:solidFill>
              </a:rPr>
              <a:t>– The first workshop gaining buy-in and enabling L&amp;D Directors has been completed. Business leaders will now be invited to the learning plan presentations and the Learning Plan Tool V2 will be built and piloted with FS.</a:t>
            </a:r>
          </a:p>
          <a:p>
            <a:pPr marL="273050" eaLnBrk="0" hangingPunct="0">
              <a:spcAft>
                <a:spcPts val="1200"/>
              </a:spcAft>
              <a:buFontTx/>
              <a:buChar char="•"/>
            </a:pPr>
            <a:r>
              <a:rPr lang="en-US" sz="1200">
                <a:solidFill>
                  <a:schemeClr val="accent1"/>
                </a:solidFill>
              </a:rPr>
              <a:t> </a:t>
            </a:r>
            <a:r>
              <a:rPr lang="en-US" sz="1200" i="1">
                <a:solidFill>
                  <a:schemeClr val="accent1"/>
                </a:solidFill>
              </a:rPr>
              <a:t>Global Curriculum </a:t>
            </a:r>
            <a:r>
              <a:rPr lang="en-US" sz="1200">
                <a:solidFill>
                  <a:schemeClr val="accent1"/>
                </a:solidFill>
              </a:rPr>
              <a:t>– A clear view of the as-is has been consolidated and distributed to all curriculum directors. This would be published on the university site and validated by Steven during the H1 Review. The Governance Model has also been finalized.</a:t>
            </a:r>
          </a:p>
          <a:p>
            <a:pPr marL="273050" eaLnBrk="0" hangingPunct="0">
              <a:spcAft>
                <a:spcPts val="1200"/>
              </a:spcAft>
              <a:buFontTx/>
              <a:buChar char="•"/>
            </a:pPr>
            <a:r>
              <a:rPr lang="en-US" sz="1200">
                <a:solidFill>
                  <a:schemeClr val="accent1"/>
                </a:solidFill>
              </a:rPr>
              <a:t> </a:t>
            </a:r>
            <a:r>
              <a:rPr lang="en-US" sz="1200" i="1">
                <a:solidFill>
                  <a:schemeClr val="accent1"/>
                </a:solidFill>
              </a:rPr>
              <a:t>Delivery Mix </a:t>
            </a:r>
            <a:r>
              <a:rPr lang="en-US" sz="1200">
                <a:solidFill>
                  <a:schemeClr val="accent1"/>
                </a:solidFill>
              </a:rPr>
              <a:t>– The possibilities of virtualization and curriculum taxonomy have been completed. Work on the optimal delivery mix has begun and will be consolidated during the week of the H1 review.</a:t>
            </a:r>
          </a:p>
          <a:p>
            <a:pPr marL="273050" eaLnBrk="0" hangingPunct="0">
              <a:spcAft>
                <a:spcPts val="1200"/>
              </a:spcAft>
              <a:buFontTx/>
              <a:buChar char="•"/>
            </a:pPr>
            <a:r>
              <a:rPr lang="en-US" sz="1200">
                <a:solidFill>
                  <a:schemeClr val="accent1"/>
                </a:solidFill>
              </a:rPr>
              <a:t> </a:t>
            </a:r>
            <a:r>
              <a:rPr lang="en-US" sz="1200" i="1">
                <a:solidFill>
                  <a:schemeClr val="accent1"/>
                </a:solidFill>
              </a:rPr>
              <a:t>Learning Administration </a:t>
            </a:r>
            <a:r>
              <a:rPr lang="en-US" sz="1200">
                <a:solidFill>
                  <a:schemeClr val="accent1"/>
                </a:solidFill>
              </a:rPr>
              <a:t>– The To-Be University Processes for Enrollment, Program Preparation/ Execution Support and Post-Program Support are being defined. These are expected by 31 July 2010. This will be followed by a gap analysis with the existing SOP and implementation of changes.</a:t>
            </a:r>
          </a:p>
          <a:p>
            <a:pPr marL="273050" eaLnBrk="0" hangingPunct="0">
              <a:spcAft>
                <a:spcPts val="1200"/>
              </a:spcAft>
              <a:buFontTx/>
              <a:buChar char="•"/>
            </a:pPr>
            <a:r>
              <a:rPr lang="en-US" sz="1200">
                <a:solidFill>
                  <a:schemeClr val="accent1"/>
                </a:solidFill>
              </a:rPr>
              <a:t> </a:t>
            </a:r>
            <a:r>
              <a:rPr lang="en-US" sz="1200" i="1">
                <a:solidFill>
                  <a:schemeClr val="accent1"/>
                </a:solidFill>
              </a:rPr>
              <a:t>Learning Material Production and Standards – </a:t>
            </a:r>
            <a:r>
              <a:rPr lang="en-US" sz="1200">
                <a:solidFill>
                  <a:schemeClr val="accent1"/>
                </a:solidFill>
              </a:rPr>
              <a:t>E-learning and virtual learning development and deployment process and guidelines are currently in production. This will be followed by a similar exercise for classroom delivery and development of branding guidelines and learning material lifecycle management for all three learning modes.</a:t>
            </a:r>
          </a:p>
          <a:p>
            <a:pPr marL="273050" eaLnBrk="0" hangingPunct="0">
              <a:spcAft>
                <a:spcPts val="1200"/>
              </a:spcAft>
              <a:buFontTx/>
              <a:buChar char="•"/>
            </a:pPr>
            <a:r>
              <a:rPr lang="en-US" sz="1200">
                <a:solidFill>
                  <a:schemeClr val="accent1"/>
                </a:solidFill>
              </a:rPr>
              <a:t> </a:t>
            </a:r>
            <a:r>
              <a:rPr lang="en-US" sz="1200" i="1">
                <a:solidFill>
                  <a:schemeClr val="accent1"/>
                </a:solidFill>
              </a:rPr>
              <a:t>Marketing and Communications </a:t>
            </a:r>
            <a:r>
              <a:rPr lang="en-US" sz="1200">
                <a:solidFill>
                  <a:schemeClr val="accent1"/>
                </a:solidFill>
              </a:rPr>
              <a:t>– Design guidelines for the regional MyLearning websites have been created and a process for managing changes to the University and MyLearning sites is being created.</a:t>
            </a:r>
          </a:p>
          <a:p>
            <a:pPr marL="273050" eaLnBrk="0" hangingPunct="0">
              <a:spcAft>
                <a:spcPts val="1200"/>
              </a:spcAft>
              <a:buFontTx/>
              <a:buChar char="•"/>
            </a:pPr>
            <a:r>
              <a:rPr lang="en-US" sz="1200">
                <a:solidFill>
                  <a:schemeClr val="accent1"/>
                </a:solidFill>
              </a:rPr>
              <a:t> </a:t>
            </a:r>
            <a:r>
              <a:rPr lang="en-US" sz="1200" i="1"/>
              <a:t>My Learning </a:t>
            </a:r>
            <a:r>
              <a:rPr lang="en-US" sz="1200"/>
              <a:t>– A draft POV on curriculum framework and MyLearning standards confirming reporting and visualization requirements is in progress. The first run of curriculum reports is expected by the end of October 2010.</a:t>
            </a:r>
            <a:endParaRPr lang="en-US" sz="1200" u="sng"/>
          </a:p>
          <a:p>
            <a:pPr marL="273050" eaLnBrk="0" hangingPunct="0">
              <a:spcAft>
                <a:spcPts val="1200"/>
              </a:spcAft>
              <a:buFontTx/>
              <a:buChar char="•"/>
            </a:pPr>
            <a:r>
              <a:rPr lang="en-US" sz="1200"/>
              <a:t> </a:t>
            </a:r>
            <a:r>
              <a:rPr lang="en-US" sz="1200" i="1"/>
              <a:t>Reporting and Standards </a:t>
            </a:r>
            <a:r>
              <a:rPr lang="en-US" sz="1200"/>
              <a:t>– Reporting metrics agreed upon and stakeholder groups for reporting defined. Reporting process and team to be expected in place by the end of 2010.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Capgemini University 2012</a:t>
            </a:r>
            <a:endParaRPr lang="en-US"/>
          </a:p>
        </p:txBody>
      </p:sp>
      <p:sp>
        <p:nvSpPr>
          <p:cNvPr id="5" name="Slide Number Placeholder 4"/>
          <p:cNvSpPr>
            <a:spLocks noGrp="1"/>
          </p:cNvSpPr>
          <p:nvPr>
            <p:ph type="sldNum" sz="quarter" idx="11"/>
          </p:nvPr>
        </p:nvSpPr>
        <p:spPr/>
        <p:txBody>
          <a:bodyPr/>
          <a:lstStyle/>
          <a:p>
            <a:pPr>
              <a:defRPr/>
            </a:pPr>
            <a:fld id="{894C7F9C-BAFB-4CBA-A6F2-43FE47DA771F}" type="slidenum">
              <a:rPr lang="en-US" smtClean="0"/>
              <a:pPr>
                <a:defRPr/>
              </a:pPr>
              <a:t>7</a:t>
            </a:fld>
            <a:endParaRPr lang="en-US"/>
          </a:p>
        </p:txBody>
      </p:sp>
      <p:sp>
        <p:nvSpPr>
          <p:cNvPr id="26654" name="Rectangle 2"/>
          <p:cNvSpPr>
            <a:spLocks noChangeArrowheads="1"/>
          </p:cNvSpPr>
          <p:nvPr/>
        </p:nvSpPr>
        <p:spPr bwMode="auto">
          <a:xfrm>
            <a:off x="381000" y="76200"/>
            <a:ext cx="9144000" cy="838200"/>
          </a:xfrm>
          <a:prstGeom prst="rect">
            <a:avLst/>
          </a:prstGeom>
          <a:noFill/>
          <a:ln w="9525">
            <a:noFill/>
            <a:miter lim="800000"/>
            <a:headEnd/>
            <a:tailEnd/>
          </a:ln>
        </p:spPr>
        <p:txBody>
          <a:bodyPr anchor="ctr"/>
          <a:lstStyle/>
          <a:p>
            <a:pPr eaLnBrk="0" hangingPunct="0"/>
            <a:r>
              <a:rPr lang="en-US" sz="3200" b="1">
                <a:solidFill>
                  <a:schemeClr val="bg1"/>
                </a:solidFill>
                <a:latin typeface="Arial Narrow" pitchFamily="34" charset="0"/>
              </a:rPr>
              <a:t>H1 Review</a:t>
            </a:r>
          </a:p>
        </p:txBody>
      </p:sp>
      <p:sp>
        <p:nvSpPr>
          <p:cNvPr id="26655" name="Rectangle 3"/>
          <p:cNvSpPr>
            <a:spLocks noChangeArrowheads="1"/>
          </p:cNvSpPr>
          <p:nvPr/>
        </p:nvSpPr>
        <p:spPr bwMode="auto">
          <a:xfrm>
            <a:off x="381000" y="1143000"/>
            <a:ext cx="9144000" cy="5105400"/>
          </a:xfrm>
          <a:prstGeom prst="rect">
            <a:avLst/>
          </a:prstGeom>
          <a:noFill/>
          <a:ln w="9525">
            <a:noFill/>
            <a:miter lim="800000"/>
            <a:headEnd/>
            <a:tailEnd/>
          </a:ln>
        </p:spPr>
        <p:txBody>
          <a:bodyPr/>
          <a:lstStyle/>
          <a:p>
            <a:pPr marL="234950" indent="-234950" eaLnBrk="0" hangingPunct="0">
              <a:spcBef>
                <a:spcPct val="20000"/>
              </a:spcBef>
              <a:buClr>
                <a:srgbClr val="01829B"/>
              </a:buClr>
              <a:buSzPct val="120000"/>
              <a:buFont typeface="Times" pitchFamily="18" charset="0"/>
              <a:buNone/>
            </a:pPr>
            <a:r>
              <a:rPr lang="en-US" sz="1200" b="1">
                <a:solidFill>
                  <a:schemeClr val="accent2"/>
                </a:solidFill>
              </a:rPr>
              <a:t>As you are already aware, the University H1 Review is coming up on the 19</a:t>
            </a:r>
            <a:r>
              <a:rPr lang="en-US" sz="1200" b="1" baseline="30000">
                <a:solidFill>
                  <a:schemeClr val="accent2"/>
                </a:solidFill>
              </a:rPr>
              <a:t>th</a:t>
            </a:r>
            <a:r>
              <a:rPr lang="en-US" sz="1200" b="1">
                <a:solidFill>
                  <a:schemeClr val="accent2"/>
                </a:solidFill>
              </a:rPr>
              <a:t> and 20</a:t>
            </a:r>
            <a:r>
              <a:rPr lang="en-US" sz="1200" b="1" baseline="30000">
                <a:solidFill>
                  <a:schemeClr val="accent2"/>
                </a:solidFill>
              </a:rPr>
              <a:t>th</a:t>
            </a:r>
            <a:r>
              <a:rPr lang="en-US" sz="1200" b="1">
                <a:solidFill>
                  <a:schemeClr val="accent2"/>
                </a:solidFill>
              </a:rPr>
              <a:t> July. Day 2 of the review (Tuesday,</a:t>
            </a:r>
          </a:p>
          <a:p>
            <a:pPr marL="234950" indent="-234950" eaLnBrk="0" hangingPunct="0">
              <a:spcBef>
                <a:spcPct val="20000"/>
              </a:spcBef>
              <a:buClr>
                <a:srgbClr val="01829B"/>
              </a:buClr>
              <a:buSzPct val="120000"/>
              <a:buFont typeface="Times" pitchFamily="18" charset="0"/>
              <a:buNone/>
            </a:pPr>
            <a:r>
              <a:rPr lang="en-US" sz="1200" b="1">
                <a:solidFill>
                  <a:schemeClr val="accent2"/>
                </a:solidFill>
              </a:rPr>
              <a:t>20</a:t>
            </a:r>
            <a:r>
              <a:rPr lang="en-US" sz="1200" b="1" baseline="30000">
                <a:solidFill>
                  <a:schemeClr val="accent2"/>
                </a:solidFill>
              </a:rPr>
              <a:t>th</a:t>
            </a:r>
            <a:r>
              <a:rPr lang="en-US" sz="1200" b="1">
                <a:solidFill>
                  <a:schemeClr val="accent2"/>
                </a:solidFill>
              </a:rPr>
              <a:t> July) focuses on the transformation project. This would give you an opportunity to understand more about the project.</a:t>
            </a:r>
          </a:p>
          <a:p>
            <a:pPr marL="234950" indent="-234950" eaLnBrk="0" hangingPunct="0">
              <a:spcBef>
                <a:spcPct val="20000"/>
              </a:spcBef>
              <a:buClr>
                <a:srgbClr val="01829B"/>
              </a:buClr>
              <a:buSzPct val="120000"/>
              <a:buFont typeface="Times" pitchFamily="18" charset="0"/>
              <a:buNone/>
            </a:pPr>
            <a:r>
              <a:rPr lang="en-US" sz="1200" b="1">
                <a:solidFill>
                  <a:schemeClr val="accent2"/>
                </a:solidFill>
              </a:rPr>
              <a:t>The agenda for this day is as follows:</a:t>
            </a:r>
          </a:p>
          <a:p>
            <a:pPr marL="234950" indent="-234950" eaLnBrk="0" hangingPunct="0">
              <a:spcBef>
                <a:spcPct val="20000"/>
              </a:spcBef>
              <a:buClr>
                <a:srgbClr val="01829B"/>
              </a:buClr>
              <a:buSzPct val="120000"/>
              <a:buFont typeface="Times" pitchFamily="18" charset="0"/>
              <a:buNone/>
            </a:pPr>
            <a:endParaRPr lang="en-US" sz="1200" b="1">
              <a:solidFill>
                <a:schemeClr val="accent2"/>
              </a:solidFill>
            </a:endParaRP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08.30 – 09.10      Team Building Activity </a:t>
            </a:r>
            <a:r>
              <a:rPr lang="en-GB" sz="1100" i="1">
                <a:solidFill>
                  <a:schemeClr val="accent2"/>
                </a:solidFill>
              </a:rPr>
              <a:t>(Karan, Simone)</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09.10 – 10.30      Introduction to University 2012</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            09.10 – 09.20    Keynote Address from Project Sponsor </a:t>
            </a:r>
            <a:r>
              <a:rPr lang="en-GB" sz="1100" i="1">
                <a:solidFill>
                  <a:schemeClr val="accent2"/>
                </a:solidFill>
              </a:rPr>
              <a:t>(Steven)</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            09.20 – 09.40    Overview of University Management and 2012 To-Be streams </a:t>
            </a:r>
            <a:r>
              <a:rPr lang="en-GB" sz="1100" i="1">
                <a:solidFill>
                  <a:schemeClr val="accent2"/>
                </a:solidFill>
              </a:rPr>
              <a:t>(Steven)</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            09.40 – 10.30    Overview of Existing Projects </a:t>
            </a:r>
            <a:r>
              <a:rPr lang="en-GB" sz="1100" i="1">
                <a:solidFill>
                  <a:schemeClr val="accent2"/>
                </a:solidFill>
              </a:rPr>
              <a:t>(Marijke, Regis)</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10.30 – 10.45      COFFEE BREAK</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10.45 – 11.15      Next Generation Learning </a:t>
            </a:r>
            <a:r>
              <a:rPr lang="en-GB" sz="1100" i="1">
                <a:solidFill>
                  <a:schemeClr val="accent2"/>
                </a:solidFill>
              </a:rPr>
              <a:t>(Ling Sian, Aarti, Amit)</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11.15 – 12.15      Virtual Learning </a:t>
            </a:r>
            <a:r>
              <a:rPr lang="en-GB" sz="1100" i="1">
                <a:solidFill>
                  <a:schemeClr val="accent2"/>
                </a:solidFill>
              </a:rPr>
              <a:t>(Shiva)</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12.15 – 13.00      LUNCH</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13.00 – 14.00      Workshop on </a:t>
            </a:r>
            <a:r>
              <a:rPr lang="en-US" sz="1200">
                <a:solidFill>
                  <a:schemeClr val="accent2"/>
                </a:solidFill>
              </a:rPr>
              <a:t>RACI and Role Descriptions for Challenge Align (Account Management), and how this links to the </a:t>
            </a:r>
            <a:br>
              <a:rPr lang="en-US" sz="1200">
                <a:solidFill>
                  <a:schemeClr val="accent2"/>
                </a:solidFill>
              </a:rPr>
            </a:br>
            <a:r>
              <a:rPr lang="en-US" sz="1200">
                <a:solidFill>
                  <a:schemeClr val="accent2"/>
                </a:solidFill>
              </a:rPr>
              <a:t>                            New Organization Structure (University Management)  (</a:t>
            </a:r>
            <a:r>
              <a:rPr lang="en-US" sz="1100" i="1">
                <a:solidFill>
                  <a:schemeClr val="accent2"/>
                </a:solidFill>
              </a:rPr>
              <a:t>Marijke, Andrew)</a:t>
            </a:r>
            <a:endParaRPr lang="en-GB" sz="1100" i="1">
              <a:solidFill>
                <a:schemeClr val="accent2"/>
              </a:solidFill>
            </a:endParaRP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14.00 – 14.30      COFFEE BREAK</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14.30 – 15.00      Learning Administration </a:t>
            </a:r>
            <a:r>
              <a:rPr lang="en-GB" sz="1100" i="1">
                <a:solidFill>
                  <a:schemeClr val="accent2"/>
                </a:solidFill>
              </a:rPr>
              <a:t>(Abinash, Manasi)</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15.00 – 15.30      My Learning </a:t>
            </a:r>
            <a:r>
              <a:rPr lang="en-GB" sz="1100" i="1">
                <a:solidFill>
                  <a:schemeClr val="accent2"/>
                </a:solidFill>
              </a:rPr>
              <a:t>(Debbie)</a:t>
            </a:r>
          </a:p>
          <a:p>
            <a:pPr marL="234950" indent="-234950" eaLnBrk="0" hangingPunct="0">
              <a:spcBef>
                <a:spcPct val="20000"/>
              </a:spcBef>
              <a:buClr>
                <a:srgbClr val="01829B"/>
              </a:buClr>
              <a:buSzPct val="120000"/>
              <a:buFont typeface="Times" pitchFamily="18" charset="0"/>
              <a:buChar char="•"/>
            </a:pPr>
            <a:r>
              <a:rPr lang="en-GB" sz="1200">
                <a:solidFill>
                  <a:schemeClr val="accent2"/>
                </a:solidFill>
              </a:rPr>
              <a:t>15.30 – 16.00      Wrap up and next steps</a:t>
            </a:r>
          </a:p>
          <a:p>
            <a:pPr marL="234950" indent="-234950" eaLnBrk="0" hangingPunct="0">
              <a:spcBef>
                <a:spcPct val="20000"/>
              </a:spcBef>
              <a:buClr>
                <a:srgbClr val="01829B"/>
              </a:buClr>
              <a:buSzPct val="120000"/>
              <a:buFont typeface="Times" pitchFamily="18" charset="0"/>
              <a:buChar char="•"/>
            </a:pPr>
            <a:endParaRPr lang="en-GB" sz="1200">
              <a:solidFill>
                <a:schemeClr val="accent2"/>
              </a:solidFill>
            </a:endParaRPr>
          </a:p>
          <a:p>
            <a:pPr marL="234950" indent="-234950" eaLnBrk="0" hangingPunct="0">
              <a:spcBef>
                <a:spcPct val="20000"/>
              </a:spcBef>
              <a:buClr>
                <a:srgbClr val="01829B"/>
              </a:buClr>
              <a:buSzPct val="120000"/>
              <a:buFont typeface="Times" pitchFamily="18" charset="0"/>
              <a:buNone/>
            </a:pPr>
            <a:r>
              <a:rPr lang="en-US" sz="1200" b="1">
                <a:solidFill>
                  <a:schemeClr val="accent2"/>
                </a:solidFill>
              </a:rPr>
              <a:t>We look forward to your participation in the activities and updates of the Transformation project!</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Blank Presentation">
  <a:themeElements>
    <a:clrScheme name="">
      <a:dk1>
        <a:srgbClr val="004E5D"/>
      </a:dk1>
      <a:lt1>
        <a:srgbClr val="FFFFFF"/>
      </a:lt1>
      <a:dk2>
        <a:srgbClr val="FFFFFF"/>
      </a:dk2>
      <a:lt2>
        <a:srgbClr val="808080"/>
      </a:lt2>
      <a:accent1>
        <a:srgbClr val="01829B"/>
      </a:accent1>
      <a:accent2>
        <a:srgbClr val="006A7F"/>
      </a:accent2>
      <a:accent3>
        <a:srgbClr val="FFFFFF"/>
      </a:accent3>
      <a:accent4>
        <a:srgbClr val="00414E"/>
      </a:accent4>
      <a:accent5>
        <a:srgbClr val="AAC1CB"/>
      </a:accent5>
      <a:accent6>
        <a:srgbClr val="005F72"/>
      </a:accent6>
      <a:hlink>
        <a:srgbClr val="006A7F"/>
      </a:hlink>
      <a:folHlink>
        <a:srgbClr val="004E5D"/>
      </a:folHlink>
    </a:clrScheme>
    <a:fontScheme name="Blank Presentation">
      <a:majorFont>
        <a:latin typeface="Arial Narrow"/>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4" charset="-128"/>
          </a:defRPr>
        </a:defPPr>
      </a:lstStyle>
    </a:lnDef>
    <a:txDef>
      <a:spPr bwMode="auto">
        <a:noFill/>
        <a:ln w="9525">
          <a:noFill/>
          <a:miter lim="800000"/>
          <a:headEnd/>
          <a:tailEnd/>
        </a:ln>
      </a:spPr>
      <a:bodyPr wrap="none" lIns="0" tIns="0" rIns="0" bIns="0">
        <a:spAutoFit/>
      </a:bodyPr>
      <a:lstStyle>
        <a:defPPr>
          <a:defRPr sz="800" b="1" i="1" dirty="0" smtClean="0">
            <a:solidFill>
              <a:schemeClr val="bg1"/>
            </a:solidFill>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5932973353734898620CF063B67054" ma:contentTypeVersion="0" ma:contentTypeDescription="Create a new document." ma:contentTypeScope="" ma:versionID="c05e815cdc5e6da6f64ab1463033217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A62C954-5421-4D0A-AE13-020754F7D27B}">
  <ds:schemaRefs>
    <ds:schemaRef ds:uri="http://schemas.microsoft.com/sharepoint/v3/contenttype/forms"/>
  </ds:schemaRefs>
</ds:datastoreItem>
</file>

<file path=customXml/itemProps2.xml><?xml version="1.0" encoding="utf-8"?>
<ds:datastoreItem xmlns:ds="http://schemas.openxmlformats.org/officeDocument/2006/customXml" ds:itemID="{96092F58-155E-42A3-AE3D-0CCE87C5F7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3C17E95-7EF3-4A65-8B57-DE59DFDA696E}">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3300</TotalTime>
  <Words>950</Words>
  <Application>Microsoft Office PowerPoint</Application>
  <PresentationFormat>A4 Paper (210x297 mm)</PresentationFormat>
  <Paragraphs>91</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ＭＳ Ｐゴシック</vt:lpstr>
      <vt:lpstr>Arial Narrow</vt:lpstr>
      <vt:lpstr>Times</vt:lpstr>
      <vt:lpstr>Blank Presentation</vt:lpstr>
      <vt:lpstr>Slide 0</vt:lpstr>
      <vt:lpstr>Slide 1</vt:lpstr>
      <vt:lpstr>Slide 2</vt:lpstr>
      <vt:lpstr>Slide 3</vt:lpstr>
      <vt:lpstr>Slide 4</vt:lpstr>
      <vt:lpstr>Slide 5</vt:lpstr>
      <vt:lpstr>Slide 6</vt:lpstr>
      <vt:lpstr>Slide 7</vt:lpstr>
    </vt:vector>
  </TitlesOfParts>
  <Company>8works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2012 Project Management</dc:title>
  <dc:creator>Guillaume Roudil</dc:creator>
  <cp:lastModifiedBy>shrsuman</cp:lastModifiedBy>
  <cp:revision>928</cp:revision>
  <cp:lastPrinted>2008-10-26T19:53:12Z</cp:lastPrinted>
  <dcterms:created xsi:type="dcterms:W3CDTF">2008-02-07T11:43:17Z</dcterms:created>
  <dcterms:modified xsi:type="dcterms:W3CDTF">2016-12-08T06:33:55Z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mitted By">
    <vt:lpwstr>Surendra</vt:lpwstr>
  </property>
  <property fmtid="{D5CDD505-2E9C-101B-9397-08002B2CF9AE}" pid="3" name="School">
    <vt:lpwstr>All Schools</vt:lpwstr>
  </property>
  <property fmtid="{D5CDD505-2E9C-101B-9397-08002B2CF9AE}" pid="4" name="Description0">
    <vt:lpwstr>CLIP log usage guidelines</vt:lpwstr>
  </property>
  <property fmtid="{D5CDD505-2E9C-101B-9397-08002B2CF9AE}" pid="5" name="Document Type">
    <vt:lpwstr>Template</vt:lpwstr>
  </property>
  <property fmtid="{D5CDD505-2E9C-101B-9397-08002B2CF9AE}" pid="6" name="Last Modified On">
    <vt:lpwstr>2009-06-19T00:00:00Z</vt:lpwstr>
  </property>
</Properties>
</file>