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475F-FE3B-4282-9E0E-4064FB46EE7F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3317-3F05-4052-964A-BB8A46065F2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AA003-E71A-4220-B37B-939A06B7E23B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9-12-2015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B8FF-13E3-42D9-A609-80455B7CDD6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/>
          <a:lstStyle/>
          <a:p>
            <a:r>
              <a:rPr lang="en-GB" dirty="0" smtClean="0"/>
              <a:t>Why, what was the trigger to develop Design Thinking?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00808"/>
            <a:ext cx="9144000" cy="4725144"/>
          </a:xfrm>
        </p:spPr>
        <p:txBody>
          <a:bodyPr>
            <a:noAutofit/>
          </a:bodyPr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The term ‘design thinking’ has been part of the collective consciousness of design researchers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since Rowe used it as the title of his 1987 book (Rowe 1987). The first DTRS symposium was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an exploration of research into design and design methodology, viewed from a design thinking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perspective (Cross et al. 1992). The second DTRS symposium strove to progress multiple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understandings of design thinking by providing a common empirical basis (Cross et al. 1996).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Multiple models of design thinking have emerged over twenty years of research, based on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widely different ways of viewing design situations and using theories and models from design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methodology, psychology, education, etc. Together, these streams of research create a rich and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varied understanding of a very complicated human reality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Nowadays, “Design Thinking” is identified as an exciting new paradigm for dealing with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problems in many professions—most notably IT (e.g., Brooks 2010) and Business (e.g., Martin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2010). This eagerness to apply design thinking has created a sudden demand for clear and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definite knowledge about design thinking (including a definition and a toolbox). This is quite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 problematic challenge for a design research community that has been shy of oversimplifying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design thinking, and cherished its multiple perspectives and rich pictures. This paper is an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attempt to systematize our knowledge of design thinking by using a model from formal logic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to describe its core challenge and reasoning patterns, and then enrich the picture by linking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some of the most prevalent notions used in various descriptions of design thinking into this</a:t>
            </a:r>
          </a:p>
          <a:p>
            <a:pPr algn="just"/>
            <a:r>
              <a:rPr lang="en-GB" sz="1400" dirty="0" smtClean="0">
                <a:solidFill>
                  <a:schemeClr val="tx1"/>
                </a:solidFill>
              </a:rPr>
              <a:t>Framework</a:t>
            </a:r>
            <a:r>
              <a:rPr lang="en-GB" sz="1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ventmodelgeneration.com/wp-content/uploads/2015/01/Empathy-Map-empty-EMGcanv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296144"/>
            <a:ext cx="9166355" cy="55892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8864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prstClr val="black"/>
                </a:solidFill>
              </a:rPr>
              <a:t>Empathy Map</a:t>
            </a:r>
            <a:endParaRPr lang="en-GB" sz="5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Empathy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 descr="https://media-mediatemple.netdna-ssl.com/wp-content/uploads/2014/08/05-empathy-map-large-o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54261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Journey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10" name="Picture 2" descr="http://stg-staging.neptunetc.com/wp-content/uploads/2014/08/cjm-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4846714" cy="2766666"/>
          </a:xfrm>
          <a:prstGeom prst="rect">
            <a:avLst/>
          </a:prstGeom>
          <a:noFill/>
        </p:spPr>
      </p:pic>
      <p:pic>
        <p:nvPicPr>
          <p:cNvPr id="17412" name="Picture 4" descr="http://www.servicedesigntools.org/sites/default/files/res_images/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073010"/>
            <a:ext cx="7596336" cy="2784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chain mapping</a:t>
            </a:r>
            <a:endParaRPr lang="en-GB" dirty="0"/>
          </a:p>
        </p:txBody>
      </p:sp>
      <p:pic>
        <p:nvPicPr>
          <p:cNvPr id="18434" name="Picture 2" descr="http://clasificadosde.com/wp-content/uploads/2014/12/value-chain-analysis-template-vlseauir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340768"/>
            <a:ext cx="8208912" cy="615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Mind Mapping</a:t>
            </a:r>
            <a:endParaRPr lang="en-GB" dirty="0"/>
          </a:p>
        </p:txBody>
      </p:sp>
      <p:pic>
        <p:nvPicPr>
          <p:cNvPr id="19458" name="Picture 2" descr="http://3.bp.blogspot.com/-DPrlzveKedM/UE5vpIrP6jI/AAAAAAAAAHs/kwm_Heznmcc/s1600/Mind_Map_Template_Mulit_Rounded.jpg"/>
          <p:cNvPicPr>
            <a:picLocks noChangeAspect="1" noChangeArrowheads="1"/>
          </p:cNvPicPr>
          <p:nvPr/>
        </p:nvPicPr>
        <p:blipFill>
          <a:blip r:embed="rId2" cstate="print"/>
          <a:srcRect l="3519" t="5133" r="4831" b="6668"/>
          <a:stretch>
            <a:fillRect/>
          </a:stretch>
        </p:blipFill>
        <p:spPr bwMode="auto">
          <a:xfrm>
            <a:off x="935596" y="1124744"/>
            <a:ext cx="7272808" cy="54079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Cracy</a:t>
            </a:r>
            <a:r>
              <a:rPr lang="en-GB" dirty="0" smtClean="0"/>
              <a:t> 8s</a:t>
            </a:r>
            <a:endParaRPr lang="en-GB" dirty="0"/>
          </a:p>
        </p:txBody>
      </p:sp>
      <p:pic>
        <p:nvPicPr>
          <p:cNvPr id="22530" name="Picture 2" descr="https://media-mediatemple.netdna-ssl.com/wp-content/uploads/2014/08/06-Crazy-8s-large-opt.jpg"/>
          <p:cNvPicPr>
            <a:picLocks noChangeAspect="1" noChangeArrowheads="1"/>
          </p:cNvPicPr>
          <p:nvPr/>
        </p:nvPicPr>
        <p:blipFill>
          <a:blip r:embed="rId2" cstate="print"/>
          <a:srcRect t="11480" r="15312" b="6882"/>
          <a:stretch>
            <a:fillRect/>
          </a:stretch>
        </p:blipFill>
        <p:spPr bwMode="auto">
          <a:xfrm>
            <a:off x="737828" y="1340767"/>
            <a:ext cx="7668344" cy="5545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Rapid Prototyping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Design Thinking?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Design Thinking is a methodology used by designers to solve complex problems, and find desirable solutions for clients.</a:t>
            </a:r>
          </a:p>
          <a:p>
            <a:r>
              <a:rPr lang="en-US" dirty="0" smtClean="0"/>
              <a:t>Design Thinking draws upon logic, imagination, intuition, and systemic reasoning, to explore possibilities of what could be, and to create desired outcomes that benefit the end user (the customer). A design mindset is not problem-focused, it’s solution focused, and action oriented. It involves both analysis and imagination.</a:t>
            </a:r>
          </a:p>
          <a:p>
            <a:r>
              <a:rPr lang="en-US" dirty="0" smtClean="0"/>
              <a:t>“Design is the action of bringing something new and desired into existence—a proactive stance that resolves or dissolves problematic situations by design. It is a compound of routine, adaptive and design expertise brought to bear on complex dynamic situations.” —Harold Nelson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 Short:</a:t>
            </a:r>
            <a:endParaRPr lang="en-US" dirty="0"/>
          </a:p>
          <a:p>
            <a:r>
              <a:rPr lang="en-US" dirty="0" smtClean="0"/>
              <a:t>Finding simplicity in complexity</a:t>
            </a:r>
          </a:p>
          <a:p>
            <a:r>
              <a:rPr lang="en-US" dirty="0" smtClean="0"/>
              <a:t>Beauty as well as functionality</a:t>
            </a:r>
          </a:p>
          <a:p>
            <a:r>
              <a:rPr lang="en-US" dirty="0" smtClean="0"/>
              <a:t>Improving quality of experience</a:t>
            </a:r>
          </a:p>
          <a:p>
            <a:r>
              <a:rPr lang="en-US" dirty="0" smtClean="0"/>
              <a:t>Creating elegant solutions</a:t>
            </a:r>
          </a:p>
          <a:p>
            <a:r>
              <a:rPr lang="en-US" dirty="0" smtClean="0"/>
              <a:t>Serving the needs of people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Are there different forms of applications of Design Thinking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Different flavours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Design thinking</a:t>
            </a:r>
          </a:p>
          <a:p>
            <a:pPr lvl="1"/>
            <a:r>
              <a:rPr lang="en-GB" dirty="0" smtClean="0"/>
              <a:t>Design driven innovation</a:t>
            </a:r>
          </a:p>
          <a:p>
            <a:pPr lvl="1"/>
            <a:r>
              <a:rPr lang="en-GB" dirty="0" smtClean="0"/>
              <a:t>Service Design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does other companies use design thinking?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Design Sprint and is this related to Design Thinking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does other companies use Design Sprint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apply Design thinking and Design Sprint within 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media-mediatemple.netdna-ssl.com/wp-content/uploads/2014/08/03-Business-Model-Canvas-large-opt.png"/>
          <p:cNvPicPr>
            <a:picLocks noChangeAspect="1" noChangeArrowheads="1"/>
          </p:cNvPicPr>
          <p:nvPr/>
        </p:nvPicPr>
        <p:blipFill>
          <a:blip r:embed="rId2" cstate="print"/>
          <a:srcRect b="9755"/>
          <a:stretch>
            <a:fillRect/>
          </a:stretch>
        </p:blipFill>
        <p:spPr bwMode="auto">
          <a:xfrm>
            <a:off x="0" y="1116104"/>
            <a:ext cx="8989715" cy="57418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8864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prstClr val="black"/>
                </a:solidFill>
              </a:rPr>
              <a:t>Start:</a:t>
            </a:r>
            <a:endParaRPr lang="en-GB" sz="5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7504" y="5013176"/>
            <a:ext cx="8784976" cy="17281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07504" y="719439"/>
            <a:ext cx="1368152" cy="60932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547664" y="719439"/>
            <a:ext cx="1584176" cy="60932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719439"/>
            <a:ext cx="1656184" cy="60932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300192" y="719439"/>
            <a:ext cx="1440160" cy="60932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51520" y="116632"/>
            <a:ext cx="108012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white"/>
                </a:solidFill>
              </a:rPr>
              <a:t>Start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60748"/>
            <a:ext cx="1080120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white"/>
                </a:solidFill>
              </a:rPr>
              <a:t>Topic clear and understood?</a:t>
            </a: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227687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Call team of GCO, SME, FAC, D&amp;I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429000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white"/>
                </a:solidFill>
              </a:rPr>
              <a:t>Understand </a:t>
            </a:r>
            <a:r>
              <a:rPr lang="en-GB" sz="1100" dirty="0" err="1">
                <a:solidFill>
                  <a:prstClr val="white"/>
                </a:solidFill>
              </a:rPr>
              <a:t>Pax</a:t>
            </a:r>
            <a:r>
              <a:rPr lang="en-GB" sz="1100" dirty="0">
                <a:solidFill>
                  <a:prstClr val="white"/>
                </a:solidFill>
              </a:rPr>
              <a:t>: Share knowledge</a:t>
            </a:r>
          </a:p>
          <a:p>
            <a:pPr algn="ctr"/>
            <a:r>
              <a:rPr lang="en-GB" sz="1100" dirty="0">
                <a:solidFill>
                  <a:prstClr val="white"/>
                </a:solidFill>
              </a:rPr>
              <a:t>Journey mapping</a:t>
            </a:r>
          </a:p>
          <a:p>
            <a:pPr algn="ctr"/>
            <a:r>
              <a:rPr lang="en-GB" sz="1100" dirty="0">
                <a:solidFill>
                  <a:prstClr val="white"/>
                </a:solidFill>
              </a:rPr>
              <a:t>Create user story,</a:t>
            </a:r>
          </a:p>
          <a:p>
            <a:pPr algn="ctr"/>
            <a:r>
              <a:rPr lang="en-GB" sz="1100" dirty="0">
                <a:solidFill>
                  <a:prstClr val="white"/>
                </a:solidFill>
              </a:rPr>
              <a:t>Create Design criteria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5661248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Journey mapping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6021288"/>
            <a:ext cx="9997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>
                <a:solidFill>
                  <a:prstClr val="white"/>
                </a:solidFill>
              </a:rPr>
              <a:t>Value</a:t>
            </a:r>
            <a:r>
              <a:rPr lang="nl-NL" sz="1050" dirty="0">
                <a:solidFill>
                  <a:prstClr val="white"/>
                </a:solidFill>
              </a:rPr>
              <a:t> </a:t>
            </a:r>
            <a:r>
              <a:rPr lang="nl-NL" sz="1050" dirty="0" err="1">
                <a:solidFill>
                  <a:prstClr val="white"/>
                </a:solidFill>
              </a:rPr>
              <a:t>chain</a:t>
            </a:r>
            <a:r>
              <a:rPr lang="nl-NL" sz="1050" dirty="0">
                <a:solidFill>
                  <a:prstClr val="white"/>
                </a:solidFill>
              </a:rPr>
              <a:t> </a:t>
            </a:r>
            <a:r>
              <a:rPr lang="en-GB" sz="1050" dirty="0">
                <a:solidFill>
                  <a:prstClr val="white"/>
                </a:solidFill>
              </a:rPr>
              <a:t>analysis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6381328"/>
            <a:ext cx="9997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prstClr val="white"/>
                </a:solidFill>
              </a:rPr>
              <a:t>Mindmapping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88" y="1160748"/>
            <a:ext cx="1224136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white"/>
                </a:solidFill>
              </a:rPr>
              <a:t>Desired Learning intervention clear?</a:t>
            </a: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3688" y="22768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Create (individually) ideas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3688" y="5661248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Notes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3688" y="6021288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prstClr val="white"/>
                </a:solidFill>
              </a:rPr>
              <a:t>Cracy</a:t>
            </a:r>
            <a:r>
              <a:rPr lang="en-GB" sz="1050" dirty="0">
                <a:solidFill>
                  <a:prstClr val="white"/>
                </a:solidFill>
              </a:rPr>
              <a:t> 8s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3688" y="6381328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Storyboard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3688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Search for conflicts between ideas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3688" y="414908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Vote for (top 3) best idea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1160748"/>
            <a:ext cx="1008112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white"/>
                </a:solidFill>
              </a:rPr>
              <a:t>No need for alternatives?</a:t>
            </a: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6016" y="1124744"/>
            <a:ext cx="1440160" cy="64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white"/>
                </a:solidFill>
              </a:rPr>
              <a:t>Prototype  the Learning Intervention (alpha phase work product)</a:t>
            </a: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72200" y="1160748"/>
            <a:ext cx="1224136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white"/>
                </a:solidFill>
              </a:rPr>
              <a:t>Test with real users from </a:t>
            </a:r>
            <a:r>
              <a:rPr lang="en-GB" sz="1100" dirty="0" err="1">
                <a:solidFill>
                  <a:prstClr val="white"/>
                </a:solidFill>
              </a:rPr>
              <a:t>pax</a:t>
            </a:r>
            <a:r>
              <a:rPr lang="en-GB" sz="1100" dirty="0">
                <a:solidFill>
                  <a:prstClr val="white"/>
                </a:solidFill>
              </a:rPr>
              <a:t> group</a:t>
            </a: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12360" y="1160748"/>
            <a:ext cx="1224136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prstClr val="white"/>
                </a:solidFill>
              </a:rPr>
              <a:t>No Re-work based on the outcome of the test.</a:t>
            </a: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76056" y="551723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Assumption testing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76056" y="587727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Rapid prototyping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88224" y="551723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Customer co-creation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88224" y="587727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Learning Launch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501317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Tools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791580" y="1736812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2" idx="1"/>
          </p:cNvCxnSpPr>
          <p:nvPr/>
        </p:nvCxnSpPr>
        <p:spPr>
          <a:xfrm>
            <a:off x="1331640" y="14487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791580" y="270892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9" idx="1"/>
          </p:cNvCxnSpPr>
          <p:nvPr/>
        </p:nvCxnSpPr>
        <p:spPr>
          <a:xfrm>
            <a:off x="2987824" y="144878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0" idx="1"/>
          </p:cNvCxnSpPr>
          <p:nvPr/>
        </p:nvCxnSpPr>
        <p:spPr>
          <a:xfrm>
            <a:off x="4355976" y="144878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6156176" y="144878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3"/>
            <a:endCxn id="22" idx="1"/>
          </p:cNvCxnSpPr>
          <p:nvPr/>
        </p:nvCxnSpPr>
        <p:spPr>
          <a:xfrm>
            <a:off x="7596336" y="144878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884368" y="188640"/>
            <a:ext cx="108012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white"/>
                </a:solidFill>
              </a:rPr>
              <a:t>End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88024" y="2276872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prstClr val="white"/>
                </a:solidFill>
              </a:rPr>
              <a:t>Adjust prototype</a:t>
            </a:r>
            <a:endParaRPr lang="en-GB" sz="1200" dirty="0">
              <a:solidFill>
                <a:prstClr val="white"/>
              </a:solidFill>
            </a:endParaRPr>
          </a:p>
        </p:txBody>
      </p:sp>
      <p:cxnSp>
        <p:nvCxnSpPr>
          <p:cNvPr id="40" name="Shape 39"/>
          <p:cNvCxnSpPr>
            <a:stCxn id="22" idx="2"/>
            <a:endCxn id="38" idx="3"/>
          </p:cNvCxnSpPr>
          <p:nvPr/>
        </p:nvCxnSpPr>
        <p:spPr>
          <a:xfrm rot="5400000">
            <a:off x="6912260" y="908720"/>
            <a:ext cx="684076" cy="23402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3"/>
            <a:endCxn id="20" idx="1"/>
          </p:cNvCxnSpPr>
          <p:nvPr/>
        </p:nvCxnSpPr>
        <p:spPr>
          <a:xfrm flipV="1">
            <a:off x="2987824" y="1448780"/>
            <a:ext cx="1728192" cy="2880320"/>
          </a:xfrm>
          <a:prstGeom prst="bentConnector3">
            <a:avLst>
              <a:gd name="adj1" fmla="val 8561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2"/>
            <a:endCxn id="13" idx="0"/>
          </p:cNvCxnSpPr>
          <p:nvPr/>
        </p:nvCxnSpPr>
        <p:spPr>
          <a:xfrm>
            <a:off x="2375756" y="1736812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17" idx="0"/>
          </p:cNvCxnSpPr>
          <p:nvPr/>
        </p:nvCxnSpPr>
        <p:spPr>
          <a:xfrm>
            <a:off x="2375756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2"/>
            <a:endCxn id="18" idx="0"/>
          </p:cNvCxnSpPr>
          <p:nvPr/>
        </p:nvCxnSpPr>
        <p:spPr>
          <a:xfrm>
            <a:off x="2375756" y="37890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323528" y="1772816"/>
            <a:ext cx="576064" cy="288032"/>
            <a:chOff x="4519248" y="3717032"/>
            <a:chExt cx="576064" cy="288032"/>
          </a:xfrm>
        </p:grpSpPr>
        <p:sp>
          <p:nvSpPr>
            <p:cNvPr id="75" name="Oval 74"/>
            <p:cNvSpPr/>
            <p:nvPr/>
          </p:nvSpPr>
          <p:spPr>
            <a:xfrm>
              <a:off x="4545624" y="3717032"/>
              <a:ext cx="288032" cy="2880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19248" y="371703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black"/>
                  </a:solidFill>
                </a:rPr>
                <a:t>No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79"/>
          <p:cNvGrpSpPr/>
          <p:nvPr/>
        </p:nvGrpSpPr>
        <p:grpSpPr>
          <a:xfrm>
            <a:off x="1979712" y="1772816"/>
            <a:ext cx="576064" cy="288032"/>
            <a:chOff x="4519248" y="3717032"/>
            <a:chExt cx="576064" cy="288032"/>
          </a:xfrm>
        </p:grpSpPr>
        <p:sp>
          <p:nvSpPr>
            <p:cNvPr id="81" name="Oval 80"/>
            <p:cNvSpPr/>
            <p:nvPr/>
          </p:nvSpPr>
          <p:spPr>
            <a:xfrm>
              <a:off x="4545624" y="3717032"/>
              <a:ext cx="288032" cy="2880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19248" y="371703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black"/>
                  </a:solidFill>
                </a:rPr>
                <a:t>No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87" name="Shape 86"/>
          <p:cNvCxnSpPr>
            <a:stCxn id="19" idx="2"/>
            <a:endCxn id="13" idx="3"/>
          </p:cNvCxnSpPr>
          <p:nvPr/>
        </p:nvCxnSpPr>
        <p:spPr>
          <a:xfrm rot="5400000">
            <a:off x="3059832" y="1664804"/>
            <a:ext cx="720080" cy="86409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87"/>
          <p:cNvGrpSpPr/>
          <p:nvPr/>
        </p:nvGrpSpPr>
        <p:grpSpPr>
          <a:xfrm>
            <a:off x="4211960" y="908720"/>
            <a:ext cx="576064" cy="288032"/>
            <a:chOff x="4499992" y="3717032"/>
            <a:chExt cx="576064" cy="288032"/>
          </a:xfrm>
        </p:grpSpPr>
        <p:sp>
          <p:nvSpPr>
            <p:cNvPr id="89" name="Oval 88"/>
            <p:cNvSpPr/>
            <p:nvPr/>
          </p:nvSpPr>
          <p:spPr>
            <a:xfrm>
              <a:off x="4545624" y="3717032"/>
              <a:ext cx="288032" cy="28803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99992" y="371703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black"/>
                  </a:solidFill>
                </a:rPr>
                <a:t>Yes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90"/>
          <p:cNvGrpSpPr/>
          <p:nvPr/>
        </p:nvGrpSpPr>
        <p:grpSpPr>
          <a:xfrm>
            <a:off x="7884368" y="1772816"/>
            <a:ext cx="576064" cy="288032"/>
            <a:chOff x="4519248" y="3717032"/>
            <a:chExt cx="576064" cy="288032"/>
          </a:xfrm>
        </p:grpSpPr>
        <p:sp>
          <p:nvSpPr>
            <p:cNvPr id="92" name="Oval 91"/>
            <p:cNvSpPr/>
            <p:nvPr/>
          </p:nvSpPr>
          <p:spPr>
            <a:xfrm>
              <a:off x="4545624" y="3717032"/>
              <a:ext cx="288032" cy="2880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19248" y="371703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black"/>
                  </a:solidFill>
                </a:rPr>
                <a:t>No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93"/>
          <p:cNvGrpSpPr/>
          <p:nvPr/>
        </p:nvGrpSpPr>
        <p:grpSpPr>
          <a:xfrm>
            <a:off x="8460432" y="836712"/>
            <a:ext cx="576064" cy="288032"/>
            <a:chOff x="4499992" y="3717032"/>
            <a:chExt cx="576064" cy="288032"/>
          </a:xfrm>
        </p:grpSpPr>
        <p:sp>
          <p:nvSpPr>
            <p:cNvPr id="95" name="Oval 94"/>
            <p:cNvSpPr/>
            <p:nvPr/>
          </p:nvSpPr>
          <p:spPr>
            <a:xfrm>
              <a:off x="4545624" y="3717032"/>
              <a:ext cx="288032" cy="28803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99992" y="371703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black"/>
                  </a:solidFill>
                </a:rPr>
                <a:t>Yes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98" name="Straight Arrow Connector 97"/>
          <p:cNvCxnSpPr>
            <a:stCxn id="22" idx="0"/>
            <a:endCxn id="37" idx="4"/>
          </p:cNvCxnSpPr>
          <p:nvPr/>
        </p:nvCxnSpPr>
        <p:spPr>
          <a:xfrm flipV="1">
            <a:off x="8424428" y="692696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38" idx="0"/>
            <a:endCxn id="20" idx="2"/>
          </p:cNvCxnSpPr>
          <p:nvPr/>
        </p:nvCxnSpPr>
        <p:spPr>
          <a:xfrm flipV="1">
            <a:off x="5436096" y="17728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72"/>
          <p:cNvGrpSpPr/>
          <p:nvPr/>
        </p:nvGrpSpPr>
        <p:grpSpPr>
          <a:xfrm>
            <a:off x="1331640" y="980728"/>
            <a:ext cx="576064" cy="288032"/>
            <a:chOff x="4499992" y="3717032"/>
            <a:chExt cx="576064" cy="288032"/>
          </a:xfrm>
        </p:grpSpPr>
        <p:sp>
          <p:nvSpPr>
            <p:cNvPr id="72" name="Oval 71"/>
            <p:cNvSpPr/>
            <p:nvPr/>
          </p:nvSpPr>
          <p:spPr>
            <a:xfrm>
              <a:off x="4545624" y="3717032"/>
              <a:ext cx="288032" cy="28803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99992" y="371703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black"/>
                  </a:solidFill>
                </a:rPr>
                <a:t>Yes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76"/>
          <p:cNvGrpSpPr/>
          <p:nvPr/>
        </p:nvGrpSpPr>
        <p:grpSpPr>
          <a:xfrm>
            <a:off x="2987824" y="980728"/>
            <a:ext cx="576064" cy="288032"/>
            <a:chOff x="4499992" y="3717032"/>
            <a:chExt cx="576064" cy="288032"/>
          </a:xfrm>
        </p:grpSpPr>
        <p:sp>
          <p:nvSpPr>
            <p:cNvPr id="78" name="Oval 77"/>
            <p:cNvSpPr/>
            <p:nvPr/>
          </p:nvSpPr>
          <p:spPr>
            <a:xfrm>
              <a:off x="4545624" y="3717032"/>
              <a:ext cx="288032" cy="28803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99992" y="371703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black"/>
                  </a:solidFill>
                </a:rPr>
                <a:t>Yes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82"/>
          <p:cNvGrpSpPr/>
          <p:nvPr/>
        </p:nvGrpSpPr>
        <p:grpSpPr>
          <a:xfrm>
            <a:off x="3275856" y="1772816"/>
            <a:ext cx="576064" cy="288032"/>
            <a:chOff x="4519248" y="3717032"/>
            <a:chExt cx="576064" cy="288032"/>
          </a:xfrm>
        </p:grpSpPr>
        <p:sp>
          <p:nvSpPr>
            <p:cNvPr id="84" name="Oval 83"/>
            <p:cNvSpPr/>
            <p:nvPr/>
          </p:nvSpPr>
          <p:spPr>
            <a:xfrm>
              <a:off x="4545624" y="3717032"/>
              <a:ext cx="288032" cy="2880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19248" y="371703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black"/>
                  </a:solidFill>
                </a:rPr>
                <a:t>No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38" name="Straight Arrow Connector 137"/>
          <p:cNvCxnSpPr>
            <a:stCxn id="4" idx="4"/>
            <a:endCxn id="5" idx="0"/>
          </p:cNvCxnSpPr>
          <p:nvPr/>
        </p:nvCxnSpPr>
        <p:spPr>
          <a:xfrm>
            <a:off x="791580" y="620688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51520" y="5260950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prstClr val="white"/>
                </a:solidFill>
              </a:rPr>
              <a:t>Empathy Map</a:t>
            </a:r>
            <a:endParaRPr lang="en-GB" sz="1050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0" y="4653136"/>
            <a:ext cx="91440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white"/>
                </a:solidFill>
              </a:rPr>
              <a:t>Time lines for different approaches (DT: (5)weeks, DS: (5)days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660232" y="2996952"/>
            <a:ext cx="187220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white"/>
                </a:solidFill>
              </a:rPr>
              <a:t>Test this with Faculty: Martin/</a:t>
            </a:r>
          </a:p>
          <a:p>
            <a:pPr algn="ctr"/>
            <a:r>
              <a:rPr lang="en-GB" dirty="0">
                <a:solidFill>
                  <a:prstClr val="white"/>
                </a:solidFill>
              </a:rPr>
              <a:t>Bart/Ling Sian/Amit</a:t>
            </a:r>
            <a:endParaRPr lang="en-GB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1C7CE8DE4EB48B8A4EF858402C7F0" ma:contentTypeVersion="0" ma:contentTypeDescription="Create a new document." ma:contentTypeScope="" ma:versionID="1d9c8c2d2163d79f0da80b45782b4cf5">
  <xsd:schema xmlns:xsd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53F51E2-6C23-457D-9AD6-54EBEF002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8BBDA78-F9FB-4654-ABAE-F3C41243A6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D59FF2-ED93-4E5D-A4A2-11145C2C514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658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Why, what was the trigger to develop Design Thinking?</vt:lpstr>
      <vt:lpstr>What is Design Thinking?</vt:lpstr>
      <vt:lpstr>Are there different forms of applications of Design Thinking</vt:lpstr>
      <vt:lpstr>How does other companies use design thinking?</vt:lpstr>
      <vt:lpstr>Design Sprint and is this related to Design Thinking</vt:lpstr>
      <vt:lpstr>How does other companies use Design Sprint </vt:lpstr>
      <vt:lpstr>How apply Design thinking and Design Sprint within OU</vt:lpstr>
      <vt:lpstr>Slide 8</vt:lpstr>
      <vt:lpstr>Slide 9</vt:lpstr>
      <vt:lpstr>Slide 10</vt:lpstr>
      <vt:lpstr>Empathy Map</vt:lpstr>
      <vt:lpstr>Journey Mapping</vt:lpstr>
      <vt:lpstr>Value chain mapping</vt:lpstr>
      <vt:lpstr>Mind Mapping</vt:lpstr>
      <vt:lpstr>Cracy 8s</vt:lpstr>
      <vt:lpstr>Rapid Prototyping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Why, what is the trigger?</dc:title>
  <dc:creator>Dirk Jan Plender</dc:creator>
  <cp:lastModifiedBy>Dirk Jan Plender</cp:lastModifiedBy>
  <cp:revision>19</cp:revision>
  <dcterms:created xsi:type="dcterms:W3CDTF">2015-12-09T13:29:29Z</dcterms:created>
  <dcterms:modified xsi:type="dcterms:W3CDTF">2015-12-09T22:55:40Z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0x0101006391C7CE8DE4EB48B8A4EF858402C7F0</vt:lpwstr>
  </property>
</Properties>
</file>