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3"/>
  </p:notesMasterIdLst>
  <p:sldIdLst>
    <p:sldId id="256" r:id="rId2"/>
    <p:sldId id="265" r:id="rId3"/>
    <p:sldId id="273" r:id="rId4"/>
    <p:sldId id="263" r:id="rId5"/>
    <p:sldId id="258" r:id="rId6"/>
    <p:sldId id="276" r:id="rId7"/>
    <p:sldId id="277" r:id="rId8"/>
    <p:sldId id="268" r:id="rId9"/>
    <p:sldId id="278" r:id="rId10"/>
    <p:sldId id="259" r:id="rId11"/>
    <p:sldId id="270" r:id="rId12"/>
    <p:sldId id="260" r:id="rId13"/>
    <p:sldId id="280" r:id="rId14"/>
    <p:sldId id="281" r:id="rId15"/>
    <p:sldId id="282" r:id="rId16"/>
    <p:sldId id="283" r:id="rId17"/>
    <p:sldId id="266" r:id="rId18"/>
    <p:sldId id="261" r:id="rId19"/>
    <p:sldId id="267" r:id="rId20"/>
    <p:sldId id="264" r:id="rId21"/>
    <p:sldId id="26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22BB52-593A-4CBA-9BDF-E1929888ADD7}">
          <p14:sldIdLst>
            <p14:sldId id="256"/>
            <p14:sldId id="265"/>
            <p14:sldId id="273"/>
            <p14:sldId id="263"/>
          </p14:sldIdLst>
        </p14:section>
        <p14:section name="DEFINITION" id="{051463A2-8EF8-4D06-9B3D-BC6844E21622}">
          <p14:sldIdLst>
            <p14:sldId id="258"/>
            <p14:sldId id="276"/>
            <p14:sldId id="277"/>
            <p14:sldId id="268"/>
            <p14:sldId id="278"/>
          </p14:sldIdLst>
        </p14:section>
        <p14:section name="THE DETAILS" id="{39AA803D-EEFF-46AC-BE69-647149976115}">
          <p14:sldIdLst>
            <p14:sldId id="259"/>
            <p14:sldId id="270"/>
            <p14:sldId id="260"/>
            <p14:sldId id="280"/>
            <p14:sldId id="281"/>
            <p14:sldId id="282"/>
            <p14:sldId id="283"/>
            <p14:sldId id="266"/>
          </p14:sldIdLst>
        </p14:section>
        <p14:section name="Resources" id="{9EFAD00B-5523-4F45-BCA5-903EC1D018D5}">
          <p14:sldIdLst>
            <p14:sldId id="261"/>
            <p14:sldId id="267"/>
            <p14:sldId id="264"/>
          </p14:sldIdLst>
        </p14:section>
        <p14:section name="Closure" id="{B6C5BBAA-6788-45B9-A037-966ACCC9848C}">
          <p14:sldIdLst>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0000"/>
    <a:srgbClr val="760000"/>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29" autoAdjust="0"/>
    <p:restoredTop sz="74087" autoAdjust="0"/>
  </p:normalViewPr>
  <p:slideViewPr>
    <p:cSldViewPr>
      <p:cViewPr>
        <p:scale>
          <a:sx n="75" d="100"/>
          <a:sy n="75" d="100"/>
        </p:scale>
        <p:origin x="-1338" y="9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084D41-357D-4E8A-AFFF-EE2EE922226E}" type="datetimeFigureOut">
              <a:rPr lang="en-US" smtClean="0"/>
              <a:t>11/6/2018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DF7EBA-C828-4F60-AEC9-7AB03E57E7AE}" type="slidenum">
              <a:rPr lang="en-US" smtClean="0"/>
              <a:t>‹#›</a:t>
            </a:fld>
            <a:endParaRPr lang="en-US"/>
          </a:p>
        </p:txBody>
      </p:sp>
    </p:spTree>
    <p:extLst>
      <p:ext uri="{BB962C8B-B14F-4D97-AF65-F5344CB8AC3E}">
        <p14:creationId xmlns:p14="http://schemas.microsoft.com/office/powerpoint/2010/main" val="3778203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Why this Talk:</a:t>
            </a:r>
          </a:p>
          <a:p>
            <a:r>
              <a:rPr lang="en-US" dirty="0" smtClean="0"/>
              <a:t>It’s well said that a wealth of information creates a poverty of attention, </a:t>
            </a:r>
            <a:endParaRPr lang="en-US" dirty="0" smtClean="0"/>
          </a:p>
          <a:p>
            <a:r>
              <a:rPr lang="en-US" dirty="0" smtClean="0"/>
              <a:t>and </a:t>
            </a:r>
            <a:r>
              <a:rPr lang="en-US" dirty="0" smtClean="0"/>
              <a:t>most workers are now living that mental skirmish every day. </a:t>
            </a:r>
          </a:p>
          <a:p>
            <a:r>
              <a:rPr lang="en-US" dirty="0" smtClean="0"/>
              <a:t>Personally, I suspect burnout is not</a:t>
            </a:r>
            <a:r>
              <a:rPr lang="en-US" baseline="0" dirty="0" smtClean="0"/>
              <a:t> new to us even though it was only first described in the 1970’s by </a:t>
            </a:r>
            <a:r>
              <a:rPr lang="en-US" baseline="0" dirty="0" err="1" smtClean="0"/>
              <a:t>Freudenberger</a:t>
            </a:r>
            <a:r>
              <a:rPr lang="en-US" baseline="0" dirty="0" smtClean="0"/>
              <a:t> and the first Japanese “</a:t>
            </a:r>
            <a:r>
              <a:rPr lang="en-US" baseline="0" dirty="0" err="1" smtClean="0"/>
              <a:t>Kiroshi</a:t>
            </a:r>
            <a:r>
              <a:rPr lang="en-US" baseline="0" dirty="0" smtClean="0"/>
              <a:t>” stroke-related death in 1969.</a:t>
            </a:r>
            <a:endParaRPr lang="en-US" dirty="0" smtClean="0"/>
          </a:p>
          <a:p>
            <a:endParaRPr lang="en-US" dirty="0" smtClean="0"/>
          </a:p>
          <a:p>
            <a:r>
              <a:rPr lang="en-US" dirty="0" smtClean="0"/>
              <a:t>Doctors and nurses, for example, who sacrifice themselves for others, would often end up being “burned out” – exhausted, listless, and unable to cope. The term is not only used for these helping professions, or for the dark side of self-sacrifice. It can affect anyone, from stressed-out careerists and celebrities to overworked employees and homemakers. </a:t>
            </a:r>
          </a:p>
          <a:p>
            <a:r>
              <a:rPr lang="en-US" dirty="0" smtClean="0"/>
              <a:t>The moment you become emotionally invested in something and prevented from enjoying it because of politics for example, there will be a high likelihood that it will happen to you. </a:t>
            </a:r>
          </a:p>
          <a:p>
            <a:endParaRPr lang="en-US" dirty="0" smtClean="0"/>
          </a:p>
          <a:p>
            <a:r>
              <a:rPr lang="en-US" dirty="0" smtClean="0"/>
              <a:t>Surprisingly, there is no clear definition of what burnout really is and how it can be diagnosed. </a:t>
            </a:r>
            <a:endParaRPr lang="en-US" dirty="0" smtClean="0"/>
          </a:p>
          <a:p>
            <a:r>
              <a:rPr lang="en-US" dirty="0" smtClean="0"/>
              <a:t>This </a:t>
            </a:r>
            <a:r>
              <a:rPr lang="en-US" dirty="0" smtClean="0"/>
              <a:t>also makes it impossible to say how common it is. Figures should be met with caution: There are no reliable scientific data about how many people have burnout.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2DF7EBA-C828-4F60-AEC9-7AB03E57E7AE}" type="slidenum">
              <a:rPr lang="en-US" smtClean="0"/>
              <a:t>1</a:t>
            </a:fld>
            <a:endParaRPr lang="en-US"/>
          </a:p>
        </p:txBody>
      </p:sp>
    </p:spTree>
    <p:extLst>
      <p:ext uri="{BB962C8B-B14F-4D97-AF65-F5344CB8AC3E}">
        <p14:creationId xmlns:p14="http://schemas.microsoft.com/office/powerpoint/2010/main" val="603910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Overtime</a:t>
            </a:r>
          </a:p>
          <a:p>
            <a:pPr marL="228600" indent="-228600">
              <a:buAutoNum type="arabicPeriod"/>
            </a:pPr>
            <a:r>
              <a:rPr lang="en-US" dirty="0" smtClean="0"/>
              <a:t>Determine to cause of overtime:</a:t>
            </a:r>
          </a:p>
          <a:p>
            <a:pPr marL="685800" lvl="1" indent="-228600">
              <a:buAutoNum type="arabicPeriod"/>
            </a:pPr>
            <a:r>
              <a:rPr lang="en-US" dirty="0" smtClean="0"/>
              <a:t>Distractions (Social media, Phone calls, Internet, Lunch, Pool tables, Group conversations) 15% internet traffic used on Cats!</a:t>
            </a:r>
          </a:p>
          <a:p>
            <a:pPr marL="685800" lvl="1" indent="-228600">
              <a:buAutoNum type="arabicPeriod"/>
            </a:pPr>
            <a:r>
              <a:rPr lang="en-US" dirty="0" smtClean="0"/>
              <a:t>Meetings</a:t>
            </a:r>
          </a:p>
          <a:p>
            <a:pPr marL="685800" lvl="1" indent="-228600">
              <a:buAutoNum type="arabicPeriod"/>
            </a:pPr>
            <a:r>
              <a:rPr lang="en-US" dirty="0" smtClean="0"/>
              <a:t>Workload</a:t>
            </a:r>
          </a:p>
          <a:p>
            <a:pPr marL="685800" lvl="1" indent="-228600">
              <a:buAutoNum type="arabicPeriod"/>
            </a:pPr>
            <a:r>
              <a:rPr lang="en-US" dirty="0" smtClean="0"/>
              <a:t>Skills</a:t>
            </a:r>
          </a:p>
          <a:p>
            <a:pPr marL="685800" lvl="1" indent="-228600">
              <a:buAutoNum type="arabicPeriod"/>
            </a:pPr>
            <a:r>
              <a:rPr lang="en-US" dirty="0" smtClean="0"/>
              <a:t>Sustaining</a:t>
            </a:r>
            <a:r>
              <a:rPr lang="en-US" baseline="0" dirty="0" smtClean="0"/>
              <a:t> an unaffordable lifestyle</a:t>
            </a:r>
          </a:p>
          <a:p>
            <a:pPr marL="685800" lvl="1" indent="-228600">
              <a:buAutoNum type="arabicPeriod"/>
            </a:pPr>
            <a:r>
              <a:rPr lang="en-US" baseline="0" dirty="0" smtClean="0"/>
              <a:t>Addiction</a:t>
            </a:r>
          </a:p>
          <a:p>
            <a:pPr marL="685800" lvl="1" indent="-228600">
              <a:buAutoNum type="arabicPeriod"/>
            </a:pPr>
            <a:r>
              <a:rPr lang="en-US" baseline="0" dirty="0" smtClean="0"/>
              <a:t>Delays on dependencies such as other teams or team members.</a:t>
            </a:r>
          </a:p>
          <a:p>
            <a:pPr marL="685800" lvl="1" indent="-228600">
              <a:buAutoNum type="arabicPeriod"/>
            </a:pPr>
            <a:r>
              <a:rPr lang="en-US" baseline="0" dirty="0" smtClean="0"/>
              <a:t>Expectation</a:t>
            </a:r>
            <a:endParaRPr lang="en-US" dirty="0" smtClean="0"/>
          </a:p>
          <a:p>
            <a:pPr marL="457200" lvl="1" indent="0">
              <a:buNone/>
            </a:pPr>
            <a:endParaRPr lang="en-US" dirty="0" smtClean="0"/>
          </a:p>
          <a:p>
            <a:r>
              <a:rPr lang="en-US" dirty="0" smtClean="0"/>
              <a:t>2. How is overtime compensated? Time in lieu or paid? </a:t>
            </a:r>
          </a:p>
          <a:p>
            <a:pPr marL="685800" lvl="1" indent="-228600">
              <a:buAutoNum type="arabicPeriod"/>
            </a:pPr>
            <a:r>
              <a:rPr lang="en-US" dirty="0" smtClean="0"/>
              <a:t>Be careful</a:t>
            </a:r>
            <a:r>
              <a:rPr lang="en-US" baseline="0" dirty="0" smtClean="0"/>
              <a:t> because many times time in lieu have to be taken in a specific time and when the project is constantly in crunch chances are you’ll never get to take the time in lieu. </a:t>
            </a:r>
          </a:p>
          <a:p>
            <a:pPr marL="685800" lvl="1" indent="-228600">
              <a:buAutoNum type="arabicPeriod"/>
            </a:pPr>
            <a:r>
              <a:rPr lang="en-US" baseline="0" dirty="0" smtClean="0"/>
              <a:t>Be careful regarding paid overtime because for one more money will not restore your energy and concentration, and secondly you might be shocked to </a:t>
            </a:r>
            <a:r>
              <a:rPr lang="en-US" baseline="0" dirty="0" err="1" smtClean="0"/>
              <a:t>realise</a:t>
            </a:r>
            <a:r>
              <a:rPr lang="en-US" baseline="0" dirty="0" smtClean="0"/>
              <a:t> how much money suddenly becomes available when a business is in a tight spot with a project.</a:t>
            </a:r>
          </a:p>
          <a:p>
            <a:endParaRPr lang="en-US" dirty="0" smtClean="0"/>
          </a:p>
          <a:p>
            <a:r>
              <a:rPr lang="en-US" dirty="0" smtClean="0"/>
              <a:t>3.</a:t>
            </a:r>
            <a:r>
              <a:rPr lang="en-US" baseline="0" dirty="0" smtClean="0"/>
              <a:t> Leave work at work. It is common to try and complete reports and prepare next day tasks from home (Cloaked Overtime). Instead, try to learn something and avoid watching television. </a:t>
            </a:r>
          </a:p>
          <a:p>
            <a:endParaRPr lang="en-US" dirty="0" smtClean="0"/>
          </a:p>
          <a:p>
            <a:r>
              <a:rPr lang="en-US" dirty="0" smtClean="0"/>
              <a:t>4. Restrict overtime</a:t>
            </a:r>
            <a:r>
              <a:rPr lang="en-US" baseline="0" dirty="0" smtClean="0"/>
              <a:t> by deciding on a cap. For example 20% of monthly time. By doing this, you will need to keep track of your time and </a:t>
            </a:r>
            <a:r>
              <a:rPr lang="en-US" baseline="0" dirty="0" err="1" smtClean="0"/>
              <a:t>prioritise</a:t>
            </a:r>
            <a:r>
              <a:rPr lang="en-US" baseline="0" dirty="0" smtClean="0"/>
              <a:t> tasks. This will also give you a chance to work on those negotiation skills.</a:t>
            </a:r>
          </a:p>
          <a:p>
            <a:endParaRPr lang="en-US" baseline="0" dirty="0" smtClean="0"/>
          </a:p>
          <a:p>
            <a:r>
              <a:rPr lang="en-US" baseline="0" dirty="0" smtClean="0"/>
              <a:t>5. Stop continuously covering up for incompetent team members. There is a difference between supporting and being bullied. If the team member keep on performing their duties incorrectly, have a calm conversation with them trying to identify WHY. Mostly you will find it may be related to the individuals lack of understanding, skills and strengths. </a:t>
            </a:r>
            <a:r>
              <a:rPr lang="en-US" i="1" baseline="0" dirty="0" smtClean="0"/>
              <a:t>See Imposter Syndrome</a:t>
            </a:r>
            <a:r>
              <a:rPr lang="en-US" baseline="0" dirty="0" smtClean="0"/>
              <a:t>. Sometimes you will find someone will work the minimum amount of hours and then leave in a hurry because of public transport, family responsibilities, or some social responsibility. For example a programmer saying “I will complete it tomorrow before standup…”</a:t>
            </a:r>
          </a:p>
          <a:p>
            <a:endParaRPr lang="en-US" dirty="0" smtClean="0"/>
          </a:p>
          <a:p>
            <a:r>
              <a:rPr lang="en-US" dirty="0" smtClean="0"/>
              <a:t>6. Have a discussion with HR (if</a:t>
            </a:r>
            <a:r>
              <a:rPr lang="en-US" baseline="0" dirty="0" smtClean="0"/>
              <a:t> there is an HR department). Employee retention and legal matters to them just as much as it would to you.</a:t>
            </a:r>
            <a:endParaRPr lang="en-US" dirty="0" smtClean="0"/>
          </a:p>
        </p:txBody>
      </p:sp>
      <p:sp>
        <p:nvSpPr>
          <p:cNvPr id="4" name="Slide Number Placeholder 3"/>
          <p:cNvSpPr>
            <a:spLocks noGrp="1"/>
          </p:cNvSpPr>
          <p:nvPr>
            <p:ph type="sldNum" sz="quarter" idx="10"/>
          </p:nvPr>
        </p:nvSpPr>
        <p:spPr/>
        <p:txBody>
          <a:bodyPr/>
          <a:lstStyle/>
          <a:p>
            <a:fld id="{F2DF7EBA-C828-4F60-AEC9-7AB03E57E7AE}" type="slidenum">
              <a:rPr lang="en-US" smtClean="0"/>
              <a:t>13</a:t>
            </a:fld>
            <a:endParaRPr lang="en-US"/>
          </a:p>
        </p:txBody>
      </p:sp>
    </p:spTree>
    <p:extLst>
      <p:ext uri="{BB962C8B-B14F-4D97-AF65-F5344CB8AC3E}">
        <p14:creationId xmlns:p14="http://schemas.microsoft.com/office/powerpoint/2010/main" val="4223502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Imposter Syndrome</a:t>
            </a:r>
          </a:p>
          <a:p>
            <a:endParaRPr lang="en-US" dirty="0" smtClean="0"/>
          </a:p>
          <a:p>
            <a:pPr marL="228600" indent="-228600">
              <a:buAutoNum type="arabicPeriod"/>
            </a:pPr>
            <a:r>
              <a:rPr lang="en-US" dirty="0" smtClean="0"/>
              <a:t>Cut back on being</a:t>
            </a:r>
            <a:r>
              <a:rPr lang="en-US" baseline="0" dirty="0" smtClean="0"/>
              <a:t> a perfectionist by </a:t>
            </a:r>
            <a:r>
              <a:rPr lang="en-US" b="1" baseline="0" dirty="0" smtClean="0"/>
              <a:t>determining the true value of a tasks</a:t>
            </a:r>
            <a:r>
              <a:rPr lang="en-US" baseline="0" dirty="0" smtClean="0"/>
              <a:t>. This will put activities into perspective based on risk, </a:t>
            </a:r>
            <a:r>
              <a:rPr lang="en-US" baseline="0" dirty="0" err="1" smtClean="0"/>
              <a:t>roi</a:t>
            </a:r>
            <a:r>
              <a:rPr lang="en-US" baseline="0" dirty="0" smtClean="0"/>
              <a:t>, standards and priority. It helps when expected outcomes are defined for example with requirements, user stories or tasks. Make it part of your training to do this quickly so that things keep moving and not pile up. Try using the INVEST technique.</a:t>
            </a:r>
            <a:br>
              <a:rPr lang="en-US" baseline="0" dirty="0" smtClean="0"/>
            </a:br>
            <a:endParaRPr lang="en-US" baseline="0" dirty="0" smtClean="0"/>
          </a:p>
          <a:p>
            <a:pPr marL="228600" indent="-228600">
              <a:buAutoNum type="arabicPeriod"/>
            </a:pPr>
            <a:r>
              <a:rPr lang="en-US" dirty="0" smtClean="0"/>
              <a:t>The challenge with IT is that it requires knowledge,</a:t>
            </a:r>
            <a:r>
              <a:rPr lang="en-US" baseline="0" dirty="0" smtClean="0"/>
              <a:t> hence knowledge worker. The better the knowledge, the better the understanding of the approaches to solving a challenge. Training can help, however, sending someone to read material or attend a day course does not always help. </a:t>
            </a:r>
            <a:r>
              <a:rPr lang="en-US" b="1" baseline="0" dirty="0" smtClean="0"/>
              <a:t>Make sure the training is applicable to the challenges and that business appreciate that knowledge.</a:t>
            </a:r>
            <a:r>
              <a:rPr lang="en-US" baseline="0" dirty="0" smtClean="0"/>
              <a:t> Why get ISTQB certified if business can not accommodate the knowledge? Be careful of certification bodies…they are businesses too and care about their bottom line.</a:t>
            </a:r>
            <a:br>
              <a:rPr lang="en-US" baseline="0" dirty="0" smtClean="0"/>
            </a:br>
            <a:endParaRPr lang="en-US" baseline="0" dirty="0" smtClean="0"/>
          </a:p>
          <a:p>
            <a:pPr marL="228600" indent="-228600">
              <a:buAutoNum type="arabicPeriod"/>
            </a:pPr>
            <a:r>
              <a:rPr lang="en-US" dirty="0" smtClean="0"/>
              <a:t>If you feel worthless or find another team member frequently stand in for you, build up a list of responsibilities and determine which ones you are good at. If you work</a:t>
            </a:r>
            <a:r>
              <a:rPr lang="en-US" baseline="0" dirty="0" smtClean="0"/>
              <a:t> in a strong team there will still be cracks that they are not good at. </a:t>
            </a:r>
            <a:r>
              <a:rPr lang="en-US" b="1" baseline="0" dirty="0" smtClean="0"/>
              <a:t>Start by stepping up owning those cracks</a:t>
            </a:r>
            <a:r>
              <a:rPr lang="en-US" baseline="0" dirty="0" smtClean="0"/>
              <a:t>. It wont take long before the team appreciate your support and will invest some of their free time showing you the ropes. HINT – Developers HATE documentation, fishing for specifications, fixing trivial bugs, writing unit tests, maintaining </a:t>
            </a:r>
            <a:r>
              <a:rPr lang="en-US" baseline="0" dirty="0" err="1" smtClean="0"/>
              <a:t>testware</a:t>
            </a:r>
            <a:r>
              <a:rPr lang="en-US" baseline="0" dirty="0" smtClean="0"/>
              <a:t>, reporting, certification checklists or maintaining automated deployments!</a:t>
            </a:r>
            <a:br>
              <a:rPr lang="en-US" baseline="0" dirty="0" smtClean="0"/>
            </a:br>
            <a:endParaRPr lang="en-US" baseline="0" dirty="0" smtClean="0"/>
          </a:p>
          <a:p>
            <a:pPr marL="228600" indent="-228600">
              <a:buAutoNum type="arabicPeriod"/>
            </a:pPr>
            <a:r>
              <a:rPr lang="en-US" baseline="0" dirty="0" smtClean="0"/>
              <a:t>See yourself as a work in progress. To accomplish things it takes a great deal of time learning and skills building. </a:t>
            </a:r>
            <a:r>
              <a:rPr lang="en-US" b="1" baseline="0" dirty="0" smtClean="0"/>
              <a:t>Get a life coach that matches your personality and thinking.</a:t>
            </a:r>
            <a:endParaRPr lang="en-US" b="1" dirty="0" smtClean="0"/>
          </a:p>
          <a:p>
            <a:endParaRPr lang="en-US" dirty="0" smtClean="0"/>
          </a:p>
          <a:p>
            <a:r>
              <a:rPr lang="en-US" dirty="0" smtClean="0"/>
              <a:t>5.  Mentor</a:t>
            </a:r>
            <a:r>
              <a:rPr lang="en-US" baseline="0" dirty="0" smtClean="0"/>
              <a:t> juniors as a way to discover what you really understand. By doing this you also benefit others.</a:t>
            </a:r>
            <a:endParaRPr lang="en-US" dirty="0"/>
          </a:p>
        </p:txBody>
      </p:sp>
      <p:sp>
        <p:nvSpPr>
          <p:cNvPr id="4" name="Slide Number Placeholder 3"/>
          <p:cNvSpPr>
            <a:spLocks noGrp="1"/>
          </p:cNvSpPr>
          <p:nvPr>
            <p:ph type="sldNum" sz="quarter" idx="10"/>
          </p:nvPr>
        </p:nvSpPr>
        <p:spPr/>
        <p:txBody>
          <a:bodyPr/>
          <a:lstStyle/>
          <a:p>
            <a:fld id="{F2DF7EBA-C828-4F60-AEC9-7AB03E57E7AE}" type="slidenum">
              <a:rPr lang="en-US" smtClean="0"/>
              <a:t>14</a:t>
            </a:fld>
            <a:endParaRPr lang="en-US"/>
          </a:p>
        </p:txBody>
      </p:sp>
    </p:spTree>
    <p:extLst>
      <p:ext uri="{BB962C8B-B14F-4D97-AF65-F5344CB8AC3E}">
        <p14:creationId xmlns:p14="http://schemas.microsoft.com/office/powerpoint/2010/main" val="4223502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Project and Product Expectations</a:t>
            </a:r>
          </a:p>
          <a:p>
            <a:endParaRPr lang="en-US" dirty="0" smtClean="0"/>
          </a:p>
          <a:p>
            <a:pPr marL="228600" indent="-228600">
              <a:buFont typeface="+mj-lt"/>
              <a:buAutoNum type="arabicPeriod"/>
            </a:pPr>
            <a:r>
              <a:rPr lang="en-US" dirty="0" smtClean="0"/>
              <a:t>Understand</a:t>
            </a:r>
            <a:r>
              <a:rPr lang="en-US" baseline="0" dirty="0" smtClean="0"/>
              <a:t> the stakeholders and their needs. Risks, Confidence Meters, Compliances. (Developers, Architects, Marketing, Management, Support, Users, …)</a:t>
            </a:r>
          </a:p>
          <a:p>
            <a:pPr marL="228600" indent="-228600">
              <a:buFont typeface="+mj-lt"/>
              <a:buAutoNum type="arabicPeriod"/>
            </a:pPr>
            <a:endParaRPr lang="en-US" baseline="0" dirty="0" smtClean="0"/>
          </a:p>
          <a:p>
            <a:pPr marL="228600" indent="-228600">
              <a:buFont typeface="+mj-lt"/>
              <a:buAutoNum type="arabicPeriod"/>
            </a:pPr>
            <a:r>
              <a:rPr lang="en-US" baseline="0" dirty="0" smtClean="0"/>
              <a:t>Have the difficult conversations, negotiate, and remain firm. SDLC, Development methodology, Articulate the business value of testing.</a:t>
            </a:r>
          </a:p>
          <a:p>
            <a:pPr marL="228600" indent="-228600">
              <a:buFont typeface="+mj-lt"/>
              <a:buAutoNum type="arabicPeriod"/>
            </a:pPr>
            <a:endParaRPr lang="en-US" baseline="0" dirty="0" smtClean="0"/>
          </a:p>
          <a:p>
            <a:pPr marL="228600" indent="-228600">
              <a:buFont typeface="+mj-lt"/>
              <a:buAutoNum type="arabicPeriod"/>
            </a:pPr>
            <a:r>
              <a:rPr lang="en-US" baseline="0" dirty="0" smtClean="0"/>
              <a:t>Stick to the plans. It is surprising how easily people disregard the test strategy, test plan, test policy and project plan. These are living documents for a reason.</a:t>
            </a:r>
            <a:br>
              <a:rPr lang="en-US" baseline="0" dirty="0" smtClean="0"/>
            </a:br>
            <a:endParaRPr lang="en-US" baseline="0" dirty="0" smtClean="0"/>
          </a:p>
          <a:p>
            <a:pPr marL="228600" indent="-228600">
              <a:buFont typeface="+mj-lt"/>
              <a:buAutoNum type="arabicPeriod"/>
            </a:pPr>
            <a:r>
              <a:rPr lang="en-US" baseline="0" dirty="0" smtClean="0"/>
              <a:t>Inclusion of factors that impact testing such as:</a:t>
            </a:r>
            <a:br>
              <a:rPr lang="en-US" baseline="0" dirty="0" smtClean="0"/>
            </a:br>
            <a:r>
              <a:rPr lang="en-US" baseline="0" dirty="0" smtClean="0"/>
              <a:t>1. Requirements Engineering and management;</a:t>
            </a:r>
            <a:br>
              <a:rPr lang="en-US" baseline="0" dirty="0" smtClean="0"/>
            </a:br>
            <a:r>
              <a:rPr lang="en-US" baseline="0" dirty="0" smtClean="0"/>
              <a:t>2. Project Management;</a:t>
            </a:r>
            <a:br>
              <a:rPr lang="en-US" baseline="0" dirty="0" smtClean="0"/>
            </a:br>
            <a:r>
              <a:rPr lang="en-US" baseline="0" dirty="0" smtClean="0"/>
              <a:t>3. Configuration Management, Release Management, Change Management;</a:t>
            </a:r>
            <a:br>
              <a:rPr lang="en-US" baseline="0" dirty="0" smtClean="0"/>
            </a:br>
            <a:r>
              <a:rPr lang="en-US" baseline="0" dirty="0" smtClean="0"/>
              <a:t>4. Development, Maintenance;</a:t>
            </a:r>
            <a:br>
              <a:rPr lang="en-US" baseline="0" dirty="0" smtClean="0"/>
            </a:br>
            <a:r>
              <a:rPr lang="en-US" baseline="0" dirty="0" smtClean="0"/>
              <a:t>5. Support;</a:t>
            </a:r>
            <a:br>
              <a:rPr lang="en-US" baseline="0" dirty="0" smtClean="0"/>
            </a:br>
            <a:r>
              <a:rPr lang="en-US" baseline="0" dirty="0" smtClean="0"/>
              <a:t>6. Production and Technical Documentation;</a:t>
            </a:r>
            <a:endParaRPr lang="en-US" dirty="0" smtClean="0"/>
          </a:p>
        </p:txBody>
      </p:sp>
      <p:sp>
        <p:nvSpPr>
          <p:cNvPr id="4" name="Slide Number Placeholder 3"/>
          <p:cNvSpPr>
            <a:spLocks noGrp="1"/>
          </p:cNvSpPr>
          <p:nvPr>
            <p:ph type="sldNum" sz="quarter" idx="10"/>
          </p:nvPr>
        </p:nvSpPr>
        <p:spPr/>
        <p:txBody>
          <a:bodyPr/>
          <a:lstStyle/>
          <a:p>
            <a:fld id="{F2DF7EBA-C828-4F60-AEC9-7AB03E57E7AE}" type="slidenum">
              <a:rPr lang="en-US" smtClean="0"/>
              <a:t>15</a:t>
            </a:fld>
            <a:endParaRPr lang="en-US"/>
          </a:p>
        </p:txBody>
      </p:sp>
    </p:spTree>
    <p:extLst>
      <p:ext uri="{BB962C8B-B14F-4D97-AF65-F5344CB8AC3E}">
        <p14:creationId xmlns:p14="http://schemas.microsoft.com/office/powerpoint/2010/main" val="4223502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Culture-fit</a:t>
            </a:r>
          </a:p>
          <a:p>
            <a:pPr marL="228600" indent="-228600">
              <a:buAutoNum type="arabicPeriod"/>
            </a:pPr>
            <a:r>
              <a:rPr lang="en-US" dirty="0" smtClean="0"/>
              <a:t>Understand the</a:t>
            </a:r>
            <a:r>
              <a:rPr lang="en-US" baseline="0" dirty="0" smtClean="0"/>
              <a:t> </a:t>
            </a:r>
            <a:r>
              <a:rPr lang="en-US" baseline="0" dirty="0" err="1" smtClean="0"/>
              <a:t>organisation’s</a:t>
            </a:r>
            <a:r>
              <a:rPr lang="en-US" baseline="0" dirty="0" smtClean="0"/>
              <a:t> Vision. </a:t>
            </a:r>
            <a:r>
              <a:rPr lang="en-US" b="1" baseline="0" dirty="0" smtClean="0"/>
              <a:t>Does your life purpose fit in with the </a:t>
            </a:r>
            <a:r>
              <a:rPr lang="en-US" b="1" baseline="0" dirty="0" err="1" smtClean="0"/>
              <a:t>organisation’s</a:t>
            </a:r>
            <a:r>
              <a:rPr lang="en-US" b="1" baseline="0" dirty="0" smtClean="0"/>
              <a:t> vision? </a:t>
            </a:r>
            <a:r>
              <a:rPr lang="en-US" baseline="0" dirty="0" smtClean="0"/>
              <a:t>https://</a:t>
            </a:r>
            <a:r>
              <a:rPr lang="en-US" baseline="0" dirty="0" smtClean="0"/>
              <a:t>corbettbarr.com/how-to-create-a-vision-for-your-life. </a:t>
            </a:r>
            <a:endParaRPr lang="en-US" baseline="0" dirty="0" smtClean="0"/>
          </a:p>
          <a:p>
            <a:pPr marL="228600" indent="-228600">
              <a:buAutoNum type="arabicPeriod"/>
            </a:pPr>
            <a:endParaRPr lang="en-US" dirty="0" smtClean="0"/>
          </a:p>
          <a:p>
            <a:pPr marL="228600" indent="-228600">
              <a:buAutoNum type="arabicPeriod"/>
            </a:pPr>
            <a:r>
              <a:rPr lang="en-US" dirty="0" smtClean="0"/>
              <a:t>Roles</a:t>
            </a:r>
            <a:r>
              <a:rPr lang="en-US" baseline="0" dirty="0" smtClean="0"/>
              <a:t> and responsibilities. Every job spec looks like a unicorn. This is part of your contact with your employer. Many times people get employed to meet compliance or to meet a department goal. Don’t take it personal. Have a discussion with management and HR on how the responsibilities in a job spec can be monitored to enable engagement and growth. So many performance reviews is just a tick box and mostly not performed in line with the individual’s capabilities and their buy-in to improve. </a:t>
            </a:r>
            <a:r>
              <a:rPr lang="en-US" b="1" baseline="0" dirty="0" smtClean="0"/>
              <a:t>Try p</a:t>
            </a:r>
            <a:r>
              <a:rPr lang="en-US" b="1" dirty="0" smtClean="0"/>
              <a:t>ersonality assessments, skills assessments</a:t>
            </a:r>
            <a:r>
              <a:rPr lang="en-US" b="1" baseline="0" dirty="0" smtClean="0"/>
              <a:t> and</a:t>
            </a:r>
            <a:r>
              <a:rPr lang="en-US" b="1" dirty="0" smtClean="0"/>
              <a:t> strengths assessments</a:t>
            </a:r>
            <a:r>
              <a:rPr lang="en-US" b="1" baseline="0" dirty="0" smtClean="0"/>
              <a:t> to support you in building up your profile</a:t>
            </a:r>
            <a:r>
              <a:rPr lang="en-US" baseline="0" dirty="0" smtClean="0"/>
              <a:t>.</a:t>
            </a:r>
          </a:p>
          <a:p>
            <a:pPr marL="228600" indent="-228600">
              <a:buAutoNum type="arabicPeriod"/>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Contracting models such as Distributed, Outsources, and Insourced workers have an impact on how employees are collaborating and included. </a:t>
            </a:r>
            <a:r>
              <a:rPr lang="en-US" b="1" baseline="0" dirty="0" smtClean="0"/>
              <a:t>Develop trust between all parties as this will enable workers to carry out their roles in spite of politics.</a:t>
            </a:r>
            <a:r>
              <a:rPr lang="en-US" baseline="0" dirty="0" smtClean="0"/>
              <a:t> Make it safe to speak up and safe to be authentic. People need to take accountability and be honest/visible about information. Sometimes, performance </a:t>
            </a:r>
            <a:r>
              <a:rPr lang="en-US" baseline="0" dirty="0" err="1" smtClean="0"/>
              <a:t>metrices</a:t>
            </a:r>
            <a:r>
              <a:rPr lang="en-US" baseline="0" dirty="0" smtClean="0"/>
              <a:t> are needed to enforce transparency that can foster good collaboration habits. https://www.unstuck.com/advice/25-ways-to-build-trust/</a:t>
            </a:r>
          </a:p>
          <a:p>
            <a:pPr marL="228600" indent="-228600">
              <a:buAutoNum type="arabicPeriod"/>
            </a:pPr>
            <a:endParaRPr lang="en-US" baseline="0" dirty="0" smtClean="0"/>
          </a:p>
          <a:p>
            <a:pPr marL="228600" indent="-228600">
              <a:buAutoNum type="arabicPeriod"/>
            </a:pPr>
            <a:endParaRPr lang="en-US" baseline="0" dirty="0" smtClean="0"/>
          </a:p>
          <a:p>
            <a:pPr marL="228600" indent="-228600">
              <a:buAutoNum type="arabicPeriod"/>
            </a:pPr>
            <a:r>
              <a:rPr lang="en-US" baseline="0" dirty="0" smtClean="0"/>
              <a:t>Test policy. If the </a:t>
            </a:r>
            <a:r>
              <a:rPr lang="en-US" baseline="0" dirty="0" err="1" smtClean="0"/>
              <a:t>organisation</a:t>
            </a:r>
            <a:r>
              <a:rPr lang="en-US" baseline="0" dirty="0" smtClean="0"/>
              <a:t> cannot  or struggle to </a:t>
            </a:r>
            <a:r>
              <a:rPr lang="en-US" b="1" baseline="0" dirty="0" smtClean="0"/>
              <a:t>justify why testing is required </a:t>
            </a:r>
            <a:r>
              <a:rPr lang="en-US" baseline="0" dirty="0" smtClean="0"/>
              <a:t>then either they have a good reason because that fits in the context of the business model OR they are not aware of the risks OR they base their decisions on information(accurate or not) provided. </a:t>
            </a:r>
            <a:br>
              <a:rPr lang="en-US" baseline="0" dirty="0" smtClean="0"/>
            </a:br>
            <a:endParaRPr lang="en-US" baseline="0" dirty="0" smtClean="0"/>
          </a:p>
          <a:p>
            <a:pPr marL="228600" indent="-228600">
              <a:buAutoNum type="arabicPeriod"/>
            </a:pPr>
            <a:r>
              <a:rPr lang="en-US" baseline="0" dirty="0" smtClean="0"/>
              <a:t>As a leader, have a little fun and see what you can introduce by using Maslow’s Hierarchy of Needs applied to employee engagement as a guide. </a:t>
            </a:r>
            <a:br>
              <a:rPr lang="en-US" baseline="0" dirty="0" smtClean="0"/>
            </a:br>
            <a:r>
              <a:rPr lang="en-US" baseline="0" dirty="0" smtClean="0"/>
              <a:t>https://www.engagementmultiplier.com/blog/applying-maslows-hierarchy-needs-engagement-growth/</a:t>
            </a:r>
            <a:br>
              <a:rPr lang="en-US" baseline="0" dirty="0" smtClean="0"/>
            </a:br>
            <a:r>
              <a:rPr lang="en-US" baseline="0" dirty="0" smtClean="0"/>
              <a:t>https://www.dummies.com/business/human-resources/employee-engagement/maslows-hierarchy-of-needs-for-employees/ </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F2DF7EBA-C828-4F60-AEC9-7AB03E57E7AE}" type="slidenum">
              <a:rPr lang="en-US" smtClean="0"/>
              <a:t>16</a:t>
            </a:fld>
            <a:endParaRPr lang="en-US"/>
          </a:p>
        </p:txBody>
      </p:sp>
    </p:spTree>
    <p:extLst>
      <p:ext uri="{BB962C8B-B14F-4D97-AF65-F5344CB8AC3E}">
        <p14:creationId xmlns:p14="http://schemas.microsoft.com/office/powerpoint/2010/main" val="4223502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https://www.helpguide.org/articles/stress/burnout-prevention-and-recovery.htm</a:t>
            </a:r>
          </a:p>
          <a:p>
            <a:endParaRPr lang="en-US" dirty="0"/>
          </a:p>
        </p:txBody>
      </p:sp>
      <p:sp>
        <p:nvSpPr>
          <p:cNvPr id="4" name="Slide Number Placeholder 3"/>
          <p:cNvSpPr>
            <a:spLocks noGrp="1"/>
          </p:cNvSpPr>
          <p:nvPr>
            <p:ph type="sldNum" sz="quarter" idx="10"/>
          </p:nvPr>
        </p:nvSpPr>
        <p:spPr/>
        <p:txBody>
          <a:bodyPr/>
          <a:lstStyle/>
          <a:p>
            <a:fld id="{F2DF7EBA-C828-4F60-AEC9-7AB03E57E7AE}" type="slidenum">
              <a:rPr lang="en-US" smtClean="0"/>
              <a:t>17</a:t>
            </a:fld>
            <a:endParaRPr lang="en-US"/>
          </a:p>
        </p:txBody>
      </p:sp>
    </p:spTree>
    <p:extLst>
      <p:ext uri="{BB962C8B-B14F-4D97-AF65-F5344CB8AC3E}">
        <p14:creationId xmlns:p14="http://schemas.microsoft.com/office/powerpoint/2010/main" val="3127002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t>Steelcase: Think Better</a:t>
            </a:r>
            <a:r>
              <a:rPr lang="en-US" b="1" baseline="0" dirty="0" smtClean="0"/>
              <a:t> </a:t>
            </a:r>
            <a:r>
              <a:rPr lang="en-US" dirty="0" smtClean="0"/>
              <a:t>:: https://www.steelcase.com/research/articles/think-better/</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smtClean="0">
                <a:solidFill>
                  <a:schemeClr val="tx1"/>
                </a:solidFill>
                <a:effectLst/>
                <a:latin typeface="+mn-lt"/>
                <a:ea typeface="+mn-ea"/>
                <a:cs typeface="+mn-cs"/>
              </a:rPr>
              <a:t>Thesis: Beliefs and perceptions about burnout amongst mental health professionals </a:t>
            </a:r>
            <a:r>
              <a:rPr lang="en-US" sz="1200" kern="1200" dirty="0" smtClean="0">
                <a:solidFill>
                  <a:schemeClr val="tx1"/>
                </a:solidFill>
                <a:effectLst/>
                <a:latin typeface="+mn-lt"/>
                <a:ea typeface="+mn-ea"/>
                <a:cs typeface="+mn-cs"/>
              </a:rPr>
              <a:t>: https://ro.ecu.edu.au/cgi/viewcontent.cgi?referer=https://www.google.com/&amp;httpsredir=1&amp;article=2685&amp;context=theses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smtClean="0">
                <a:solidFill>
                  <a:schemeClr val="tx1"/>
                </a:solidFill>
                <a:effectLst/>
                <a:latin typeface="+mn-lt"/>
                <a:ea typeface="+mn-ea"/>
                <a:cs typeface="+mn-cs"/>
              </a:rPr>
              <a:t>Mobile</a:t>
            </a:r>
            <a:r>
              <a:rPr lang="en-US" sz="1200" b="1" kern="1200" baseline="0" dirty="0" smtClean="0">
                <a:solidFill>
                  <a:schemeClr val="tx1"/>
                </a:solidFill>
                <a:effectLst/>
                <a:latin typeface="+mn-lt"/>
                <a:ea typeface="+mn-ea"/>
                <a:cs typeface="+mn-cs"/>
              </a:rPr>
              <a:t> App: </a:t>
            </a:r>
            <a:r>
              <a:rPr lang="en-US" sz="1200" b="1" kern="1200" baseline="0" dirty="0" err="1" smtClean="0">
                <a:solidFill>
                  <a:schemeClr val="tx1"/>
                </a:solidFill>
                <a:effectLst/>
                <a:latin typeface="+mn-lt"/>
                <a:ea typeface="+mn-ea"/>
                <a:cs typeface="+mn-cs"/>
              </a:rPr>
              <a:t>Youper</a:t>
            </a:r>
            <a:r>
              <a:rPr lang="en-US" sz="1200" b="1"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 http://www.youper.co/ ::: </a:t>
            </a:r>
            <a:r>
              <a:rPr lang="en-US" b="0" dirty="0" err="1" smtClean="0">
                <a:effectLst/>
              </a:rPr>
              <a:t>Youper</a:t>
            </a:r>
            <a:r>
              <a:rPr lang="en-US" b="0" dirty="0" smtClean="0">
                <a:effectLst/>
              </a:rPr>
              <a:t> helps you feel your best with quick conversations and tools to take control of your emotional health.</a:t>
            </a: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t>Personality assessments, skills assessments, strengths assessments </a:t>
            </a:r>
            <a:r>
              <a:rPr lang="en-US" dirty="0" smtClean="0"/>
              <a:t>:  https://www.amazon.com/Secret-Thoughts-Successful-Women-Impostor-ebook/dp/B004KPM1N0</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t>IT Burnout is Inevitable - The On-Premise IT Roundtable</a:t>
            </a:r>
            <a:r>
              <a:rPr lang="en-US" b="1" baseline="0" dirty="0" smtClean="0"/>
              <a:t> : </a:t>
            </a:r>
            <a:r>
              <a:rPr lang="en-US" sz="1200" kern="1200" dirty="0" smtClean="0">
                <a:solidFill>
                  <a:schemeClr val="tx1"/>
                </a:solidFill>
                <a:effectLst/>
                <a:latin typeface="+mn-lt"/>
                <a:ea typeface="+mn-ea"/>
                <a:cs typeface="+mn-cs"/>
              </a:rPr>
              <a:t>https://www.youtube.com/watch?v=90tfOs8ZJxU</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t>The Element: How Finding Your Passion Changes Everything </a:t>
            </a:r>
            <a:r>
              <a:rPr lang="en-US" dirty="0" smtClean="0"/>
              <a:t>:: https://www.amazon.com/Element-Finding-Passion-Changes-Everything/dp/0143116738</a:t>
            </a: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t>The Career Change Handbook</a:t>
            </a:r>
            <a:r>
              <a:rPr lang="en-US" b="0" baseline="0" dirty="0" smtClean="0"/>
              <a:t> : https://www.amazon.com/Career-Change-Handbook-4th-Someone-ebook/dp/B0119UTDCA/ref=sr_1_12?s=books&amp;ie=UTF8&amp;qid=1540401187&amp;sr=1-12&amp;keywords=The+career+change+handbook</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t>Your Dark Side: How to Turn Your Inner Negativity Into Positive Energy</a:t>
            </a:r>
            <a:r>
              <a:rPr lang="en-US" b="1" baseline="0" dirty="0" smtClean="0"/>
              <a:t> : </a:t>
            </a:r>
            <a:r>
              <a:rPr lang="en-US" b="0" baseline="0" dirty="0" smtClean="0"/>
              <a:t>https://www.amazon.com/Your-Dark-Side-Negativity-Paranormal-ebook/dp/B009AD1NKE/ref=sr_1_1?s=books&amp;ie=UTF8&amp;qid=1540401312&amp;sr=1-1&amp;keywords=Your+Dark+Side+by+crowley</a:t>
            </a:r>
            <a:endParaRPr lang="en-US" b="0" dirty="0" smtClean="0"/>
          </a:p>
        </p:txBody>
      </p:sp>
      <p:sp>
        <p:nvSpPr>
          <p:cNvPr id="4" name="Slide Number Placeholder 3"/>
          <p:cNvSpPr>
            <a:spLocks noGrp="1"/>
          </p:cNvSpPr>
          <p:nvPr>
            <p:ph type="sldNum" sz="quarter" idx="10"/>
          </p:nvPr>
        </p:nvSpPr>
        <p:spPr/>
        <p:txBody>
          <a:bodyPr/>
          <a:lstStyle/>
          <a:p>
            <a:fld id="{F2DF7EBA-C828-4F60-AEC9-7AB03E57E7AE}" type="slidenum">
              <a:rPr lang="en-US" smtClean="0"/>
              <a:t>19</a:t>
            </a:fld>
            <a:endParaRPr lang="en-US"/>
          </a:p>
        </p:txBody>
      </p:sp>
    </p:spTree>
    <p:extLst>
      <p:ext uri="{BB962C8B-B14F-4D97-AF65-F5344CB8AC3E}">
        <p14:creationId xmlns:p14="http://schemas.microsoft.com/office/powerpoint/2010/main" val="3830008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Beliefs and perceptions about burnout amongst mental health professionals by Marieke </a:t>
            </a:r>
            <a:r>
              <a:rPr lang="en-US" dirty="0" err="1" smtClean="0"/>
              <a:t>Ledingham</a:t>
            </a:r>
            <a:r>
              <a:rPr lang="en-US" dirty="0" smtClean="0"/>
              <a:t> (2015)</a:t>
            </a:r>
          </a:p>
          <a:p>
            <a:r>
              <a:rPr lang="en-US" baseline="0" dirty="0" smtClean="0"/>
              <a:t>- </a:t>
            </a:r>
            <a:r>
              <a:rPr lang="en-US" dirty="0" smtClean="0"/>
              <a:t>https://ro.ecu.edu.au/cgi/viewcontent.cgi?referer=https://www.google.com/&amp;httpsredir=1&amp;article=2685&amp;context=theses</a:t>
            </a:r>
          </a:p>
          <a:p>
            <a:endParaRPr lang="en-US" dirty="0"/>
          </a:p>
        </p:txBody>
      </p:sp>
      <p:sp>
        <p:nvSpPr>
          <p:cNvPr id="4" name="Slide Number Placeholder 3"/>
          <p:cNvSpPr>
            <a:spLocks noGrp="1"/>
          </p:cNvSpPr>
          <p:nvPr>
            <p:ph type="sldNum" sz="quarter" idx="10"/>
          </p:nvPr>
        </p:nvSpPr>
        <p:spPr/>
        <p:txBody>
          <a:bodyPr/>
          <a:lstStyle/>
          <a:p>
            <a:fld id="{F2DF7EBA-C828-4F60-AEC9-7AB03E57E7AE}" type="slidenum">
              <a:rPr lang="en-US" smtClean="0"/>
              <a:t>20</a:t>
            </a:fld>
            <a:endParaRPr lang="en-US"/>
          </a:p>
        </p:txBody>
      </p:sp>
    </p:spTree>
    <p:extLst>
      <p:ext uri="{BB962C8B-B14F-4D97-AF65-F5344CB8AC3E}">
        <p14:creationId xmlns:p14="http://schemas.microsoft.com/office/powerpoint/2010/main" val="2246174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important to look after yourself physically as well as mentally. Technology and business is moving at a pace which knowledge workers cannot keep up with. Even formal education institutions struggle. We operate in a world where we are bombarded with information and pressured through bad capitalism. At least becoming aware, you present yourself an opportunity to respond accordingly.</a:t>
            </a:r>
          </a:p>
          <a:p>
            <a:endParaRPr lang="en-US" dirty="0"/>
          </a:p>
        </p:txBody>
      </p:sp>
      <p:sp>
        <p:nvSpPr>
          <p:cNvPr id="4" name="Slide Number Placeholder 3"/>
          <p:cNvSpPr>
            <a:spLocks noGrp="1"/>
          </p:cNvSpPr>
          <p:nvPr>
            <p:ph type="sldNum" sz="quarter" idx="10"/>
          </p:nvPr>
        </p:nvSpPr>
        <p:spPr/>
        <p:txBody>
          <a:bodyPr/>
          <a:lstStyle/>
          <a:p>
            <a:fld id="{F2DF7EBA-C828-4F60-AEC9-7AB03E57E7AE}" type="slidenum">
              <a:rPr lang="en-US" smtClean="0"/>
              <a:t>21</a:t>
            </a:fld>
            <a:endParaRPr lang="en-US"/>
          </a:p>
        </p:txBody>
      </p:sp>
    </p:spTree>
    <p:extLst>
      <p:ext uri="{BB962C8B-B14F-4D97-AF65-F5344CB8AC3E}">
        <p14:creationId xmlns:p14="http://schemas.microsoft.com/office/powerpoint/2010/main" val="232464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DF7EBA-C828-4F60-AEC9-7AB03E57E7AE}" type="slidenum">
              <a:rPr lang="en-US" smtClean="0"/>
              <a:t>4</a:t>
            </a:fld>
            <a:endParaRPr lang="en-US"/>
          </a:p>
        </p:txBody>
      </p:sp>
    </p:spTree>
    <p:extLst>
      <p:ext uri="{BB962C8B-B14F-4D97-AF65-F5344CB8AC3E}">
        <p14:creationId xmlns:p14="http://schemas.microsoft.com/office/powerpoint/2010/main" val="2629884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effectLst/>
              </a:rPr>
              <a:t>Medical</a:t>
            </a:r>
          </a:p>
          <a:p>
            <a:r>
              <a:rPr lang="en-US" dirty="0" smtClean="0"/>
              <a:t>More and more people are missing work or leaving jobs due to burnout. But is this set of symptoms a clearly-defined illness? How is burnout different from depression? Many questions haven’t been answered yet.</a:t>
            </a:r>
            <a:endParaRPr lang="en-US" dirty="0"/>
          </a:p>
        </p:txBody>
      </p:sp>
      <p:sp>
        <p:nvSpPr>
          <p:cNvPr id="4" name="Slide Number Placeholder 3"/>
          <p:cNvSpPr>
            <a:spLocks noGrp="1"/>
          </p:cNvSpPr>
          <p:nvPr>
            <p:ph type="sldNum" sz="quarter" idx="10"/>
          </p:nvPr>
        </p:nvSpPr>
        <p:spPr/>
        <p:txBody>
          <a:bodyPr/>
          <a:lstStyle/>
          <a:p>
            <a:fld id="{F2DF7EBA-C828-4F60-AEC9-7AB03E57E7AE}" type="slidenum">
              <a:rPr lang="en-US" smtClean="0"/>
              <a:t>5</a:t>
            </a:fld>
            <a:endParaRPr lang="en-US"/>
          </a:p>
        </p:txBody>
      </p:sp>
    </p:spTree>
    <p:extLst>
      <p:ext uri="{BB962C8B-B14F-4D97-AF65-F5344CB8AC3E}">
        <p14:creationId xmlns:p14="http://schemas.microsoft.com/office/powerpoint/2010/main" val="2477676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Laymen's</a:t>
            </a:r>
          </a:p>
          <a:p>
            <a:r>
              <a:rPr lang="en-US" dirty="0" smtClean="0"/>
              <a:t>Slide</a:t>
            </a:r>
            <a:r>
              <a:rPr lang="en-US" baseline="0" dirty="0" smtClean="0"/>
              <a:t> enough for you…</a:t>
            </a:r>
            <a:endParaRPr lang="en-US" dirty="0" smtClean="0"/>
          </a:p>
        </p:txBody>
      </p:sp>
      <p:sp>
        <p:nvSpPr>
          <p:cNvPr id="4" name="Slide Number Placeholder 3"/>
          <p:cNvSpPr>
            <a:spLocks noGrp="1"/>
          </p:cNvSpPr>
          <p:nvPr>
            <p:ph type="sldNum" sz="quarter" idx="10"/>
          </p:nvPr>
        </p:nvSpPr>
        <p:spPr/>
        <p:txBody>
          <a:bodyPr/>
          <a:lstStyle/>
          <a:p>
            <a:fld id="{F2DF7EBA-C828-4F60-AEC9-7AB03E57E7AE}" type="slidenum">
              <a:rPr lang="en-US" smtClean="0"/>
              <a:t>6</a:t>
            </a:fld>
            <a:endParaRPr lang="en-US"/>
          </a:p>
        </p:txBody>
      </p:sp>
    </p:spTree>
    <p:extLst>
      <p:ext uri="{BB962C8B-B14F-4D97-AF65-F5344CB8AC3E}">
        <p14:creationId xmlns:p14="http://schemas.microsoft.com/office/powerpoint/2010/main" val="2477676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Stigma</a:t>
            </a:r>
          </a:p>
          <a:p>
            <a:r>
              <a:rPr lang="en-US" dirty="0" smtClean="0"/>
              <a:t>However,</a:t>
            </a:r>
            <a:r>
              <a:rPr lang="en-US" baseline="0" dirty="0" smtClean="0"/>
              <a:t> the stigma is less than what it is generally about depression but depression is about negative thoughts and feelings about life as well.</a:t>
            </a:r>
          </a:p>
          <a:p>
            <a:endParaRPr lang="en-US" baseline="0" dirty="0" smtClean="0"/>
          </a:p>
          <a:p>
            <a:r>
              <a:rPr lang="en-US" dirty="0" smtClean="0"/>
              <a:t>In a 1988 report published by the </a:t>
            </a:r>
            <a:r>
              <a:rPr lang="en-US" dirty="0" err="1" smtClean="0"/>
              <a:t>Karoshi</a:t>
            </a:r>
            <a:r>
              <a:rPr lang="en-US" dirty="0" smtClean="0"/>
              <a:t> Hotline Network, the majority of the clients who consulted were not workers, but the wives of the workers who either passed away because of </a:t>
            </a:r>
            <a:r>
              <a:rPr lang="en-US" dirty="0" err="1" smtClean="0"/>
              <a:t>karoshi</a:t>
            </a:r>
            <a:r>
              <a:rPr lang="en-US" dirty="0" smtClean="0"/>
              <a:t> or had a high potential of. (Kato, </a:t>
            </a:r>
            <a:r>
              <a:rPr lang="en-US" dirty="0" err="1" smtClean="0"/>
              <a:t>Tetsuro</a:t>
            </a:r>
            <a:r>
              <a:rPr lang="en-US" dirty="0" smtClean="0"/>
              <a:t>. “The Political Economy of Japanese ‘</a:t>
            </a:r>
            <a:r>
              <a:rPr lang="en-US" dirty="0" err="1" smtClean="0"/>
              <a:t>Karoshi</a:t>
            </a:r>
            <a:r>
              <a:rPr lang="en-US" dirty="0" smtClean="0"/>
              <a:t>’ (Death from Overwork).” </a:t>
            </a:r>
            <a:r>
              <a:rPr lang="en-US" dirty="0" err="1" smtClean="0"/>
              <a:t>Hitotsubashi</a:t>
            </a:r>
            <a:r>
              <a:rPr lang="en-US" dirty="0" smtClean="0"/>
              <a:t> Journal of Social Studies, vol. 26, no. 2 (December 1994), pp. 41-54)</a:t>
            </a:r>
          </a:p>
        </p:txBody>
      </p:sp>
      <p:sp>
        <p:nvSpPr>
          <p:cNvPr id="4" name="Slide Number Placeholder 3"/>
          <p:cNvSpPr>
            <a:spLocks noGrp="1"/>
          </p:cNvSpPr>
          <p:nvPr>
            <p:ph type="sldNum" sz="quarter" idx="10"/>
          </p:nvPr>
        </p:nvSpPr>
        <p:spPr/>
        <p:txBody>
          <a:bodyPr/>
          <a:lstStyle/>
          <a:p>
            <a:fld id="{F2DF7EBA-C828-4F60-AEC9-7AB03E57E7AE}" type="slidenum">
              <a:rPr lang="en-US" smtClean="0"/>
              <a:t>7</a:t>
            </a:fld>
            <a:endParaRPr lang="en-US"/>
          </a:p>
        </p:txBody>
      </p:sp>
    </p:spTree>
    <p:extLst>
      <p:ext uri="{BB962C8B-B14F-4D97-AF65-F5344CB8AC3E}">
        <p14:creationId xmlns:p14="http://schemas.microsoft.com/office/powerpoint/2010/main" val="2477676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Incompetent co-workers</a:t>
            </a:r>
            <a:r>
              <a:rPr lang="en-US" b="1" baseline="0" dirty="0" smtClean="0"/>
              <a:t> = Dunning-Kruger Effect</a:t>
            </a:r>
            <a:r>
              <a:rPr lang="en-US" baseline="0" dirty="0" smtClean="0"/>
              <a:t>: </a:t>
            </a:r>
            <a:r>
              <a:rPr lang="en-US" dirty="0" smtClean="0"/>
              <a:t>https://www.forbes.com/sites/markmurphy/2017/01/24/the-dunning-kruger-effect-shows-why-some-people-think-theyre-great-even-when-their-work-is-terrible/#5ac8c5475d7c</a:t>
            </a:r>
            <a:endParaRPr lang="en-US" dirty="0"/>
          </a:p>
        </p:txBody>
      </p:sp>
      <p:sp>
        <p:nvSpPr>
          <p:cNvPr id="4" name="Slide Number Placeholder 3"/>
          <p:cNvSpPr>
            <a:spLocks noGrp="1"/>
          </p:cNvSpPr>
          <p:nvPr>
            <p:ph type="sldNum" sz="quarter" idx="10"/>
          </p:nvPr>
        </p:nvSpPr>
        <p:spPr/>
        <p:txBody>
          <a:bodyPr/>
          <a:lstStyle/>
          <a:p>
            <a:fld id="{F2DF7EBA-C828-4F60-AEC9-7AB03E57E7AE}" type="slidenum">
              <a:rPr lang="en-US" smtClean="0"/>
              <a:t>8</a:t>
            </a:fld>
            <a:endParaRPr lang="en-US"/>
          </a:p>
        </p:txBody>
      </p:sp>
    </p:spTree>
    <p:extLst>
      <p:ext uri="{BB962C8B-B14F-4D97-AF65-F5344CB8AC3E}">
        <p14:creationId xmlns:p14="http://schemas.microsoft.com/office/powerpoint/2010/main" val="2929270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Common Symptoms</a:t>
            </a:r>
          </a:p>
          <a:p>
            <a:r>
              <a:rPr lang="en-US" b="0" u="none" dirty="0" smtClean="0"/>
              <a:t>https://www.ncbi.nlm.nih.gov/pubmedhealth/PMH0072470/ </a:t>
            </a:r>
          </a:p>
          <a:p>
            <a:r>
              <a:rPr lang="en-US" b="0" u="none" dirty="0" smtClean="0"/>
              <a:t>https://www.forbes.com/sites/learnvest/2013/04/01/10-signs-youre-burning-out-and-what-to-do-about-it/#2be7c1e8625b</a:t>
            </a:r>
          </a:p>
          <a:p>
            <a:endParaRPr lang="en-US" b="0" u="none" dirty="0" smtClean="0"/>
          </a:p>
          <a:p>
            <a:r>
              <a:rPr lang="en-US" dirty="0" smtClean="0"/>
              <a:t> </a:t>
            </a:r>
            <a:r>
              <a:rPr lang="en-US" b="1" dirty="0" smtClean="0"/>
              <a:t>Exhaustion</a:t>
            </a:r>
            <a:r>
              <a:rPr lang="en-US" dirty="0" smtClean="0"/>
              <a:t>: </a:t>
            </a:r>
          </a:p>
          <a:p>
            <a:r>
              <a:rPr lang="en-US" dirty="0" smtClean="0"/>
              <a:t>People affected feel drained and emotionally exhausted, unable to cope, tired and down, and do not have enough energy. Physical symptoms include things like pain and stomach or bowel problems. </a:t>
            </a:r>
          </a:p>
          <a:p>
            <a:endParaRPr lang="en-US" dirty="0" smtClean="0"/>
          </a:p>
          <a:p>
            <a:r>
              <a:rPr lang="en-US" dirty="0" smtClean="0"/>
              <a:t> </a:t>
            </a:r>
            <a:r>
              <a:rPr lang="en-US" b="1" dirty="0" smtClean="0"/>
              <a:t>Alienation from (work-related) activities</a:t>
            </a:r>
            <a:r>
              <a:rPr lang="en-US" dirty="0" smtClean="0"/>
              <a:t>: </a:t>
            </a:r>
          </a:p>
          <a:p>
            <a:r>
              <a:rPr lang="en-US" dirty="0" smtClean="0"/>
              <a:t>People who have burnout find their jobs increasingly stressful and frustrating. They may start being cynical about their working conditions and their colleagues. At the same time, they may increasingly distance themselves emotionally, and start feeling numb about their work. </a:t>
            </a:r>
          </a:p>
          <a:p>
            <a:endParaRPr lang="en-US" dirty="0" smtClean="0"/>
          </a:p>
          <a:p>
            <a:r>
              <a:rPr lang="en-US" b="1" dirty="0" smtClean="0"/>
              <a:t>Reduced performance</a:t>
            </a:r>
            <a:r>
              <a:rPr lang="en-US" dirty="0" smtClean="0"/>
              <a:t>: </a:t>
            </a:r>
          </a:p>
          <a:p>
            <a:r>
              <a:rPr lang="en-US" dirty="0" smtClean="0"/>
              <a:t>Burnout mainly affects everyday tasks at work, at home or when caring for family members. People with burnout are very negative about their tasks, find it hard to concentrate, are listless and lack creativity. </a:t>
            </a:r>
            <a:endParaRPr lang="en-US" dirty="0"/>
          </a:p>
        </p:txBody>
      </p:sp>
      <p:sp>
        <p:nvSpPr>
          <p:cNvPr id="4" name="Slide Number Placeholder 3"/>
          <p:cNvSpPr>
            <a:spLocks noGrp="1"/>
          </p:cNvSpPr>
          <p:nvPr>
            <p:ph type="sldNum" sz="quarter" idx="10"/>
          </p:nvPr>
        </p:nvSpPr>
        <p:spPr/>
        <p:txBody>
          <a:bodyPr/>
          <a:lstStyle/>
          <a:p>
            <a:fld id="{F2DF7EBA-C828-4F60-AEC9-7AB03E57E7AE}" type="slidenum">
              <a:rPr lang="en-US" smtClean="0"/>
              <a:t>9</a:t>
            </a:fld>
            <a:endParaRPr lang="en-US"/>
          </a:p>
        </p:txBody>
      </p:sp>
    </p:spTree>
    <p:extLst>
      <p:ext uri="{BB962C8B-B14F-4D97-AF65-F5344CB8AC3E}">
        <p14:creationId xmlns:p14="http://schemas.microsoft.com/office/powerpoint/2010/main" val="2477676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b="1" u="sng" dirty="0" smtClean="0"/>
              <a:t>Overtime</a:t>
            </a:r>
            <a:endParaRPr lang="en-US" sz="1600" b="0" u="none" dirty="0" smtClean="0"/>
          </a:p>
          <a:p>
            <a:pPr marL="0" indent="0">
              <a:buFont typeface="Arial" panose="020B0604020202020204" pitchFamily="34" charset="0"/>
              <a:buNone/>
            </a:pPr>
            <a:r>
              <a:rPr lang="en-US" b="1" u="none" dirty="0" smtClean="0"/>
              <a:t>Define overtime</a:t>
            </a:r>
            <a:r>
              <a:rPr lang="en-US" b="0" u="none" dirty="0" smtClean="0"/>
              <a:t>: Considered</a:t>
            </a:r>
            <a:r>
              <a:rPr lang="en-US" b="0" u="none" baseline="0" dirty="0" smtClean="0"/>
              <a:t> extra time over 5 hours worked in weekly addition to your normal working hours.</a:t>
            </a:r>
          </a:p>
          <a:p>
            <a:pPr marL="0" indent="0">
              <a:buFont typeface="Arial" panose="020B0604020202020204" pitchFamily="34" charset="0"/>
              <a:buNone/>
            </a:pPr>
            <a:endParaRPr lang="en-US" b="0" u="none" dirty="0" smtClean="0"/>
          </a:p>
          <a:p>
            <a:pPr marL="0" indent="0">
              <a:buFont typeface="Arial" panose="020B0604020202020204" pitchFamily="34" charset="0"/>
              <a:buNone/>
            </a:pPr>
            <a:r>
              <a:rPr lang="en-US" b="0" u="none" dirty="0" smtClean="0"/>
              <a:t>Note about questions: They are kept simple as adding SDLC</a:t>
            </a:r>
            <a:r>
              <a:rPr lang="en-US" b="0" u="none" baseline="0" dirty="0" smtClean="0"/>
              <a:t> models and Domain context will kill the pace and mood…and we all know what that feels like.</a:t>
            </a:r>
            <a:endParaRPr lang="en-US" b="0" u="none" dirty="0" smtClean="0"/>
          </a:p>
          <a:p>
            <a:pPr marL="0" indent="0">
              <a:buFont typeface="Arial" panose="020B0604020202020204" pitchFamily="34" charset="0"/>
              <a:buNone/>
            </a:pPr>
            <a:r>
              <a:rPr lang="en-US" b="1" u="none" dirty="0" smtClean="0"/>
              <a:t>Question</a:t>
            </a:r>
            <a:r>
              <a:rPr lang="en-US" b="1" u="none" baseline="0" dirty="0" smtClean="0"/>
              <a:t> to audience #1</a:t>
            </a:r>
            <a:r>
              <a:rPr lang="en-US" b="0" u="none" baseline="0" dirty="0" smtClean="0"/>
              <a:t>: Raise your hand if you experience that there are not enough time in the day to complete required tasks? </a:t>
            </a:r>
            <a:endParaRPr lang="en-US" b="0" u="none"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none" dirty="0" smtClean="0"/>
              <a:t>Question</a:t>
            </a:r>
            <a:r>
              <a:rPr lang="en-US" b="1" u="none" baseline="0" dirty="0" smtClean="0"/>
              <a:t> to audience #2</a:t>
            </a:r>
            <a:r>
              <a:rPr lang="en-US" b="0" u="none" baseline="0" dirty="0" smtClean="0"/>
              <a:t>: Raise your hand if you experience that it is expected from you to do overtime to be a team player? </a:t>
            </a:r>
            <a:endParaRPr lang="en-US" b="0" u="none"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none" dirty="0" smtClean="0"/>
              <a:t>Question</a:t>
            </a:r>
            <a:r>
              <a:rPr lang="en-US" b="1" u="none" baseline="0" dirty="0" smtClean="0"/>
              <a:t> to audience #3</a:t>
            </a:r>
            <a:r>
              <a:rPr lang="en-US" b="0" u="none" baseline="0" dirty="0" smtClean="0"/>
              <a:t>: Who FEEL that your overtime is a result of poor project management?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none" dirty="0" smtClean="0"/>
              <a:t>Question</a:t>
            </a:r>
            <a:r>
              <a:rPr lang="en-US" b="1" u="none" baseline="0" dirty="0" smtClean="0"/>
              <a:t> to audience #4</a:t>
            </a:r>
            <a:r>
              <a:rPr lang="en-US" b="0" u="none" baseline="0" dirty="0" smtClean="0"/>
              <a:t>: Who FEEL that your overtime is a result of team members not pulling their weight?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none" dirty="0" smtClean="0"/>
              <a:t>Question</a:t>
            </a:r>
            <a:r>
              <a:rPr lang="en-US" b="1" u="none" baseline="0" dirty="0" smtClean="0"/>
              <a:t> to audience #5</a:t>
            </a:r>
            <a:r>
              <a:rPr lang="en-US" b="0" u="none" baseline="0" dirty="0" smtClean="0"/>
              <a:t>: Raise your hand if you ever had to do overtime but waited more for 3</a:t>
            </a:r>
            <a:r>
              <a:rPr lang="en-US" b="0" u="none" baseline="30000" dirty="0" smtClean="0"/>
              <a:t>rd</a:t>
            </a:r>
            <a:r>
              <a:rPr lang="en-US" b="0" u="none" baseline="0" dirty="0" smtClean="0"/>
              <a:t> parties to provide the work?</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none" dirty="0" smtClean="0"/>
              <a:t>Question</a:t>
            </a:r>
            <a:r>
              <a:rPr lang="en-US" b="1" u="none" baseline="0" dirty="0" smtClean="0"/>
              <a:t> to audience #6</a:t>
            </a:r>
            <a:r>
              <a:rPr lang="en-US" b="0" u="none" baseline="0" dirty="0" smtClean="0"/>
              <a:t>: Raise your hand if you feel there are frequent distractions such as social media, internet, meetings etc. in your team?</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smtClean="0"/>
          </a:p>
          <a:p>
            <a:pPr marL="0" indent="0">
              <a:buFont typeface="Arial" panose="020B0604020202020204" pitchFamily="34" charset="0"/>
              <a:buNone/>
            </a:pPr>
            <a:endParaRPr lang="en-US" b="0" u="none" dirty="0" smtClean="0"/>
          </a:p>
          <a:p>
            <a:pPr marL="0" indent="0">
              <a:buFont typeface="Arial" panose="020B0604020202020204" pitchFamily="34" charset="0"/>
              <a:buNone/>
            </a:pPr>
            <a:r>
              <a:rPr lang="en-US" sz="1600" b="1" u="sng" dirty="0" smtClean="0"/>
              <a:t>Culture Fit</a:t>
            </a:r>
          </a:p>
          <a:p>
            <a:pPr marL="0" indent="0">
              <a:buFont typeface="Arial" panose="020B0604020202020204" pitchFamily="34" charset="0"/>
              <a:buNone/>
            </a:pPr>
            <a:r>
              <a:rPr lang="en-US" b="1" u="none" dirty="0" smtClean="0"/>
              <a:t>Define culture in the workplace</a:t>
            </a:r>
            <a:r>
              <a:rPr lang="en-US" b="0" u="none" dirty="0" smtClean="0"/>
              <a:t>: The employees' beliefs and behaviors are in alignment with their employer's core values,</a:t>
            </a:r>
            <a:r>
              <a:rPr lang="en-US" b="0" u="none" baseline="0" dirty="0" smtClean="0"/>
              <a:t> ethics, and social behaviors. </a:t>
            </a:r>
            <a:r>
              <a:rPr lang="en-US" b="0" u="none" dirty="0" smtClean="0"/>
              <a:t> </a:t>
            </a:r>
          </a:p>
          <a:p>
            <a:pPr marL="0" indent="0">
              <a:buFont typeface="Arial" panose="020B0604020202020204" pitchFamily="34" charset="0"/>
              <a:buNone/>
            </a:pPr>
            <a:endParaRPr lang="en-US" b="0" u="none" baseline="0" dirty="0" smtClean="0"/>
          </a:p>
          <a:p>
            <a:pPr marL="0" indent="0">
              <a:buFont typeface="Arial" panose="020B0604020202020204" pitchFamily="34" charset="0"/>
              <a:buNone/>
            </a:pPr>
            <a:r>
              <a:rPr lang="en-US" b="0" u="none" dirty="0" smtClean="0"/>
              <a:t>Note about questions: They are kept simple as adding SDLC</a:t>
            </a:r>
            <a:r>
              <a:rPr lang="en-US" b="0" u="none" baseline="0" dirty="0" smtClean="0"/>
              <a:t> models and Domain context will kill the pace and mood…and we all know what that feels like.</a:t>
            </a:r>
            <a:endParaRPr lang="en-US" b="0" u="none" dirty="0" smtClean="0"/>
          </a:p>
          <a:p>
            <a:pPr marL="0" indent="0">
              <a:buFont typeface="Arial" panose="020B0604020202020204" pitchFamily="34" charset="0"/>
              <a:buNone/>
            </a:pPr>
            <a:r>
              <a:rPr lang="en-US" b="1" u="none" dirty="0" smtClean="0"/>
              <a:t>Question</a:t>
            </a:r>
            <a:r>
              <a:rPr lang="en-US" b="1" u="none" baseline="0" dirty="0" smtClean="0"/>
              <a:t> to audience #1</a:t>
            </a:r>
            <a:r>
              <a:rPr lang="en-US" b="0" u="none" baseline="0" dirty="0" smtClean="0"/>
              <a:t>: Raise your hand if you think not everyone in your team agree to your employer’s vision?</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none" dirty="0" smtClean="0"/>
              <a:t>Question</a:t>
            </a:r>
            <a:r>
              <a:rPr lang="en-US" b="1" u="none" baseline="0" dirty="0" smtClean="0"/>
              <a:t> to audience #2</a:t>
            </a:r>
            <a:r>
              <a:rPr lang="en-US" b="0" u="none" baseline="0" dirty="0" smtClean="0"/>
              <a:t>: Raise your hand if you experience that your team members personalities are not aligned to promote efficiency?</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none" dirty="0" smtClean="0"/>
              <a:t>Question</a:t>
            </a:r>
            <a:r>
              <a:rPr lang="en-US" b="1" u="none" baseline="0" dirty="0" smtClean="0"/>
              <a:t> to audience #3</a:t>
            </a:r>
            <a:r>
              <a:rPr lang="en-US" b="0" u="none" baseline="0" dirty="0" smtClean="0"/>
              <a:t>: Raise your hand if you experience that too many different vendors in your company?</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none" dirty="0" smtClean="0"/>
              <a:t>Question</a:t>
            </a:r>
            <a:r>
              <a:rPr lang="en-US" b="1" u="none" baseline="0" dirty="0" smtClean="0"/>
              <a:t> to audience #4</a:t>
            </a:r>
            <a:r>
              <a:rPr lang="en-US" b="0" u="none" baseline="0" dirty="0" smtClean="0"/>
              <a:t>: Raise your hand if you experience that remote workers are struggling to stay in the loop?</a:t>
            </a:r>
          </a:p>
          <a:p>
            <a:pPr marL="0" indent="0">
              <a:buFont typeface="Arial" panose="020B0604020202020204" pitchFamily="34" charset="0"/>
              <a:buNone/>
            </a:pPr>
            <a:endParaRPr lang="en-US" b="0" u="none" dirty="0" smtClean="0"/>
          </a:p>
          <a:p>
            <a:pPr marL="0" indent="0">
              <a:buFont typeface="Arial" panose="020B0604020202020204" pitchFamily="34" charset="0"/>
              <a:buNone/>
            </a:pPr>
            <a:r>
              <a:rPr lang="en-US" b="1" u="sng" dirty="0" smtClean="0"/>
              <a:t>Project and Product Expectations</a:t>
            </a:r>
          </a:p>
          <a:p>
            <a:pPr marL="0" indent="0">
              <a:buFont typeface="Arial" panose="020B0604020202020204" pitchFamily="34" charset="0"/>
              <a:buNone/>
            </a:pPr>
            <a:r>
              <a:rPr lang="en-US" b="1" u="none" dirty="0" smtClean="0"/>
              <a:t>Define expectations : </a:t>
            </a:r>
            <a:r>
              <a:rPr lang="en-US" b="0" u="none" dirty="0" smtClean="0"/>
              <a:t>That the planned scope is delivered in the allocated budget, schedule, and quality expected from all stakeholders associated with the project as well as those who are not.</a:t>
            </a:r>
          </a:p>
          <a:p>
            <a:pPr marL="0" indent="0">
              <a:buFont typeface="Arial" panose="020B0604020202020204" pitchFamily="34" charset="0"/>
              <a:buNone/>
            </a:pPr>
            <a:endParaRPr lang="en-US" b="0" u="none"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none" dirty="0" smtClean="0"/>
              <a:t>Question</a:t>
            </a:r>
            <a:r>
              <a:rPr lang="en-US" b="1" u="none" baseline="0" dirty="0" smtClean="0"/>
              <a:t> to audience #1</a:t>
            </a:r>
            <a:r>
              <a:rPr lang="en-US" b="0" u="none" baseline="0" dirty="0" smtClean="0"/>
              <a:t>: Raise your hand if you think project schedules, budgets, quality or scope is unrealistic?</a:t>
            </a:r>
            <a:endParaRPr lang="en-US" b="0" u="none"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none" dirty="0" smtClean="0"/>
              <a:t>Question</a:t>
            </a:r>
            <a:r>
              <a:rPr lang="en-US" b="1" u="none" baseline="0" dirty="0" smtClean="0"/>
              <a:t> to audience #2</a:t>
            </a:r>
            <a:r>
              <a:rPr lang="en-US" b="0" u="none" baseline="0" dirty="0" smtClean="0"/>
              <a:t>: Raise your hand if you believe you have inadequate tools to perform the planned tasks?</a:t>
            </a:r>
            <a:endParaRPr lang="en-US" b="1" u="none"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none" dirty="0" smtClean="0"/>
              <a:t>Question</a:t>
            </a:r>
            <a:r>
              <a:rPr lang="en-US" b="1" u="none" baseline="0" dirty="0" smtClean="0"/>
              <a:t> to audience #3</a:t>
            </a:r>
            <a:r>
              <a:rPr lang="en-US" b="0" u="none" baseline="0" dirty="0" smtClean="0"/>
              <a:t>: Raise your hand if you experienced depending on 3</a:t>
            </a:r>
            <a:r>
              <a:rPr lang="en-US" b="0" u="none" baseline="30000" dirty="0" smtClean="0"/>
              <a:t>rd</a:t>
            </a:r>
            <a:r>
              <a:rPr lang="en-US" b="0" u="none" baseline="0" dirty="0" smtClean="0"/>
              <a:t> party developed services was a result of slippage?</a:t>
            </a:r>
            <a:endParaRPr lang="en-US" b="1" u="none"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none" dirty="0" smtClean="0"/>
              <a:t>Question</a:t>
            </a:r>
            <a:r>
              <a:rPr lang="en-US" b="1" u="none" baseline="0" dirty="0" smtClean="0"/>
              <a:t> to audience #4</a:t>
            </a:r>
            <a:r>
              <a:rPr lang="en-US" b="0" u="none" baseline="0" dirty="0" smtClean="0"/>
              <a:t>: Raise your hand if you had a situation where the expected quality was not clear? </a:t>
            </a:r>
          </a:p>
          <a:p>
            <a:pPr marL="171450" indent="-171450">
              <a:buFont typeface="Arial" panose="020B0604020202020204" pitchFamily="34" charset="0"/>
              <a:buChar char="•"/>
            </a:pPr>
            <a:endParaRPr lang="en-US" b="0" u="none" dirty="0" smtClean="0"/>
          </a:p>
          <a:p>
            <a:pPr marL="0" indent="0">
              <a:buFont typeface="Arial" panose="020B0604020202020204" pitchFamily="34" charset="0"/>
              <a:buNone/>
            </a:pPr>
            <a:r>
              <a:rPr lang="en-US" b="1" u="sng" dirty="0" smtClean="0"/>
              <a:t>Imposter Syndrome</a:t>
            </a:r>
          </a:p>
          <a:p>
            <a:pPr marL="0" indent="0">
              <a:buFont typeface="Arial" panose="020B0604020202020204" pitchFamily="34" charset="0"/>
              <a:buNone/>
            </a:pPr>
            <a:r>
              <a:rPr lang="en-US" b="1" u="none" dirty="0" smtClean="0"/>
              <a:t>Define imposter syndrome</a:t>
            </a:r>
            <a:r>
              <a:rPr lang="en-US" b="0" u="none" dirty="0" smtClean="0"/>
              <a:t>: The</a:t>
            </a:r>
            <a:r>
              <a:rPr lang="en-US" dirty="0" smtClean="0"/>
              <a:t> collection of feelings of inadequacy that persist despite evident success. </a:t>
            </a:r>
          </a:p>
          <a:p>
            <a:pPr marL="0" indent="0">
              <a:buFont typeface="Arial" panose="020B0604020202020204" pitchFamily="34" charset="0"/>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none" dirty="0" smtClean="0"/>
              <a:t>Question</a:t>
            </a:r>
            <a:r>
              <a:rPr lang="en-US" b="1" u="none" baseline="0" dirty="0" smtClean="0"/>
              <a:t> to audience #1</a:t>
            </a:r>
            <a:r>
              <a:rPr lang="en-US" b="0" u="none" baseline="0" dirty="0" smtClean="0"/>
              <a:t>: Raise your hand if you feel you are in a company where their belief in your skills is way overrated?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none" dirty="0" smtClean="0"/>
              <a:t>Question</a:t>
            </a:r>
            <a:r>
              <a:rPr lang="en-US" b="1" u="none" baseline="0" dirty="0" smtClean="0"/>
              <a:t> to audience #2</a:t>
            </a:r>
            <a:r>
              <a:rPr lang="en-US" b="0" u="none" baseline="0" dirty="0" smtClean="0"/>
              <a:t>: Raise your hand if you feel your team’s skills are way above yours and you’re not really contributing?</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none" dirty="0" smtClean="0"/>
              <a:t>Question</a:t>
            </a:r>
            <a:r>
              <a:rPr lang="en-US" b="1" u="none" baseline="0" dirty="0" smtClean="0"/>
              <a:t> to audience #3</a:t>
            </a:r>
            <a:r>
              <a:rPr lang="en-US" b="0" u="none" baseline="0" dirty="0" smtClean="0"/>
              <a:t>: Raise your hand if you are constantly seeking out training and certifications in order to succeed? </a:t>
            </a:r>
            <a:endParaRPr lang="en-US"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none" dirty="0" smtClean="0"/>
              <a:t>Question</a:t>
            </a:r>
            <a:r>
              <a:rPr lang="en-US" b="1" u="none" baseline="0" dirty="0" smtClean="0"/>
              <a:t> to audience #4</a:t>
            </a:r>
            <a:r>
              <a:rPr lang="en-US" b="0" u="none" baseline="0" dirty="0" smtClean="0"/>
              <a:t>: Raise your hand if you had the sacrifice hobbies and passions to keep up with work/career(s)? </a:t>
            </a:r>
            <a:endParaRPr lang="en-US" b="0" u="none"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none" dirty="0" smtClean="0"/>
              <a:t>Question</a:t>
            </a:r>
            <a:r>
              <a:rPr lang="en-US" b="1" u="none" baseline="0" dirty="0" smtClean="0"/>
              <a:t> to audience #5</a:t>
            </a:r>
            <a:r>
              <a:rPr lang="en-US" b="0" u="none" baseline="0" dirty="0" smtClean="0"/>
              <a:t>: Raise your hand if you ever struggled to delegate work because you feel frustrated with the results?</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dirty="0" smtClean="0"/>
          </a:p>
        </p:txBody>
      </p:sp>
      <p:sp>
        <p:nvSpPr>
          <p:cNvPr id="4" name="Slide Number Placeholder 3"/>
          <p:cNvSpPr>
            <a:spLocks noGrp="1"/>
          </p:cNvSpPr>
          <p:nvPr>
            <p:ph type="sldNum" sz="quarter" idx="10"/>
          </p:nvPr>
        </p:nvSpPr>
        <p:spPr/>
        <p:txBody>
          <a:bodyPr/>
          <a:lstStyle/>
          <a:p>
            <a:fld id="{F2DF7EBA-C828-4F60-AEC9-7AB03E57E7AE}" type="slidenum">
              <a:rPr lang="en-US" smtClean="0"/>
              <a:t>10</a:t>
            </a:fld>
            <a:endParaRPr lang="en-US"/>
          </a:p>
        </p:txBody>
      </p:sp>
    </p:spTree>
    <p:extLst>
      <p:ext uri="{BB962C8B-B14F-4D97-AF65-F5344CB8AC3E}">
        <p14:creationId xmlns:p14="http://schemas.microsoft.com/office/powerpoint/2010/main" val="1596100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Getting Started</a:t>
            </a:r>
          </a:p>
          <a:p>
            <a:pPr marL="228600" indent="-228600">
              <a:buAutoNum type="arabicPeriod"/>
            </a:pPr>
            <a:r>
              <a:rPr lang="en-US" b="0" u="none" dirty="0" smtClean="0"/>
              <a:t>Identify the root of the problem.</a:t>
            </a:r>
          </a:p>
          <a:p>
            <a:pPr marL="228600" indent="-228600">
              <a:buAutoNum type="arabicPeriod"/>
            </a:pPr>
            <a:r>
              <a:rPr lang="en-US" b="0" u="none" dirty="0" smtClean="0"/>
              <a:t>Make</a:t>
            </a:r>
            <a:r>
              <a:rPr lang="en-US" b="0" u="none" baseline="0" dirty="0" smtClean="0"/>
              <a:t> sure you have enough breaks and get sufficient sunlight, air, and stretching.</a:t>
            </a:r>
          </a:p>
          <a:p>
            <a:pPr marL="228600" indent="-228600">
              <a:buAutoNum type="arabicPeriod"/>
            </a:pPr>
            <a:r>
              <a:rPr lang="en-US" b="0" u="none" baseline="0" dirty="0" smtClean="0"/>
              <a:t>Start a mood journal to track of what flares up emotions. Repetitive tasks, uninspiring work, communications, etc.</a:t>
            </a:r>
          </a:p>
          <a:p>
            <a:pPr marL="228600" indent="-228600">
              <a:buAutoNum type="arabicPeriod"/>
            </a:pPr>
            <a:r>
              <a:rPr lang="en-US" b="0" u="none" baseline="0" dirty="0" smtClean="0"/>
              <a:t>Remember, many times decisions are made by people. Many people are influenced by an emotion. It is very rare for someone to make a decision purely based on logic, even if they have the final say.</a:t>
            </a:r>
            <a:endParaRPr lang="en-US" b="0" u="none" dirty="0" smtClean="0"/>
          </a:p>
        </p:txBody>
      </p:sp>
      <p:sp>
        <p:nvSpPr>
          <p:cNvPr id="4" name="Slide Number Placeholder 3"/>
          <p:cNvSpPr>
            <a:spLocks noGrp="1"/>
          </p:cNvSpPr>
          <p:nvPr>
            <p:ph type="sldNum" sz="quarter" idx="10"/>
          </p:nvPr>
        </p:nvSpPr>
        <p:spPr/>
        <p:txBody>
          <a:bodyPr/>
          <a:lstStyle/>
          <a:p>
            <a:fld id="{F2DF7EBA-C828-4F60-AEC9-7AB03E57E7AE}" type="slidenum">
              <a:rPr lang="en-US" smtClean="0"/>
              <a:t>12</a:t>
            </a:fld>
            <a:endParaRPr lang="en-US"/>
          </a:p>
        </p:txBody>
      </p:sp>
    </p:spTree>
    <p:extLst>
      <p:ext uri="{BB962C8B-B14F-4D97-AF65-F5344CB8AC3E}">
        <p14:creationId xmlns:p14="http://schemas.microsoft.com/office/powerpoint/2010/main" val="4223502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836A4E1-3134-428F-9413-FF8B7159EF0B}" type="datetimeFigureOut">
              <a:rPr lang="en-US" smtClean="0"/>
              <a:t>11/6/2018</a:t>
            </a:fld>
            <a:endParaRPr lang="en-US"/>
          </a:p>
        </p:txBody>
      </p:sp>
      <p:sp>
        <p:nvSpPr>
          <p:cNvPr id="8" name="Slide Number Placeholder 7"/>
          <p:cNvSpPr>
            <a:spLocks noGrp="1"/>
          </p:cNvSpPr>
          <p:nvPr>
            <p:ph type="sldNum" sz="quarter" idx="11"/>
          </p:nvPr>
        </p:nvSpPr>
        <p:spPr/>
        <p:txBody>
          <a:bodyPr/>
          <a:lstStyle/>
          <a:p>
            <a:fld id="{CD9B06A5-DA8C-46E0-9CC9-3A60D298497E}"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36A4E1-3134-428F-9413-FF8B7159EF0B}"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B06A5-DA8C-46E0-9CC9-3A60D298497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36A4E1-3134-428F-9413-FF8B7159EF0B}"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B06A5-DA8C-46E0-9CC9-3A60D298497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36A4E1-3134-428F-9413-FF8B7159EF0B}"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B06A5-DA8C-46E0-9CC9-3A60D298497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36A4E1-3134-428F-9413-FF8B7159EF0B}"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B06A5-DA8C-46E0-9CC9-3A60D298497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836A4E1-3134-428F-9413-FF8B7159EF0B}"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B06A5-DA8C-46E0-9CC9-3A60D298497E}"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836A4E1-3134-428F-9413-FF8B7159EF0B}"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9B06A5-DA8C-46E0-9CC9-3A60D298497E}"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36A4E1-3134-428F-9413-FF8B7159EF0B}"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9B06A5-DA8C-46E0-9CC9-3A60D298497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36A4E1-3134-428F-9413-FF8B7159EF0B}"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9B06A5-DA8C-46E0-9CC9-3A60D298497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36A4E1-3134-428F-9413-FF8B7159EF0B}"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B06A5-DA8C-46E0-9CC9-3A60D298497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36A4E1-3134-428F-9413-FF8B7159EF0B}"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9B06A5-DA8C-46E0-9CC9-3A60D298497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1000" r="-11000"/>
          </a:stretch>
        </a:blipFill>
        <a:effectLst/>
      </p:bgPr>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0836A4E1-3134-428F-9413-FF8B7159EF0B}" type="datetimeFigureOut">
              <a:rPr lang="en-US" smtClean="0"/>
              <a:t>11/6/2018</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CD9B06A5-DA8C-46E0-9CC9-3A60D298497E}"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nicolaasjkotz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hyperlink" Target="https://www.amazon.com/Element-Finding-Passion-Changes-Everything/dp/0143116738" TargetMode="External"/><Relationship Id="rId13" Type="http://schemas.openxmlformats.org/officeDocument/2006/relationships/image" Target="../media/image8.png"/><Relationship Id="rId3" Type="http://schemas.openxmlformats.org/officeDocument/2006/relationships/hyperlink" Target="https://www.steelcase.com/research/articles/think-better/" TargetMode="External"/><Relationship Id="rId7" Type="http://schemas.openxmlformats.org/officeDocument/2006/relationships/hyperlink" Target="https://www.youtube.com/watch?v=90tfOs8ZJxU" TargetMode="External"/><Relationship Id="rId12"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amazon.com/Secret-Thoughts-Successful-Women-Impostor-ebook/dp/B004KPM1N0" TargetMode="External"/><Relationship Id="rId11" Type="http://schemas.openxmlformats.org/officeDocument/2006/relationships/image" Target="../media/image6.png"/><Relationship Id="rId5" Type="http://schemas.openxmlformats.org/officeDocument/2006/relationships/hyperlink" Target="http://www.youper.co/" TargetMode="External"/><Relationship Id="rId10" Type="http://schemas.openxmlformats.org/officeDocument/2006/relationships/hyperlink" Target="https://www.amazon.com/Your-Dark-Side-Negativity-Paranormal-ebook/dp/B009AD1NKE/ref=sr_1_1?s=books&amp;ie=UTF8&amp;qid=1540401312&amp;sr=1-1&amp;keywords=Your+Dark+Side+by+crowley" TargetMode="External"/><Relationship Id="rId4" Type="http://schemas.openxmlformats.org/officeDocument/2006/relationships/hyperlink" Target="https://ro.ecu.edu.au/cgi/viewcontent.cgi?referer=https://www.google.com/&amp;httpsredir=1&amp;article=2685&amp;context=theses" TargetMode="External"/><Relationship Id="rId9" Type="http://schemas.openxmlformats.org/officeDocument/2006/relationships/hyperlink" Target="https://www.amazon.com/Career-Change-Handbook-4th-Someone-ebook/dp/B0119UTDCA/ref=sr_1_12?s=books&amp;ie=UTF8&amp;qid=1540401187&amp;sr=1-12&amp;keywords=The+career+change+handboo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838200" y="5715000"/>
            <a:ext cx="7391400" cy="1066800"/>
          </a:xfrm>
        </p:spPr>
        <p:txBody>
          <a:bodyPr>
            <a:normAutofit/>
          </a:bodyPr>
          <a:lstStyle/>
          <a:p>
            <a:pPr algn="ctr"/>
            <a:r>
              <a:rPr lang="en-US" b="1" dirty="0"/>
              <a:t>Brief </a:t>
            </a:r>
            <a:r>
              <a:rPr lang="en-US" b="1" dirty="0" smtClean="0"/>
              <a:t>for “testers</a:t>
            </a:r>
            <a:r>
              <a:rPr lang="en-US" b="1" dirty="0" smtClean="0"/>
              <a:t>”</a:t>
            </a:r>
          </a:p>
          <a:p>
            <a:r>
              <a:rPr lang="en-US" sz="1100" b="1" dirty="0" smtClean="0"/>
              <a:t>Presented by </a:t>
            </a:r>
            <a:r>
              <a:rPr lang="en-US" sz="1100" b="1" dirty="0" err="1" smtClean="0"/>
              <a:t>Nicolaas</a:t>
            </a:r>
            <a:r>
              <a:rPr lang="en-US" sz="1100" b="1" dirty="0" smtClean="0"/>
              <a:t> J. </a:t>
            </a:r>
            <a:r>
              <a:rPr lang="en-US" sz="1100" b="1" dirty="0" err="1" smtClean="0"/>
              <a:t>Kotze</a:t>
            </a:r>
            <a:endParaRPr lang="en-US" sz="1100" b="1" dirty="0" smtClean="0"/>
          </a:p>
          <a:p>
            <a:r>
              <a:rPr lang="en-US" sz="1100" b="1" dirty="0" smtClean="0"/>
              <a:t>Twitter: @</a:t>
            </a:r>
            <a:r>
              <a:rPr lang="en-US" sz="1100" b="1" dirty="0" err="1" smtClean="0"/>
              <a:t>NJKotze</a:t>
            </a:r>
            <a:endParaRPr lang="en-US" sz="1100" b="1" dirty="0" smtClean="0"/>
          </a:p>
          <a:p>
            <a:r>
              <a:rPr lang="en-US" sz="1100" b="1" dirty="0"/>
              <a:t>LinkedIn: </a:t>
            </a:r>
            <a:r>
              <a:rPr lang="en-US" sz="1100" b="1" dirty="0">
                <a:hlinkClick r:id="rId3"/>
              </a:rPr>
              <a:t>https://www.linkedin.com/in/nicolaasjkotze</a:t>
            </a:r>
            <a:r>
              <a:rPr lang="en-US" sz="1100" b="1" dirty="0" smtClean="0">
                <a:hlinkClick r:id="rId3"/>
              </a:rPr>
              <a:t>/</a:t>
            </a:r>
            <a:r>
              <a:rPr lang="en-US" sz="1100" b="1" dirty="0" smtClean="0"/>
              <a:t> </a:t>
            </a:r>
            <a:endParaRPr lang="en-US" sz="1100" b="1" dirty="0"/>
          </a:p>
        </p:txBody>
      </p:sp>
      <p:grpSp>
        <p:nvGrpSpPr>
          <p:cNvPr id="10" name="Group 9"/>
          <p:cNvGrpSpPr/>
          <p:nvPr/>
        </p:nvGrpSpPr>
        <p:grpSpPr>
          <a:xfrm>
            <a:off x="990600" y="1547459"/>
            <a:ext cx="7570217" cy="3733800"/>
            <a:chOff x="2372884" y="1447800"/>
            <a:chExt cx="5209016" cy="2584614"/>
          </a:xfrm>
        </p:grpSpPr>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997200" y="2362200"/>
              <a:ext cx="4584700" cy="132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1447800"/>
              <a:ext cx="3263900" cy="223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2725983" y="2967335"/>
              <a:ext cx="369203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rPr>
                <a:t>BURNOUT</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endParaRPr>
            </a:p>
          </p:txBody>
        </p:sp>
        <p:pic>
          <p:nvPicPr>
            <p:cNvPr id="14" name="Picture 4" descr="C:\Users\Nicolaas\AppData\Local\Microsoft\Windows\Temporary Internet Files\Content.IE5\MEWR2V2F\Ash[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2884" y="3334243"/>
              <a:ext cx="4322034" cy="698171"/>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p:cNvSpPr txBox="1"/>
          <p:nvPr/>
        </p:nvSpPr>
        <p:spPr>
          <a:xfrm>
            <a:off x="8686800" y="685800"/>
            <a:ext cx="381000" cy="369332"/>
          </a:xfrm>
          <a:prstGeom prst="rect">
            <a:avLst/>
          </a:prstGeom>
          <a:noFill/>
        </p:spPr>
        <p:txBody>
          <a:bodyPr wrap="square" rtlCol="0">
            <a:spAutoFit/>
          </a:bodyPr>
          <a:lstStyle/>
          <a:p>
            <a:pPr algn="ctr"/>
            <a:r>
              <a:rPr lang="en-US" b="1" dirty="0" smtClean="0"/>
              <a:t>1</a:t>
            </a:r>
            <a:endParaRPr lang="en-US" b="1" dirty="0"/>
          </a:p>
        </p:txBody>
      </p:sp>
      <p:pic>
        <p:nvPicPr>
          <p:cNvPr id="102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 y="6019800"/>
            <a:ext cx="685800" cy="699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6274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b="1" dirty="0" smtClean="0">
                <a:effectLst>
                  <a:outerShdw blurRad="38100" dist="38100" dir="2700000" algn="tl">
                    <a:srgbClr val="000000">
                      <a:alpha val="43137"/>
                    </a:srgbClr>
                  </a:outerShdw>
                </a:effectLst>
              </a:rPr>
              <a:t>Frequently Encountered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85000" lnSpcReduction="20000"/>
          </a:bodyPr>
          <a:lstStyle/>
          <a:p>
            <a:r>
              <a:rPr lang="en-US" b="1" dirty="0" smtClean="0"/>
              <a:t>Overtime</a:t>
            </a:r>
          </a:p>
          <a:p>
            <a:pPr marL="320040" lvl="1" indent="0">
              <a:buNone/>
            </a:pPr>
            <a:r>
              <a:rPr lang="en-US" dirty="0"/>
              <a:t>Considered extra time over 5 hours </a:t>
            </a:r>
            <a:r>
              <a:rPr lang="en-US" dirty="0" smtClean="0"/>
              <a:t>worked weekly  </a:t>
            </a:r>
            <a:r>
              <a:rPr lang="en-US" dirty="0"/>
              <a:t>in addition to your normal working hours.</a:t>
            </a:r>
          </a:p>
          <a:p>
            <a:pPr lvl="1"/>
            <a:endParaRPr lang="en-US" dirty="0" smtClean="0"/>
          </a:p>
          <a:p>
            <a:r>
              <a:rPr lang="en-US" b="1" dirty="0" smtClean="0"/>
              <a:t>Culture Fit</a:t>
            </a:r>
          </a:p>
          <a:p>
            <a:pPr marL="320040" lvl="1" indent="0">
              <a:buNone/>
            </a:pPr>
            <a:r>
              <a:rPr lang="en-US" dirty="0"/>
              <a:t>The employees' beliefs and behaviors are in alignment with their employer's core values, ethics, and social behaviors.  </a:t>
            </a:r>
          </a:p>
          <a:p>
            <a:pPr lvl="1"/>
            <a:endParaRPr lang="en-US" dirty="0" smtClean="0"/>
          </a:p>
          <a:p>
            <a:r>
              <a:rPr lang="en-US" b="1" dirty="0" smtClean="0"/>
              <a:t>Project and Product Expectations</a:t>
            </a:r>
          </a:p>
          <a:p>
            <a:pPr marL="320040" lvl="1" indent="0">
              <a:buNone/>
            </a:pPr>
            <a:r>
              <a:rPr lang="en-US" dirty="0"/>
              <a:t>That the planned scope is delivered in the allocated budget, schedule, and quality expected from all stakeholders associated with the project as well as those who are not.</a:t>
            </a:r>
          </a:p>
          <a:p>
            <a:pPr lvl="1"/>
            <a:endParaRPr lang="en-US" dirty="0" smtClean="0"/>
          </a:p>
          <a:p>
            <a:r>
              <a:rPr lang="en-US" b="1" dirty="0" smtClean="0"/>
              <a:t>Imposter Syndrome</a:t>
            </a:r>
          </a:p>
          <a:p>
            <a:pPr marL="320040" lvl="1" indent="0">
              <a:buNone/>
            </a:pPr>
            <a:r>
              <a:rPr lang="en-US" dirty="0"/>
              <a:t>The collection of feelings of inadequacy that persist despite evident success. </a:t>
            </a:r>
          </a:p>
        </p:txBody>
      </p:sp>
      <p:sp>
        <p:nvSpPr>
          <p:cNvPr id="15" name="TextBox 14"/>
          <p:cNvSpPr txBox="1"/>
          <p:nvPr/>
        </p:nvSpPr>
        <p:spPr>
          <a:xfrm>
            <a:off x="8686800" y="685800"/>
            <a:ext cx="381000" cy="369332"/>
          </a:xfrm>
          <a:prstGeom prst="rect">
            <a:avLst/>
          </a:prstGeom>
          <a:noFill/>
        </p:spPr>
        <p:txBody>
          <a:bodyPr wrap="square" rtlCol="0">
            <a:spAutoFit/>
          </a:bodyPr>
          <a:lstStyle/>
          <a:p>
            <a:pPr algn="ctr"/>
            <a:r>
              <a:rPr lang="en-US" b="1" dirty="0" smtClean="0"/>
              <a:t>1</a:t>
            </a:r>
            <a:endParaRPr lang="en-US" b="1" dirty="0"/>
          </a:p>
        </p:txBody>
      </p:sp>
      <p:grpSp>
        <p:nvGrpSpPr>
          <p:cNvPr id="5" name="Group 4"/>
          <p:cNvGrpSpPr/>
          <p:nvPr/>
        </p:nvGrpSpPr>
        <p:grpSpPr>
          <a:xfrm>
            <a:off x="7543801" y="5936788"/>
            <a:ext cx="1523999" cy="789254"/>
            <a:chOff x="2372884" y="1447800"/>
            <a:chExt cx="5209016" cy="2584614"/>
          </a:xfrm>
        </p:grpSpPr>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997200" y="2362200"/>
              <a:ext cx="4584700" cy="132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1447800"/>
              <a:ext cx="3263900" cy="223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184180" y="2967335"/>
              <a:ext cx="775641" cy="2130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400" b="1" cap="none" spc="50" dirty="0" smtClean="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rPr>
                <a:t>BURNOUT</a:t>
              </a:r>
              <a:endParaRPr lang="en-US" sz="1400" b="1" cap="none" spc="50" dirty="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endParaRPr>
            </a:p>
          </p:txBody>
        </p:sp>
        <p:pic>
          <p:nvPicPr>
            <p:cNvPr id="9" name="Picture 4" descr="C:\Users\Nicolaas\AppData\Local\Microsoft\Windows\Temporary Internet Files\Content.IE5\MEWR2V2F\Ash[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2884" y="3334243"/>
              <a:ext cx="4322034" cy="6981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25722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139190" y="5454686"/>
            <a:ext cx="2819400" cy="789432"/>
            <a:chOff x="2819400" y="5620657"/>
            <a:chExt cx="2819400" cy="789432"/>
          </a:xfrm>
        </p:grpSpPr>
        <p:sp>
          <p:nvSpPr>
            <p:cNvPr id="6" name="Rounded Rectangle 5"/>
            <p:cNvSpPr/>
            <p:nvPr/>
          </p:nvSpPr>
          <p:spPr>
            <a:xfrm>
              <a:off x="2819400" y="5620657"/>
              <a:ext cx="2819400" cy="78943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endParaRPr lang="en-US" b="1" spc="150">
                <a:ln w="11430"/>
                <a:solidFill>
                  <a:srgbClr val="F8F8F8"/>
                </a:solidFill>
                <a:effectLst>
                  <a:outerShdw blurRad="25400" algn="tl" rotWithShape="0">
                    <a:srgbClr val="000000">
                      <a:alpha val="43000"/>
                    </a:srgbClr>
                  </a:outerShdw>
                </a:effectLst>
              </a:endParaRPr>
            </a:p>
          </p:txBody>
        </p:sp>
        <p:sp>
          <p:nvSpPr>
            <p:cNvPr id="7" name="Rounded Rectangle 6"/>
            <p:cNvSpPr/>
            <p:nvPr/>
          </p:nvSpPr>
          <p:spPr>
            <a:xfrm>
              <a:off x="2895600" y="5696857"/>
              <a:ext cx="2667000" cy="627743"/>
            </a:xfrm>
            <a:prstGeom prst="roundRect">
              <a:avLst/>
            </a:prstGeom>
          </p:spPr>
          <p:style>
            <a:lnRef idx="0">
              <a:schemeClr val="dk1"/>
            </a:lnRef>
            <a:fillRef idx="3">
              <a:schemeClr val="dk1"/>
            </a:fillRef>
            <a:effectRef idx="3">
              <a:schemeClr val="dk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en-US" b="1" spc="150" dirty="0" smtClean="0">
                  <a:ln w="11430"/>
                  <a:solidFill>
                    <a:srgbClr val="F8F8F8"/>
                  </a:solidFill>
                  <a:effectLst>
                    <a:outerShdw blurRad="25400" algn="tl" rotWithShape="0">
                      <a:srgbClr val="000000">
                        <a:alpha val="43000"/>
                      </a:srgbClr>
                    </a:outerShdw>
                  </a:effectLst>
                </a:rPr>
                <a:t>Overtime</a:t>
              </a:r>
              <a:endParaRPr lang="en-US" b="1" spc="150" dirty="0">
                <a:ln w="11430"/>
                <a:solidFill>
                  <a:srgbClr val="F8F8F8"/>
                </a:solidFill>
                <a:effectLst>
                  <a:outerShdw blurRad="25400" algn="tl" rotWithShape="0">
                    <a:srgbClr val="000000">
                      <a:alpha val="43000"/>
                    </a:srgbClr>
                  </a:outerShdw>
                </a:effectLst>
              </a:endParaRPr>
            </a:p>
          </p:txBody>
        </p:sp>
      </p:grpSp>
      <p:grpSp>
        <p:nvGrpSpPr>
          <p:cNvPr id="15" name="Group 14"/>
          <p:cNvGrpSpPr/>
          <p:nvPr/>
        </p:nvGrpSpPr>
        <p:grpSpPr>
          <a:xfrm>
            <a:off x="3162300" y="1048891"/>
            <a:ext cx="2819400" cy="789432"/>
            <a:chOff x="2743200" y="1752600"/>
            <a:chExt cx="2819400" cy="789432"/>
          </a:xfrm>
        </p:grpSpPr>
        <p:sp>
          <p:nvSpPr>
            <p:cNvPr id="8" name="Rounded Rectangle 7"/>
            <p:cNvSpPr/>
            <p:nvPr/>
          </p:nvSpPr>
          <p:spPr>
            <a:xfrm>
              <a:off x="2743200" y="1752600"/>
              <a:ext cx="2819400" cy="78943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endParaRPr lang="en-US" b="1" spc="150">
                <a:ln w="11430"/>
                <a:solidFill>
                  <a:srgbClr val="F8F8F8"/>
                </a:solidFill>
                <a:effectLst>
                  <a:outerShdw blurRad="25400" algn="tl" rotWithShape="0">
                    <a:srgbClr val="000000">
                      <a:alpha val="43000"/>
                    </a:srgbClr>
                  </a:outerShdw>
                </a:effectLst>
              </a:endParaRPr>
            </a:p>
          </p:txBody>
        </p:sp>
        <p:sp>
          <p:nvSpPr>
            <p:cNvPr id="9" name="Rounded Rectangle 8"/>
            <p:cNvSpPr/>
            <p:nvPr/>
          </p:nvSpPr>
          <p:spPr>
            <a:xfrm>
              <a:off x="2819400" y="1828800"/>
              <a:ext cx="2667000" cy="609600"/>
            </a:xfrm>
            <a:prstGeom prst="roundRect">
              <a:avLst/>
            </a:prstGeom>
          </p:spPr>
          <p:style>
            <a:lnRef idx="0">
              <a:schemeClr val="dk1"/>
            </a:lnRef>
            <a:fillRef idx="3">
              <a:schemeClr val="dk1"/>
            </a:fillRef>
            <a:effectRef idx="3">
              <a:schemeClr val="dk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en-US" b="1" spc="150" dirty="0" smtClean="0">
                  <a:ln w="11430"/>
                  <a:solidFill>
                    <a:srgbClr val="F8F8F8"/>
                  </a:solidFill>
                  <a:effectLst>
                    <a:outerShdw blurRad="25400" algn="tl" rotWithShape="0">
                      <a:srgbClr val="000000">
                        <a:alpha val="43000"/>
                      </a:srgbClr>
                    </a:outerShdw>
                  </a:effectLst>
                </a:rPr>
                <a:t>Culture Fit</a:t>
              </a:r>
              <a:endParaRPr lang="en-US" b="1" spc="150" dirty="0">
                <a:ln w="11430"/>
                <a:solidFill>
                  <a:srgbClr val="F8F8F8"/>
                </a:solidFill>
                <a:effectLst>
                  <a:outerShdw blurRad="25400" algn="tl" rotWithShape="0">
                    <a:srgbClr val="000000">
                      <a:alpha val="43000"/>
                    </a:srgbClr>
                  </a:outerShdw>
                </a:effectLst>
              </a:endParaRPr>
            </a:p>
          </p:txBody>
        </p:sp>
      </p:grpSp>
      <p:grpSp>
        <p:nvGrpSpPr>
          <p:cNvPr id="16" name="Group 15"/>
          <p:cNvGrpSpPr/>
          <p:nvPr/>
        </p:nvGrpSpPr>
        <p:grpSpPr>
          <a:xfrm>
            <a:off x="1123950" y="2810111"/>
            <a:ext cx="2819400" cy="789432"/>
            <a:chOff x="2743200" y="3054096"/>
            <a:chExt cx="2819400" cy="789432"/>
          </a:xfrm>
        </p:grpSpPr>
        <p:sp>
          <p:nvSpPr>
            <p:cNvPr id="10" name="Rounded Rectangle 9"/>
            <p:cNvSpPr/>
            <p:nvPr/>
          </p:nvSpPr>
          <p:spPr>
            <a:xfrm>
              <a:off x="2743200" y="3054096"/>
              <a:ext cx="2819400" cy="78943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Rounded Rectangle 10"/>
            <p:cNvSpPr/>
            <p:nvPr/>
          </p:nvSpPr>
          <p:spPr>
            <a:xfrm>
              <a:off x="2819400" y="3130296"/>
              <a:ext cx="2667000" cy="603504"/>
            </a:xfrm>
            <a:prstGeom prst="roundRect">
              <a:avLst/>
            </a:prstGeom>
          </p:spPr>
          <p:style>
            <a:lnRef idx="0">
              <a:schemeClr val="dk1"/>
            </a:lnRef>
            <a:fillRef idx="3">
              <a:schemeClr val="dk1"/>
            </a:fillRef>
            <a:effectRef idx="3">
              <a:schemeClr val="dk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en-US" b="1" spc="150" dirty="0" smtClean="0">
                  <a:ln w="11430"/>
                  <a:solidFill>
                    <a:srgbClr val="F8F8F8"/>
                  </a:solidFill>
                  <a:effectLst>
                    <a:outerShdw blurRad="25400" algn="tl" rotWithShape="0">
                      <a:srgbClr val="000000">
                        <a:alpha val="43000"/>
                      </a:srgbClr>
                    </a:outerShdw>
                  </a:effectLst>
                </a:rPr>
                <a:t>Expectations</a:t>
              </a:r>
              <a:endParaRPr lang="en-US" b="1" spc="150" dirty="0">
                <a:ln w="11430"/>
                <a:solidFill>
                  <a:srgbClr val="F8F8F8"/>
                </a:solidFill>
                <a:effectLst>
                  <a:outerShdw blurRad="25400" algn="tl" rotWithShape="0">
                    <a:srgbClr val="000000">
                      <a:alpha val="43000"/>
                    </a:srgbClr>
                  </a:outerShdw>
                </a:effectLst>
              </a:endParaRPr>
            </a:p>
          </p:txBody>
        </p:sp>
      </p:grpSp>
      <p:grpSp>
        <p:nvGrpSpPr>
          <p:cNvPr id="17" name="Group 16"/>
          <p:cNvGrpSpPr/>
          <p:nvPr/>
        </p:nvGrpSpPr>
        <p:grpSpPr>
          <a:xfrm>
            <a:off x="4795838" y="3715580"/>
            <a:ext cx="2819400" cy="789432"/>
            <a:chOff x="4352925" y="4419600"/>
            <a:chExt cx="2819400" cy="789432"/>
          </a:xfrm>
        </p:grpSpPr>
        <p:sp>
          <p:nvSpPr>
            <p:cNvPr id="12" name="Rounded Rectangle 11"/>
            <p:cNvSpPr/>
            <p:nvPr/>
          </p:nvSpPr>
          <p:spPr>
            <a:xfrm>
              <a:off x="4352925" y="4419600"/>
              <a:ext cx="2819400" cy="78943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endParaRPr lang="en-US" b="1" spc="150">
                <a:ln w="11430"/>
                <a:solidFill>
                  <a:srgbClr val="F8F8F8"/>
                </a:solidFill>
                <a:effectLst>
                  <a:outerShdw blurRad="25400" algn="tl" rotWithShape="0">
                    <a:srgbClr val="000000">
                      <a:alpha val="43000"/>
                    </a:srgbClr>
                  </a:outerShdw>
                </a:effectLst>
              </a:endParaRPr>
            </a:p>
          </p:txBody>
        </p:sp>
        <p:sp>
          <p:nvSpPr>
            <p:cNvPr id="13" name="Rounded Rectangle 12"/>
            <p:cNvSpPr/>
            <p:nvPr/>
          </p:nvSpPr>
          <p:spPr>
            <a:xfrm>
              <a:off x="4429125" y="4495800"/>
              <a:ext cx="2657475" cy="609600"/>
            </a:xfrm>
            <a:prstGeom prst="roundRect">
              <a:avLst/>
            </a:prstGeom>
          </p:spPr>
          <p:style>
            <a:lnRef idx="0">
              <a:schemeClr val="dk1"/>
            </a:lnRef>
            <a:fillRef idx="3">
              <a:schemeClr val="dk1"/>
            </a:fillRef>
            <a:effectRef idx="3">
              <a:schemeClr val="dk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en-US" b="1" spc="150" dirty="0" smtClean="0">
                  <a:ln w="11430"/>
                  <a:solidFill>
                    <a:srgbClr val="F8F8F8"/>
                  </a:solidFill>
                  <a:effectLst>
                    <a:outerShdw blurRad="25400" algn="tl" rotWithShape="0">
                      <a:srgbClr val="000000">
                        <a:alpha val="43000"/>
                      </a:srgbClr>
                    </a:outerShdw>
                  </a:effectLst>
                </a:rPr>
                <a:t>Imposter Syndrome</a:t>
              </a:r>
              <a:endParaRPr lang="en-US" b="1" spc="150" dirty="0">
                <a:ln w="11430"/>
                <a:solidFill>
                  <a:srgbClr val="F8F8F8"/>
                </a:solidFill>
                <a:effectLst>
                  <a:outerShdw blurRad="25400" algn="tl" rotWithShape="0">
                    <a:srgbClr val="000000">
                      <a:alpha val="43000"/>
                    </a:srgbClr>
                  </a:outerShdw>
                </a:effectLst>
              </a:endParaRPr>
            </a:p>
          </p:txBody>
        </p:sp>
      </p:grpSp>
      <p:cxnSp>
        <p:nvCxnSpPr>
          <p:cNvPr id="24" name="Elbow Connector 23"/>
          <p:cNvCxnSpPr>
            <a:stCxn id="10" idx="3"/>
            <a:endCxn id="12" idx="0"/>
          </p:cNvCxnSpPr>
          <p:nvPr/>
        </p:nvCxnSpPr>
        <p:spPr>
          <a:xfrm>
            <a:off x="3943350" y="3204827"/>
            <a:ext cx="2262188" cy="510753"/>
          </a:xfrm>
          <a:prstGeom prst="bentConnector2">
            <a:avLst/>
          </a:prstGeom>
          <a:ln w="57150">
            <a:prstDash val="lgDashDotDot"/>
            <a:tailEnd type="arrow"/>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8686800" y="685800"/>
            <a:ext cx="381000" cy="369332"/>
          </a:xfrm>
          <a:prstGeom prst="rect">
            <a:avLst/>
          </a:prstGeom>
          <a:noFill/>
        </p:spPr>
        <p:txBody>
          <a:bodyPr wrap="square" rtlCol="0">
            <a:spAutoFit/>
          </a:bodyPr>
          <a:lstStyle/>
          <a:p>
            <a:pPr algn="ctr"/>
            <a:r>
              <a:rPr lang="en-US" b="1" dirty="0" smtClean="0"/>
              <a:t>1</a:t>
            </a:r>
            <a:endParaRPr lang="en-US" b="1" dirty="0"/>
          </a:p>
        </p:txBody>
      </p:sp>
      <p:cxnSp>
        <p:nvCxnSpPr>
          <p:cNvPr id="21" name="Elbow Connector 20"/>
          <p:cNvCxnSpPr>
            <a:stCxn id="8" idx="2"/>
            <a:endCxn id="10" idx="0"/>
          </p:cNvCxnSpPr>
          <p:nvPr/>
        </p:nvCxnSpPr>
        <p:spPr>
          <a:xfrm rot="5400000">
            <a:off x="3066931" y="1305042"/>
            <a:ext cx="971788" cy="2038350"/>
          </a:xfrm>
          <a:prstGeom prst="bentConnector3">
            <a:avLst>
              <a:gd name="adj1" fmla="val 50000"/>
            </a:avLst>
          </a:prstGeom>
          <a:ln w="57150">
            <a:prstDash val="lgDashDotDot"/>
            <a:tailEnd type="arrow"/>
          </a:ln>
        </p:spPr>
        <p:style>
          <a:lnRef idx="2">
            <a:schemeClr val="accent2"/>
          </a:lnRef>
          <a:fillRef idx="0">
            <a:schemeClr val="accent2"/>
          </a:fillRef>
          <a:effectRef idx="1">
            <a:schemeClr val="accent2"/>
          </a:effectRef>
          <a:fontRef idx="minor">
            <a:schemeClr val="tx1"/>
          </a:fontRef>
        </p:style>
      </p:cxnSp>
      <p:cxnSp>
        <p:nvCxnSpPr>
          <p:cNvPr id="23" name="Elbow Connector 22"/>
          <p:cNvCxnSpPr>
            <a:stCxn id="10" idx="2"/>
            <a:endCxn id="6" idx="0"/>
          </p:cNvCxnSpPr>
          <p:nvPr/>
        </p:nvCxnSpPr>
        <p:spPr>
          <a:xfrm rot="16200000" flipH="1">
            <a:off x="1613699" y="4519494"/>
            <a:ext cx="1855143" cy="15240"/>
          </a:xfrm>
          <a:prstGeom prst="bentConnector3">
            <a:avLst>
              <a:gd name="adj1" fmla="val 50000"/>
            </a:avLst>
          </a:prstGeom>
          <a:ln w="57150">
            <a:prstDash val="lgDashDotDot"/>
            <a:tailEnd type="arrow"/>
          </a:ln>
        </p:spPr>
        <p:style>
          <a:lnRef idx="2">
            <a:schemeClr val="accent2"/>
          </a:lnRef>
          <a:fillRef idx="0">
            <a:schemeClr val="accent2"/>
          </a:fillRef>
          <a:effectRef idx="1">
            <a:schemeClr val="accent2"/>
          </a:effectRef>
          <a:fontRef idx="minor">
            <a:schemeClr val="tx1"/>
          </a:fontRef>
        </p:style>
      </p:cxnSp>
      <p:cxnSp>
        <p:nvCxnSpPr>
          <p:cNvPr id="27" name="Elbow Connector 26"/>
          <p:cNvCxnSpPr>
            <a:stCxn id="12" idx="2"/>
            <a:endCxn id="6" idx="0"/>
          </p:cNvCxnSpPr>
          <p:nvPr/>
        </p:nvCxnSpPr>
        <p:spPr>
          <a:xfrm rot="5400000">
            <a:off x="3902377" y="3151525"/>
            <a:ext cx="949674" cy="3656648"/>
          </a:xfrm>
          <a:prstGeom prst="bentConnector3">
            <a:avLst>
              <a:gd name="adj1" fmla="val 50000"/>
            </a:avLst>
          </a:prstGeom>
          <a:ln w="57150">
            <a:prstDash val="lgDashDotDot"/>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7543801" y="5936788"/>
            <a:ext cx="1523999" cy="789254"/>
            <a:chOff x="2372884" y="1447800"/>
            <a:chExt cx="5209016" cy="2584614"/>
          </a:xfrm>
        </p:grpSpPr>
        <p:pic>
          <p:nvPicPr>
            <p:cNvPr id="3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997200" y="2362200"/>
              <a:ext cx="4584700" cy="132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1447800"/>
              <a:ext cx="3263900" cy="223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Rectangle 34"/>
            <p:cNvSpPr/>
            <p:nvPr/>
          </p:nvSpPr>
          <p:spPr>
            <a:xfrm>
              <a:off x="4184180" y="2967335"/>
              <a:ext cx="775641" cy="2130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400" b="1" cap="none" spc="50" dirty="0" smtClean="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rPr>
                <a:t>BURNOUT</a:t>
              </a:r>
              <a:endParaRPr lang="en-US" sz="1400" b="1" cap="none" spc="50" dirty="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endParaRPr>
            </a:p>
          </p:txBody>
        </p:sp>
        <p:pic>
          <p:nvPicPr>
            <p:cNvPr id="36" name="Picture 4" descr="C:\Users\Nicolaas\AppData\Local\Microsoft\Windows\Temporary Internet Files\Content.IE5\MEWR2V2F\Ash[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72884" y="3334243"/>
              <a:ext cx="4322034" cy="6981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4892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childTnLst>
                                </p:cTn>
                              </p:par>
                              <p:par>
                                <p:cTn id="17" presetID="53" presetClass="entr" presetSubtype="16"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p:cTn id="26" dur="500" fill="hold"/>
                                        <p:tgtEl>
                                          <p:spTgt spid="23"/>
                                        </p:tgtEl>
                                        <p:attrNameLst>
                                          <p:attrName>ppt_w</p:attrName>
                                        </p:attrNameLst>
                                      </p:cBhvr>
                                      <p:tavLst>
                                        <p:tav tm="0">
                                          <p:val>
                                            <p:fltVal val="0"/>
                                          </p:val>
                                        </p:tav>
                                        <p:tav tm="100000">
                                          <p:val>
                                            <p:strVal val="#ppt_w"/>
                                          </p:val>
                                        </p:tav>
                                      </p:tavLst>
                                    </p:anim>
                                    <p:anim calcmode="lin" valueType="num">
                                      <p:cBhvr>
                                        <p:cTn id="27" dur="500" fill="hold"/>
                                        <p:tgtEl>
                                          <p:spTgt spid="23"/>
                                        </p:tgtEl>
                                        <p:attrNameLst>
                                          <p:attrName>ppt_h</p:attrName>
                                        </p:attrNameLst>
                                      </p:cBhvr>
                                      <p:tavLst>
                                        <p:tav tm="0">
                                          <p:val>
                                            <p:fltVal val="0"/>
                                          </p:val>
                                        </p:tav>
                                        <p:tav tm="100000">
                                          <p:val>
                                            <p:strVal val="#ppt_h"/>
                                          </p:val>
                                        </p:tav>
                                      </p:tavLst>
                                    </p:anim>
                                    <p:animEffect transition="in" filter="fade">
                                      <p:cBhvr>
                                        <p:cTn id="28" dur="500"/>
                                        <p:tgtEl>
                                          <p:spTgt spid="23"/>
                                        </p:tgtEl>
                                      </p:cBhvr>
                                    </p:animEffect>
                                  </p:childTnLst>
                                </p:cTn>
                              </p:par>
                              <p:par>
                                <p:cTn id="29" presetID="53" presetClass="entr" presetSubtype="16"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animEffect transition="in" filter="fade">
                                      <p:cBhvr>
                                        <p:cTn id="40" dur="500"/>
                                        <p:tgtEl>
                                          <p:spTgt spid="24"/>
                                        </p:tgtEl>
                                      </p:cBhvr>
                                    </p:animEffect>
                                  </p:childTnLst>
                                </p:cTn>
                              </p:par>
                              <p:par>
                                <p:cTn id="41" presetID="53" presetClass="entr" presetSubtype="16"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cBhvr>
                                        <p:cTn id="50" dur="500" fill="hold"/>
                                        <p:tgtEl>
                                          <p:spTgt spid="27"/>
                                        </p:tgtEl>
                                        <p:attrNameLst>
                                          <p:attrName>ppt_w</p:attrName>
                                        </p:attrNameLst>
                                      </p:cBhvr>
                                      <p:tavLst>
                                        <p:tav tm="0">
                                          <p:val>
                                            <p:fltVal val="0"/>
                                          </p:val>
                                        </p:tav>
                                        <p:tav tm="100000">
                                          <p:val>
                                            <p:strVal val="#ppt_w"/>
                                          </p:val>
                                        </p:tav>
                                      </p:tavLst>
                                    </p:anim>
                                    <p:anim calcmode="lin" valueType="num">
                                      <p:cBhvr>
                                        <p:cTn id="51" dur="500" fill="hold"/>
                                        <p:tgtEl>
                                          <p:spTgt spid="27"/>
                                        </p:tgtEl>
                                        <p:attrNameLst>
                                          <p:attrName>ppt_h</p:attrName>
                                        </p:attrNameLst>
                                      </p:cBhvr>
                                      <p:tavLst>
                                        <p:tav tm="0">
                                          <p:val>
                                            <p:fltVal val="0"/>
                                          </p:val>
                                        </p:tav>
                                        <p:tav tm="100000">
                                          <p:val>
                                            <p:strVal val="#ppt_h"/>
                                          </p:val>
                                        </p:tav>
                                      </p:tavLst>
                                    </p:anim>
                                    <p:animEffect transition="in" filter="fade">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b="1" dirty="0" smtClean="0">
                <a:effectLst>
                  <a:outerShdw blurRad="38100" dist="38100" dir="2700000" algn="tl">
                    <a:srgbClr val="000000">
                      <a:alpha val="43137"/>
                    </a:srgbClr>
                  </a:outerShdw>
                </a:effectLst>
              </a:rPr>
              <a:t>Approaches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45720" indent="0">
              <a:buNone/>
            </a:pPr>
            <a:r>
              <a:rPr lang="en-US" sz="3200" b="1" dirty="0" smtClean="0"/>
              <a:t>Getting Started</a:t>
            </a:r>
          </a:p>
          <a:p>
            <a:r>
              <a:rPr lang="en-US" dirty="0"/>
              <a:t>Root Cause Analysis </a:t>
            </a:r>
          </a:p>
          <a:p>
            <a:r>
              <a:rPr lang="en-US" dirty="0"/>
              <a:t>Meaningful Breaks </a:t>
            </a:r>
          </a:p>
          <a:p>
            <a:r>
              <a:rPr lang="en-US" dirty="0" smtClean="0"/>
              <a:t>Mood Journal</a:t>
            </a:r>
            <a:endParaRPr lang="en-US" dirty="0"/>
          </a:p>
          <a:p>
            <a:r>
              <a:rPr lang="en-US" dirty="0"/>
              <a:t>Empathy </a:t>
            </a:r>
          </a:p>
          <a:p>
            <a:pPr marL="45720" indent="0">
              <a:buNone/>
            </a:pPr>
            <a:endParaRPr lang="en-US" dirty="0" smtClean="0"/>
          </a:p>
        </p:txBody>
      </p:sp>
      <p:sp>
        <p:nvSpPr>
          <p:cNvPr id="6" name="TextBox 5"/>
          <p:cNvSpPr txBox="1"/>
          <p:nvPr/>
        </p:nvSpPr>
        <p:spPr>
          <a:xfrm>
            <a:off x="8686800" y="685800"/>
            <a:ext cx="381000" cy="369332"/>
          </a:xfrm>
          <a:prstGeom prst="rect">
            <a:avLst/>
          </a:prstGeom>
          <a:noFill/>
        </p:spPr>
        <p:txBody>
          <a:bodyPr wrap="square" rtlCol="0">
            <a:spAutoFit/>
          </a:bodyPr>
          <a:lstStyle/>
          <a:p>
            <a:pPr algn="ctr"/>
            <a:r>
              <a:rPr lang="en-US" b="1" dirty="0" smtClean="0"/>
              <a:t>1</a:t>
            </a:r>
            <a:endParaRPr lang="en-US" b="1" dirty="0"/>
          </a:p>
        </p:txBody>
      </p:sp>
      <p:grpSp>
        <p:nvGrpSpPr>
          <p:cNvPr id="5" name="Group 4"/>
          <p:cNvGrpSpPr/>
          <p:nvPr/>
        </p:nvGrpSpPr>
        <p:grpSpPr>
          <a:xfrm>
            <a:off x="7543801" y="5936788"/>
            <a:ext cx="1523999" cy="789254"/>
            <a:chOff x="2372884" y="1447800"/>
            <a:chExt cx="5209016" cy="2584614"/>
          </a:xfrm>
        </p:grpSpPr>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997200" y="2362200"/>
              <a:ext cx="4584700" cy="132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1447800"/>
              <a:ext cx="3263900" cy="223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4184180" y="2967335"/>
              <a:ext cx="775641" cy="2130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400" b="1" cap="none" spc="50" dirty="0" smtClean="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rPr>
                <a:t>BURNOUT</a:t>
              </a:r>
              <a:endParaRPr lang="en-US" sz="1400" b="1" cap="none" spc="50" dirty="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endParaRPr>
            </a:p>
          </p:txBody>
        </p:sp>
        <p:pic>
          <p:nvPicPr>
            <p:cNvPr id="10" name="Picture 4" descr="C:\Users\Nicolaas\AppData\Local\Microsoft\Windows\Temporary Internet Files\Content.IE5\MEWR2V2F\Ash[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2884" y="3334243"/>
              <a:ext cx="4322034" cy="6981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15408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b="1" dirty="0" smtClean="0">
                <a:effectLst>
                  <a:outerShdw blurRad="38100" dist="38100" dir="2700000" algn="tl">
                    <a:srgbClr val="000000">
                      <a:alpha val="43137"/>
                    </a:srgbClr>
                  </a:outerShdw>
                </a:effectLst>
              </a:rPr>
              <a:t>Approaches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45720" indent="0">
              <a:buNone/>
            </a:pPr>
            <a:r>
              <a:rPr lang="en-US" sz="3200" b="1" dirty="0" smtClean="0"/>
              <a:t>Overtime</a:t>
            </a:r>
          </a:p>
          <a:p>
            <a:r>
              <a:rPr lang="en-US" dirty="0" smtClean="0"/>
              <a:t>Manage typical causes</a:t>
            </a:r>
            <a:endParaRPr lang="en-US" dirty="0"/>
          </a:p>
          <a:p>
            <a:r>
              <a:rPr lang="en-US" dirty="0"/>
              <a:t>Compensation </a:t>
            </a:r>
          </a:p>
          <a:p>
            <a:r>
              <a:rPr lang="en-US" dirty="0"/>
              <a:t>Work from home </a:t>
            </a:r>
            <a:r>
              <a:rPr lang="en-US" dirty="0" smtClean="0"/>
              <a:t>restriction</a:t>
            </a:r>
            <a:endParaRPr lang="en-US" dirty="0"/>
          </a:p>
          <a:p>
            <a:r>
              <a:rPr lang="en-US" dirty="0"/>
              <a:t>Cap </a:t>
            </a:r>
            <a:r>
              <a:rPr lang="en-US" dirty="0" smtClean="0"/>
              <a:t>overtime</a:t>
            </a:r>
            <a:endParaRPr lang="en-US" dirty="0"/>
          </a:p>
          <a:p>
            <a:r>
              <a:rPr lang="en-US" dirty="0" smtClean="0"/>
              <a:t>Stop covering up </a:t>
            </a:r>
            <a:endParaRPr lang="en-US" dirty="0"/>
          </a:p>
          <a:p>
            <a:r>
              <a:rPr lang="en-US" dirty="0" smtClean="0"/>
              <a:t>Discuss with </a:t>
            </a:r>
            <a:r>
              <a:rPr lang="en-US" dirty="0" smtClean="0"/>
              <a:t>HR </a:t>
            </a:r>
            <a:endParaRPr lang="en-US" dirty="0"/>
          </a:p>
          <a:p>
            <a:endParaRPr lang="en-US" dirty="0" smtClean="0"/>
          </a:p>
        </p:txBody>
      </p:sp>
      <p:sp>
        <p:nvSpPr>
          <p:cNvPr id="4" name="TextBox 3"/>
          <p:cNvSpPr txBox="1"/>
          <p:nvPr/>
        </p:nvSpPr>
        <p:spPr>
          <a:xfrm>
            <a:off x="8686800" y="685800"/>
            <a:ext cx="381000" cy="369332"/>
          </a:xfrm>
          <a:prstGeom prst="rect">
            <a:avLst/>
          </a:prstGeom>
          <a:noFill/>
        </p:spPr>
        <p:txBody>
          <a:bodyPr wrap="square" rtlCol="0">
            <a:spAutoFit/>
          </a:bodyPr>
          <a:lstStyle/>
          <a:p>
            <a:pPr algn="ctr"/>
            <a:r>
              <a:rPr lang="en-US" b="1" dirty="0" smtClean="0"/>
              <a:t>1</a:t>
            </a:r>
            <a:endParaRPr lang="en-US" b="1" dirty="0"/>
          </a:p>
        </p:txBody>
      </p:sp>
      <p:grpSp>
        <p:nvGrpSpPr>
          <p:cNvPr id="5" name="Group 4"/>
          <p:cNvGrpSpPr/>
          <p:nvPr/>
        </p:nvGrpSpPr>
        <p:grpSpPr>
          <a:xfrm>
            <a:off x="7543801" y="5936788"/>
            <a:ext cx="1523999" cy="789254"/>
            <a:chOff x="2372884" y="1447800"/>
            <a:chExt cx="5209016" cy="2584614"/>
          </a:xfrm>
        </p:grpSpPr>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997200" y="2362200"/>
              <a:ext cx="4584700" cy="132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1447800"/>
              <a:ext cx="3263900" cy="223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184180" y="2967335"/>
              <a:ext cx="775641" cy="2130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400" b="1" cap="none" spc="50" dirty="0" smtClean="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rPr>
                <a:t>BURNOUT</a:t>
              </a:r>
              <a:endParaRPr lang="en-US" sz="1400" b="1" cap="none" spc="50" dirty="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endParaRPr>
            </a:p>
          </p:txBody>
        </p:sp>
        <p:pic>
          <p:nvPicPr>
            <p:cNvPr id="9" name="Picture 4" descr="C:\Users\Nicolaas\AppData\Local\Microsoft\Windows\Temporary Internet Files\Content.IE5\MEWR2V2F\Ash[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2884" y="3334243"/>
              <a:ext cx="4322034" cy="6981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23794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b="1" dirty="0" smtClean="0">
                <a:effectLst>
                  <a:outerShdw blurRad="38100" dist="38100" dir="2700000" algn="tl">
                    <a:srgbClr val="000000">
                      <a:alpha val="43137"/>
                    </a:srgbClr>
                  </a:outerShdw>
                </a:effectLst>
              </a:rPr>
              <a:t>Approaches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45720" indent="0">
              <a:buNone/>
            </a:pPr>
            <a:r>
              <a:rPr lang="en-US" sz="3200" b="1" dirty="0" smtClean="0"/>
              <a:t>Imposter Syndrome</a:t>
            </a:r>
          </a:p>
          <a:p>
            <a:r>
              <a:rPr lang="en-US" dirty="0" smtClean="0"/>
              <a:t>Determine true value of a task</a:t>
            </a:r>
            <a:endParaRPr lang="en-US" dirty="0"/>
          </a:p>
          <a:p>
            <a:r>
              <a:rPr lang="en-US" dirty="0"/>
              <a:t>Correct training </a:t>
            </a:r>
          </a:p>
          <a:p>
            <a:r>
              <a:rPr lang="en-US" dirty="0" smtClean="0"/>
              <a:t>Determine </a:t>
            </a:r>
            <a:r>
              <a:rPr lang="en-US" dirty="0" smtClean="0"/>
              <a:t>a p</a:t>
            </a:r>
            <a:r>
              <a:rPr lang="en-US" dirty="0" smtClean="0"/>
              <a:t>urpose </a:t>
            </a:r>
            <a:r>
              <a:rPr lang="en-US" dirty="0"/>
              <a:t>in team </a:t>
            </a:r>
          </a:p>
          <a:p>
            <a:r>
              <a:rPr lang="en-US" dirty="0" smtClean="0"/>
              <a:t>You are a WIP </a:t>
            </a:r>
            <a:endParaRPr lang="en-US" dirty="0"/>
          </a:p>
          <a:p>
            <a:r>
              <a:rPr lang="en-US" dirty="0" smtClean="0"/>
              <a:t>Mentoring </a:t>
            </a:r>
            <a:endParaRPr lang="en-US" dirty="0"/>
          </a:p>
        </p:txBody>
      </p:sp>
      <p:sp>
        <p:nvSpPr>
          <p:cNvPr id="4" name="TextBox 3"/>
          <p:cNvSpPr txBox="1"/>
          <p:nvPr/>
        </p:nvSpPr>
        <p:spPr>
          <a:xfrm>
            <a:off x="8686800" y="685800"/>
            <a:ext cx="381000" cy="369332"/>
          </a:xfrm>
          <a:prstGeom prst="rect">
            <a:avLst/>
          </a:prstGeom>
          <a:noFill/>
        </p:spPr>
        <p:txBody>
          <a:bodyPr wrap="square" rtlCol="0">
            <a:spAutoFit/>
          </a:bodyPr>
          <a:lstStyle/>
          <a:p>
            <a:pPr algn="ctr"/>
            <a:r>
              <a:rPr lang="en-US" b="1" dirty="0" smtClean="0"/>
              <a:t>1</a:t>
            </a:r>
            <a:endParaRPr lang="en-US" b="1" dirty="0"/>
          </a:p>
        </p:txBody>
      </p:sp>
      <p:grpSp>
        <p:nvGrpSpPr>
          <p:cNvPr id="5" name="Group 4"/>
          <p:cNvGrpSpPr/>
          <p:nvPr/>
        </p:nvGrpSpPr>
        <p:grpSpPr>
          <a:xfrm>
            <a:off x="7543801" y="5936788"/>
            <a:ext cx="1523999" cy="789254"/>
            <a:chOff x="2372884" y="1447800"/>
            <a:chExt cx="5209016" cy="2584614"/>
          </a:xfrm>
        </p:grpSpPr>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997200" y="2362200"/>
              <a:ext cx="4584700" cy="132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1447800"/>
              <a:ext cx="3263900" cy="223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184180" y="2967335"/>
              <a:ext cx="775641" cy="2130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400" b="1" cap="none" spc="50" dirty="0" smtClean="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rPr>
                <a:t>BURNOUT</a:t>
              </a:r>
              <a:endParaRPr lang="en-US" sz="1400" b="1" cap="none" spc="50" dirty="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endParaRPr>
            </a:p>
          </p:txBody>
        </p:sp>
        <p:pic>
          <p:nvPicPr>
            <p:cNvPr id="9" name="Picture 4" descr="C:\Users\Nicolaas\AppData\Local\Microsoft\Windows\Temporary Internet Files\Content.IE5\MEWR2V2F\Ash[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2884" y="3334243"/>
              <a:ext cx="4322034" cy="6981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17631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b="1" dirty="0" smtClean="0">
                <a:effectLst>
                  <a:outerShdw blurRad="38100" dist="38100" dir="2700000" algn="tl">
                    <a:srgbClr val="000000">
                      <a:alpha val="43137"/>
                    </a:srgbClr>
                  </a:outerShdw>
                </a:effectLst>
              </a:rPr>
              <a:t>Approaches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45720" indent="0">
              <a:buNone/>
            </a:pPr>
            <a:r>
              <a:rPr lang="en-US" sz="3200" b="1" dirty="0" smtClean="0"/>
              <a:t>Project and Product Expectations</a:t>
            </a:r>
          </a:p>
          <a:p>
            <a:r>
              <a:rPr lang="en-US" dirty="0" smtClean="0"/>
              <a:t>Understand the stakeholder </a:t>
            </a:r>
            <a:r>
              <a:rPr lang="en-US" dirty="0"/>
              <a:t>needs </a:t>
            </a:r>
            <a:r>
              <a:rPr lang="en-US" dirty="0" smtClean="0"/>
              <a:t>and drivers</a:t>
            </a:r>
            <a:endParaRPr lang="en-US" dirty="0"/>
          </a:p>
          <a:p>
            <a:r>
              <a:rPr lang="en-US" dirty="0"/>
              <a:t>Negotiate </a:t>
            </a:r>
          </a:p>
          <a:p>
            <a:r>
              <a:rPr lang="en-US" dirty="0"/>
              <a:t>Stick to the </a:t>
            </a:r>
            <a:r>
              <a:rPr lang="en-US" dirty="0" smtClean="0"/>
              <a:t>plans, </a:t>
            </a:r>
            <a:r>
              <a:rPr lang="en-US" i="1" dirty="0" smtClean="0"/>
              <a:t>or fix the purpose</a:t>
            </a:r>
            <a:r>
              <a:rPr lang="en-US" dirty="0" smtClean="0"/>
              <a:t> </a:t>
            </a:r>
            <a:endParaRPr lang="en-US" dirty="0"/>
          </a:p>
          <a:p>
            <a:r>
              <a:rPr lang="en-US" dirty="0" smtClean="0"/>
              <a:t>Inclusion </a:t>
            </a:r>
            <a:r>
              <a:rPr lang="en-US" dirty="0" smtClean="0"/>
              <a:t>of factors that impact quality</a:t>
            </a:r>
            <a:endParaRPr lang="en-US" dirty="0"/>
          </a:p>
        </p:txBody>
      </p:sp>
      <p:sp>
        <p:nvSpPr>
          <p:cNvPr id="4" name="TextBox 3"/>
          <p:cNvSpPr txBox="1"/>
          <p:nvPr/>
        </p:nvSpPr>
        <p:spPr>
          <a:xfrm>
            <a:off x="8686800" y="685800"/>
            <a:ext cx="381000" cy="369332"/>
          </a:xfrm>
          <a:prstGeom prst="rect">
            <a:avLst/>
          </a:prstGeom>
          <a:noFill/>
        </p:spPr>
        <p:txBody>
          <a:bodyPr wrap="square" rtlCol="0">
            <a:spAutoFit/>
          </a:bodyPr>
          <a:lstStyle/>
          <a:p>
            <a:pPr algn="ctr"/>
            <a:r>
              <a:rPr lang="en-US" b="1" dirty="0" smtClean="0"/>
              <a:t>1</a:t>
            </a:r>
            <a:endParaRPr lang="en-US" b="1" dirty="0"/>
          </a:p>
        </p:txBody>
      </p:sp>
      <p:grpSp>
        <p:nvGrpSpPr>
          <p:cNvPr id="5" name="Group 4"/>
          <p:cNvGrpSpPr/>
          <p:nvPr/>
        </p:nvGrpSpPr>
        <p:grpSpPr>
          <a:xfrm>
            <a:off x="7543801" y="5936788"/>
            <a:ext cx="1523999" cy="789254"/>
            <a:chOff x="2372884" y="1447800"/>
            <a:chExt cx="5209016" cy="2584614"/>
          </a:xfrm>
        </p:grpSpPr>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997200" y="2362200"/>
              <a:ext cx="4584700" cy="132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1447800"/>
              <a:ext cx="3263900" cy="223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184180" y="2967335"/>
              <a:ext cx="775641" cy="2130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400" b="1" cap="none" spc="50" dirty="0" smtClean="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rPr>
                <a:t>BURNOUT</a:t>
              </a:r>
              <a:endParaRPr lang="en-US" sz="1400" b="1" cap="none" spc="50" dirty="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endParaRPr>
            </a:p>
          </p:txBody>
        </p:sp>
        <p:pic>
          <p:nvPicPr>
            <p:cNvPr id="9" name="Picture 4" descr="C:\Users\Nicolaas\AppData\Local\Microsoft\Windows\Temporary Internet Files\Content.IE5\MEWR2V2F\Ash[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2884" y="3334243"/>
              <a:ext cx="4322034" cy="6981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96768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b="1" dirty="0" smtClean="0">
                <a:effectLst>
                  <a:outerShdw blurRad="38100" dist="38100" dir="2700000" algn="tl">
                    <a:srgbClr val="000000">
                      <a:alpha val="43137"/>
                    </a:srgbClr>
                  </a:outerShdw>
                </a:effectLst>
              </a:rPr>
              <a:t>Approaches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45720" indent="0">
              <a:buNone/>
            </a:pPr>
            <a:r>
              <a:rPr lang="en-US" sz="3200" b="1" dirty="0" smtClean="0"/>
              <a:t>Culture-fit</a:t>
            </a:r>
          </a:p>
          <a:p>
            <a:r>
              <a:rPr lang="en-US" dirty="0" smtClean="0"/>
              <a:t>Common Vision </a:t>
            </a:r>
            <a:r>
              <a:rPr lang="en-US" dirty="0" smtClean="0"/>
              <a:t>and Purpose</a:t>
            </a:r>
          </a:p>
          <a:p>
            <a:r>
              <a:rPr lang="en-US" dirty="0" smtClean="0"/>
              <a:t>Roles and Responsibilities</a:t>
            </a:r>
          </a:p>
          <a:p>
            <a:r>
              <a:rPr lang="en-US" dirty="0" smtClean="0"/>
              <a:t>Develop Trust</a:t>
            </a:r>
            <a:endParaRPr lang="en-US" dirty="0" smtClean="0"/>
          </a:p>
          <a:p>
            <a:r>
              <a:rPr lang="en-US" dirty="0" smtClean="0"/>
              <a:t>Test Policy</a:t>
            </a:r>
          </a:p>
          <a:p>
            <a:r>
              <a:rPr lang="en-US" dirty="0" smtClean="0"/>
              <a:t>(Maslow’s) Hierarchy </a:t>
            </a:r>
            <a:r>
              <a:rPr lang="en-US" dirty="0" smtClean="0"/>
              <a:t>of </a:t>
            </a:r>
            <a:r>
              <a:rPr lang="en-US" dirty="0" smtClean="0"/>
              <a:t>Needs</a:t>
            </a:r>
            <a:endParaRPr lang="en-US" dirty="0"/>
          </a:p>
        </p:txBody>
      </p:sp>
      <p:sp>
        <p:nvSpPr>
          <p:cNvPr id="4" name="TextBox 3"/>
          <p:cNvSpPr txBox="1"/>
          <p:nvPr/>
        </p:nvSpPr>
        <p:spPr>
          <a:xfrm>
            <a:off x="8686800" y="685800"/>
            <a:ext cx="381000" cy="369332"/>
          </a:xfrm>
          <a:prstGeom prst="rect">
            <a:avLst/>
          </a:prstGeom>
          <a:noFill/>
        </p:spPr>
        <p:txBody>
          <a:bodyPr wrap="square" rtlCol="0">
            <a:spAutoFit/>
          </a:bodyPr>
          <a:lstStyle/>
          <a:p>
            <a:pPr algn="ctr"/>
            <a:r>
              <a:rPr lang="en-US" b="1" dirty="0" smtClean="0"/>
              <a:t>1</a:t>
            </a:r>
            <a:endParaRPr lang="en-US" b="1" dirty="0"/>
          </a:p>
        </p:txBody>
      </p:sp>
      <p:grpSp>
        <p:nvGrpSpPr>
          <p:cNvPr id="5" name="Group 4"/>
          <p:cNvGrpSpPr/>
          <p:nvPr/>
        </p:nvGrpSpPr>
        <p:grpSpPr>
          <a:xfrm>
            <a:off x="7543801" y="5936788"/>
            <a:ext cx="1523999" cy="789254"/>
            <a:chOff x="2372884" y="1447800"/>
            <a:chExt cx="5209016" cy="2584614"/>
          </a:xfrm>
        </p:grpSpPr>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997200" y="2362200"/>
              <a:ext cx="4584700" cy="132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1447800"/>
              <a:ext cx="3263900" cy="223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184180" y="2967335"/>
              <a:ext cx="775641" cy="2130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400" b="1" cap="none" spc="50" dirty="0" smtClean="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rPr>
                <a:t>BURNOUT</a:t>
              </a:r>
              <a:endParaRPr lang="en-US" sz="1400" b="1" cap="none" spc="50" dirty="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endParaRPr>
            </a:p>
          </p:txBody>
        </p:sp>
        <p:pic>
          <p:nvPicPr>
            <p:cNvPr id="9" name="Picture 4" descr="C:\Users\Nicolaas\AppData\Local\Microsoft\Windows\Temporary Internet Files\Content.IE5\MEWR2V2F\Ash[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2884" y="3334243"/>
              <a:ext cx="4322034" cy="6981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84545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b="1" dirty="0" smtClean="0">
                <a:effectLst>
                  <a:outerShdw blurRad="38100" dist="38100" dir="2700000" algn="tl">
                    <a:srgbClr val="000000">
                      <a:alpha val="43137"/>
                    </a:srgbClr>
                  </a:outerShdw>
                </a:effectLst>
              </a:rPr>
              <a:t>Support</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Doctors</a:t>
            </a:r>
          </a:p>
          <a:p>
            <a:r>
              <a:rPr lang="en-US" dirty="0" smtClean="0"/>
              <a:t>Technology (</a:t>
            </a:r>
            <a:r>
              <a:rPr lang="en-US" i="1" dirty="0" smtClean="0"/>
              <a:t>There’s an App for that</a:t>
            </a:r>
            <a:r>
              <a:rPr lang="en-US" dirty="0" smtClean="0"/>
              <a:t>)</a:t>
            </a:r>
            <a:endParaRPr lang="en-US" dirty="0" smtClean="0"/>
          </a:p>
          <a:p>
            <a:r>
              <a:rPr lang="en-US" dirty="0" smtClean="0"/>
              <a:t>Support Groups</a:t>
            </a:r>
          </a:p>
          <a:p>
            <a:r>
              <a:rPr lang="en-US" dirty="0" smtClean="0"/>
              <a:t>Friends and </a:t>
            </a:r>
            <a:r>
              <a:rPr lang="en-US" dirty="0" smtClean="0"/>
              <a:t>Family</a:t>
            </a:r>
          </a:p>
          <a:p>
            <a:r>
              <a:rPr lang="en-US" dirty="0" smtClean="0"/>
              <a:t>Self-help</a:t>
            </a:r>
            <a:endParaRPr lang="en-US" dirty="0"/>
          </a:p>
        </p:txBody>
      </p:sp>
      <p:sp>
        <p:nvSpPr>
          <p:cNvPr id="4" name="TextBox 3"/>
          <p:cNvSpPr txBox="1"/>
          <p:nvPr/>
        </p:nvSpPr>
        <p:spPr>
          <a:xfrm>
            <a:off x="8686800" y="685800"/>
            <a:ext cx="381000" cy="369332"/>
          </a:xfrm>
          <a:prstGeom prst="rect">
            <a:avLst/>
          </a:prstGeom>
          <a:noFill/>
        </p:spPr>
        <p:txBody>
          <a:bodyPr wrap="square" rtlCol="0">
            <a:spAutoFit/>
          </a:bodyPr>
          <a:lstStyle/>
          <a:p>
            <a:pPr algn="ctr"/>
            <a:r>
              <a:rPr lang="en-US" b="1" dirty="0" smtClean="0"/>
              <a:t>1</a:t>
            </a:r>
            <a:endParaRPr lang="en-US" b="1" dirty="0"/>
          </a:p>
        </p:txBody>
      </p:sp>
      <p:grpSp>
        <p:nvGrpSpPr>
          <p:cNvPr id="5" name="Group 4"/>
          <p:cNvGrpSpPr/>
          <p:nvPr/>
        </p:nvGrpSpPr>
        <p:grpSpPr>
          <a:xfrm>
            <a:off x="7543801" y="5936788"/>
            <a:ext cx="1523999" cy="789254"/>
            <a:chOff x="2372884" y="1447800"/>
            <a:chExt cx="5209016" cy="2584614"/>
          </a:xfrm>
        </p:grpSpPr>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997200" y="2362200"/>
              <a:ext cx="4584700" cy="132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1447800"/>
              <a:ext cx="3263900" cy="223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184180" y="2967335"/>
              <a:ext cx="775641" cy="2130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400" b="1" cap="none" spc="50" dirty="0" smtClean="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rPr>
                <a:t>BURNOUT</a:t>
              </a:r>
              <a:endParaRPr lang="en-US" sz="1400" b="1" cap="none" spc="50" dirty="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endParaRPr>
            </a:p>
          </p:txBody>
        </p:sp>
        <p:pic>
          <p:nvPicPr>
            <p:cNvPr id="9" name="Picture 4" descr="C:\Users\Nicolaas\AppData\Local\Microsoft\Windows\Temporary Internet Files\Content.IE5\MEWR2V2F\Ash[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2884" y="3334243"/>
              <a:ext cx="4322034" cy="6981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411709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b="1" dirty="0" smtClean="0">
                <a:effectLst>
                  <a:outerShdw blurRad="38100" dist="38100" dir="2700000" algn="tl">
                    <a:srgbClr val="000000">
                      <a:alpha val="43137"/>
                    </a:srgbClr>
                  </a:outerShdw>
                </a:effectLst>
              </a:rPr>
              <a:t>Resources 1</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14400" y="1981201"/>
            <a:ext cx="7315200" cy="4328160"/>
          </a:xfrm>
        </p:spPr>
        <p:txBody>
          <a:bodyPr>
            <a:normAutofit/>
          </a:bodyPr>
          <a:lstStyle/>
          <a:p>
            <a:pPr marL="0" indent="0">
              <a:buNone/>
            </a:pPr>
            <a:r>
              <a:rPr lang="en-US" sz="3200" b="1" dirty="0" smtClean="0">
                <a:effectLst/>
              </a:rPr>
              <a:t>TED</a:t>
            </a:r>
            <a:endParaRPr lang="en-US" b="1" dirty="0" smtClean="0">
              <a:effectLst/>
            </a:endParaRPr>
          </a:p>
          <a:p>
            <a:pPr marL="502920" indent="-457200">
              <a:buFont typeface="+mj-lt"/>
              <a:buAutoNum type="arabicPeriod"/>
            </a:pPr>
            <a:r>
              <a:rPr lang="en-US" dirty="0" smtClean="0">
                <a:effectLst/>
              </a:rPr>
              <a:t>The Burnout Gamble by Hamza Khan </a:t>
            </a:r>
          </a:p>
          <a:p>
            <a:pPr marL="502920" indent="-457200">
              <a:buFont typeface="+mj-lt"/>
              <a:buAutoNum type="arabicPeriod"/>
            </a:pPr>
            <a:r>
              <a:rPr lang="en-US" dirty="0" smtClean="0">
                <a:effectLst/>
              </a:rPr>
              <a:t>How to Bounce Back from Burnout in 3 Simple Steps by Allan Ting </a:t>
            </a:r>
          </a:p>
          <a:p>
            <a:pPr marL="502920" indent="-457200">
              <a:buFont typeface="+mj-lt"/>
              <a:buAutoNum type="arabicPeriod"/>
            </a:pPr>
            <a:r>
              <a:rPr lang="en-US" dirty="0" smtClean="0">
                <a:effectLst/>
              </a:rPr>
              <a:t>How to Lean In Without Burning Out by Vanessa </a:t>
            </a:r>
            <a:r>
              <a:rPr lang="en-US" dirty="0" err="1" smtClean="0">
                <a:effectLst/>
              </a:rPr>
              <a:t>Loder</a:t>
            </a:r>
            <a:r>
              <a:rPr lang="en-US" dirty="0" smtClean="0">
                <a:effectLst/>
              </a:rPr>
              <a:t> </a:t>
            </a:r>
          </a:p>
          <a:p>
            <a:pPr marL="502920" indent="-457200">
              <a:buFont typeface="+mj-lt"/>
              <a:buAutoNum type="arabicPeriod"/>
            </a:pPr>
            <a:r>
              <a:rPr lang="en-US" dirty="0" smtClean="0">
                <a:effectLst/>
              </a:rPr>
              <a:t>How to turn busy in balance by </a:t>
            </a:r>
            <a:r>
              <a:rPr lang="en-US" dirty="0" err="1" smtClean="0">
                <a:effectLst/>
              </a:rPr>
              <a:t>Saa</a:t>
            </a:r>
            <a:r>
              <a:rPr lang="en-US" dirty="0" smtClean="0">
                <a:effectLst/>
              </a:rPr>
              <a:t> Cameron </a:t>
            </a:r>
          </a:p>
          <a:p>
            <a:pPr marL="502920" indent="-457200">
              <a:buFont typeface="+mj-lt"/>
              <a:buAutoNum type="arabicPeriod"/>
            </a:pPr>
            <a:r>
              <a:rPr lang="en-US" dirty="0" smtClean="0">
                <a:effectLst/>
              </a:rPr>
              <a:t>My philosophy for a happy life by Sam </a:t>
            </a:r>
            <a:r>
              <a:rPr lang="en-US" dirty="0" err="1" smtClean="0">
                <a:effectLst/>
              </a:rPr>
              <a:t>Berns</a:t>
            </a:r>
            <a:r>
              <a:rPr lang="en-US" dirty="0" smtClean="0">
                <a:effectLst/>
              </a:rPr>
              <a:t> </a:t>
            </a:r>
          </a:p>
          <a:p>
            <a:pPr marL="502920" indent="-457200">
              <a:buFont typeface="+mj-lt"/>
              <a:buAutoNum type="arabicPeriod"/>
            </a:pPr>
            <a:r>
              <a:rPr lang="en-US" dirty="0" smtClean="0">
                <a:effectLst/>
              </a:rPr>
              <a:t>How to fix the exhausted brain by Brady Wilson </a:t>
            </a:r>
          </a:p>
          <a:p>
            <a:pPr marL="502920" indent="-457200">
              <a:buFont typeface="+mj-lt"/>
              <a:buAutoNum type="arabicPeriod"/>
            </a:pPr>
            <a:r>
              <a:rPr lang="en-US" dirty="0" smtClean="0">
                <a:effectLst/>
              </a:rPr>
              <a:t>Quit your job and find your work by John Scherer </a:t>
            </a:r>
          </a:p>
          <a:p>
            <a:pPr marL="502920" indent="-457200">
              <a:buFont typeface="+mj-lt"/>
              <a:buAutoNum type="arabicPeriod"/>
            </a:pPr>
            <a:r>
              <a:rPr lang="en-US" dirty="0" smtClean="0">
                <a:effectLst/>
              </a:rPr>
              <a:t>Work Flow: Finding work you love at any stage by Liz Brown </a:t>
            </a:r>
          </a:p>
        </p:txBody>
      </p:sp>
      <p:sp>
        <p:nvSpPr>
          <p:cNvPr id="4" name="TextBox 3"/>
          <p:cNvSpPr txBox="1"/>
          <p:nvPr/>
        </p:nvSpPr>
        <p:spPr>
          <a:xfrm>
            <a:off x="8686800" y="685800"/>
            <a:ext cx="381000" cy="369332"/>
          </a:xfrm>
          <a:prstGeom prst="rect">
            <a:avLst/>
          </a:prstGeom>
          <a:noFill/>
        </p:spPr>
        <p:txBody>
          <a:bodyPr wrap="square" rtlCol="0">
            <a:spAutoFit/>
          </a:bodyPr>
          <a:lstStyle/>
          <a:p>
            <a:pPr algn="ctr"/>
            <a:r>
              <a:rPr lang="en-US" b="1" dirty="0" smtClean="0"/>
              <a:t>1</a:t>
            </a:r>
            <a:endParaRPr lang="en-US" b="1" dirty="0"/>
          </a:p>
        </p:txBody>
      </p:sp>
      <p:grpSp>
        <p:nvGrpSpPr>
          <p:cNvPr id="5" name="Group 4"/>
          <p:cNvGrpSpPr/>
          <p:nvPr/>
        </p:nvGrpSpPr>
        <p:grpSpPr>
          <a:xfrm>
            <a:off x="7543801" y="5936788"/>
            <a:ext cx="1523999" cy="789254"/>
            <a:chOff x="2372884" y="1447800"/>
            <a:chExt cx="5209016" cy="2584614"/>
          </a:xfrm>
        </p:grpSpPr>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997200" y="2362200"/>
              <a:ext cx="4584700" cy="132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1447800"/>
              <a:ext cx="3263900" cy="223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184180" y="2967335"/>
              <a:ext cx="775641" cy="2130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400" b="1" cap="none" spc="50" dirty="0" smtClean="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rPr>
                <a:t>BURNOUT</a:t>
              </a:r>
              <a:endParaRPr lang="en-US" sz="1400" b="1" cap="none" spc="50" dirty="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endParaRPr>
            </a:p>
          </p:txBody>
        </p:sp>
        <p:pic>
          <p:nvPicPr>
            <p:cNvPr id="9" name="Picture 4" descr="C:\Users\Nicolaas\AppData\Local\Microsoft\Windows\Temporary Internet Files\Content.IE5\MEWR2V2F\Ash[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72884" y="3334243"/>
              <a:ext cx="4322034" cy="6981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34121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b="1" dirty="0" smtClean="0">
                <a:effectLst>
                  <a:outerShdw blurRad="38100" dist="38100" dir="2700000" algn="tl">
                    <a:srgbClr val="000000">
                      <a:alpha val="43137"/>
                    </a:srgbClr>
                  </a:outerShdw>
                </a:effectLst>
              </a:rPr>
              <a:t>Resources 2</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14400" y="1981201"/>
            <a:ext cx="7315200" cy="4328160"/>
          </a:xfrm>
        </p:spPr>
        <p:txBody>
          <a:bodyPr>
            <a:normAutofit/>
          </a:bodyPr>
          <a:lstStyle/>
          <a:p>
            <a:pPr marL="502920" indent="-457200">
              <a:buFont typeface="+mj-lt"/>
              <a:buAutoNum type="arabicPeriod"/>
            </a:pPr>
            <a:r>
              <a:rPr lang="en-US" dirty="0" smtClean="0">
                <a:hlinkClick r:id="rId3"/>
              </a:rPr>
              <a:t>Steelcase: Think Better</a:t>
            </a:r>
            <a:endParaRPr lang="en-US" dirty="0" smtClean="0"/>
          </a:p>
          <a:p>
            <a:pPr marL="502920" indent="-457200">
              <a:buFont typeface="+mj-lt"/>
              <a:buAutoNum type="arabicPeriod"/>
            </a:pPr>
            <a:r>
              <a:rPr lang="en-US" dirty="0" smtClean="0">
                <a:hlinkClick r:id="rId4"/>
              </a:rPr>
              <a:t>Beliefs </a:t>
            </a:r>
            <a:r>
              <a:rPr lang="en-US" dirty="0">
                <a:hlinkClick r:id="rId4"/>
              </a:rPr>
              <a:t>and perceptions about burnout amongst mental health professionals </a:t>
            </a:r>
            <a:endParaRPr lang="en-US" dirty="0" smtClean="0"/>
          </a:p>
          <a:p>
            <a:pPr marL="502920" indent="-457200">
              <a:buFont typeface="+mj-lt"/>
              <a:buAutoNum type="arabicPeriod"/>
            </a:pPr>
            <a:r>
              <a:rPr lang="en-US" dirty="0" smtClean="0"/>
              <a:t>Mobile App: </a:t>
            </a:r>
            <a:r>
              <a:rPr lang="en-US" dirty="0" err="1" smtClean="0">
                <a:hlinkClick r:id="rId5"/>
              </a:rPr>
              <a:t>Youper</a:t>
            </a:r>
            <a:endParaRPr lang="en-US" dirty="0" smtClean="0"/>
          </a:p>
          <a:p>
            <a:pPr marL="502920" indent="-457200">
              <a:buFont typeface="+mj-lt"/>
              <a:buAutoNum type="arabicPeriod"/>
            </a:pPr>
            <a:r>
              <a:rPr lang="en-US" dirty="0" smtClean="0"/>
              <a:t>Book: </a:t>
            </a:r>
            <a:r>
              <a:rPr lang="en-US" dirty="0" smtClean="0">
                <a:hlinkClick r:id="rId6"/>
              </a:rPr>
              <a:t>Personality assessments, skills assessments, strengths assessments</a:t>
            </a:r>
            <a:endParaRPr lang="en-US" dirty="0" smtClean="0"/>
          </a:p>
          <a:p>
            <a:pPr marL="502920" indent="-457200">
              <a:buFont typeface="+mj-lt"/>
              <a:buAutoNum type="arabicPeriod"/>
            </a:pPr>
            <a:r>
              <a:rPr lang="en-US" dirty="0">
                <a:hlinkClick r:id="rId7"/>
              </a:rPr>
              <a:t>IT Burnout is Inevitable - The On-Premise IT Roundtable</a:t>
            </a:r>
            <a:r>
              <a:rPr lang="en-US" dirty="0"/>
              <a:t> </a:t>
            </a:r>
            <a:endParaRPr lang="en-US" dirty="0" smtClean="0"/>
          </a:p>
          <a:p>
            <a:pPr marL="502920" indent="-457200">
              <a:buFont typeface="+mj-lt"/>
              <a:buAutoNum type="arabicPeriod"/>
            </a:pPr>
            <a:r>
              <a:rPr lang="en-US" dirty="0">
                <a:hlinkClick r:id="rId8"/>
              </a:rPr>
              <a:t>The Element: How Finding Your Passion Changes </a:t>
            </a:r>
            <a:r>
              <a:rPr lang="en-US" dirty="0" smtClean="0">
                <a:hlinkClick r:id="rId8"/>
              </a:rPr>
              <a:t>Everything</a:t>
            </a:r>
            <a:endParaRPr lang="en-US" dirty="0" smtClean="0"/>
          </a:p>
          <a:p>
            <a:pPr marL="502920" indent="-457200">
              <a:buFont typeface="+mj-lt"/>
              <a:buAutoNum type="arabicPeriod"/>
            </a:pPr>
            <a:r>
              <a:rPr lang="en-US" dirty="0">
                <a:hlinkClick r:id="rId9"/>
              </a:rPr>
              <a:t>The Career Change </a:t>
            </a:r>
            <a:r>
              <a:rPr lang="en-US" dirty="0" smtClean="0">
                <a:hlinkClick r:id="rId9"/>
              </a:rPr>
              <a:t>Handbook</a:t>
            </a:r>
            <a:endParaRPr lang="en-US" dirty="0" smtClean="0"/>
          </a:p>
          <a:p>
            <a:pPr marL="502920" indent="-457200">
              <a:buFont typeface="+mj-lt"/>
              <a:buAutoNum type="arabicPeriod"/>
            </a:pPr>
            <a:r>
              <a:rPr lang="en-US" dirty="0">
                <a:hlinkClick r:id="rId10"/>
              </a:rPr>
              <a:t>Your Dark Side: How to Turn Your Inner Negativity Into Positive </a:t>
            </a:r>
            <a:r>
              <a:rPr lang="en-US" dirty="0" smtClean="0">
                <a:hlinkClick r:id="rId10"/>
              </a:rPr>
              <a:t>Energy</a:t>
            </a:r>
            <a:endParaRPr lang="en-US" dirty="0"/>
          </a:p>
        </p:txBody>
      </p:sp>
      <p:sp>
        <p:nvSpPr>
          <p:cNvPr id="4" name="TextBox 3"/>
          <p:cNvSpPr txBox="1"/>
          <p:nvPr/>
        </p:nvSpPr>
        <p:spPr>
          <a:xfrm>
            <a:off x="8686800" y="685800"/>
            <a:ext cx="381000" cy="369332"/>
          </a:xfrm>
          <a:prstGeom prst="rect">
            <a:avLst/>
          </a:prstGeom>
          <a:noFill/>
        </p:spPr>
        <p:txBody>
          <a:bodyPr wrap="square" rtlCol="0">
            <a:spAutoFit/>
          </a:bodyPr>
          <a:lstStyle/>
          <a:p>
            <a:pPr algn="ctr"/>
            <a:r>
              <a:rPr lang="en-US" b="1" dirty="0" smtClean="0"/>
              <a:t>1</a:t>
            </a:r>
            <a:endParaRPr lang="en-US" b="1" dirty="0"/>
          </a:p>
        </p:txBody>
      </p:sp>
      <p:grpSp>
        <p:nvGrpSpPr>
          <p:cNvPr id="5" name="Group 4"/>
          <p:cNvGrpSpPr/>
          <p:nvPr/>
        </p:nvGrpSpPr>
        <p:grpSpPr>
          <a:xfrm>
            <a:off x="7543801" y="5936788"/>
            <a:ext cx="1523999" cy="789254"/>
            <a:chOff x="2372884" y="1447800"/>
            <a:chExt cx="5209016" cy="2584614"/>
          </a:xfrm>
        </p:grpSpPr>
        <p:pic>
          <p:nvPicPr>
            <p:cNvPr id="6" name="Picture 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flipH="1">
              <a:off x="2997200" y="2362200"/>
              <a:ext cx="4584700" cy="132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657600" y="1447800"/>
              <a:ext cx="3263900" cy="223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184180" y="2967335"/>
              <a:ext cx="775641" cy="2130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400" b="1" cap="none" spc="50" dirty="0" smtClean="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rPr>
                <a:t>BURNOUT</a:t>
              </a:r>
              <a:endParaRPr lang="en-US" sz="1400" b="1" cap="none" spc="50" dirty="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endParaRPr>
            </a:p>
          </p:txBody>
        </p:sp>
        <p:pic>
          <p:nvPicPr>
            <p:cNvPr id="9" name="Picture 4" descr="C:\Users\Nicolaas\AppData\Local\Microsoft\Windows\Temporary Internet Files\Content.IE5\MEWR2V2F\Ash[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372884" y="3334243"/>
              <a:ext cx="4322034" cy="6981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7628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b="1" dirty="0" smtClean="0">
                <a:effectLst>
                  <a:outerShdw blurRad="38100" dist="38100" dir="2700000" algn="tl">
                    <a:srgbClr val="000000">
                      <a:alpha val="43137"/>
                    </a:srgbClr>
                  </a:outerShdw>
                </a:effectLst>
              </a:rPr>
              <a:t>Disclaimer</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14400" y="1905001"/>
            <a:ext cx="7315200" cy="4404360"/>
          </a:xfrm>
        </p:spPr>
        <p:txBody>
          <a:bodyPr>
            <a:normAutofit/>
          </a:bodyPr>
          <a:lstStyle/>
          <a:p>
            <a:pPr marL="0" indent="0">
              <a:buNone/>
            </a:pPr>
            <a:r>
              <a:rPr lang="en-US" dirty="0" smtClean="0"/>
              <a:t>The content within this deck is not a definitive solution or medical recommendation and brushes only a small part. Research and understanding in this area is constantly being updated. If you think or feel that the information shared here relates to you, it is advised for you to get help.</a:t>
            </a:r>
          </a:p>
          <a:p>
            <a:pPr marL="0" indent="0">
              <a:buNone/>
            </a:pPr>
            <a:endParaRPr lang="en-US" dirty="0" smtClean="0"/>
          </a:p>
          <a:p>
            <a:pPr marL="0" indent="0">
              <a:buNone/>
            </a:pPr>
            <a:r>
              <a:rPr lang="en-US" dirty="0" smtClean="0"/>
              <a:t>Take the information shared here within context of your situation. Also, this information is light hearted to keep the talk short, to the point yet memorable while being informative for a diverse audience.</a:t>
            </a:r>
            <a:endParaRPr lang="en-US" dirty="0"/>
          </a:p>
        </p:txBody>
      </p:sp>
      <p:sp>
        <p:nvSpPr>
          <p:cNvPr id="4" name="TextBox 3"/>
          <p:cNvSpPr txBox="1"/>
          <p:nvPr/>
        </p:nvSpPr>
        <p:spPr>
          <a:xfrm>
            <a:off x="8686800" y="685800"/>
            <a:ext cx="381000" cy="369332"/>
          </a:xfrm>
          <a:prstGeom prst="rect">
            <a:avLst/>
          </a:prstGeom>
          <a:noFill/>
        </p:spPr>
        <p:txBody>
          <a:bodyPr wrap="square" rtlCol="0">
            <a:spAutoFit/>
          </a:bodyPr>
          <a:lstStyle/>
          <a:p>
            <a:pPr algn="ctr"/>
            <a:r>
              <a:rPr lang="en-US" b="1" dirty="0" smtClean="0"/>
              <a:t>1</a:t>
            </a:r>
            <a:endParaRPr lang="en-US" b="1" dirty="0"/>
          </a:p>
        </p:txBody>
      </p:sp>
      <p:grpSp>
        <p:nvGrpSpPr>
          <p:cNvPr id="10" name="Group 9"/>
          <p:cNvGrpSpPr/>
          <p:nvPr/>
        </p:nvGrpSpPr>
        <p:grpSpPr>
          <a:xfrm>
            <a:off x="7543801" y="5936788"/>
            <a:ext cx="1523999" cy="789254"/>
            <a:chOff x="2372884" y="1447800"/>
            <a:chExt cx="5209016" cy="2584614"/>
          </a:xfrm>
        </p:grpSpPr>
        <p:pic>
          <p:nvPicPr>
            <p:cNvPr id="1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997200" y="2362200"/>
              <a:ext cx="4584700" cy="132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1447800"/>
              <a:ext cx="3263900" cy="223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4184180" y="2967335"/>
              <a:ext cx="775641" cy="2130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400" b="1" cap="none" spc="50" dirty="0" smtClean="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rPr>
                <a:t>BURNOUT</a:t>
              </a:r>
              <a:endParaRPr lang="en-US" sz="1400" b="1" cap="none" spc="50" dirty="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endParaRPr>
            </a:p>
          </p:txBody>
        </p:sp>
        <p:pic>
          <p:nvPicPr>
            <p:cNvPr id="14" name="Picture 4" descr="C:\Users\Nicolaas\AppData\Local\Microsoft\Windows\Temporary Internet Files\Content.IE5\MEWR2V2F\Ash[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72884" y="3334243"/>
              <a:ext cx="4322034" cy="6981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94806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b="1" dirty="0" smtClean="0">
                <a:effectLst>
                  <a:outerShdw blurRad="38100" dist="38100" dir="2700000" algn="tl">
                    <a:srgbClr val="000000">
                      <a:alpha val="43137"/>
                    </a:srgbClr>
                  </a:outerShdw>
                </a:effectLst>
              </a:rPr>
              <a:t>Resources 3</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14400" y="2057401"/>
            <a:ext cx="7315200" cy="4251960"/>
          </a:xfrm>
        </p:spPr>
        <p:txBody>
          <a:bodyPr/>
          <a:lstStyle/>
          <a:p>
            <a:pPr marL="502920" indent="-457200">
              <a:buFont typeface="+mj-lt"/>
              <a:buAutoNum type="arabicPeriod"/>
            </a:pPr>
            <a:r>
              <a:rPr lang="en-US" dirty="0" smtClean="0">
                <a:effectLst/>
              </a:rPr>
              <a:t>12 Stages of Burnout by Herbert </a:t>
            </a:r>
            <a:r>
              <a:rPr lang="en-US" dirty="0" err="1" smtClean="0">
                <a:effectLst/>
              </a:rPr>
              <a:t>Freudenberger</a:t>
            </a:r>
            <a:r>
              <a:rPr lang="en-US" dirty="0" smtClean="0">
                <a:effectLst/>
              </a:rPr>
              <a:t> &amp; Gail North </a:t>
            </a:r>
          </a:p>
          <a:p>
            <a:pPr marL="502920" indent="-457200">
              <a:buFont typeface="+mj-lt"/>
              <a:buAutoNum type="arabicPeriod"/>
            </a:pPr>
            <a:r>
              <a:rPr lang="en-US" dirty="0" smtClean="0"/>
              <a:t>Beliefs and perceptions about burnout amongst mental health professionals by Marieke </a:t>
            </a:r>
            <a:r>
              <a:rPr lang="en-US" dirty="0" err="1" smtClean="0"/>
              <a:t>Ledingham</a:t>
            </a:r>
            <a:r>
              <a:rPr lang="en-US" dirty="0" smtClean="0"/>
              <a:t> (2015)</a:t>
            </a:r>
            <a:endParaRPr lang="en-US" dirty="0"/>
          </a:p>
        </p:txBody>
      </p:sp>
      <p:sp>
        <p:nvSpPr>
          <p:cNvPr id="4" name="TextBox 3"/>
          <p:cNvSpPr txBox="1"/>
          <p:nvPr/>
        </p:nvSpPr>
        <p:spPr>
          <a:xfrm>
            <a:off x="8686800" y="685800"/>
            <a:ext cx="381000" cy="369332"/>
          </a:xfrm>
          <a:prstGeom prst="rect">
            <a:avLst/>
          </a:prstGeom>
          <a:noFill/>
        </p:spPr>
        <p:txBody>
          <a:bodyPr wrap="square" rtlCol="0">
            <a:spAutoFit/>
          </a:bodyPr>
          <a:lstStyle/>
          <a:p>
            <a:pPr algn="ctr"/>
            <a:r>
              <a:rPr lang="en-US" b="1" dirty="0" smtClean="0"/>
              <a:t>1</a:t>
            </a:r>
            <a:endParaRPr lang="en-US" b="1" dirty="0"/>
          </a:p>
        </p:txBody>
      </p:sp>
      <p:grpSp>
        <p:nvGrpSpPr>
          <p:cNvPr id="5" name="Group 4"/>
          <p:cNvGrpSpPr/>
          <p:nvPr/>
        </p:nvGrpSpPr>
        <p:grpSpPr>
          <a:xfrm>
            <a:off x="7543801" y="5936788"/>
            <a:ext cx="1523999" cy="789254"/>
            <a:chOff x="2372884" y="1447800"/>
            <a:chExt cx="5209016" cy="2584614"/>
          </a:xfrm>
        </p:grpSpPr>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997200" y="2362200"/>
              <a:ext cx="4584700" cy="132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1447800"/>
              <a:ext cx="3263900" cy="223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184180" y="2967335"/>
              <a:ext cx="775641" cy="2130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400" b="1" cap="none" spc="50" dirty="0" smtClean="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rPr>
                <a:t>BURNOUT</a:t>
              </a:r>
              <a:endParaRPr lang="en-US" sz="1400" b="1" cap="none" spc="50" dirty="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endParaRPr>
            </a:p>
          </p:txBody>
        </p:sp>
        <p:pic>
          <p:nvPicPr>
            <p:cNvPr id="9" name="Picture 4" descr="C:\Users\Nicolaas\AppData\Local\Microsoft\Windows\Temporary Internet Files\Content.IE5\MEWR2V2F\Ash[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2884" y="3334243"/>
              <a:ext cx="4322034" cy="6981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09803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b="1" dirty="0" smtClean="0">
                <a:effectLst>
                  <a:outerShdw blurRad="38100" dist="38100" dir="2700000" algn="tl">
                    <a:srgbClr val="000000">
                      <a:alpha val="43137"/>
                    </a:srgbClr>
                  </a:outerShdw>
                </a:effectLst>
              </a:rPr>
              <a:t>Conclusion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14400" y="2057401"/>
            <a:ext cx="7315200" cy="4251960"/>
          </a:xfrm>
        </p:spPr>
        <p:txBody>
          <a:bodyPr/>
          <a:lstStyle/>
          <a:p>
            <a:pPr marL="0" indent="0">
              <a:buNone/>
            </a:pPr>
            <a:r>
              <a:rPr lang="en-US" dirty="0" smtClean="0"/>
              <a:t>It is important to look after yourself physically as well as mentally. Technology and business is moving at a pace which knowledge workers cannot keep up with. Even formal education institutions struggle. We operate in a world where we are bombarded with information and pressured through bad capitalism. At least becoming aware, you present yourself an opportunity to respond accordingly.</a:t>
            </a:r>
            <a:endParaRPr lang="en-US" dirty="0"/>
          </a:p>
        </p:txBody>
      </p:sp>
      <p:sp>
        <p:nvSpPr>
          <p:cNvPr id="4" name="TextBox 3"/>
          <p:cNvSpPr txBox="1"/>
          <p:nvPr/>
        </p:nvSpPr>
        <p:spPr>
          <a:xfrm>
            <a:off x="8686800" y="685800"/>
            <a:ext cx="381000" cy="369332"/>
          </a:xfrm>
          <a:prstGeom prst="rect">
            <a:avLst/>
          </a:prstGeom>
          <a:noFill/>
        </p:spPr>
        <p:txBody>
          <a:bodyPr wrap="square" rtlCol="0">
            <a:spAutoFit/>
          </a:bodyPr>
          <a:lstStyle/>
          <a:p>
            <a:pPr algn="ctr"/>
            <a:r>
              <a:rPr lang="en-US" b="1" dirty="0" smtClean="0"/>
              <a:t>1</a:t>
            </a:r>
            <a:endParaRPr lang="en-US" b="1" dirty="0"/>
          </a:p>
        </p:txBody>
      </p:sp>
      <p:grpSp>
        <p:nvGrpSpPr>
          <p:cNvPr id="5" name="Group 4"/>
          <p:cNvGrpSpPr/>
          <p:nvPr/>
        </p:nvGrpSpPr>
        <p:grpSpPr>
          <a:xfrm>
            <a:off x="7543801" y="5936788"/>
            <a:ext cx="1523999" cy="789254"/>
            <a:chOff x="2372884" y="1447800"/>
            <a:chExt cx="5209016" cy="2584614"/>
          </a:xfrm>
        </p:grpSpPr>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997200" y="2362200"/>
              <a:ext cx="4584700" cy="132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1447800"/>
              <a:ext cx="3263900" cy="223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184180" y="2967335"/>
              <a:ext cx="775641" cy="2130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400" b="1" cap="none" spc="50" dirty="0" smtClean="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rPr>
                <a:t>BURNOUT</a:t>
              </a:r>
              <a:endParaRPr lang="en-US" sz="1400" b="1" cap="none" spc="50" dirty="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endParaRPr>
            </a:p>
          </p:txBody>
        </p:sp>
        <p:pic>
          <p:nvPicPr>
            <p:cNvPr id="9" name="Picture 4" descr="C:\Users\Nicolaas\AppData\Local\Microsoft\Windows\Temporary Internet Files\Content.IE5\MEWR2V2F\Ash[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2884" y="3334243"/>
              <a:ext cx="4322034" cy="6981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49775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003727"/>
            <a:ext cx="2543425" cy="1558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133601"/>
            <a:ext cx="5731563" cy="26669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8686800" y="685800"/>
            <a:ext cx="381000" cy="369332"/>
          </a:xfrm>
          <a:prstGeom prst="rect">
            <a:avLst/>
          </a:prstGeom>
          <a:noFill/>
        </p:spPr>
        <p:txBody>
          <a:bodyPr wrap="square" rtlCol="0">
            <a:spAutoFit/>
          </a:bodyPr>
          <a:lstStyle/>
          <a:p>
            <a:pPr algn="ctr"/>
            <a:r>
              <a:rPr lang="en-US" b="1" dirty="0" smtClean="0"/>
              <a:t>1</a:t>
            </a:r>
            <a:endParaRPr lang="en-US" b="1" dirty="0"/>
          </a:p>
        </p:txBody>
      </p:sp>
      <p:sp>
        <p:nvSpPr>
          <p:cNvPr id="2" name="Rounded Rectangle 1"/>
          <p:cNvSpPr/>
          <p:nvPr/>
        </p:nvSpPr>
        <p:spPr>
          <a:xfrm>
            <a:off x="3276600" y="2667000"/>
            <a:ext cx="1295400" cy="685800"/>
          </a:xfrm>
          <a:prstGeom prst="roundRect">
            <a:avLst/>
          </a:prstGeom>
          <a:noFill/>
          <a:ln w="76200">
            <a:solidFill>
              <a:srgbClr val="FF0000"/>
            </a:solidFill>
          </a:ln>
          <a:effectLst>
            <a:glow rad="228600">
              <a:schemeClr val="accent2">
                <a:satMod val="175000"/>
                <a:alpha val="40000"/>
              </a:schemeClr>
            </a:glow>
          </a:effectLst>
          <a:scene3d>
            <a:camera prst="orthographicFront"/>
            <a:lightRig rig="threePt" dir="t"/>
          </a:scene3d>
          <a:sp3d>
            <a:bevelT prst="relaxedInset"/>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6" name="Group 5"/>
          <p:cNvGrpSpPr/>
          <p:nvPr/>
        </p:nvGrpSpPr>
        <p:grpSpPr>
          <a:xfrm>
            <a:off x="7543801" y="5936788"/>
            <a:ext cx="1523999" cy="789254"/>
            <a:chOff x="2372884" y="1447800"/>
            <a:chExt cx="5209016" cy="2584614"/>
          </a:xfrm>
        </p:grpSpPr>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997200" y="2362200"/>
              <a:ext cx="4584700" cy="132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7600" y="1447800"/>
              <a:ext cx="3263900" cy="223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4184180" y="2967335"/>
              <a:ext cx="775641" cy="2130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400" b="1" cap="none" spc="50" dirty="0" smtClean="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rPr>
                <a:t>BURNOUT</a:t>
              </a:r>
              <a:endParaRPr lang="en-US" sz="1400" b="1" cap="none" spc="50" dirty="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endParaRPr>
            </a:p>
          </p:txBody>
        </p:sp>
        <p:pic>
          <p:nvPicPr>
            <p:cNvPr id="11" name="Picture 4" descr="C:\Users\Nicolaas\AppData\Local\Microsoft\Windows\Temporary Internet Files\Content.IE5\MEWR2V2F\Ash[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72884" y="3334243"/>
              <a:ext cx="4322034" cy="6981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1737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74812"/>
          </a:xfrm>
        </p:spPr>
        <p:txBody>
          <a:bodyPr/>
          <a:lstStyle/>
          <a:p>
            <a:r>
              <a:rPr lang="en-US" b="1" dirty="0" smtClean="0">
                <a:effectLst>
                  <a:outerShdw blurRad="38100" dist="38100" dir="2700000" algn="tl">
                    <a:srgbClr val="000000">
                      <a:alpha val="43137"/>
                    </a:srgbClr>
                  </a:outerShdw>
                </a:effectLst>
              </a:rPr>
              <a:t>Overview</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Definition</a:t>
            </a:r>
          </a:p>
          <a:p>
            <a:r>
              <a:rPr lang="en-US" dirty="0" smtClean="0"/>
              <a:t>Frequently Encountered</a:t>
            </a:r>
          </a:p>
          <a:p>
            <a:r>
              <a:rPr lang="en-US" dirty="0" smtClean="0"/>
              <a:t>Approaches</a:t>
            </a:r>
          </a:p>
          <a:p>
            <a:r>
              <a:rPr lang="en-US" dirty="0" smtClean="0"/>
              <a:t>Support</a:t>
            </a:r>
          </a:p>
          <a:p>
            <a:r>
              <a:rPr lang="en-US" dirty="0" smtClean="0"/>
              <a:t>Resources</a:t>
            </a:r>
          </a:p>
          <a:p>
            <a:r>
              <a:rPr lang="en-US" dirty="0" smtClean="0"/>
              <a:t>Conclusion</a:t>
            </a:r>
          </a:p>
        </p:txBody>
      </p:sp>
      <p:sp>
        <p:nvSpPr>
          <p:cNvPr id="4" name="TextBox 3"/>
          <p:cNvSpPr txBox="1"/>
          <p:nvPr/>
        </p:nvSpPr>
        <p:spPr>
          <a:xfrm>
            <a:off x="8686800" y="685800"/>
            <a:ext cx="381000" cy="369332"/>
          </a:xfrm>
          <a:prstGeom prst="rect">
            <a:avLst/>
          </a:prstGeom>
          <a:noFill/>
        </p:spPr>
        <p:txBody>
          <a:bodyPr wrap="square" rtlCol="0">
            <a:spAutoFit/>
          </a:bodyPr>
          <a:lstStyle/>
          <a:p>
            <a:pPr algn="ctr"/>
            <a:r>
              <a:rPr lang="en-US" b="1" dirty="0" smtClean="0"/>
              <a:t>1</a:t>
            </a:r>
            <a:endParaRPr lang="en-US" b="1" dirty="0"/>
          </a:p>
        </p:txBody>
      </p:sp>
      <p:grpSp>
        <p:nvGrpSpPr>
          <p:cNvPr id="5" name="Group 4"/>
          <p:cNvGrpSpPr/>
          <p:nvPr/>
        </p:nvGrpSpPr>
        <p:grpSpPr>
          <a:xfrm>
            <a:off x="7543801" y="5936788"/>
            <a:ext cx="1523999" cy="789254"/>
            <a:chOff x="2372884" y="1447800"/>
            <a:chExt cx="5209016" cy="2584614"/>
          </a:xfrm>
        </p:grpSpPr>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997200" y="2362200"/>
              <a:ext cx="4584700" cy="132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1447800"/>
              <a:ext cx="3263900" cy="223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184180" y="2967335"/>
              <a:ext cx="775641" cy="2130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400" b="1" cap="none" spc="50" dirty="0" smtClean="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rPr>
                <a:t>BURNOUT</a:t>
              </a:r>
              <a:endParaRPr lang="en-US" sz="1400" b="1" cap="none" spc="50" dirty="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endParaRPr>
            </a:p>
          </p:txBody>
        </p:sp>
        <p:pic>
          <p:nvPicPr>
            <p:cNvPr id="9" name="Picture 4" descr="C:\Users\Nicolaas\AppData\Local\Microsoft\Windows\Temporary Internet Files\Content.IE5\MEWR2V2F\Ash[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2884" y="3334243"/>
              <a:ext cx="4322034" cy="6981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83738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315200" cy="1154097"/>
          </a:xfrm>
        </p:spPr>
        <p:txBody>
          <a:bodyPr/>
          <a:lstStyle/>
          <a:p>
            <a:r>
              <a:rPr lang="en-US" b="1" dirty="0" smtClean="0">
                <a:effectLst>
                  <a:outerShdw blurRad="38100" dist="38100" dir="2700000" algn="tl">
                    <a:srgbClr val="000000">
                      <a:alpha val="43137"/>
                    </a:srgbClr>
                  </a:outerShdw>
                </a:effectLst>
              </a:rPr>
              <a:t>Definition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14400" y="2057401"/>
            <a:ext cx="7315200" cy="4251960"/>
          </a:xfrm>
        </p:spPr>
        <p:txBody>
          <a:bodyPr>
            <a:normAutofit/>
          </a:bodyPr>
          <a:lstStyle/>
          <a:p>
            <a:pPr marL="45720" indent="0">
              <a:buNone/>
            </a:pPr>
            <a:r>
              <a:rPr lang="en-US" sz="3200" b="1" dirty="0" smtClean="0"/>
              <a:t>Medical</a:t>
            </a:r>
            <a:endParaRPr lang="en-US" b="1" dirty="0" smtClean="0"/>
          </a:p>
          <a:p>
            <a:pPr marL="45720" indent="0">
              <a:buNone/>
            </a:pPr>
            <a:endParaRPr lang="en-US" b="1" dirty="0" smtClean="0"/>
          </a:p>
          <a:p>
            <a:pPr marL="0" indent="0">
              <a:buNone/>
            </a:pPr>
            <a:r>
              <a:rPr lang="en-US" dirty="0" smtClean="0"/>
              <a:t>A psychological state of physical and emotional exhaustion thought to be a stress reaction to a reduced ability to meet the demands of one's occupation. - medical-dictionary.thefreedictionary.com</a:t>
            </a:r>
          </a:p>
        </p:txBody>
      </p:sp>
      <p:sp>
        <p:nvSpPr>
          <p:cNvPr id="4" name="TextBox 3"/>
          <p:cNvSpPr txBox="1"/>
          <p:nvPr/>
        </p:nvSpPr>
        <p:spPr>
          <a:xfrm>
            <a:off x="8686800" y="685800"/>
            <a:ext cx="381000" cy="369332"/>
          </a:xfrm>
          <a:prstGeom prst="rect">
            <a:avLst/>
          </a:prstGeom>
          <a:noFill/>
        </p:spPr>
        <p:txBody>
          <a:bodyPr wrap="square" rtlCol="0">
            <a:spAutoFit/>
          </a:bodyPr>
          <a:lstStyle/>
          <a:p>
            <a:pPr algn="ctr"/>
            <a:r>
              <a:rPr lang="en-US" b="1" dirty="0" smtClean="0"/>
              <a:t>1</a:t>
            </a:r>
            <a:endParaRPr lang="en-US" b="1" dirty="0"/>
          </a:p>
        </p:txBody>
      </p:sp>
      <p:grpSp>
        <p:nvGrpSpPr>
          <p:cNvPr id="5" name="Group 4"/>
          <p:cNvGrpSpPr/>
          <p:nvPr/>
        </p:nvGrpSpPr>
        <p:grpSpPr>
          <a:xfrm>
            <a:off x="7543801" y="5936788"/>
            <a:ext cx="1523999" cy="789254"/>
            <a:chOff x="2372884" y="1447800"/>
            <a:chExt cx="5209016" cy="2584614"/>
          </a:xfrm>
        </p:grpSpPr>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997200" y="2362200"/>
              <a:ext cx="4584700" cy="132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1447800"/>
              <a:ext cx="3263900" cy="223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184180" y="2967335"/>
              <a:ext cx="775641" cy="2130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400" b="1" cap="none" spc="50" dirty="0" smtClean="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rPr>
                <a:t>BURNOUT</a:t>
              </a:r>
              <a:endParaRPr lang="en-US" sz="1400" b="1" cap="none" spc="50" dirty="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endParaRPr>
            </a:p>
          </p:txBody>
        </p:sp>
        <p:pic>
          <p:nvPicPr>
            <p:cNvPr id="9" name="Picture 4" descr="C:\Users\Nicolaas\AppData\Local\Microsoft\Windows\Temporary Internet Files\Content.IE5\MEWR2V2F\Ash[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2884" y="3334243"/>
              <a:ext cx="4322034" cy="6981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41350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315200" cy="1154097"/>
          </a:xfrm>
        </p:spPr>
        <p:txBody>
          <a:bodyPr/>
          <a:lstStyle/>
          <a:p>
            <a:r>
              <a:rPr lang="en-US" b="1" dirty="0" smtClean="0">
                <a:effectLst>
                  <a:outerShdw blurRad="38100" dist="38100" dir="2700000" algn="tl">
                    <a:srgbClr val="000000">
                      <a:alpha val="43137"/>
                    </a:srgbClr>
                  </a:outerShdw>
                </a:effectLst>
              </a:rPr>
              <a:t>Definition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14400" y="2057401"/>
            <a:ext cx="7315200" cy="4251960"/>
          </a:xfrm>
        </p:spPr>
        <p:txBody>
          <a:bodyPr>
            <a:normAutofit/>
          </a:bodyPr>
          <a:lstStyle/>
          <a:p>
            <a:pPr marL="45720" indent="0">
              <a:buNone/>
            </a:pPr>
            <a:r>
              <a:rPr lang="en-US" sz="3200" b="1" dirty="0" smtClean="0"/>
              <a:t>Laymen's</a:t>
            </a:r>
            <a:endParaRPr lang="en-US" b="1" dirty="0" smtClean="0"/>
          </a:p>
          <a:p>
            <a:pPr marL="45720" indent="0">
              <a:buNone/>
            </a:pPr>
            <a:endParaRPr lang="en-US" b="1" dirty="0" smtClean="0"/>
          </a:p>
          <a:p>
            <a:pPr marL="0" indent="0">
              <a:buNone/>
            </a:pPr>
            <a:r>
              <a:rPr lang="en-US" dirty="0" smtClean="0"/>
              <a:t>Overworked and exhausted</a:t>
            </a:r>
          </a:p>
        </p:txBody>
      </p:sp>
      <p:sp>
        <p:nvSpPr>
          <p:cNvPr id="4" name="TextBox 3"/>
          <p:cNvSpPr txBox="1"/>
          <p:nvPr/>
        </p:nvSpPr>
        <p:spPr>
          <a:xfrm>
            <a:off x="8686800" y="685800"/>
            <a:ext cx="381000" cy="369332"/>
          </a:xfrm>
          <a:prstGeom prst="rect">
            <a:avLst/>
          </a:prstGeom>
          <a:noFill/>
        </p:spPr>
        <p:txBody>
          <a:bodyPr wrap="square" rtlCol="0">
            <a:spAutoFit/>
          </a:bodyPr>
          <a:lstStyle/>
          <a:p>
            <a:pPr algn="ctr"/>
            <a:r>
              <a:rPr lang="en-US" b="1" dirty="0" smtClean="0"/>
              <a:t>1</a:t>
            </a:r>
            <a:endParaRPr lang="en-US" b="1" dirty="0"/>
          </a:p>
        </p:txBody>
      </p:sp>
      <p:grpSp>
        <p:nvGrpSpPr>
          <p:cNvPr id="5" name="Group 4"/>
          <p:cNvGrpSpPr/>
          <p:nvPr/>
        </p:nvGrpSpPr>
        <p:grpSpPr>
          <a:xfrm>
            <a:off x="7543801" y="5936788"/>
            <a:ext cx="1523999" cy="789254"/>
            <a:chOff x="2372884" y="1447800"/>
            <a:chExt cx="5209016" cy="2584614"/>
          </a:xfrm>
        </p:grpSpPr>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997200" y="2362200"/>
              <a:ext cx="4584700" cy="132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1447800"/>
              <a:ext cx="3263900" cy="223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184180" y="2967335"/>
              <a:ext cx="775641" cy="2130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400" b="1" cap="none" spc="50" dirty="0" smtClean="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rPr>
                <a:t>BURNOUT</a:t>
              </a:r>
              <a:endParaRPr lang="en-US" sz="1400" b="1" cap="none" spc="50" dirty="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endParaRPr>
            </a:p>
          </p:txBody>
        </p:sp>
        <p:pic>
          <p:nvPicPr>
            <p:cNvPr id="9" name="Picture 4" descr="C:\Users\Nicolaas\AppData\Local\Microsoft\Windows\Temporary Internet Files\Content.IE5\MEWR2V2F\Ash[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2884" y="3334243"/>
              <a:ext cx="4322034" cy="6981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32755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315200" cy="1154097"/>
          </a:xfrm>
        </p:spPr>
        <p:txBody>
          <a:bodyPr/>
          <a:lstStyle/>
          <a:p>
            <a:r>
              <a:rPr lang="en-US" b="1" dirty="0" smtClean="0">
                <a:effectLst>
                  <a:outerShdw blurRad="38100" dist="38100" dir="2700000" algn="tl">
                    <a:srgbClr val="000000">
                      <a:alpha val="43137"/>
                    </a:srgbClr>
                  </a:outerShdw>
                </a:effectLst>
              </a:rPr>
              <a:t>Definition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14400" y="2057401"/>
            <a:ext cx="7315200" cy="4251960"/>
          </a:xfrm>
        </p:spPr>
        <p:txBody>
          <a:bodyPr>
            <a:normAutofit/>
          </a:bodyPr>
          <a:lstStyle/>
          <a:p>
            <a:pPr marL="45720" indent="0">
              <a:buNone/>
            </a:pPr>
            <a:r>
              <a:rPr lang="en-US" sz="3200" b="1" dirty="0" smtClean="0"/>
              <a:t>Stigma</a:t>
            </a:r>
            <a:endParaRPr lang="en-US" b="1" dirty="0" smtClean="0"/>
          </a:p>
          <a:p>
            <a:pPr marL="45720" indent="0">
              <a:buNone/>
            </a:pPr>
            <a:endParaRPr lang="en-US" b="1" dirty="0" smtClean="0"/>
          </a:p>
          <a:p>
            <a:pPr marL="0" indent="0">
              <a:buNone/>
            </a:pPr>
            <a:r>
              <a:rPr lang="en-US" dirty="0" smtClean="0"/>
              <a:t>Attention seeking, un-</a:t>
            </a:r>
            <a:r>
              <a:rPr lang="en-US" dirty="0" err="1" smtClean="0"/>
              <a:t>organised</a:t>
            </a:r>
            <a:r>
              <a:rPr lang="en-US" dirty="0" smtClean="0"/>
              <a:t>, un-</a:t>
            </a:r>
            <a:r>
              <a:rPr lang="en-US" dirty="0" err="1" smtClean="0"/>
              <a:t>prioritised</a:t>
            </a:r>
            <a:r>
              <a:rPr lang="en-US" dirty="0" smtClean="0"/>
              <a:t> and lazy.</a:t>
            </a:r>
          </a:p>
        </p:txBody>
      </p:sp>
      <p:sp>
        <p:nvSpPr>
          <p:cNvPr id="4" name="TextBox 3"/>
          <p:cNvSpPr txBox="1"/>
          <p:nvPr/>
        </p:nvSpPr>
        <p:spPr>
          <a:xfrm>
            <a:off x="8686800" y="685800"/>
            <a:ext cx="381000" cy="369332"/>
          </a:xfrm>
          <a:prstGeom prst="rect">
            <a:avLst/>
          </a:prstGeom>
          <a:noFill/>
        </p:spPr>
        <p:txBody>
          <a:bodyPr wrap="square" rtlCol="0">
            <a:spAutoFit/>
          </a:bodyPr>
          <a:lstStyle/>
          <a:p>
            <a:pPr algn="ctr"/>
            <a:r>
              <a:rPr lang="en-US" b="1" dirty="0" smtClean="0"/>
              <a:t>1</a:t>
            </a:r>
            <a:endParaRPr lang="en-US" b="1" dirty="0"/>
          </a:p>
        </p:txBody>
      </p:sp>
      <p:grpSp>
        <p:nvGrpSpPr>
          <p:cNvPr id="5" name="Group 4"/>
          <p:cNvGrpSpPr/>
          <p:nvPr/>
        </p:nvGrpSpPr>
        <p:grpSpPr>
          <a:xfrm>
            <a:off x="7543801" y="5936788"/>
            <a:ext cx="1523999" cy="789254"/>
            <a:chOff x="2372884" y="1447800"/>
            <a:chExt cx="5209016" cy="2584614"/>
          </a:xfrm>
        </p:grpSpPr>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997200" y="2362200"/>
              <a:ext cx="4584700" cy="132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1447800"/>
              <a:ext cx="3263900" cy="223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184180" y="2967335"/>
              <a:ext cx="775641" cy="2130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400" b="1" cap="none" spc="50" dirty="0" smtClean="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rPr>
                <a:t>BURNOUT</a:t>
              </a:r>
              <a:endParaRPr lang="en-US" sz="1400" b="1" cap="none" spc="50" dirty="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endParaRPr>
            </a:p>
          </p:txBody>
        </p:sp>
        <p:pic>
          <p:nvPicPr>
            <p:cNvPr id="9" name="Picture 4" descr="C:\Users\Nicolaas\AppData\Local\Microsoft\Windows\Temporary Internet Files\Content.IE5\MEWR2V2F\Ash[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2884" y="3334243"/>
              <a:ext cx="4322034" cy="6981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43253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b="1" dirty="0" smtClean="0">
                <a:effectLst>
                  <a:outerShdw blurRad="38100" dist="38100" dir="2700000" algn="tl">
                    <a:srgbClr val="000000">
                      <a:alpha val="43137"/>
                    </a:srgbClr>
                  </a:outerShdw>
                </a:effectLst>
              </a:rPr>
              <a:t>Definition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14400" y="1981200"/>
            <a:ext cx="7315200" cy="4328161"/>
          </a:xfrm>
        </p:spPr>
        <p:txBody>
          <a:bodyPr>
            <a:normAutofit/>
          </a:bodyPr>
          <a:lstStyle/>
          <a:p>
            <a:pPr marL="45720" indent="0">
              <a:buNone/>
            </a:pPr>
            <a:r>
              <a:rPr lang="en-US" sz="3200" b="1" dirty="0">
                <a:effectLst>
                  <a:outerShdw blurRad="38100" dist="38100" dir="2700000" algn="tl">
                    <a:srgbClr val="000000">
                      <a:alpha val="43137"/>
                    </a:srgbClr>
                  </a:outerShdw>
                </a:effectLst>
              </a:rPr>
              <a:t>Common Factors</a:t>
            </a:r>
            <a:endParaRPr lang="en-US" sz="3200" dirty="0" smtClean="0"/>
          </a:p>
          <a:p>
            <a:r>
              <a:rPr lang="en-US" dirty="0" smtClean="0"/>
              <a:t>Bad </a:t>
            </a:r>
            <a:r>
              <a:rPr lang="en-US" dirty="0"/>
              <a:t>Managers </a:t>
            </a:r>
          </a:p>
          <a:p>
            <a:r>
              <a:rPr lang="en-US" dirty="0"/>
              <a:t>Environment </a:t>
            </a:r>
          </a:p>
          <a:p>
            <a:r>
              <a:rPr lang="en-US" dirty="0"/>
              <a:t>Unclear Responsibilities </a:t>
            </a:r>
          </a:p>
          <a:p>
            <a:r>
              <a:rPr lang="en-US" dirty="0"/>
              <a:t>Workload </a:t>
            </a:r>
          </a:p>
          <a:p>
            <a:r>
              <a:rPr lang="en-US" dirty="0"/>
              <a:t>Lack of growth </a:t>
            </a:r>
          </a:p>
          <a:p>
            <a:r>
              <a:rPr lang="en-US" dirty="0"/>
              <a:t>Lack of Control </a:t>
            </a:r>
          </a:p>
          <a:p>
            <a:r>
              <a:rPr lang="en-US" dirty="0"/>
              <a:t>Conflicting Values </a:t>
            </a:r>
          </a:p>
          <a:p>
            <a:r>
              <a:rPr lang="en-US" dirty="0"/>
              <a:t>Incompetent co-workers </a:t>
            </a:r>
          </a:p>
          <a:p>
            <a:r>
              <a:rPr lang="en-US" dirty="0"/>
              <a:t>Always Connected </a:t>
            </a:r>
          </a:p>
          <a:p>
            <a:r>
              <a:rPr lang="en-US" dirty="0"/>
              <a:t>Genetics </a:t>
            </a:r>
          </a:p>
        </p:txBody>
      </p:sp>
      <p:sp>
        <p:nvSpPr>
          <p:cNvPr id="4" name="TextBox 3"/>
          <p:cNvSpPr txBox="1"/>
          <p:nvPr/>
        </p:nvSpPr>
        <p:spPr>
          <a:xfrm>
            <a:off x="8686800" y="685800"/>
            <a:ext cx="381000" cy="369332"/>
          </a:xfrm>
          <a:prstGeom prst="rect">
            <a:avLst/>
          </a:prstGeom>
          <a:noFill/>
        </p:spPr>
        <p:txBody>
          <a:bodyPr wrap="square" rtlCol="0">
            <a:spAutoFit/>
          </a:bodyPr>
          <a:lstStyle/>
          <a:p>
            <a:pPr algn="ctr"/>
            <a:r>
              <a:rPr lang="en-US" b="1" dirty="0" smtClean="0"/>
              <a:t>1</a:t>
            </a:r>
            <a:endParaRPr lang="en-US" b="1" dirty="0"/>
          </a:p>
        </p:txBody>
      </p:sp>
      <p:grpSp>
        <p:nvGrpSpPr>
          <p:cNvPr id="5" name="Group 4"/>
          <p:cNvGrpSpPr/>
          <p:nvPr/>
        </p:nvGrpSpPr>
        <p:grpSpPr>
          <a:xfrm>
            <a:off x="7543801" y="5936788"/>
            <a:ext cx="1523999" cy="789254"/>
            <a:chOff x="2372884" y="1447800"/>
            <a:chExt cx="5209016" cy="2584614"/>
          </a:xfrm>
        </p:grpSpPr>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997200" y="2362200"/>
              <a:ext cx="4584700" cy="132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1447800"/>
              <a:ext cx="3263900" cy="223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184180" y="2967335"/>
              <a:ext cx="775641" cy="2130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400" b="1" cap="none" spc="50" dirty="0" smtClean="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rPr>
                <a:t>BURNOUT</a:t>
              </a:r>
              <a:endParaRPr lang="en-US" sz="1400" b="1" cap="none" spc="50" dirty="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endParaRPr>
            </a:p>
          </p:txBody>
        </p:sp>
        <p:pic>
          <p:nvPicPr>
            <p:cNvPr id="9" name="Picture 4" descr="C:\Users\Nicolaas\AppData\Local\Microsoft\Windows\Temporary Internet Files\Content.IE5\MEWR2V2F\Ash[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2884" y="3334243"/>
              <a:ext cx="4322034" cy="6981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17404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315200" cy="1154097"/>
          </a:xfrm>
        </p:spPr>
        <p:txBody>
          <a:bodyPr/>
          <a:lstStyle/>
          <a:p>
            <a:r>
              <a:rPr lang="en-US" b="1" dirty="0" smtClean="0">
                <a:effectLst>
                  <a:outerShdw blurRad="38100" dist="38100" dir="2700000" algn="tl">
                    <a:srgbClr val="000000">
                      <a:alpha val="43137"/>
                    </a:srgbClr>
                  </a:outerShdw>
                </a:effectLst>
              </a:rPr>
              <a:t>Definition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14400" y="2057401"/>
            <a:ext cx="7315200" cy="4251960"/>
          </a:xfrm>
        </p:spPr>
        <p:txBody>
          <a:bodyPr>
            <a:normAutofit/>
          </a:bodyPr>
          <a:lstStyle/>
          <a:p>
            <a:pPr marL="45720" indent="0">
              <a:buNone/>
            </a:pPr>
            <a:r>
              <a:rPr lang="en-US" sz="3200" b="1" dirty="0" smtClean="0"/>
              <a:t>Common Symptoms</a:t>
            </a:r>
          </a:p>
          <a:p>
            <a:pPr marL="45720" indent="0">
              <a:buNone/>
            </a:pPr>
            <a:endParaRPr lang="en-US" b="1" dirty="0" smtClean="0"/>
          </a:p>
          <a:p>
            <a:r>
              <a:rPr lang="en-US" dirty="0" smtClean="0"/>
              <a:t>Exhaustion,</a:t>
            </a:r>
            <a:endParaRPr lang="en-US" dirty="0"/>
          </a:p>
          <a:p>
            <a:r>
              <a:rPr lang="en-US" dirty="0"/>
              <a:t>Frustration, Cynicism and Negative </a:t>
            </a:r>
            <a:r>
              <a:rPr lang="en-US" dirty="0" smtClean="0"/>
              <a:t>Emotions,</a:t>
            </a:r>
            <a:endParaRPr lang="en-US" dirty="0"/>
          </a:p>
          <a:p>
            <a:r>
              <a:rPr lang="en-US" dirty="0"/>
              <a:t>Lack of </a:t>
            </a:r>
            <a:r>
              <a:rPr lang="en-US" dirty="0" smtClean="0"/>
              <a:t>concentration,</a:t>
            </a:r>
            <a:endParaRPr lang="en-US" dirty="0"/>
          </a:p>
          <a:p>
            <a:r>
              <a:rPr lang="en-US" dirty="0"/>
              <a:t>Interpersonal problems at work and at </a:t>
            </a:r>
            <a:r>
              <a:rPr lang="en-US" dirty="0" smtClean="0"/>
              <a:t>home,</a:t>
            </a:r>
            <a:endParaRPr lang="en-US" dirty="0"/>
          </a:p>
          <a:p>
            <a:r>
              <a:rPr lang="en-US" dirty="0"/>
              <a:t>Preoccupation with </a:t>
            </a:r>
            <a:r>
              <a:rPr lang="en-US" dirty="0" smtClean="0"/>
              <a:t>work,</a:t>
            </a:r>
            <a:endParaRPr lang="en-US" dirty="0"/>
          </a:p>
          <a:p>
            <a:r>
              <a:rPr lang="en-US" dirty="0"/>
              <a:t>General decreased </a:t>
            </a:r>
            <a:r>
              <a:rPr lang="en-US" dirty="0" smtClean="0"/>
              <a:t>satisfaction,</a:t>
            </a:r>
            <a:endParaRPr lang="en-US" dirty="0"/>
          </a:p>
          <a:p>
            <a:r>
              <a:rPr lang="en-US" dirty="0"/>
              <a:t>Reduced </a:t>
            </a:r>
            <a:r>
              <a:rPr lang="en-US" dirty="0" smtClean="0"/>
              <a:t>performance</a:t>
            </a:r>
            <a:endParaRPr lang="en-US" dirty="0"/>
          </a:p>
          <a:p>
            <a:pPr marL="45720" indent="0">
              <a:buNone/>
            </a:pPr>
            <a:endParaRPr lang="en-US" b="1" dirty="0" smtClean="0"/>
          </a:p>
        </p:txBody>
      </p:sp>
      <p:sp>
        <p:nvSpPr>
          <p:cNvPr id="4" name="TextBox 3"/>
          <p:cNvSpPr txBox="1"/>
          <p:nvPr/>
        </p:nvSpPr>
        <p:spPr>
          <a:xfrm>
            <a:off x="8686800" y="685800"/>
            <a:ext cx="381000" cy="369332"/>
          </a:xfrm>
          <a:prstGeom prst="rect">
            <a:avLst/>
          </a:prstGeom>
          <a:noFill/>
        </p:spPr>
        <p:txBody>
          <a:bodyPr wrap="square" rtlCol="0">
            <a:spAutoFit/>
          </a:bodyPr>
          <a:lstStyle/>
          <a:p>
            <a:pPr algn="ctr"/>
            <a:r>
              <a:rPr lang="en-US" b="1" dirty="0" smtClean="0"/>
              <a:t>1</a:t>
            </a:r>
            <a:endParaRPr lang="en-US" b="1" dirty="0"/>
          </a:p>
        </p:txBody>
      </p:sp>
      <p:grpSp>
        <p:nvGrpSpPr>
          <p:cNvPr id="5" name="Group 4"/>
          <p:cNvGrpSpPr/>
          <p:nvPr/>
        </p:nvGrpSpPr>
        <p:grpSpPr>
          <a:xfrm>
            <a:off x="7543801" y="5936788"/>
            <a:ext cx="1523999" cy="789254"/>
            <a:chOff x="2372884" y="1447800"/>
            <a:chExt cx="5209016" cy="2584614"/>
          </a:xfrm>
        </p:grpSpPr>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997200" y="2362200"/>
              <a:ext cx="4584700" cy="132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1447800"/>
              <a:ext cx="3263900" cy="223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184180" y="2967335"/>
              <a:ext cx="775641" cy="2130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400" b="1" cap="none" spc="50" dirty="0" smtClean="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rPr>
                <a:t>BURNOUT</a:t>
              </a:r>
              <a:endParaRPr lang="en-US" sz="1400" b="1" cap="none" spc="50" dirty="0">
                <a:ln w="11430"/>
                <a:gradFill>
                  <a:gsLst>
                    <a:gs pos="25000">
                      <a:schemeClr val="accent2">
                        <a:satMod val="155000"/>
                      </a:schemeClr>
                    </a:gs>
                    <a:gs pos="100000">
                      <a:schemeClr val="accent2">
                        <a:shade val="45000"/>
                        <a:satMod val="165000"/>
                      </a:schemeClr>
                    </a:gs>
                  </a:gsLst>
                  <a:lin ang="5400000"/>
                </a:gradFill>
                <a:effectLst>
                  <a:glow rad="228600">
                    <a:schemeClr val="accent2">
                      <a:satMod val="175000"/>
                      <a:alpha val="40000"/>
                    </a:schemeClr>
                  </a:glow>
                  <a:outerShdw blurRad="76200" dist="50800" dir="5400000" algn="tl" rotWithShape="0">
                    <a:srgbClr val="000000">
                      <a:alpha val="65000"/>
                    </a:srgbClr>
                  </a:outerShdw>
                </a:effectLst>
              </a:endParaRPr>
            </a:p>
          </p:txBody>
        </p:sp>
        <p:pic>
          <p:nvPicPr>
            <p:cNvPr id="9" name="Picture 4" descr="C:\Users\Nicolaas\AppData\Local\Microsoft\Windows\Temporary Internet Files\Content.IE5\MEWR2V2F\Ash[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72884" y="3334243"/>
              <a:ext cx="4322034" cy="6981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224585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11451</TotalTime>
  <Words>2977</Words>
  <Application>Microsoft Office PowerPoint</Application>
  <PresentationFormat>On-screen Show (4:3)</PresentationFormat>
  <Paragraphs>323</Paragraphs>
  <Slides>21</Slides>
  <Notes>17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Perspective</vt:lpstr>
      <vt:lpstr>PowerPoint Presentation</vt:lpstr>
      <vt:lpstr>Disclaimer</vt:lpstr>
      <vt:lpstr>PowerPoint Presentation</vt:lpstr>
      <vt:lpstr>Overview</vt:lpstr>
      <vt:lpstr>Definition</vt:lpstr>
      <vt:lpstr>Definition</vt:lpstr>
      <vt:lpstr>Definition</vt:lpstr>
      <vt:lpstr>Definition</vt:lpstr>
      <vt:lpstr>Definition</vt:lpstr>
      <vt:lpstr>Frequently Encountered</vt:lpstr>
      <vt:lpstr>PowerPoint Presentation</vt:lpstr>
      <vt:lpstr>Approaches</vt:lpstr>
      <vt:lpstr>Approaches</vt:lpstr>
      <vt:lpstr>Approaches</vt:lpstr>
      <vt:lpstr>Approaches</vt:lpstr>
      <vt:lpstr>Approaches</vt:lpstr>
      <vt:lpstr>Support</vt:lpstr>
      <vt:lpstr>Resources 1</vt:lpstr>
      <vt:lpstr>Resources 2</vt:lpstr>
      <vt:lpstr>Resources 3</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Burnout</dc:title>
  <dc:creator>Nicolaas Kotze</dc:creator>
  <cp:lastModifiedBy>Nicolaas Kotze</cp:lastModifiedBy>
  <cp:revision>256</cp:revision>
  <dcterms:created xsi:type="dcterms:W3CDTF">2018-10-19T10:11:58Z</dcterms:created>
  <dcterms:modified xsi:type="dcterms:W3CDTF">2018-11-07T09:57:57Z</dcterms:modified>
</cp:coreProperties>
</file>