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79" r:id="rId4"/>
    <p:sldId id="294" r:id="rId5"/>
    <p:sldId id="283" r:id="rId6"/>
    <p:sldId id="280" r:id="rId7"/>
    <p:sldId id="295" r:id="rId8"/>
    <p:sldId id="282" r:id="rId9"/>
  </p:sldIdLst>
  <p:sldSz cx="9144000" cy="6858000" type="screen4x3"/>
  <p:notesSz cx="6858000" cy="9144000"/>
  <p:defaultTextStyle>
    <a:defPPr>
      <a:defRPr lang="en-GB"/>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03BB"/>
    <a:srgbClr val="000000"/>
    <a:srgbClr val="0168BD"/>
    <a:srgbClr val="0449BA"/>
    <a:srgbClr val="0597B9"/>
    <a:srgbClr val="2901BD"/>
    <a:srgbClr val="0349BB"/>
    <a:srgbClr val="07B7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63" autoAdjust="0"/>
  </p:normalViewPr>
  <p:slideViewPr>
    <p:cSldViewPr>
      <p:cViewPr varScale="1">
        <p:scale>
          <a:sx n="92" d="100"/>
          <a:sy n="92" d="100"/>
        </p:scale>
        <p:origin x="45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C79B1CF2-21B5-4A11-B491-B1B77D14D62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atin typeface="Arial" charset="0"/>
              </a:defRPr>
            </a:lvl1pPr>
          </a:lstStyle>
          <a:p>
            <a:pPr>
              <a:defRPr/>
            </a:pPr>
            <a:endParaRPr lang="en-US"/>
          </a:p>
        </p:txBody>
      </p:sp>
      <p:sp>
        <p:nvSpPr>
          <p:cNvPr id="81923" name="Rectangle 3">
            <a:extLst>
              <a:ext uri="{FF2B5EF4-FFF2-40B4-BE49-F238E27FC236}">
                <a16:creationId xmlns:a16="http://schemas.microsoft.com/office/drawing/2014/main" id="{4CD75E7C-C3D7-412A-81DC-69A95C6BE4A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5124" name="Rectangle 4">
            <a:extLst>
              <a:ext uri="{FF2B5EF4-FFF2-40B4-BE49-F238E27FC236}">
                <a16:creationId xmlns:a16="http://schemas.microsoft.com/office/drawing/2014/main" id="{B2011DD5-5A0B-4555-9D06-713D67C9520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0DCED44F-4170-462C-A1E7-262D262D5AA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a:extLst>
              <a:ext uri="{FF2B5EF4-FFF2-40B4-BE49-F238E27FC236}">
                <a16:creationId xmlns:a16="http://schemas.microsoft.com/office/drawing/2014/main" id="{9EE281C0-776A-4B35-A18A-51D58CA5600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atin typeface="Arial" charset="0"/>
              </a:defRPr>
            </a:lvl1pPr>
          </a:lstStyle>
          <a:p>
            <a:pPr>
              <a:defRPr/>
            </a:pPr>
            <a:endParaRPr lang="en-US"/>
          </a:p>
        </p:txBody>
      </p:sp>
      <p:sp>
        <p:nvSpPr>
          <p:cNvPr id="81927" name="Rectangle 7">
            <a:extLst>
              <a:ext uri="{FF2B5EF4-FFF2-40B4-BE49-F238E27FC236}">
                <a16:creationId xmlns:a16="http://schemas.microsoft.com/office/drawing/2014/main" id="{5DFF1676-AE2E-4B0B-A66E-B152B3739B2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DF3119D-FE5E-4920-875F-415D8EEF3064}"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B101B92B-018D-4D2B-AF31-4379BC446367}"/>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9311BB84-408D-44B6-A3A1-A3B0B3E186E4}" type="slidenum">
              <a:rPr lang="en-GB" altLang="en-US" sz="1200"/>
              <a:pPr eaLnBrk="1" hangingPunct="1"/>
              <a:t>1</a:t>
            </a:fld>
            <a:endParaRPr lang="en-GB" altLang="en-US" sz="1200"/>
          </a:p>
        </p:txBody>
      </p:sp>
      <p:sp>
        <p:nvSpPr>
          <p:cNvPr id="6147" name="Rectangle 2">
            <a:extLst>
              <a:ext uri="{FF2B5EF4-FFF2-40B4-BE49-F238E27FC236}">
                <a16:creationId xmlns:a16="http://schemas.microsoft.com/office/drawing/2014/main" id="{DEF911D9-BB08-4D75-A033-BAA9B5D7FE94}"/>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3BBABB9-E90F-49A4-83E4-15D59BFF5E1B}"/>
              </a:ext>
            </a:extLst>
          </p:cNvPr>
          <p:cNvSpPr>
            <a:spLocks noGrp="1" noChangeArrowheads="1"/>
          </p:cNvSpPr>
          <p:nvPr>
            <p:ph type="body" idx="1"/>
          </p:nvPr>
        </p:nvSpPr>
        <p:spPr>
          <a:noFill/>
        </p:spPr>
        <p:txBody>
          <a:bodyPr/>
          <a:lstStyle/>
          <a:p>
            <a:pPr eaLnBrk="1" hangingPunct="1"/>
            <a:endParaRPr lang="en-ZA" altLang="en-US" sz="1000"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7F859D86-365F-45A5-A2BE-9F041C3B5F4E}"/>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2329D17-7CBE-468D-B17D-5845086D14AF}" type="slidenum">
              <a:rPr lang="en-GB" altLang="en-US" sz="1200"/>
              <a:pPr eaLnBrk="1" hangingPunct="1"/>
              <a:t>2</a:t>
            </a:fld>
            <a:endParaRPr lang="en-GB" altLang="en-US" sz="1200"/>
          </a:p>
        </p:txBody>
      </p:sp>
      <p:sp>
        <p:nvSpPr>
          <p:cNvPr id="7171" name="Rectangle 2">
            <a:extLst>
              <a:ext uri="{FF2B5EF4-FFF2-40B4-BE49-F238E27FC236}">
                <a16:creationId xmlns:a16="http://schemas.microsoft.com/office/drawing/2014/main" id="{C80F4508-1C2D-45D8-AAF1-9678449FFDB9}"/>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52757BA-25EC-445C-9417-D372ADBEBA0A}"/>
              </a:ext>
            </a:extLst>
          </p:cNvPr>
          <p:cNvSpPr>
            <a:spLocks noGrp="1" noChangeArrowheads="1"/>
          </p:cNvSpPr>
          <p:nvPr>
            <p:ph type="body" idx="1"/>
          </p:nvPr>
        </p:nvSpPr>
        <p:spPr>
          <a:noFill/>
        </p:spPr>
        <p:txBody>
          <a:bodyPr/>
          <a:lstStyle/>
          <a:p>
            <a:pPr eaLnBrk="1" hangingPunct="1"/>
            <a:endParaRPr lang="ru-RU"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C3A9115-6E6B-48CD-B273-441FC39B85C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3</a:t>
            </a:fld>
            <a:endParaRPr lang="en-GB" altLang="en-US" sz="1200"/>
          </a:p>
        </p:txBody>
      </p:sp>
      <p:sp>
        <p:nvSpPr>
          <p:cNvPr id="8195" name="Rectangle 2">
            <a:extLst>
              <a:ext uri="{FF2B5EF4-FFF2-40B4-BE49-F238E27FC236}">
                <a16:creationId xmlns:a16="http://schemas.microsoft.com/office/drawing/2014/main" id="{A600B8FF-4755-439B-BBF8-B401D6672F6D}"/>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D3B32A6-D5F5-4502-9DF8-2A0A4638471A}"/>
              </a:ext>
            </a:extLst>
          </p:cNvPr>
          <p:cNvSpPr>
            <a:spLocks noGrp="1" noChangeArrowheads="1"/>
          </p:cNvSpPr>
          <p:nvPr>
            <p:ph type="body" idx="1"/>
          </p:nvPr>
        </p:nvSpPr>
        <p:spPr>
          <a:noFill/>
        </p:spPr>
        <p:txBody>
          <a:bodyPr/>
          <a:lstStyle/>
          <a:p>
            <a:pPr eaLnBrk="1" hangingPunct="1"/>
            <a:endParaRPr lang="ru-RU"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A1EEF-AA94-9E01-4581-23423ADE317F}"/>
            </a:ext>
          </a:extLst>
        </p:cNvPr>
        <p:cNvGrpSpPr/>
        <p:nvPr/>
      </p:nvGrpSpPr>
      <p:grpSpPr>
        <a:xfrm>
          <a:off x="0" y="0"/>
          <a:ext cx="0" cy="0"/>
          <a:chOff x="0" y="0"/>
          <a:chExt cx="0" cy="0"/>
        </a:xfrm>
      </p:grpSpPr>
      <p:sp>
        <p:nvSpPr>
          <p:cNvPr id="8194" name="Rectangle 7">
            <a:extLst>
              <a:ext uri="{FF2B5EF4-FFF2-40B4-BE49-F238E27FC236}">
                <a16:creationId xmlns:a16="http://schemas.microsoft.com/office/drawing/2014/main" id="{2047745F-0FDD-3CDA-60AF-607EC39B4753}"/>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4</a:t>
            </a:fld>
            <a:endParaRPr lang="en-GB" altLang="en-US" sz="1200"/>
          </a:p>
        </p:txBody>
      </p:sp>
      <p:sp>
        <p:nvSpPr>
          <p:cNvPr id="8195" name="Rectangle 2">
            <a:extLst>
              <a:ext uri="{FF2B5EF4-FFF2-40B4-BE49-F238E27FC236}">
                <a16:creationId xmlns:a16="http://schemas.microsoft.com/office/drawing/2014/main" id="{E1A6F23E-F5B4-EB9A-8394-E54B9BC62D9E}"/>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5811111C-7578-9426-4586-0C10239CF15F}"/>
              </a:ext>
            </a:extLst>
          </p:cNvPr>
          <p:cNvSpPr>
            <a:spLocks noGrp="1" noChangeArrowheads="1"/>
          </p:cNvSpPr>
          <p:nvPr>
            <p:ph type="body" idx="1"/>
          </p:nvPr>
        </p:nvSpPr>
        <p:spPr>
          <a:noFill/>
        </p:spPr>
        <p:txBody>
          <a:bodyPr/>
          <a:lstStyle/>
          <a:p>
            <a:pPr eaLnBrk="1" hangingPunct="1"/>
            <a:endParaRPr lang="ru-RU" altLang="en-US" dirty="0">
              <a:latin typeface="Arial" panose="020B0604020202020204" pitchFamily="34" charset="0"/>
            </a:endParaRPr>
          </a:p>
        </p:txBody>
      </p:sp>
    </p:spTree>
    <p:extLst>
      <p:ext uri="{BB962C8B-B14F-4D97-AF65-F5344CB8AC3E}">
        <p14:creationId xmlns:p14="http://schemas.microsoft.com/office/powerpoint/2010/main" val="298301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C3A9115-6E6B-48CD-B273-441FC39B85C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5</a:t>
            </a:fld>
            <a:endParaRPr lang="en-GB" altLang="en-US" sz="1200"/>
          </a:p>
        </p:txBody>
      </p:sp>
      <p:sp>
        <p:nvSpPr>
          <p:cNvPr id="8195" name="Rectangle 2">
            <a:extLst>
              <a:ext uri="{FF2B5EF4-FFF2-40B4-BE49-F238E27FC236}">
                <a16:creationId xmlns:a16="http://schemas.microsoft.com/office/drawing/2014/main" id="{A600B8FF-4755-439B-BBF8-B401D6672F6D}"/>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D3B32A6-D5F5-4502-9DF8-2A0A4638471A}"/>
              </a:ext>
            </a:extLst>
          </p:cNvPr>
          <p:cNvSpPr>
            <a:spLocks noGrp="1" noChangeArrowheads="1"/>
          </p:cNvSpPr>
          <p:nvPr>
            <p:ph type="body" idx="1"/>
          </p:nvPr>
        </p:nvSpPr>
        <p:spPr>
          <a:noFill/>
        </p:spPr>
        <p:txBody>
          <a:bodyPr/>
          <a:lstStyle/>
          <a:p>
            <a:pPr eaLnBrk="1" hangingPunct="1"/>
            <a:endParaRPr lang="ru-RU" altLang="en-US">
              <a:latin typeface="Arial" panose="020B0604020202020204" pitchFamily="34" charset="0"/>
            </a:endParaRPr>
          </a:p>
        </p:txBody>
      </p:sp>
    </p:spTree>
    <p:extLst>
      <p:ext uri="{BB962C8B-B14F-4D97-AF65-F5344CB8AC3E}">
        <p14:creationId xmlns:p14="http://schemas.microsoft.com/office/powerpoint/2010/main" val="166744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C3A9115-6E6B-48CD-B273-441FC39B85C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6</a:t>
            </a:fld>
            <a:endParaRPr lang="en-GB" altLang="en-US" sz="1200"/>
          </a:p>
        </p:txBody>
      </p:sp>
      <p:sp>
        <p:nvSpPr>
          <p:cNvPr id="8195" name="Rectangle 2">
            <a:extLst>
              <a:ext uri="{FF2B5EF4-FFF2-40B4-BE49-F238E27FC236}">
                <a16:creationId xmlns:a16="http://schemas.microsoft.com/office/drawing/2014/main" id="{A600B8FF-4755-439B-BBF8-B401D6672F6D}"/>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D3B32A6-D5F5-4502-9DF8-2A0A4638471A}"/>
              </a:ext>
            </a:extLst>
          </p:cNvPr>
          <p:cNvSpPr>
            <a:spLocks noGrp="1" noChangeArrowheads="1"/>
          </p:cNvSpPr>
          <p:nvPr>
            <p:ph type="body" idx="1"/>
          </p:nvPr>
        </p:nvSpPr>
        <p:spPr>
          <a:noFill/>
        </p:spPr>
        <p:txBody>
          <a:bodyPr/>
          <a:lstStyle/>
          <a:p>
            <a:pPr eaLnBrk="1" hangingPunct="1"/>
            <a:endParaRPr lang="ru-RU" altLang="en-US">
              <a:latin typeface="Arial" panose="020B0604020202020204" pitchFamily="34" charset="0"/>
            </a:endParaRPr>
          </a:p>
        </p:txBody>
      </p:sp>
    </p:spTree>
    <p:extLst>
      <p:ext uri="{BB962C8B-B14F-4D97-AF65-F5344CB8AC3E}">
        <p14:creationId xmlns:p14="http://schemas.microsoft.com/office/powerpoint/2010/main" val="74127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17FEC-8BDA-506C-C151-D69D43A26908}"/>
            </a:ext>
          </a:extLst>
        </p:cNvPr>
        <p:cNvGrpSpPr/>
        <p:nvPr/>
      </p:nvGrpSpPr>
      <p:grpSpPr>
        <a:xfrm>
          <a:off x="0" y="0"/>
          <a:ext cx="0" cy="0"/>
          <a:chOff x="0" y="0"/>
          <a:chExt cx="0" cy="0"/>
        </a:xfrm>
      </p:grpSpPr>
      <p:sp>
        <p:nvSpPr>
          <p:cNvPr id="8194" name="Rectangle 7">
            <a:extLst>
              <a:ext uri="{FF2B5EF4-FFF2-40B4-BE49-F238E27FC236}">
                <a16:creationId xmlns:a16="http://schemas.microsoft.com/office/drawing/2014/main" id="{DA6C949A-71AC-F2B4-8E78-9B10F73BE165}"/>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7</a:t>
            </a:fld>
            <a:endParaRPr lang="en-GB" altLang="en-US" sz="1200"/>
          </a:p>
        </p:txBody>
      </p:sp>
      <p:sp>
        <p:nvSpPr>
          <p:cNvPr id="8195" name="Rectangle 2">
            <a:extLst>
              <a:ext uri="{FF2B5EF4-FFF2-40B4-BE49-F238E27FC236}">
                <a16:creationId xmlns:a16="http://schemas.microsoft.com/office/drawing/2014/main" id="{7A94719A-74BD-09F2-3B76-2748E9A98BB2}"/>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D95D9DB0-D9AD-15C3-4328-053560977D59}"/>
              </a:ext>
            </a:extLst>
          </p:cNvPr>
          <p:cNvSpPr>
            <a:spLocks noGrp="1" noChangeArrowheads="1"/>
          </p:cNvSpPr>
          <p:nvPr>
            <p:ph type="body" idx="1"/>
          </p:nvPr>
        </p:nvSpPr>
        <p:spPr>
          <a:noFill/>
        </p:spPr>
        <p:txBody>
          <a:bodyPr/>
          <a:lstStyle/>
          <a:p>
            <a:pPr eaLnBrk="1" hangingPunct="1"/>
            <a:endParaRPr lang="ru-RU" altLang="en-US">
              <a:latin typeface="Arial" panose="020B0604020202020204" pitchFamily="34" charset="0"/>
            </a:endParaRPr>
          </a:p>
        </p:txBody>
      </p:sp>
    </p:spTree>
    <p:extLst>
      <p:ext uri="{BB962C8B-B14F-4D97-AF65-F5344CB8AC3E}">
        <p14:creationId xmlns:p14="http://schemas.microsoft.com/office/powerpoint/2010/main" val="2286158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C3A9115-6E6B-48CD-B273-441FC39B85C2}"/>
              </a:ext>
            </a:extLst>
          </p:cNvPr>
          <p:cNvSpPr>
            <a:spLocks noGrp="1" noChangeArrowheads="1"/>
          </p:cNvSpPr>
          <p:nvPr>
            <p:ph type="sldNum" sz="quarter" idx="5"/>
          </p:nvPr>
        </p:nvSpPr>
        <p:spPr>
          <a:noFill/>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4F0BCFDE-816D-4614-BA81-B0CE19ED76CC}" type="slidenum">
              <a:rPr lang="en-GB" altLang="en-US" sz="1200"/>
              <a:pPr eaLnBrk="1" hangingPunct="1"/>
              <a:t>8</a:t>
            </a:fld>
            <a:endParaRPr lang="en-GB" altLang="en-US" sz="1200"/>
          </a:p>
        </p:txBody>
      </p:sp>
      <p:sp>
        <p:nvSpPr>
          <p:cNvPr id="8195" name="Rectangle 2">
            <a:extLst>
              <a:ext uri="{FF2B5EF4-FFF2-40B4-BE49-F238E27FC236}">
                <a16:creationId xmlns:a16="http://schemas.microsoft.com/office/drawing/2014/main" id="{A600B8FF-4755-439B-BBF8-B401D6672F6D}"/>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D3B32A6-D5F5-4502-9DF8-2A0A4638471A}"/>
              </a:ext>
            </a:extLst>
          </p:cNvPr>
          <p:cNvSpPr>
            <a:spLocks noGrp="1" noChangeArrowheads="1"/>
          </p:cNvSpPr>
          <p:nvPr>
            <p:ph type="body" idx="1"/>
          </p:nvPr>
        </p:nvSpPr>
        <p:spPr>
          <a:noFill/>
        </p:spPr>
        <p:txBody>
          <a:bodyPr/>
          <a:lstStyle/>
          <a:p>
            <a:pPr eaLnBrk="1" hangingPunct="1"/>
            <a:endParaRPr lang="ru-RU" altLang="en-US">
              <a:latin typeface="Arial" panose="020B0604020202020204" pitchFamily="34" charset="0"/>
            </a:endParaRPr>
          </a:p>
        </p:txBody>
      </p:sp>
    </p:spTree>
    <p:extLst>
      <p:ext uri="{BB962C8B-B14F-4D97-AF65-F5344CB8AC3E}">
        <p14:creationId xmlns:p14="http://schemas.microsoft.com/office/powerpoint/2010/main" val="346604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5334000"/>
            <a:ext cx="7772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r">
              <a:defRPr sz="3600">
                <a:solidFill>
                  <a:schemeClr val="bg1"/>
                </a:solidFill>
              </a:defRPr>
            </a:lvl1pPr>
          </a:lstStyle>
          <a:p>
            <a:pPr lvl="0"/>
            <a:r>
              <a:rPr lang="en-US" noProof="0"/>
              <a:t>Click to edit Master title style</a:t>
            </a:r>
          </a:p>
        </p:txBody>
      </p:sp>
      <p:sp>
        <p:nvSpPr>
          <p:cNvPr id="3075" name="Rectangle 3"/>
          <p:cNvSpPr>
            <a:spLocks noGrp="1" noChangeArrowheads="1"/>
          </p:cNvSpPr>
          <p:nvPr>
            <p:ph type="subTitle" idx="1"/>
          </p:nvPr>
        </p:nvSpPr>
        <p:spPr>
          <a:xfrm>
            <a:off x="990600" y="5867400"/>
            <a:ext cx="7772400" cy="5334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lgn="r">
              <a:buFontTx/>
              <a:buNone/>
              <a:defRPr sz="24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1945859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08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1417638"/>
            <a:ext cx="1828800" cy="5211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1417638"/>
            <a:ext cx="53340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1603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647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517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38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993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500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968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31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6340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0251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6522D69-3ACA-4791-9F9C-5304B64A737A}"/>
              </a:ext>
            </a:extLst>
          </p:cNvPr>
          <p:cNvSpPr>
            <a:spLocks noGrp="1" noChangeArrowheads="1"/>
          </p:cNvSpPr>
          <p:nvPr>
            <p:ph type="title"/>
          </p:nvPr>
        </p:nvSpPr>
        <p:spPr bwMode="auto">
          <a:xfrm>
            <a:off x="914400" y="1417638"/>
            <a:ext cx="73152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Rectangle 3">
            <a:extLst>
              <a:ext uri="{FF2B5EF4-FFF2-40B4-BE49-F238E27FC236}">
                <a16:creationId xmlns:a16="http://schemas.microsoft.com/office/drawing/2014/main" id="{D4F06A52-43EA-4BCA-B286-D87E3C97E8F5}"/>
              </a:ext>
            </a:extLst>
          </p:cNvPr>
          <p:cNvSpPr>
            <a:spLocks noGrp="1" noChangeArrowheads="1"/>
          </p:cNvSpPr>
          <p:nvPr>
            <p:ph type="body" idx="1"/>
          </p:nvPr>
        </p:nvSpPr>
        <p:spPr bwMode="auto">
          <a:xfrm>
            <a:off x="914400" y="2438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Microsoft Sans Serif" pitchFamily="34" charset="0"/>
        </a:defRPr>
      </a:lvl2pPr>
      <a:lvl3pPr algn="l" rtl="0" eaLnBrk="1" fontAlgn="base" hangingPunct="1">
        <a:spcBef>
          <a:spcPct val="0"/>
        </a:spcBef>
        <a:spcAft>
          <a:spcPct val="0"/>
        </a:spcAft>
        <a:defRPr sz="4400">
          <a:solidFill>
            <a:schemeClr val="tx1"/>
          </a:solidFill>
          <a:latin typeface="Microsoft Sans Serif" pitchFamily="34" charset="0"/>
        </a:defRPr>
      </a:lvl3pPr>
      <a:lvl4pPr algn="l" rtl="0" eaLnBrk="1" fontAlgn="base" hangingPunct="1">
        <a:spcBef>
          <a:spcPct val="0"/>
        </a:spcBef>
        <a:spcAft>
          <a:spcPct val="0"/>
        </a:spcAft>
        <a:defRPr sz="4400">
          <a:solidFill>
            <a:schemeClr val="tx1"/>
          </a:solidFill>
          <a:latin typeface="Microsoft Sans Serif" pitchFamily="34" charset="0"/>
        </a:defRPr>
      </a:lvl4pPr>
      <a:lvl5pPr algn="l" rtl="0" eaLnBrk="1" fontAlgn="base" hangingPunct="1">
        <a:spcBef>
          <a:spcPct val="0"/>
        </a:spcBef>
        <a:spcAft>
          <a:spcPct val="0"/>
        </a:spcAft>
        <a:defRPr sz="4400">
          <a:solidFill>
            <a:schemeClr val="tx1"/>
          </a:solidFill>
          <a:latin typeface="Microsoft Sans Serif" pitchFamily="34" charset="0"/>
        </a:defRPr>
      </a:lvl5pPr>
      <a:lvl6pPr marL="457200" algn="l" rtl="0" eaLnBrk="1" fontAlgn="base" hangingPunct="1">
        <a:spcBef>
          <a:spcPct val="0"/>
        </a:spcBef>
        <a:spcAft>
          <a:spcPct val="0"/>
        </a:spcAft>
        <a:defRPr sz="4400">
          <a:solidFill>
            <a:schemeClr val="tx1"/>
          </a:solidFill>
          <a:latin typeface="Microsoft Sans Serif" pitchFamily="34" charset="0"/>
        </a:defRPr>
      </a:lvl6pPr>
      <a:lvl7pPr marL="914400" algn="l" rtl="0" eaLnBrk="1" fontAlgn="base" hangingPunct="1">
        <a:spcBef>
          <a:spcPct val="0"/>
        </a:spcBef>
        <a:spcAft>
          <a:spcPct val="0"/>
        </a:spcAft>
        <a:defRPr sz="4400">
          <a:solidFill>
            <a:schemeClr val="tx1"/>
          </a:solidFill>
          <a:latin typeface="Microsoft Sans Serif" pitchFamily="34" charset="0"/>
        </a:defRPr>
      </a:lvl7pPr>
      <a:lvl8pPr marL="1371600" algn="l" rtl="0" eaLnBrk="1" fontAlgn="base" hangingPunct="1">
        <a:spcBef>
          <a:spcPct val="0"/>
        </a:spcBef>
        <a:spcAft>
          <a:spcPct val="0"/>
        </a:spcAft>
        <a:defRPr sz="4400">
          <a:solidFill>
            <a:schemeClr val="tx1"/>
          </a:solidFill>
          <a:latin typeface="Microsoft Sans Serif" pitchFamily="34" charset="0"/>
        </a:defRPr>
      </a:lvl8pPr>
      <a:lvl9pPr marL="1828800" algn="l" rtl="0" eaLnBrk="1" fontAlgn="base" hangingPunct="1">
        <a:spcBef>
          <a:spcPct val="0"/>
        </a:spcBef>
        <a:spcAft>
          <a:spcPct val="0"/>
        </a:spcAft>
        <a:defRPr sz="4400">
          <a:solidFill>
            <a:schemeClr val="tx1"/>
          </a:solidFill>
          <a:latin typeface="Microsoft Sans Serif"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pwning.owasp-juice.shop/companion-guide/latest/part2/sensitive-data-exposure.html" TargetMode="External"/><Relationship Id="rId3" Type="http://schemas.openxmlformats.org/officeDocument/2006/relationships/image" Target="../media/image3.jpeg"/><Relationship Id="rId7" Type="http://schemas.openxmlformats.org/officeDocument/2006/relationships/hyperlink" Target="https://pwning.owasp-juice.shop/companion-guide/latest/part2/README.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tryhackme.com/room/owaspjuiceshop" TargetMode="External"/><Relationship Id="rId5" Type="http://schemas.openxmlformats.org/officeDocument/2006/relationships/hyperlink" Target="https://tryhackme.com/room/sqlinjectionlm" TargetMode="External"/><Relationship Id="rId4" Type="http://schemas.openxmlformats.org/officeDocument/2006/relationships/hyperlink" Target="https://owasp.org/www-project-top-t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5">
            <a:extLst>
              <a:ext uri="{FF2B5EF4-FFF2-40B4-BE49-F238E27FC236}">
                <a16:creationId xmlns:a16="http://schemas.microsoft.com/office/drawing/2014/main" id="{87DD017D-9ACC-4D92-B0F3-92F5F9148AF6}"/>
              </a:ext>
            </a:extLst>
          </p:cNvPr>
          <p:cNvSpPr>
            <a:spLocks noGrp="1" noChangeArrowheads="1"/>
          </p:cNvSpPr>
          <p:nvPr>
            <p:ph type="ctrTitle"/>
          </p:nvPr>
        </p:nvSpPr>
        <p:spPr>
          <a:xfrm>
            <a:off x="609600" y="623888"/>
            <a:ext cx="8066856" cy="7620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pPr algn="l" eaLnBrk="1" hangingPunct="1"/>
            <a:r>
              <a:rPr lang="en-GB" altLang="en-US" sz="4400" dirty="0"/>
              <a:t>Web App Vulnerabilities &amp; CTF</a:t>
            </a:r>
            <a:endParaRPr lang="ru-RU" altLang="en-US" sz="4400" dirty="0"/>
          </a:p>
        </p:txBody>
      </p:sp>
      <p:sp>
        <p:nvSpPr>
          <p:cNvPr id="2051" name="Rectangle 8">
            <a:extLst>
              <a:ext uri="{FF2B5EF4-FFF2-40B4-BE49-F238E27FC236}">
                <a16:creationId xmlns:a16="http://schemas.microsoft.com/office/drawing/2014/main" id="{11D30735-7D8E-4039-B0B5-F813ABE20790}"/>
              </a:ext>
            </a:extLst>
          </p:cNvPr>
          <p:cNvSpPr>
            <a:spLocks noGrp="1" noChangeArrowheads="1"/>
          </p:cNvSpPr>
          <p:nvPr>
            <p:ph type="subTitle" idx="1"/>
          </p:nvPr>
        </p:nvSpPr>
        <p:spPr>
          <a:xfrm>
            <a:off x="628650" y="1295400"/>
            <a:ext cx="5815558" cy="533400"/>
          </a:xfrm>
          <a:extLst>
            <a:ext uri="{AF507438-7753-43E0-B8FC-AC1667EBCBE1}">
              <a14:hiddenEffects xmlns:a14="http://schemas.microsoft.com/office/drawing/2010/main">
                <a:effectLst>
                  <a:outerShdw dist="17961" dir="2700000" algn="ctr" rotWithShape="0">
                    <a:srgbClr val="000000"/>
                  </a:outerShdw>
                </a:effectLst>
              </a14:hiddenEffects>
            </a:ext>
          </a:extLst>
        </p:spPr>
        <p:txBody>
          <a:bodyPr/>
          <a:lstStyle/>
          <a:p>
            <a:pPr algn="l" eaLnBrk="1" hangingPunct="1"/>
            <a:r>
              <a:rPr lang="en-ZA" altLang="en-US" dirty="0"/>
              <a:t>L</a:t>
            </a:r>
            <a:r>
              <a:rPr lang="en-GB" altLang="en-US" dirty="0"/>
              <a:t>et us hack around </a:t>
            </a:r>
            <a:r>
              <a:rPr lang="en-GB" altLang="en-US" sz="1000" dirty="0"/>
              <a:t>(see what I did there)</a:t>
            </a:r>
            <a:endParaRPr lang="ru-RU" alt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33596D1C-3894-4D11-BF55-CA87C6F8980A}"/>
              </a:ext>
            </a:extLst>
          </p:cNvPr>
          <p:cNvSpPr>
            <a:spLocks noGrp="1" noChangeArrowheads="1"/>
          </p:cNvSpPr>
          <p:nvPr>
            <p:ph type="title"/>
          </p:nvPr>
        </p:nvSpPr>
        <p:spPr>
          <a:xfrm>
            <a:off x="1066800" y="762000"/>
            <a:ext cx="7315200" cy="715963"/>
          </a:xfrm>
          <a:extLst>
            <a:ext uri="{AF507438-7753-43E0-B8FC-AC1667EBCBE1}">
              <a14:hiddenEffects xmlns:a14="http://schemas.microsoft.com/office/drawing/2010/main">
                <a:effectLst>
                  <a:outerShdw dist="17961" dir="2700000" algn="ctr" rotWithShape="0">
                    <a:schemeClr val="tx2"/>
                  </a:outerShdw>
                </a:effectLst>
              </a14:hiddenEffects>
            </a:ext>
          </a:extLst>
        </p:spPr>
        <p:txBody>
          <a:bodyPr/>
          <a:lstStyle/>
          <a:p>
            <a:pPr eaLnBrk="1" hangingPunct="1"/>
            <a:r>
              <a:rPr lang="en-ZA" altLang="en-US" sz="4000" dirty="0">
                <a:solidFill>
                  <a:schemeClr val="bg1"/>
                </a:solidFill>
              </a:rPr>
              <a:t>A</a:t>
            </a:r>
            <a:r>
              <a:rPr lang="en-GB" altLang="en-US" sz="4000" dirty="0">
                <a:solidFill>
                  <a:schemeClr val="bg1"/>
                </a:solidFill>
              </a:rPr>
              <a:t>genda</a:t>
            </a:r>
            <a:endParaRPr lang="ru-RU" altLang="en-US" sz="4000" dirty="0">
              <a:solidFill>
                <a:schemeClr val="bg1"/>
              </a:solidFill>
            </a:endParaRPr>
          </a:p>
        </p:txBody>
      </p:sp>
      <p:sp>
        <p:nvSpPr>
          <p:cNvPr id="3075" name="Rectangle 5">
            <a:extLst>
              <a:ext uri="{FF2B5EF4-FFF2-40B4-BE49-F238E27FC236}">
                <a16:creationId xmlns:a16="http://schemas.microsoft.com/office/drawing/2014/main" id="{67A0456D-F7C5-4941-9056-A0E0E0230718}"/>
              </a:ext>
            </a:extLst>
          </p:cNvPr>
          <p:cNvSpPr>
            <a:spLocks noGrp="1" noChangeArrowheads="1"/>
          </p:cNvSpPr>
          <p:nvPr>
            <p:ph type="body" idx="1"/>
          </p:nvPr>
        </p:nvSpPr>
        <p:spPr>
          <a:xfrm>
            <a:off x="1066800" y="1630363"/>
            <a:ext cx="7315200" cy="4191000"/>
          </a:xfrm>
        </p:spPr>
        <p:txBody>
          <a:bodyPr/>
          <a:lstStyle/>
          <a:p>
            <a:pPr eaLnBrk="1" hangingPunct="1">
              <a:lnSpc>
                <a:spcPct val="80000"/>
              </a:lnSpc>
            </a:pPr>
            <a:r>
              <a:rPr lang="en-US" altLang="ko-KR" sz="2000" dirty="0">
                <a:latin typeface="Verdana" panose="020B0604030504040204" pitchFamily="34" charset="0"/>
                <a:ea typeface="굴림" panose="020B0600000101010101" pitchFamily="34" charset="-127"/>
              </a:rPr>
              <a:t>Hi, my name is Mark… and I’m a …</a:t>
            </a:r>
          </a:p>
          <a:p>
            <a:pPr eaLnBrk="1" hangingPunct="1">
              <a:lnSpc>
                <a:spcPct val="80000"/>
              </a:lnSpc>
            </a:pPr>
            <a:r>
              <a:rPr lang="en-US" altLang="ko-KR" sz="2000" dirty="0">
                <a:latin typeface="Verdana" panose="020B0604030504040204" pitchFamily="34" charset="0"/>
                <a:ea typeface="굴림" panose="020B0600000101010101" pitchFamily="34" charset="-127"/>
              </a:rPr>
              <a:t>OWASP Top 10</a:t>
            </a:r>
          </a:p>
          <a:p>
            <a:pPr eaLnBrk="1" hangingPunct="1">
              <a:lnSpc>
                <a:spcPct val="80000"/>
              </a:lnSpc>
            </a:pPr>
            <a:r>
              <a:rPr lang="en-US" altLang="ko-KR" sz="2000" dirty="0">
                <a:latin typeface="Verdana" panose="020B0604030504040204" pitchFamily="34" charset="0"/>
                <a:ea typeface="굴림" panose="020B0600000101010101" pitchFamily="34" charset="-127"/>
              </a:rPr>
              <a:t>Some scary numbers</a:t>
            </a:r>
          </a:p>
          <a:p>
            <a:pPr eaLnBrk="1" hangingPunct="1">
              <a:lnSpc>
                <a:spcPct val="80000"/>
              </a:lnSpc>
            </a:pPr>
            <a:r>
              <a:rPr lang="en-US" altLang="ko-KR" sz="2000" dirty="0">
                <a:latin typeface="Verdana" panose="020B0604030504040204" pitchFamily="34" charset="0"/>
                <a:ea typeface="굴림" panose="020B0600000101010101" pitchFamily="34" charset="-127"/>
              </a:rPr>
              <a:t>TryHackMe – SQL Injection</a:t>
            </a:r>
          </a:p>
          <a:p>
            <a:pPr eaLnBrk="1" hangingPunct="1">
              <a:lnSpc>
                <a:spcPct val="80000"/>
              </a:lnSpc>
            </a:pPr>
            <a:r>
              <a:rPr lang="en-US" altLang="ko-KR" sz="2000" dirty="0">
                <a:latin typeface="Verdana" panose="020B0604030504040204" pitchFamily="34" charset="0"/>
                <a:ea typeface="굴림" panose="020B0600000101010101" pitchFamily="34" charset="-127"/>
              </a:rPr>
              <a:t>OWASP Juice Shop</a:t>
            </a:r>
          </a:p>
          <a:p>
            <a:pPr eaLnBrk="1" hangingPunct="1">
              <a:lnSpc>
                <a:spcPct val="80000"/>
              </a:lnSpc>
            </a:pPr>
            <a:r>
              <a:rPr lang="en-US" altLang="ko-KR" sz="2000" dirty="0">
                <a:latin typeface="Verdana" panose="020B0604030504040204" pitchFamily="34" charset="0"/>
                <a:ea typeface="굴림" panose="020B0600000101010101" pitchFamily="34" charset="-127"/>
              </a:rPr>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973C95-31E9-4EEA-89A6-5235F4FB583D}"/>
              </a:ext>
            </a:extLst>
          </p:cNvPr>
          <p:cNvSpPr>
            <a:spLocks noGrp="1" noChangeArrowheads="1"/>
          </p:cNvSpPr>
          <p:nvPr>
            <p:ph type="title"/>
          </p:nvPr>
        </p:nvSpPr>
        <p:spPr>
          <a:xfrm>
            <a:off x="1981200" y="17555"/>
            <a:ext cx="6934200" cy="1225699"/>
          </a:xfrm>
        </p:spPr>
        <p:txBody>
          <a:bodyPr/>
          <a:lstStyle/>
          <a:p>
            <a:pPr eaLnBrk="1" hangingPunct="1"/>
            <a:r>
              <a:rPr lang="en-GB" altLang="en-US" sz="4000" dirty="0">
                <a:solidFill>
                  <a:srgbClr val="4D4D4D"/>
                </a:solidFill>
              </a:rPr>
              <a:t>OWASP Top 10</a:t>
            </a:r>
          </a:p>
        </p:txBody>
      </p:sp>
      <p:sp>
        <p:nvSpPr>
          <p:cNvPr id="4099" name="Rectangle 3">
            <a:extLst>
              <a:ext uri="{FF2B5EF4-FFF2-40B4-BE49-F238E27FC236}">
                <a16:creationId xmlns:a16="http://schemas.microsoft.com/office/drawing/2014/main" id="{E13D0D4A-923A-4188-9D53-59DD4415FE5F}"/>
              </a:ext>
            </a:extLst>
          </p:cNvPr>
          <p:cNvSpPr>
            <a:spLocks noGrp="1" noChangeArrowheads="1"/>
          </p:cNvSpPr>
          <p:nvPr>
            <p:ph type="body" idx="1"/>
          </p:nvPr>
        </p:nvSpPr>
        <p:spPr>
          <a:xfrm>
            <a:off x="1981200" y="1124744"/>
            <a:ext cx="6934200" cy="4267200"/>
          </a:xfrm>
        </p:spPr>
        <p:txBody>
          <a:bodyPr/>
          <a:lstStyle/>
          <a:p>
            <a:pPr marL="0" indent="0" eaLnBrk="1" hangingPunct="1">
              <a:lnSpc>
                <a:spcPct val="80000"/>
              </a:lnSpc>
              <a:buNone/>
            </a:pPr>
            <a:r>
              <a:rPr lang="en-US" altLang="ko-KR" sz="1800" dirty="0">
                <a:solidFill>
                  <a:srgbClr val="4D4D4D"/>
                </a:solidFill>
                <a:latin typeface="Verdana" panose="020B0604030504040204" pitchFamily="34" charset="0"/>
                <a:ea typeface="굴림" panose="020B0600000101010101" pitchFamily="34" charset="-127"/>
              </a:rPr>
              <a:t>The OWASP Top 10 is a list of the most critical security risks in web applications, published by the Open Web Application Security Project (OWASP). It helps developers, security teams, and organizations focus on the most common vulnerabilities that attackers exploit.</a:t>
            </a:r>
          </a:p>
          <a:p>
            <a:pPr marL="0" indent="0" eaLnBrk="1" hangingPunct="1">
              <a:lnSpc>
                <a:spcPct val="80000"/>
              </a:lnSpc>
              <a:buNone/>
            </a:pPr>
            <a:endParaRPr lang="en-US" altLang="ko-KR"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endParaRPr lang="en-US" altLang="ko-KR" sz="1800" dirty="0">
              <a:solidFill>
                <a:srgbClr val="4D4D4D"/>
              </a:solidFill>
              <a:latin typeface="Verdana" panose="020B0604030504040204" pitchFamily="34" charset="0"/>
              <a:ea typeface="굴림" panose="020B0600000101010101" pitchFamily="34" charset="-127"/>
            </a:endParaRPr>
          </a:p>
        </p:txBody>
      </p:sp>
      <p:pic>
        <p:nvPicPr>
          <p:cNvPr id="1031" name="Picture 7" descr="Comprehensive Guide to the OWASP Top 10">
            <a:extLst>
              <a:ext uri="{FF2B5EF4-FFF2-40B4-BE49-F238E27FC236}">
                <a16:creationId xmlns:a16="http://schemas.microsoft.com/office/drawing/2014/main" id="{14C89BDE-0A47-4C9C-B23F-97CBA51F9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2" y="2636912"/>
            <a:ext cx="6048375" cy="3867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a:extLst>
            <a:ext uri="{FF2B5EF4-FFF2-40B4-BE49-F238E27FC236}">
              <a16:creationId xmlns:a16="http://schemas.microsoft.com/office/drawing/2014/main" id="{EF1A0201-2390-7832-3F07-CFF36C062DF4}"/>
            </a:ext>
          </a:extLst>
        </p:cNvPr>
        <p:cNvGrpSpPr/>
        <p:nvPr/>
      </p:nvGrpSpPr>
      <p:grpSpPr>
        <a:xfrm>
          <a:off x="0" y="0"/>
          <a:ext cx="0" cy="0"/>
          <a:chOff x="0" y="0"/>
          <a:chExt cx="0" cy="0"/>
        </a:xfrm>
      </p:grpSpPr>
      <p:sp>
        <p:nvSpPr>
          <p:cNvPr id="4099" name="Rectangle 3">
            <a:extLst>
              <a:ext uri="{FF2B5EF4-FFF2-40B4-BE49-F238E27FC236}">
                <a16:creationId xmlns:a16="http://schemas.microsoft.com/office/drawing/2014/main" id="{52B7592F-C7A6-FF8B-1C9F-A2F30C7AD3FC}"/>
              </a:ext>
            </a:extLst>
          </p:cNvPr>
          <p:cNvSpPr>
            <a:spLocks noGrp="1" noChangeArrowheads="1"/>
          </p:cNvSpPr>
          <p:nvPr>
            <p:ph type="body" idx="1"/>
          </p:nvPr>
        </p:nvSpPr>
        <p:spPr>
          <a:xfrm>
            <a:off x="1981200" y="1124744"/>
            <a:ext cx="6934200" cy="4267200"/>
          </a:xfrm>
        </p:spPr>
        <p:txBody>
          <a:bodyPr/>
          <a:lstStyle/>
          <a:p>
            <a:pPr marL="0" indent="0" eaLnBrk="1" hangingPunct="1">
              <a:lnSpc>
                <a:spcPct val="80000"/>
              </a:lnSpc>
              <a:buNone/>
            </a:pPr>
            <a:endParaRPr lang="en-US" altLang="ko-KR"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endParaRPr lang="en-US" altLang="ko-KR" sz="1800" dirty="0">
              <a:solidFill>
                <a:srgbClr val="4D4D4D"/>
              </a:solidFill>
              <a:latin typeface="Verdana" panose="020B0604030504040204" pitchFamily="34" charset="0"/>
              <a:ea typeface="굴림" panose="020B0600000101010101" pitchFamily="34" charset="-127"/>
            </a:endParaRPr>
          </a:p>
        </p:txBody>
      </p:sp>
      <p:pic>
        <p:nvPicPr>
          <p:cNvPr id="5" name="Picture 4">
            <a:extLst>
              <a:ext uri="{FF2B5EF4-FFF2-40B4-BE49-F238E27FC236}">
                <a16:creationId xmlns:a16="http://schemas.microsoft.com/office/drawing/2014/main" id="{8FAA3440-7551-CB74-2ADD-E218B7AE3A32}"/>
              </a:ext>
            </a:extLst>
          </p:cNvPr>
          <p:cNvPicPr>
            <a:picLocks noChangeAspect="1"/>
          </p:cNvPicPr>
          <p:nvPr/>
        </p:nvPicPr>
        <p:blipFill>
          <a:blip r:embed="rId4"/>
          <a:stretch>
            <a:fillRect/>
          </a:stretch>
        </p:blipFill>
        <p:spPr>
          <a:xfrm>
            <a:off x="1885453" y="228153"/>
            <a:ext cx="7125694" cy="6401693"/>
          </a:xfrm>
          <a:prstGeom prst="rect">
            <a:avLst/>
          </a:prstGeom>
        </p:spPr>
      </p:pic>
    </p:spTree>
    <p:extLst>
      <p:ext uri="{BB962C8B-B14F-4D97-AF65-F5344CB8AC3E}">
        <p14:creationId xmlns:p14="http://schemas.microsoft.com/office/powerpoint/2010/main" val="26534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973C95-31E9-4EEA-89A6-5235F4FB583D}"/>
              </a:ext>
            </a:extLst>
          </p:cNvPr>
          <p:cNvSpPr>
            <a:spLocks noGrp="1" noChangeArrowheads="1"/>
          </p:cNvSpPr>
          <p:nvPr>
            <p:ph type="title"/>
          </p:nvPr>
        </p:nvSpPr>
        <p:spPr>
          <a:xfrm>
            <a:off x="1979712" y="0"/>
            <a:ext cx="6934200" cy="1225699"/>
          </a:xfrm>
        </p:spPr>
        <p:txBody>
          <a:bodyPr/>
          <a:lstStyle/>
          <a:p>
            <a:pPr eaLnBrk="1" hangingPunct="1"/>
            <a:r>
              <a:rPr lang="en-GB" altLang="en-US" sz="4000" dirty="0">
                <a:solidFill>
                  <a:srgbClr val="4D4D4D"/>
                </a:solidFill>
              </a:rPr>
              <a:t>Some scary numbers.</a:t>
            </a:r>
          </a:p>
        </p:txBody>
      </p:sp>
      <p:sp>
        <p:nvSpPr>
          <p:cNvPr id="3" name="Rectangle: Rounded Corners 2">
            <a:extLst>
              <a:ext uri="{FF2B5EF4-FFF2-40B4-BE49-F238E27FC236}">
                <a16:creationId xmlns:a16="http://schemas.microsoft.com/office/drawing/2014/main" id="{C7635757-02EB-412B-B1CD-A60A2A5DBC1E}"/>
              </a:ext>
            </a:extLst>
          </p:cNvPr>
          <p:cNvSpPr/>
          <p:nvPr/>
        </p:nvSpPr>
        <p:spPr bwMode="auto">
          <a:xfrm>
            <a:off x="2051720" y="1183813"/>
            <a:ext cx="6574160" cy="1152128"/>
          </a:xfrm>
          <a:prstGeom prst="roundRect">
            <a:avLst/>
          </a:prstGeom>
          <a:gradFill rotWithShape="1">
            <a:gsLst>
              <a:gs pos="0">
                <a:schemeClr val="bg2">
                  <a:gamma/>
                  <a:tint val="26667"/>
                  <a:invGamma/>
                </a:schemeClr>
              </a:gs>
              <a:gs pos="23000">
                <a:schemeClr val="bg2">
                  <a:alpha val="69000"/>
                </a:schemeClr>
              </a:gs>
            </a:gsLst>
            <a:lin ang="5400000" scaled="1"/>
          </a:gradFill>
          <a:ln>
            <a:noFill/>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ZA" b="0"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Anthem Inc. Data Breach (2015): A significant SQL injection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vulnerability led to the exposure of personal information of </a:t>
            </a:r>
          </a:p>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approximately 78.8 million individuals.</a:t>
            </a:r>
            <a:endParaRPr kumimoji="0" lang="en-ZA" sz="18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lang="en-ZA" dirty="0">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ndParaRPr>
          </a:p>
        </p:txBody>
      </p:sp>
      <p:sp>
        <p:nvSpPr>
          <p:cNvPr id="2" name="Rectangle: Rounded Corners 1">
            <a:extLst>
              <a:ext uri="{FF2B5EF4-FFF2-40B4-BE49-F238E27FC236}">
                <a16:creationId xmlns:a16="http://schemas.microsoft.com/office/drawing/2014/main" id="{C099F400-26D5-BF0D-2B34-AAE02B0DF95C}"/>
              </a:ext>
            </a:extLst>
          </p:cNvPr>
          <p:cNvSpPr/>
          <p:nvPr/>
        </p:nvSpPr>
        <p:spPr bwMode="auto">
          <a:xfrm>
            <a:off x="2051720" y="2636912"/>
            <a:ext cx="6574160" cy="1152128"/>
          </a:xfrm>
          <a:prstGeom prst="roundRect">
            <a:avLst/>
          </a:prstGeom>
          <a:gradFill rotWithShape="1">
            <a:gsLst>
              <a:gs pos="0">
                <a:schemeClr val="bg2">
                  <a:gamma/>
                  <a:tint val="26667"/>
                  <a:invGamma/>
                </a:schemeClr>
              </a:gs>
              <a:gs pos="23000">
                <a:schemeClr val="bg2">
                  <a:alpha val="69000"/>
                </a:schemeClr>
              </a:gs>
            </a:gsLst>
            <a:lin ang="5400000" scaled="1"/>
          </a:gradFill>
          <a:ln>
            <a:noFill/>
          </a:ln>
          <a:effectLst/>
        </p:spPr>
        <p:txBody>
          <a:bodyPr vert="horz" wrap="square" lIns="91440" tIns="45720" rIns="91440" bIns="45720" numCol="1" rtlCol="0" anchor="ctr" anchorCtr="0" compatLnSpc="1">
            <a:prstTxWarp prst="textNoShape">
              <a:avLst/>
            </a:prstTxWarp>
          </a:bodyPr>
          <a:lstStyle/>
          <a:p>
            <a:r>
              <a:rPr lang="en-US" sz="1800" dirty="0">
                <a:latin typeface="Arial" charset="0"/>
              </a:rPr>
              <a:t>Adobe Systems Breach (2013): Weak authentication mechanisms resulted in unauthorized access, compromising nearly 153 million user records.</a:t>
            </a:r>
            <a:endParaRPr lang="en-ZA" sz="1800" dirty="0">
              <a:latin typeface="Arial" charset="0"/>
            </a:endParaRPr>
          </a:p>
        </p:txBody>
      </p:sp>
      <p:sp>
        <p:nvSpPr>
          <p:cNvPr id="4" name="Rectangle: Rounded Corners 3">
            <a:extLst>
              <a:ext uri="{FF2B5EF4-FFF2-40B4-BE49-F238E27FC236}">
                <a16:creationId xmlns:a16="http://schemas.microsoft.com/office/drawing/2014/main" id="{1FEEE80A-34B2-CA9C-6724-5CC4B008D77D}"/>
              </a:ext>
            </a:extLst>
          </p:cNvPr>
          <p:cNvSpPr/>
          <p:nvPr/>
        </p:nvSpPr>
        <p:spPr bwMode="auto">
          <a:xfrm>
            <a:off x="2051720" y="4090011"/>
            <a:ext cx="6574160" cy="1152128"/>
          </a:xfrm>
          <a:prstGeom prst="roundRect">
            <a:avLst/>
          </a:prstGeom>
          <a:gradFill rotWithShape="1">
            <a:gsLst>
              <a:gs pos="0">
                <a:schemeClr val="bg2">
                  <a:gamma/>
                  <a:tint val="26667"/>
                  <a:invGamma/>
                </a:schemeClr>
              </a:gs>
              <a:gs pos="23000">
                <a:schemeClr val="bg2">
                  <a:alpha val="69000"/>
                </a:schemeClr>
              </a:gs>
            </a:gsLst>
            <a:lin ang="5400000" scaled="1"/>
          </a:gradFill>
          <a:ln>
            <a:noFill/>
          </a:ln>
          <a:effectLst/>
        </p:spPr>
        <p:txBody>
          <a:bodyPr vert="horz" wrap="square" lIns="91440" tIns="45720" rIns="91440" bIns="45720" numCol="1" rtlCol="0" anchor="ctr" anchorCtr="0" compatLnSpc="1">
            <a:prstTxWarp prst="textNoShape">
              <a:avLst/>
            </a:prstTxWarp>
          </a:bodyPr>
          <a:lstStyle/>
          <a:p>
            <a:r>
              <a:rPr lang="en-US" sz="1800" dirty="0">
                <a:latin typeface="Arial" charset="0"/>
              </a:rPr>
              <a:t>Equifax Breach (2017): An unpatched vulnerability in the Apache Struts framework led to the exposure of sensitive data of over 147 million consumers.</a:t>
            </a:r>
            <a:endParaRPr lang="en-GB" sz="1800" dirty="0">
              <a:latin typeface="Arial" charset="0"/>
            </a:endParaRPr>
          </a:p>
        </p:txBody>
      </p:sp>
      <p:sp>
        <p:nvSpPr>
          <p:cNvPr id="5" name="Rectangle: Rounded Corners 4">
            <a:extLst>
              <a:ext uri="{FF2B5EF4-FFF2-40B4-BE49-F238E27FC236}">
                <a16:creationId xmlns:a16="http://schemas.microsoft.com/office/drawing/2014/main" id="{35966430-2EB7-1001-6D61-4CC73635D2DA}"/>
              </a:ext>
            </a:extLst>
          </p:cNvPr>
          <p:cNvSpPr/>
          <p:nvPr/>
        </p:nvSpPr>
        <p:spPr bwMode="auto">
          <a:xfrm>
            <a:off x="2051720" y="5543110"/>
            <a:ext cx="6574160" cy="1152128"/>
          </a:xfrm>
          <a:prstGeom prst="roundRect">
            <a:avLst/>
          </a:prstGeom>
          <a:gradFill rotWithShape="1">
            <a:gsLst>
              <a:gs pos="0">
                <a:schemeClr val="bg2">
                  <a:gamma/>
                  <a:tint val="26667"/>
                  <a:invGamma/>
                </a:schemeClr>
              </a:gs>
              <a:gs pos="23000">
                <a:schemeClr val="bg2">
                  <a:alpha val="69000"/>
                </a:schemeClr>
              </a:gs>
            </a:gsLst>
            <a:lin ang="5400000" scaled="1"/>
          </a:gradFill>
          <a:ln>
            <a:noFill/>
          </a:ln>
          <a:effectLst/>
        </p:spPr>
        <p:txBody>
          <a:bodyPr vert="horz" wrap="square" lIns="91440" tIns="45720" rIns="91440" bIns="45720" numCol="1" rtlCol="0" anchor="ctr" anchorCtr="0" compatLnSpc="1">
            <a:prstTxWarp prst="textNoShape">
              <a:avLst/>
            </a:prstTxWarp>
          </a:bodyPr>
          <a:lstStyle/>
          <a:p>
            <a:r>
              <a:rPr lang="en-US" sz="1800" dirty="0">
                <a:latin typeface="Arial" charset="0"/>
              </a:rPr>
              <a:t>Capital One Breach (2019): A misconfigured Web Application Firewall (WAF) allowed unauthorized access, affecting over 100 million individuals.</a:t>
            </a:r>
            <a:endParaRPr lang="en-GB" sz="1800" dirty="0">
              <a:latin typeface="Arial" charset="0"/>
            </a:endParaRPr>
          </a:p>
        </p:txBody>
      </p:sp>
    </p:spTree>
    <p:extLst>
      <p:ext uri="{BB962C8B-B14F-4D97-AF65-F5344CB8AC3E}">
        <p14:creationId xmlns:p14="http://schemas.microsoft.com/office/powerpoint/2010/main" val="368516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973C95-31E9-4EEA-89A6-5235F4FB583D}"/>
              </a:ext>
            </a:extLst>
          </p:cNvPr>
          <p:cNvSpPr>
            <a:spLocks noGrp="1" noChangeArrowheads="1"/>
          </p:cNvSpPr>
          <p:nvPr>
            <p:ph type="title"/>
          </p:nvPr>
        </p:nvSpPr>
        <p:spPr>
          <a:xfrm>
            <a:off x="1981200" y="188640"/>
            <a:ext cx="6934200" cy="1225699"/>
          </a:xfrm>
        </p:spPr>
        <p:txBody>
          <a:bodyPr/>
          <a:lstStyle/>
          <a:p>
            <a:pPr eaLnBrk="1" hangingPunct="1"/>
            <a:r>
              <a:rPr lang="en-ZA" altLang="en-US" sz="4000" dirty="0">
                <a:solidFill>
                  <a:srgbClr val="4D4D4D"/>
                </a:solidFill>
              </a:rPr>
              <a:t>TryHackMe – SQL Injection</a:t>
            </a:r>
            <a:endParaRPr lang="en-GB" altLang="en-US" sz="4000" dirty="0">
              <a:solidFill>
                <a:srgbClr val="4D4D4D"/>
              </a:solidFill>
            </a:endParaRPr>
          </a:p>
        </p:txBody>
      </p:sp>
      <p:sp>
        <p:nvSpPr>
          <p:cNvPr id="4099" name="Rectangle 3">
            <a:extLst>
              <a:ext uri="{FF2B5EF4-FFF2-40B4-BE49-F238E27FC236}">
                <a16:creationId xmlns:a16="http://schemas.microsoft.com/office/drawing/2014/main" id="{E13D0D4A-923A-4188-9D53-59DD4415FE5F}"/>
              </a:ext>
            </a:extLst>
          </p:cNvPr>
          <p:cNvSpPr>
            <a:spLocks noGrp="1" noChangeArrowheads="1"/>
          </p:cNvSpPr>
          <p:nvPr>
            <p:ph type="body" idx="1"/>
          </p:nvPr>
        </p:nvSpPr>
        <p:spPr>
          <a:xfrm>
            <a:off x="1981200" y="1295400"/>
            <a:ext cx="6934200" cy="4267200"/>
          </a:xfrm>
        </p:spPr>
        <p:txBody>
          <a:bodyPr/>
          <a:lstStyle/>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Learn how to detect and exploit SQL Injection vulnerabilities.</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What is SQL Injection – where user-provided data gets included in the SQL query itself, modifying the initial query.</a:t>
            </a:r>
            <a:br>
              <a:rPr lang="en-US" altLang="en-US" sz="1800" dirty="0">
                <a:solidFill>
                  <a:srgbClr val="4D4D4D"/>
                </a:solidFill>
                <a:latin typeface="Verdana" panose="020B0604030504040204" pitchFamily="34" charset="0"/>
                <a:ea typeface="굴림" panose="020B0600000101010101" pitchFamily="34" charset="-127"/>
              </a:rPr>
            </a:br>
            <a:br>
              <a:rPr lang="en-US" altLang="en-US" sz="1800" dirty="0">
                <a:solidFill>
                  <a:srgbClr val="4D4D4D"/>
                </a:solidFill>
                <a:latin typeface="Verdana" panose="020B0604030504040204" pitchFamily="34" charset="0"/>
                <a:ea typeface="굴림" panose="020B0600000101010101" pitchFamily="34" charset="-127"/>
              </a:rPr>
            </a:br>
            <a:r>
              <a:rPr lang="en-US" altLang="en-US" sz="1800" dirty="0">
                <a:solidFill>
                  <a:srgbClr val="4D4D4D"/>
                </a:solidFill>
                <a:latin typeface="Verdana" panose="020B0604030504040204" pitchFamily="34" charset="0"/>
                <a:ea typeface="굴림" panose="020B0600000101010101" pitchFamily="34" charset="-127"/>
              </a:rPr>
              <a:t>We’ll assume that we all know what SQL is, as well as Database / Tables /Data.</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We’ll focus on Tasks 5 &amp; 6.</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69830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a:extLst>
            <a:ext uri="{FF2B5EF4-FFF2-40B4-BE49-F238E27FC236}">
              <a16:creationId xmlns:a16="http://schemas.microsoft.com/office/drawing/2014/main" id="{C2B024E2-6EFF-5F13-047E-C7644A933D0C}"/>
            </a:ext>
          </a:extLst>
        </p:cNvPr>
        <p:cNvGrpSpPr/>
        <p:nvPr/>
      </p:nvGrpSpPr>
      <p:grpSpPr>
        <a:xfrm>
          <a:off x="0" y="0"/>
          <a:ext cx="0" cy="0"/>
          <a:chOff x="0" y="0"/>
          <a:chExt cx="0" cy="0"/>
        </a:xfrm>
      </p:grpSpPr>
      <p:sp>
        <p:nvSpPr>
          <p:cNvPr id="4098" name="Rectangle 2">
            <a:extLst>
              <a:ext uri="{FF2B5EF4-FFF2-40B4-BE49-F238E27FC236}">
                <a16:creationId xmlns:a16="http://schemas.microsoft.com/office/drawing/2014/main" id="{D766D1CC-9863-A9A7-A5BC-1A3DE871D367}"/>
              </a:ext>
            </a:extLst>
          </p:cNvPr>
          <p:cNvSpPr>
            <a:spLocks noGrp="1" noChangeArrowheads="1"/>
          </p:cNvSpPr>
          <p:nvPr>
            <p:ph type="title"/>
          </p:nvPr>
        </p:nvSpPr>
        <p:spPr>
          <a:xfrm>
            <a:off x="1981200" y="188640"/>
            <a:ext cx="6934200" cy="1225699"/>
          </a:xfrm>
        </p:spPr>
        <p:txBody>
          <a:bodyPr/>
          <a:lstStyle/>
          <a:p>
            <a:pPr eaLnBrk="1" hangingPunct="1"/>
            <a:r>
              <a:rPr lang="en-ZA" altLang="en-US" sz="4000" dirty="0">
                <a:solidFill>
                  <a:srgbClr val="4D4D4D"/>
                </a:solidFill>
              </a:rPr>
              <a:t>OWASP Juice Shop</a:t>
            </a:r>
            <a:endParaRPr lang="en-GB" altLang="en-US" sz="4000" dirty="0">
              <a:solidFill>
                <a:srgbClr val="4D4D4D"/>
              </a:solidFill>
            </a:endParaRPr>
          </a:p>
        </p:txBody>
      </p:sp>
      <p:sp>
        <p:nvSpPr>
          <p:cNvPr id="4099" name="Rectangle 3">
            <a:extLst>
              <a:ext uri="{FF2B5EF4-FFF2-40B4-BE49-F238E27FC236}">
                <a16:creationId xmlns:a16="http://schemas.microsoft.com/office/drawing/2014/main" id="{2685277B-5314-CB24-470F-C30094F985B3}"/>
              </a:ext>
            </a:extLst>
          </p:cNvPr>
          <p:cNvSpPr>
            <a:spLocks noGrp="1" noChangeArrowheads="1"/>
          </p:cNvSpPr>
          <p:nvPr>
            <p:ph type="body" idx="1"/>
          </p:nvPr>
        </p:nvSpPr>
        <p:spPr>
          <a:xfrm>
            <a:off x="1981200" y="980728"/>
            <a:ext cx="6934200" cy="5760640"/>
          </a:xfrm>
        </p:spPr>
        <p:txBody>
          <a:bodyPr/>
          <a:lstStyle/>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docker run --rm -p 127.0.0.1:3000:3000 </a:t>
            </a:r>
            <a:r>
              <a:rPr lang="en-US" altLang="en-US" sz="1600" dirty="0" err="1">
                <a:solidFill>
                  <a:srgbClr val="4D4D4D"/>
                </a:solidFill>
                <a:latin typeface="Verdana" panose="020B0604030504040204" pitchFamily="34" charset="0"/>
                <a:ea typeface="굴림" panose="020B0600000101010101" pitchFamily="34" charset="-127"/>
              </a:rPr>
              <a:t>bkimminich</a:t>
            </a:r>
            <a:r>
              <a:rPr lang="en-US" altLang="en-US" sz="1600" dirty="0">
                <a:solidFill>
                  <a:srgbClr val="4D4D4D"/>
                </a:solidFill>
                <a:latin typeface="Verdana" panose="020B0604030504040204" pitchFamily="34" charset="0"/>
                <a:ea typeface="굴림" panose="020B0600000101010101" pitchFamily="34" charset="-127"/>
              </a:rPr>
              <a:t>/juice-shop</a:t>
            </a: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Task 1</a:t>
            </a: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Find the admin email address and see if you can log in with their details.  (Injection)</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Task 2</a:t>
            </a: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Post a product review as another user or edit any user’s existing review. (Broken Access Control)</a:t>
            </a:r>
          </a:p>
          <a:p>
            <a:pPr marL="0" indent="0" eaLnBrk="1" hangingPunct="1">
              <a:lnSpc>
                <a:spcPct val="80000"/>
              </a:lnSpc>
              <a:buNone/>
            </a:pPr>
            <a:endParaRPr lang="en-US" altLang="en-US" sz="16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Task 3</a:t>
            </a: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Access the administration section of the store. (Broken Access Control)</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Task 4</a:t>
            </a: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Access a confidential file. (Cryptographic Failure – Sensitive Data Exposure)</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a:p>
            <a:pPr marL="0" indent="0" eaLnBrk="1" hangingPunct="1">
              <a:lnSpc>
                <a:spcPct val="80000"/>
              </a:lnSpc>
              <a:buNone/>
            </a:pPr>
            <a:r>
              <a:rPr lang="en-US" altLang="en-US" sz="1800" dirty="0">
                <a:solidFill>
                  <a:srgbClr val="4D4D4D"/>
                </a:solidFill>
                <a:latin typeface="Verdana" panose="020B0604030504040204" pitchFamily="34" charset="0"/>
                <a:ea typeface="굴림" panose="020B0600000101010101" pitchFamily="34" charset="-127"/>
              </a:rPr>
              <a:t>Task 5</a:t>
            </a:r>
          </a:p>
          <a:p>
            <a:pPr marL="0" indent="0" eaLnBrk="1" hangingPunct="1">
              <a:lnSpc>
                <a:spcPct val="80000"/>
              </a:lnSpc>
              <a:buNone/>
            </a:pPr>
            <a:r>
              <a:rPr lang="en-US" altLang="en-US" sz="1600" dirty="0">
                <a:solidFill>
                  <a:srgbClr val="4D4D4D"/>
                </a:solidFill>
                <a:latin typeface="Verdana" panose="020B0604030504040204" pitchFamily="34" charset="0"/>
                <a:ea typeface="굴림" panose="020B0600000101010101" pitchFamily="34" charset="-127"/>
              </a:rPr>
              <a:t>Register as a user with administrator privileges. (Improper Input Validation – multiple Items in Top 10)</a:t>
            </a:r>
          </a:p>
          <a:p>
            <a:pPr marL="0" indent="0" eaLnBrk="1" hangingPunct="1">
              <a:lnSpc>
                <a:spcPct val="80000"/>
              </a:lnSpc>
              <a:buNone/>
            </a:pPr>
            <a:endParaRPr lang="en-US" altLang="en-US" sz="1800" dirty="0">
              <a:solidFill>
                <a:srgbClr val="4D4D4D"/>
              </a:solidFill>
              <a:latin typeface="Verdana" panose="020B0604030504040204" pitchFamily="34" charset="0"/>
              <a:ea typeface="굴림" panose="020B0600000101010101" pitchFamily="34" charset="-127"/>
            </a:endParaRPr>
          </a:p>
        </p:txBody>
      </p:sp>
    </p:spTree>
    <p:extLst>
      <p:ext uri="{BB962C8B-B14F-4D97-AF65-F5344CB8AC3E}">
        <p14:creationId xmlns:p14="http://schemas.microsoft.com/office/powerpoint/2010/main" val="104886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4973C95-31E9-4EEA-89A6-5235F4FB583D}"/>
              </a:ext>
            </a:extLst>
          </p:cNvPr>
          <p:cNvSpPr>
            <a:spLocks noGrp="1" noChangeArrowheads="1"/>
          </p:cNvSpPr>
          <p:nvPr>
            <p:ph type="title"/>
          </p:nvPr>
        </p:nvSpPr>
        <p:spPr>
          <a:xfrm>
            <a:off x="1981200" y="188640"/>
            <a:ext cx="6934200" cy="1225699"/>
          </a:xfrm>
        </p:spPr>
        <p:txBody>
          <a:bodyPr/>
          <a:lstStyle/>
          <a:p>
            <a:pPr eaLnBrk="1" hangingPunct="1"/>
            <a:r>
              <a:rPr lang="en-ZA" altLang="en-US" sz="4000" dirty="0">
                <a:solidFill>
                  <a:srgbClr val="4D4D4D"/>
                </a:solidFill>
              </a:rPr>
              <a:t>Links and References.</a:t>
            </a:r>
            <a:endParaRPr lang="en-GB" altLang="en-US" sz="4000" dirty="0">
              <a:solidFill>
                <a:srgbClr val="4D4D4D"/>
              </a:solidFill>
            </a:endParaRPr>
          </a:p>
        </p:txBody>
      </p:sp>
      <p:sp>
        <p:nvSpPr>
          <p:cNvPr id="4099" name="Rectangle 3">
            <a:extLst>
              <a:ext uri="{FF2B5EF4-FFF2-40B4-BE49-F238E27FC236}">
                <a16:creationId xmlns:a16="http://schemas.microsoft.com/office/drawing/2014/main" id="{E13D0D4A-923A-4188-9D53-59DD4415FE5F}"/>
              </a:ext>
            </a:extLst>
          </p:cNvPr>
          <p:cNvSpPr>
            <a:spLocks noGrp="1" noChangeArrowheads="1"/>
          </p:cNvSpPr>
          <p:nvPr>
            <p:ph type="body" idx="1"/>
          </p:nvPr>
        </p:nvSpPr>
        <p:spPr>
          <a:xfrm>
            <a:off x="1981200" y="1630363"/>
            <a:ext cx="6934200" cy="4267200"/>
          </a:xfrm>
        </p:spPr>
        <p:txBody>
          <a:bodyPr/>
          <a:lstStyle/>
          <a:p>
            <a:pPr>
              <a:lnSpc>
                <a:spcPct val="80000"/>
              </a:lnSpc>
            </a:pPr>
            <a:r>
              <a:rPr lang="en-US" altLang="en-US" sz="1600" dirty="0">
                <a:solidFill>
                  <a:srgbClr val="4D4D4D"/>
                </a:solidFill>
                <a:latin typeface="Verdana" panose="020B0604030504040204" pitchFamily="34" charset="0"/>
                <a:ea typeface="굴림" panose="020B0600000101010101" pitchFamily="34" charset="-127"/>
                <a:hlinkClick r:id="rId4">
                  <a:extLst>
                    <a:ext uri="{A12FA001-AC4F-418D-AE19-62706E023703}">
                      <ahyp:hlinkClr xmlns:ahyp="http://schemas.microsoft.com/office/drawing/2018/hyperlinkcolor" val="tx"/>
                    </a:ext>
                  </a:extLst>
                </a:hlinkClick>
              </a:rPr>
              <a:t>https://owasp.org/www-project-top-ten/</a:t>
            </a: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r>
              <a:rPr lang="en-US" altLang="en-US" sz="1600" dirty="0">
                <a:solidFill>
                  <a:srgbClr val="4D4D4D"/>
                </a:solidFill>
                <a:latin typeface="Verdana" panose="020B0604030504040204" pitchFamily="34" charset="0"/>
                <a:ea typeface="굴림" panose="020B0600000101010101" pitchFamily="34" charset="-127"/>
                <a:hlinkClick r:id="rId5">
                  <a:extLst>
                    <a:ext uri="{A12FA001-AC4F-418D-AE19-62706E023703}">
                      <ahyp:hlinkClr xmlns:ahyp="http://schemas.microsoft.com/office/drawing/2018/hyperlinkcolor" val="tx"/>
                    </a:ext>
                  </a:extLst>
                </a:hlinkClick>
              </a:rPr>
              <a:t>https://tryhackme.com/room/sqlinjectionlm</a:t>
            </a: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r>
              <a:rPr lang="en-US" altLang="en-US" sz="1600" dirty="0">
                <a:solidFill>
                  <a:srgbClr val="4D4D4D"/>
                </a:solidFill>
                <a:latin typeface="Verdana" panose="020B0604030504040204" pitchFamily="34" charset="0"/>
                <a:ea typeface="굴림" panose="020B0600000101010101" pitchFamily="34" charset="-127"/>
                <a:hlinkClick r:id="rId6">
                  <a:extLst>
                    <a:ext uri="{A12FA001-AC4F-418D-AE19-62706E023703}">
                      <ahyp:hlinkClr xmlns:ahyp="http://schemas.microsoft.com/office/drawing/2018/hyperlinkcolor" val="tx"/>
                    </a:ext>
                  </a:extLst>
                </a:hlinkClick>
              </a:rPr>
              <a:t>https://tryhackme.com/room/owaspjuiceshop</a:t>
            </a: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r>
              <a:rPr lang="en-US" altLang="en-US" sz="1600" dirty="0">
                <a:solidFill>
                  <a:srgbClr val="4D4D4D"/>
                </a:solidFill>
                <a:latin typeface="Verdana" panose="020B0604030504040204" pitchFamily="34" charset="0"/>
                <a:ea typeface="굴림" panose="020B0600000101010101" pitchFamily="34" charset="-127"/>
                <a:hlinkClick r:id="rId7">
                  <a:extLst>
                    <a:ext uri="{A12FA001-AC4F-418D-AE19-62706E023703}">
                      <ahyp:hlinkClr xmlns:ahyp="http://schemas.microsoft.com/office/drawing/2018/hyperlinkcolor" val="tx"/>
                    </a:ext>
                  </a:extLst>
                </a:hlinkClick>
              </a:rPr>
              <a:t>https://pwning.owasp-juice.shop/companion-guide/latest/part2/README.html</a:t>
            </a: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r>
              <a:rPr lang="en-US" altLang="en-US" sz="1600" dirty="0">
                <a:solidFill>
                  <a:srgbClr val="4D4D4D"/>
                </a:solidFill>
                <a:latin typeface="Verdana" panose="020B0604030504040204" pitchFamily="34" charset="0"/>
                <a:ea typeface="굴림" panose="020B0600000101010101" pitchFamily="34" charset="-127"/>
                <a:hlinkClick r:id="rId8">
                  <a:extLst>
                    <a:ext uri="{A12FA001-AC4F-418D-AE19-62706E023703}">
                      <ahyp:hlinkClr xmlns:ahyp="http://schemas.microsoft.com/office/drawing/2018/hyperlinkcolor" val="tx"/>
                    </a:ext>
                  </a:extLst>
                </a:hlinkClick>
              </a:rPr>
              <a:t>https://pwning.owasp-juice.shop/companion-guide/latest/part2/sensitive-data-exposure.html</a:t>
            </a: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a:lnSpc>
                <a:spcPct val="80000"/>
              </a:lnSpc>
            </a:pPr>
            <a:endParaRPr lang="en-US" altLang="en-US" sz="1600" dirty="0">
              <a:solidFill>
                <a:srgbClr val="4D4D4D"/>
              </a:solidFill>
              <a:latin typeface="Verdana" panose="020B0604030504040204" pitchFamily="34" charset="0"/>
              <a:ea typeface="굴림" panose="020B0600000101010101" pitchFamily="34" charset="-127"/>
            </a:endParaRPr>
          </a:p>
          <a:p>
            <a:pPr eaLnBrk="1" hangingPunct="1">
              <a:lnSpc>
                <a:spcPct val="80000"/>
              </a:lnSpc>
            </a:pPr>
            <a:endParaRPr lang="en-US" altLang="en-US" sz="1800" dirty="0">
              <a:solidFill>
                <a:srgbClr val="4D4D4D"/>
              </a:solidFill>
              <a:latin typeface="Verdana" panose="020B0604030504040204" pitchFamily="34" charset="0"/>
              <a:ea typeface="굴림" panose="020B0600000101010101" pitchFamily="34" charset="-127"/>
            </a:endParaRPr>
          </a:p>
          <a:p>
            <a:pPr eaLnBrk="1" hangingPunct="1">
              <a:lnSpc>
                <a:spcPct val="80000"/>
              </a:lnSpc>
            </a:pPr>
            <a:endParaRPr lang="en-GB" altLang="en-US" sz="1800" dirty="0">
              <a:solidFill>
                <a:srgbClr val="4D4D4D"/>
              </a:solidFill>
            </a:endParaRPr>
          </a:p>
        </p:txBody>
      </p:sp>
    </p:spTree>
    <p:extLst>
      <p:ext uri="{BB962C8B-B14F-4D97-AF65-F5344CB8AC3E}">
        <p14:creationId xmlns:p14="http://schemas.microsoft.com/office/powerpoint/2010/main" val="1598756555"/>
      </p:ext>
    </p:extLst>
  </p:cSld>
  <p:clrMapOvr>
    <a:masterClrMapping/>
  </p:clrMapOvr>
</p:sld>
</file>

<file path=ppt/theme/theme1.xml><?xml version="1.0" encoding="utf-8"?>
<a:theme xmlns:a="http://schemas.openxmlformats.org/drawingml/2006/main" name="powerpoint-template-24">
  <a:themeElements>
    <a:clrScheme name="">
      <a:dk1>
        <a:srgbClr val="FFFFFF"/>
      </a:dk1>
      <a:lt1>
        <a:srgbClr val="FFFFFF"/>
      </a:lt1>
      <a:dk2>
        <a:srgbClr val="FFFFFF"/>
      </a:dk2>
      <a:lt2>
        <a:srgbClr val="0120BD"/>
      </a:lt2>
      <a:accent1>
        <a:srgbClr val="C300E6"/>
      </a:accent1>
      <a:accent2>
        <a:srgbClr val="F96F1C"/>
      </a:accent2>
      <a:accent3>
        <a:srgbClr val="FFFFFF"/>
      </a:accent3>
      <a:accent4>
        <a:srgbClr val="DADADA"/>
      </a:accent4>
      <a:accent5>
        <a:srgbClr val="DEAAF0"/>
      </a:accent5>
      <a:accent6>
        <a:srgbClr val="E26418"/>
      </a:accent6>
      <a:hlink>
        <a:srgbClr val="FFBF07"/>
      </a:hlink>
      <a:folHlink>
        <a:srgbClr val="FFFFFF"/>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B92D14"/>
        </a:lt2>
        <a:accent1>
          <a:srgbClr val="D34E13"/>
        </a:accent1>
        <a:accent2>
          <a:srgbClr val="DC9009"/>
        </a:accent2>
        <a:accent3>
          <a:srgbClr val="FFFFFF"/>
        </a:accent3>
        <a:accent4>
          <a:srgbClr val="404040"/>
        </a:accent4>
        <a:accent5>
          <a:srgbClr val="E6B2AA"/>
        </a:accent5>
        <a:accent6>
          <a:srgbClr val="C78207"/>
        </a:accent6>
        <a:hlink>
          <a:srgbClr val="EEC63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AE6310"/>
        </a:lt2>
        <a:accent1>
          <a:srgbClr val="E79613"/>
        </a:accent1>
        <a:accent2>
          <a:srgbClr val="E1720D"/>
        </a:accent2>
        <a:accent3>
          <a:srgbClr val="FFFFFF"/>
        </a:accent3>
        <a:accent4>
          <a:srgbClr val="404040"/>
        </a:accent4>
        <a:accent5>
          <a:srgbClr val="F1C9AA"/>
        </a:accent5>
        <a:accent6>
          <a:srgbClr val="CC670B"/>
        </a:accent6>
        <a:hlink>
          <a:srgbClr val="C6470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AF5612"/>
        </a:lt2>
        <a:accent1>
          <a:srgbClr val="CB882F"/>
        </a:accent1>
        <a:accent2>
          <a:srgbClr val="E7C432"/>
        </a:accent2>
        <a:accent3>
          <a:srgbClr val="FFFFFF"/>
        </a:accent3>
        <a:accent4>
          <a:srgbClr val="404040"/>
        </a:accent4>
        <a:accent5>
          <a:srgbClr val="E2C3AD"/>
        </a:accent5>
        <a:accent6>
          <a:srgbClr val="D1B12C"/>
        </a:accent6>
        <a:hlink>
          <a:srgbClr val="EECA3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9A5E40"/>
        </a:lt2>
        <a:accent1>
          <a:srgbClr val="AE7750"/>
        </a:accent1>
        <a:accent2>
          <a:srgbClr val="C08D60"/>
        </a:accent2>
        <a:accent3>
          <a:srgbClr val="FFFFFF"/>
        </a:accent3>
        <a:accent4>
          <a:srgbClr val="404040"/>
        </a:accent4>
        <a:accent5>
          <a:srgbClr val="D3BDB3"/>
        </a:accent5>
        <a:accent6>
          <a:srgbClr val="AE7F56"/>
        </a:accent6>
        <a:hlink>
          <a:srgbClr val="CCA47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D1BB77"/>
        </a:lt2>
        <a:accent1>
          <a:srgbClr val="DBBA87"/>
        </a:accent1>
        <a:accent2>
          <a:srgbClr val="E0B265"/>
        </a:accent2>
        <a:accent3>
          <a:srgbClr val="FFFFFF"/>
        </a:accent3>
        <a:accent4>
          <a:srgbClr val="404040"/>
        </a:accent4>
        <a:accent5>
          <a:srgbClr val="EAD9C3"/>
        </a:accent5>
        <a:accent6>
          <a:srgbClr val="CBA15B"/>
        </a:accent6>
        <a:hlink>
          <a:srgbClr val="E9C27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45762A"/>
        </a:lt2>
        <a:accent1>
          <a:srgbClr val="42934C"/>
        </a:accent1>
        <a:accent2>
          <a:srgbClr val="34B66A"/>
        </a:accent2>
        <a:accent3>
          <a:srgbClr val="FFFFFF"/>
        </a:accent3>
        <a:accent4>
          <a:srgbClr val="404040"/>
        </a:accent4>
        <a:accent5>
          <a:srgbClr val="B0C8B2"/>
        </a:accent5>
        <a:accent6>
          <a:srgbClr val="2EA55F"/>
        </a:accent6>
        <a:hlink>
          <a:srgbClr val="34C8D1"/>
        </a:hlink>
        <a:folHlink>
          <a:srgbClr val="D3D3D3"/>
        </a:folHlink>
      </a:clrScheme>
      <a:clrMap bg1="lt1" tx1="dk1" bg2="lt2" tx2="dk2" accent1="accent1" accent2="accent2" accent3="accent3" accent4="accent4" accent5="accent5" accent6="accent6" hlink="hlink" folHlink="folHlink"/>
    </a:extraClrScheme>
    <a:extraClrScheme>
      <a:clrScheme name="powerpoint-template-24 14">
        <a:dk1>
          <a:srgbClr val="FFFFFF"/>
        </a:dk1>
        <a:lt1>
          <a:srgbClr val="FFFFFF"/>
        </a:lt1>
        <a:dk2>
          <a:srgbClr val="FFFFFF"/>
        </a:dk2>
        <a:lt2>
          <a:srgbClr val="45762A"/>
        </a:lt2>
        <a:accent1>
          <a:srgbClr val="42934C"/>
        </a:accent1>
        <a:accent2>
          <a:srgbClr val="34B66A"/>
        </a:accent2>
        <a:accent3>
          <a:srgbClr val="FFFFFF"/>
        </a:accent3>
        <a:accent4>
          <a:srgbClr val="DADADA"/>
        </a:accent4>
        <a:accent5>
          <a:srgbClr val="B0C8B2"/>
        </a:accent5>
        <a:accent6>
          <a:srgbClr val="2EA55F"/>
        </a:accent6>
        <a:hlink>
          <a:srgbClr val="34C8D1"/>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5">
        <a:dk1>
          <a:srgbClr val="FFFFFF"/>
        </a:dk1>
        <a:lt1>
          <a:srgbClr val="FFFFFF"/>
        </a:lt1>
        <a:dk2>
          <a:srgbClr val="FFFFFF"/>
        </a:dk2>
        <a:lt2>
          <a:srgbClr val="55A6FE"/>
        </a:lt2>
        <a:accent1>
          <a:srgbClr val="71BBFF"/>
        </a:accent1>
        <a:accent2>
          <a:srgbClr val="74CCFF"/>
        </a:accent2>
        <a:accent3>
          <a:srgbClr val="FFFFFF"/>
        </a:accent3>
        <a:accent4>
          <a:srgbClr val="DADADA"/>
        </a:accent4>
        <a:accent5>
          <a:srgbClr val="BBDAFF"/>
        </a:accent5>
        <a:accent6>
          <a:srgbClr val="68B9E7"/>
        </a:accent6>
        <a:hlink>
          <a:srgbClr val="94D8FF"/>
        </a:hlink>
        <a:folHlink>
          <a:srgbClr val="FFFFFF"/>
        </a:folHlink>
      </a:clrScheme>
      <a:clrMap bg1="lt1" tx1="dk1" bg2="lt2" tx2="dk2" accent1="accent1" accent2="accent2" accent3="accent3" accent4="accent4" accent5="accent5" accent6="accent6" hlink="hlink" folHlink="folHlink"/>
    </a:extraClrScheme>
    <a:extraClrScheme>
      <a:clrScheme name="powerpoint-template-24 16">
        <a:dk1>
          <a:srgbClr val="FFFFFF"/>
        </a:dk1>
        <a:lt1>
          <a:srgbClr val="FFFFFF"/>
        </a:lt1>
        <a:dk2>
          <a:srgbClr val="FFFFFF"/>
        </a:dk2>
        <a:lt2>
          <a:srgbClr val="4BA1FF"/>
        </a:lt2>
        <a:accent1>
          <a:srgbClr val="5DB2FF"/>
        </a:accent1>
        <a:accent2>
          <a:srgbClr val="65C8FF"/>
        </a:accent2>
        <a:accent3>
          <a:srgbClr val="FFFFFF"/>
        </a:accent3>
        <a:accent4>
          <a:srgbClr val="DADADA"/>
        </a:accent4>
        <a:accent5>
          <a:srgbClr val="B6D5FF"/>
        </a:accent5>
        <a:accent6>
          <a:srgbClr val="5BB5E7"/>
        </a:accent6>
        <a:hlink>
          <a:srgbClr val="87E1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Template>
  <TotalTime>6732</TotalTime>
  <Words>437</Words>
  <Application>Microsoft Office PowerPoint</Application>
  <PresentationFormat>On-screen Show (4:3)</PresentationFormat>
  <Paragraphs>75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Microsoft Sans Serif</vt:lpstr>
      <vt:lpstr>Verdana</vt:lpstr>
      <vt:lpstr>powerpoint-template-24</vt:lpstr>
      <vt:lpstr>Web App Vulnerabilities &amp; CTF</vt:lpstr>
      <vt:lpstr>Agenda</vt:lpstr>
      <vt:lpstr>OWASP Top 10</vt:lpstr>
      <vt:lpstr>PowerPoint Presentation</vt:lpstr>
      <vt:lpstr>Some scary numbers.</vt:lpstr>
      <vt:lpstr>TryHackMe – SQL Injection</vt:lpstr>
      <vt:lpstr>OWASP Juice Shop</vt:lpstr>
      <vt:lpstr>Links and References.</vt:lpstr>
    </vt:vector>
  </TitlesOfParts>
  <Company>Templates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 Security</dc:title>
  <dc:creator>Mark Stares</dc:creator>
  <cp:lastModifiedBy>Mark Stares</cp:lastModifiedBy>
  <cp:revision>67</cp:revision>
  <dcterms:created xsi:type="dcterms:W3CDTF">2024-11-03T08:54:20Z</dcterms:created>
  <dcterms:modified xsi:type="dcterms:W3CDTF">2025-03-20T15:16:32Z</dcterms:modified>
</cp:coreProperties>
</file>