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A926C0-939D-4BED-9547-7C34B2DBA1F1}">
  <a:tblStyle styleId="{0AA926C0-939D-4BED-9547-7C34B2DBA1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68073b8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68073b8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68073b8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68073b8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68073b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68073b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68073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68073b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68073b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68073b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68073b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68073b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68073b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68073b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solidFill>
                <a:srgbClr val="4C113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68073b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68073b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68073b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68073b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68073b8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68073b8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nbscholar.lib.unb.ca/islandora/object/unbscholar%3A7041/datastream/PDF/view" TargetMode="External"/><Relationship Id="rId3" Type="http://schemas.openxmlformats.org/officeDocument/2006/relationships/hyperlink" Target="http://users.ics.forth.gr/~potamias/mlnia/paper_6.pdf" TargetMode="External"/><Relationship Id="rId7" Type="http://schemas.openxmlformats.org/officeDocument/2006/relationships/hyperlink" Target="https://medium.com/@bindhubalu/content-based-recommender-system-4db1b3de03e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ftp/arxiv/papers/2010/2010.12798.pdf" TargetMode="External"/><Relationship Id="rId5" Type="http://schemas.openxmlformats.org/officeDocument/2006/relationships/hyperlink" Target="https://towardsdatascience.com/how-to-build-from-scratch-a-content-based-movie-recommender-with-natural-language-processing-25ad400eb243" TargetMode="External"/><Relationship Id="rId4" Type="http://schemas.openxmlformats.org/officeDocument/2006/relationships/hyperlink" Target="https://analyticsindiamag.com/hands-on-implementation-of-tf-idf-from-scratch-in-pyth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snews.github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1B4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0975"/>
            <a:ext cx="85206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 Based News Recommendation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18500" y="3023275"/>
            <a:ext cx="5480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2110" b="1" dirty="0">
                <a:solidFill>
                  <a:schemeClr val="lt2"/>
                </a:solidFill>
              </a:rPr>
              <a:t>Team Gryffindor</a:t>
            </a:r>
            <a:endParaRPr sz="2110" b="1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2110" b="1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 dirty="0">
                <a:solidFill>
                  <a:schemeClr val="lt2"/>
                </a:solidFill>
              </a:rPr>
              <a:t>Group Members: Jeet Shah 	AU1841006</a:t>
            </a:r>
            <a:endParaRPr sz="181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 dirty="0">
                <a:solidFill>
                  <a:schemeClr val="lt2"/>
                </a:solidFill>
              </a:rPr>
              <a:t>    	              Manav Vagrecha	AU1841022</a:t>
            </a:r>
            <a:endParaRPr sz="1810" dirty="0">
              <a:solidFill>
                <a:schemeClr val="lt2"/>
              </a:solidFill>
            </a:endParaRPr>
          </a:p>
          <a:p>
            <a:pPr marL="457200" lvl="0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 dirty="0">
                <a:solidFill>
                  <a:schemeClr val="lt2"/>
                </a:solidFill>
              </a:rPr>
              <a:t>              Parth Patel  	AU1841028</a:t>
            </a:r>
            <a:endParaRPr sz="181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 dirty="0">
                <a:solidFill>
                  <a:schemeClr val="lt2"/>
                </a:solidFill>
              </a:rPr>
              <a:t>		Shreyansh Shah	AU1841046 </a:t>
            </a:r>
            <a:endParaRPr sz="181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634200"/>
            <a:ext cx="34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Contribution</a:t>
            </a:r>
            <a:endParaRPr sz="3020" b="1">
              <a:solidFill>
                <a:srgbClr val="E06666"/>
              </a:solidFill>
            </a:endParaRPr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248050" y="1751950"/>
          <a:ext cx="4932300" cy="2735631"/>
        </p:xfrm>
        <a:graphic>
          <a:graphicData uri="http://schemas.openxmlformats.org/drawingml/2006/table">
            <a:tbl>
              <a:tblPr>
                <a:noFill/>
                <a:tableStyleId>{0AA926C0-939D-4BED-9547-7C34B2DBA1F1}</a:tableStyleId>
              </a:tblPr>
              <a:tblGrid>
                <a:gridCol w="148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\ Factors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Literature Review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Reports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Jeet Shah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Manav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Parth Patel 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Shreyansh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600" y="1672925"/>
            <a:ext cx="3784400" cy="25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References</a:t>
            </a:r>
            <a:endParaRPr sz="3020" b="1">
              <a:solidFill>
                <a:srgbClr val="E06666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http://users.ics.forth.gr/~potamias/mlnia/paper_6.pdf</a:t>
            </a:r>
            <a:endParaRPr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https://analyticsindiamag.com/hands-on-implementation-of-tf-idf-from-scratch-in-python/</a:t>
            </a:r>
            <a:endParaRPr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https://towardsdatascience.com/how-to-build-from-scratch-a-content-based-movie-recommender-with-natural-language-processing-25ad400eb243</a:t>
            </a:r>
            <a:endParaRPr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https://arxiv.org/ftp/arxiv/papers/2010/2010.12798.pdf</a:t>
            </a:r>
            <a:endParaRPr u="sng"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https://medium.com/@bindhubalu/content-based-recommender-system-4db1b3de03e7</a:t>
            </a:r>
            <a:endParaRPr u="sng"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https://unbscholar.lib.unb.ca/islandora/object/unbscholar%3A7041/datastream/PDF/view</a:t>
            </a:r>
            <a:endParaRPr u="sng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5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Problem Statement</a:t>
            </a:r>
            <a:endParaRPr sz="3020" b="1">
              <a:solidFill>
                <a:srgbClr val="E06666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56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Finding relevant and interesting news from a large corpus of news can be a difficult, time-consuming and irritating process.</a:t>
            </a:r>
            <a:endParaRPr>
              <a:solidFill>
                <a:srgbClr val="4C113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Given a user with his/her previously read articles, we would like to recommend new articles from the dataset which will be relevant to the user.</a:t>
            </a:r>
            <a:endParaRPr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4C113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000" y="2071075"/>
            <a:ext cx="3059098" cy="20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Introduction</a:t>
            </a:r>
            <a:endParaRPr sz="3020" b="1">
              <a:solidFill>
                <a:srgbClr val="E06666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275" y="2077900"/>
            <a:ext cx="4216724" cy="28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471950"/>
            <a:ext cx="683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Our recommender systems can help users find news by providing them with personalized suggestions.</a:t>
            </a:r>
            <a:endParaRPr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Types of recommendation systems: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 b="1">
                <a:solidFill>
                  <a:srgbClr val="4C1130"/>
                </a:solidFill>
              </a:rPr>
              <a:t>Content-Based</a:t>
            </a:r>
            <a:endParaRPr b="1"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Collaborative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Hybrid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Demographic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Utility-based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Knowledge based</a:t>
            </a: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Existing Body of Work</a:t>
            </a:r>
            <a:endParaRPr sz="3020" b="1">
              <a:solidFill>
                <a:srgbClr val="E06666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571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Content-based filtering basically works on user feedback of different articles.</a:t>
            </a:r>
            <a:endParaRPr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There are 2 ways to get user preferences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Implicit - Track Click based Activity of user (history)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Explicit - Requires the user to evaluate viewed articles on a scale</a:t>
            </a:r>
            <a:endParaRPr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Based on the user’s preferences, classify all the articles available into 2 categories: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Relevant to the user</a:t>
            </a:r>
            <a:endParaRPr>
              <a:solidFill>
                <a:srgbClr val="4C113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Irrelevant to the user</a:t>
            </a:r>
            <a:endParaRPr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Update user history after fixed number of clicks and retrain the model accordingly.</a:t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825" y="1567600"/>
            <a:ext cx="2769450" cy="28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Approach</a:t>
            </a:r>
            <a:endParaRPr sz="3020" b="1">
              <a:solidFill>
                <a:srgbClr val="E06666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626" y="1682175"/>
            <a:ext cx="3672376" cy="24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362850"/>
            <a:ext cx="59586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 b="1">
                <a:solidFill>
                  <a:srgbClr val="4C1130"/>
                </a:solidFill>
                <a:highlight>
                  <a:srgbClr val="FFFFFF"/>
                </a:highlight>
              </a:rPr>
              <a:t>Dataset : </a:t>
            </a:r>
            <a:endParaRPr sz="15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Microsoft News Dataset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■"/>
            </a:pPr>
            <a:r>
              <a:rPr lang="en" sz="1500">
                <a:solidFill>
                  <a:srgbClr val="4C1130"/>
                </a:solidFill>
                <a:highlight>
                  <a:schemeClr val="lt1"/>
                </a:highlight>
              </a:rPr>
              <a:t>User Behaviour (History)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■"/>
            </a:pPr>
            <a:r>
              <a:rPr lang="en" sz="1500">
                <a:solidFill>
                  <a:srgbClr val="4C1130"/>
                </a:solidFill>
                <a:highlight>
                  <a:schemeClr val="lt1"/>
                </a:highlight>
              </a:rPr>
              <a:t>News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  <a:highlight>
                  <a:schemeClr val="lt1"/>
                </a:highlight>
              </a:rPr>
              <a:t>Actual Size: 1 Million Users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  <a:highlight>
                  <a:schemeClr val="lt1"/>
                </a:highlight>
              </a:rPr>
              <a:t>Reduced Dataset includes: 156965 users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  <a:highlight>
                  <a:srgbClr val="FFFFFF"/>
                </a:highlight>
              </a:rPr>
              <a:t>Key Reason for selection: Provides us with a pre recorded user history</a:t>
            </a:r>
            <a:endParaRPr sz="4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●"/>
            </a:pPr>
            <a:r>
              <a:rPr lang="en" b="1">
                <a:solidFill>
                  <a:srgbClr val="4C1130"/>
                </a:solidFill>
              </a:rPr>
              <a:t>Data Preprocessing : </a:t>
            </a:r>
            <a:endParaRPr b="1">
              <a:solidFill>
                <a:srgbClr val="4C113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</a:rPr>
              <a:t>Removed Redundant Columns</a:t>
            </a:r>
            <a:endParaRPr sz="1500">
              <a:solidFill>
                <a:srgbClr val="4C113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</a:rPr>
              <a:t>Removed NaN valued Rows</a:t>
            </a:r>
            <a:endParaRPr sz="1500">
              <a:solidFill>
                <a:srgbClr val="4C113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</a:rPr>
              <a:t>Removed punctuations, stop words and html words</a:t>
            </a:r>
            <a:endParaRPr sz="1500">
              <a:solidFill>
                <a:srgbClr val="4C113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">
              <a:solidFill>
                <a:srgbClr val="4C113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Approach</a:t>
            </a:r>
            <a:endParaRPr sz="3020" b="1">
              <a:solidFill>
                <a:srgbClr val="E06666"/>
              </a:solidFill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347500"/>
            <a:ext cx="8520600" cy="13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 b="1">
                <a:solidFill>
                  <a:srgbClr val="4C1130"/>
                </a:solidFill>
              </a:rPr>
              <a:t>Feature extraction</a:t>
            </a:r>
            <a:r>
              <a:rPr lang="en">
                <a:solidFill>
                  <a:srgbClr val="4C1130"/>
                </a:solidFill>
              </a:rPr>
              <a:t> on the cleaned data.</a:t>
            </a:r>
            <a:endParaRPr>
              <a:solidFill>
                <a:srgbClr val="4C113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</a:rPr>
              <a:t>Feature Extraction ngram range - (1,3)</a:t>
            </a:r>
            <a:endParaRPr sz="1500">
              <a:solidFill>
                <a:srgbClr val="4C113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Assigning weight to a given feature for a given article that signifies its importance in the given article using TF-IDF.</a:t>
            </a:r>
            <a:endParaRPr>
              <a:solidFill>
                <a:srgbClr val="4C113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C113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			 </a:t>
            </a:r>
            <a:endParaRPr>
              <a:solidFill>
                <a:srgbClr val="4C113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C113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4C113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43" y="2944188"/>
            <a:ext cx="136302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073300" y="2768850"/>
            <a:ext cx="4810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 sz="1200">
                <a:solidFill>
                  <a:srgbClr val="4C1130"/>
                </a:solidFill>
              </a:rPr>
              <a:t>wi : Weight Assigned to the term</a:t>
            </a:r>
            <a:endParaRPr sz="1200">
              <a:solidFill>
                <a:srgbClr val="4C113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 sz="1200">
                <a:solidFill>
                  <a:srgbClr val="4C1130"/>
                </a:solidFill>
              </a:rPr>
              <a:t>tfi = number of occurrences of term ti in article D</a:t>
            </a:r>
            <a:endParaRPr sz="1200">
              <a:solidFill>
                <a:srgbClr val="4C113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 sz="1200">
                <a:solidFill>
                  <a:srgbClr val="4C1130"/>
                </a:solidFill>
              </a:rPr>
              <a:t>n = number of articles in the dataset</a:t>
            </a:r>
            <a:endParaRPr sz="1200">
              <a:solidFill>
                <a:srgbClr val="4C113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 sz="1200">
                <a:solidFill>
                  <a:srgbClr val="4C1130"/>
                </a:solidFill>
              </a:rPr>
              <a:t>dfi = number of articles in which term ti appears atleast once</a:t>
            </a:r>
            <a:endParaRPr sz="800">
              <a:solidFill>
                <a:srgbClr val="4C1130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3631825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Perform similar steps to find out user specific preference vector or user profile vector.</a:t>
            </a:r>
            <a:endParaRPr>
              <a:solidFill>
                <a:srgbClr val="4C113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C113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Initial Results</a:t>
            </a:r>
            <a:endParaRPr sz="3020" b="1">
              <a:solidFill>
                <a:srgbClr val="E06666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after removing redundant columns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5" y="1676500"/>
            <a:ext cx="4520376" cy="7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00" y="1676500"/>
            <a:ext cx="4309599" cy="7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25" y="3120599"/>
            <a:ext cx="7887301" cy="1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Initial Results</a:t>
            </a:r>
            <a:endParaRPr sz="3020" b="1">
              <a:solidFill>
                <a:srgbClr val="E06666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19" y="1350325"/>
            <a:ext cx="1336700" cy="123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1930"/>
            <a:ext cx="1355138" cy="20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387" y="1667691"/>
            <a:ext cx="1355138" cy="180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6906" y="3505023"/>
            <a:ext cx="1133721" cy="1567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05300" y="975525"/>
            <a:ext cx="294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Some of the extracted grams</a:t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3450" y="833900"/>
            <a:ext cx="3326600" cy="31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404225" y="4110050"/>
            <a:ext cx="342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Part (Size : 10000x10000) of Feature Vector Matrix (Size : 48616x1869854)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E06666"/>
                </a:solidFill>
              </a:rPr>
              <a:t>Future Work</a:t>
            </a:r>
            <a:endParaRPr sz="3020" b="1">
              <a:solidFill>
                <a:srgbClr val="E06666"/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762075"/>
            <a:ext cx="4882200" cy="24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70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●"/>
            </a:pPr>
            <a:r>
              <a:rPr lang="en" sz="1865">
                <a:solidFill>
                  <a:srgbClr val="4C1130"/>
                </a:solidFill>
              </a:rPr>
              <a:t>Recommend relevant articles to the users by determining similarity between user profile vector and article feature vector.</a:t>
            </a:r>
            <a:endParaRPr sz="1865">
              <a:solidFill>
                <a:srgbClr val="4C1130"/>
              </a:solidFill>
            </a:endParaRPr>
          </a:p>
          <a:p>
            <a:pPr marL="457200" lvl="0" indent="-3470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●"/>
            </a:pPr>
            <a:r>
              <a:rPr lang="en" sz="1865">
                <a:solidFill>
                  <a:srgbClr val="4C1130"/>
                </a:solidFill>
              </a:rPr>
              <a:t>Quantifying the recommendations using different metrics.</a:t>
            </a:r>
            <a:endParaRPr sz="1865">
              <a:solidFill>
                <a:srgbClr val="4C1130"/>
              </a:solidFill>
            </a:endParaRPr>
          </a:p>
          <a:p>
            <a:pPr marL="457200" lvl="0" indent="-34702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●"/>
            </a:pPr>
            <a:r>
              <a:rPr lang="en" sz="1865">
                <a:solidFill>
                  <a:srgbClr val="4C1130"/>
                </a:solidFill>
              </a:rPr>
              <a:t>Including other features like categories, sub-categories for recommendation along with abstract and title content.</a:t>
            </a:r>
            <a:endParaRPr sz="1865">
              <a:solidFill>
                <a:srgbClr val="4C113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65">
                <a:solidFill>
                  <a:srgbClr val="4C1130"/>
                </a:solidFill>
              </a:rPr>
              <a:t> </a:t>
            </a:r>
            <a:endParaRPr sz="1865">
              <a:solidFill>
                <a:srgbClr val="4C1130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415" y="1762075"/>
            <a:ext cx="3721533" cy="2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On-screen Show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Content Based News Recommendation System</vt:lpstr>
      <vt:lpstr>Problem Statement</vt:lpstr>
      <vt:lpstr>Introduction</vt:lpstr>
      <vt:lpstr>Existing Body of Work</vt:lpstr>
      <vt:lpstr>Approach</vt:lpstr>
      <vt:lpstr>Approach</vt:lpstr>
      <vt:lpstr>Initial Results</vt:lpstr>
      <vt:lpstr>Initial Results</vt:lpstr>
      <vt:lpstr>Future Work</vt:lpstr>
      <vt:lpstr>Contribution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News Recommendation System</dc:title>
  <cp:lastModifiedBy>Shreyansh</cp:lastModifiedBy>
  <cp:revision>2</cp:revision>
  <dcterms:modified xsi:type="dcterms:W3CDTF">2021-04-11T11:15:16Z</dcterms:modified>
</cp:coreProperties>
</file>