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B4ACFD-4666-434E-AA6E-0C26D227C53F}">
  <a:tblStyle styleId="{68B4ACFD-4666-434E-AA6E-0C26D227C5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68073b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68073b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68073b8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68073b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f8030cc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f8030cc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f8030cce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f8030cc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68073b8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68073b8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68073b8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68073b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68073b8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68073b8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68073b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68073b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68073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68073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f8030c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f8030c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68073b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68073b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f8030cc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f8030cc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68073b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68073b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68073b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68073b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f8030cc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f8030cc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Curse_of_dimensionality" TargetMode="External"/><Relationship Id="rId10" Type="http://schemas.openxmlformats.org/officeDocument/2006/relationships/hyperlink" Target="https://towardsdatascience.com/understanding-feature-engineering-part-2-categorical-data-f54324193e63" TargetMode="External"/><Relationship Id="rId13" Type="http://schemas.openxmlformats.org/officeDocument/2006/relationships/hyperlink" Target="https://towardsdatascience.com/a-guide-to-svm-parameter-tuning-8bfe6b8a452c" TargetMode="External"/><Relationship Id="rId12" Type="http://schemas.openxmlformats.org/officeDocument/2006/relationships/hyperlink" Target="https://medium.com/machine-learning-101/chapter-2-svm-support-vector-machine-theory-f0812effc72#:~:text=Gamma%20and%20Margin.-,Kernel,where%20the%20kernel%20plays%20role.&amp;text=This%20is%20an%20equation%20that,support%20vectors%20in%20training%20dat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sers.ics.forth.gr/~potamias/mlnia/paper_6.pdf" TargetMode="External"/><Relationship Id="rId4" Type="http://schemas.openxmlformats.org/officeDocument/2006/relationships/hyperlink" Target="https://analyticsindiamag.com/hands-on-implementation-of-tf-idf-from-scratch-in-python/" TargetMode="External"/><Relationship Id="rId9" Type="http://schemas.openxmlformats.org/officeDocument/2006/relationships/hyperlink" Target="https://stats.libretexts.org/Bookshelves/Computing_and_Modeling/RTG%3A_Classification_Methods/4%3A_Numerical_Experiments_and_Real_Data_Analysis/Preprocessing_of_categorical_predictors_in_SVM%2C_KNN_and_KDC_(contributed_by_Xi_Cheng)#:~:text=The%20classification%20success%20rate%20is,%2C%20and%2082.32%25%20for%20kNN" TargetMode="External"/><Relationship Id="rId5" Type="http://schemas.openxmlformats.org/officeDocument/2006/relationships/hyperlink" Target="https://towardsdatascience.com/how-to-build-from-scratch-a-content-based-movie-recommender-with-natural-language-processing-25ad400eb243" TargetMode="External"/><Relationship Id="rId6" Type="http://schemas.openxmlformats.org/officeDocument/2006/relationships/hyperlink" Target="https://arxiv.org/ftp/arxiv/papers/2010/2010.12798.pdf" TargetMode="External"/><Relationship Id="rId7" Type="http://schemas.openxmlformats.org/officeDocument/2006/relationships/hyperlink" Target="https://medium.com/@bindhubalu/content-based-recommender-system-4db1b3de03e7" TargetMode="External"/><Relationship Id="rId8" Type="http://schemas.openxmlformats.org/officeDocument/2006/relationships/hyperlink" Target="https://unbscholar.lib.unb.ca/islandora/object/unbscholar%3A7041/datastream/PDF/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s://msnews.github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1B4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0975"/>
            <a:ext cx="85206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Based News Recommendation System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18500" y="3023275"/>
            <a:ext cx="548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2110">
                <a:solidFill>
                  <a:schemeClr val="lt2"/>
                </a:solidFill>
              </a:rPr>
              <a:t>Team Gryffindor</a:t>
            </a:r>
            <a:endParaRPr b="1" sz="211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211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</a:rPr>
              <a:t>Group Members: Jeet Shah 	       AU1841006</a:t>
            </a:r>
            <a:endParaRPr sz="181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</a:rPr>
              <a:t>    	                     </a:t>
            </a:r>
            <a:r>
              <a:rPr lang="en" sz="1810">
                <a:solidFill>
                  <a:schemeClr val="lt2"/>
                </a:solidFill>
              </a:rPr>
              <a:t>Manav Vagrecha	AU1841022</a:t>
            </a:r>
            <a:endParaRPr sz="1810">
              <a:solidFill>
                <a:schemeClr val="lt2"/>
              </a:solidFill>
            </a:endParaRPr>
          </a:p>
          <a:p>
            <a:pPr indent="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</a:rPr>
              <a:t>              Parth Patel 		AU1841028</a:t>
            </a:r>
            <a:endParaRPr sz="181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810">
                <a:solidFill>
                  <a:schemeClr val="lt2"/>
                </a:solidFill>
              </a:rPr>
              <a:t>		              Shreyansh Shah	AU1841046 </a:t>
            </a:r>
            <a:endParaRPr sz="181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Results - Similarity Based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after removing redundant columns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Preprocessing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75" y="1676500"/>
            <a:ext cx="4520376" cy="7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800" y="1676500"/>
            <a:ext cx="4309599" cy="7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325" y="3120599"/>
            <a:ext cx="7887301" cy="19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68825"/>
            <a:ext cx="50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Results - Similarity Based</a:t>
            </a:r>
            <a:endParaRPr b="1" sz="3020">
              <a:solidFill>
                <a:srgbClr val="E06666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19" y="1350325"/>
            <a:ext cx="1336700" cy="123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31930"/>
            <a:ext cx="1355138" cy="20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387" y="1667691"/>
            <a:ext cx="1355138" cy="180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6906" y="3505023"/>
            <a:ext cx="1133721" cy="156720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505300" y="975525"/>
            <a:ext cx="294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Some of the extracted grams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3450" y="833900"/>
            <a:ext cx="3326600" cy="31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5404225" y="4110050"/>
            <a:ext cx="3428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Part (Size : 10000x10000) of Feature Vector Matrix (Size : 48616x</a:t>
            </a:r>
            <a:r>
              <a:rPr b="1" lang="en" sz="2000">
                <a:solidFill>
                  <a:srgbClr val="FF0000"/>
                </a:solidFill>
              </a:rPr>
              <a:t>1869854</a:t>
            </a:r>
            <a:r>
              <a:rPr lang="en" sz="2000"/>
              <a:t>)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216425"/>
            <a:ext cx="56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Results - Classification Based</a:t>
            </a:r>
            <a:endParaRPr b="1" sz="3020">
              <a:solidFill>
                <a:srgbClr val="E06666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00" y="1274825"/>
            <a:ext cx="5459500" cy="23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789125"/>
            <a:ext cx="2760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User - 1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150" y="2571750"/>
            <a:ext cx="2867000" cy="25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216425"/>
            <a:ext cx="56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Results - Classification Based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789125"/>
            <a:ext cx="27600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User - 2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200" y="1293513"/>
            <a:ext cx="5459499" cy="2430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203" y="2571749"/>
            <a:ext cx="2864747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Conclusion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412775"/>
            <a:ext cx="63090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●"/>
            </a:pPr>
            <a:r>
              <a:rPr lang="en" sz="1865">
                <a:solidFill>
                  <a:srgbClr val="4C1130"/>
                </a:solidFill>
              </a:rPr>
              <a:t>Average accuracy of the model: 76.25%</a:t>
            </a:r>
            <a:endParaRPr sz="1865">
              <a:solidFill>
                <a:srgbClr val="4C1130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●"/>
            </a:pPr>
            <a:r>
              <a:rPr lang="en" sz="1865">
                <a:solidFill>
                  <a:srgbClr val="4C1130"/>
                </a:solidFill>
              </a:rPr>
              <a:t>We noticed that the accuracy ranged from 65% to 95%.</a:t>
            </a:r>
            <a:endParaRPr sz="1865">
              <a:solidFill>
                <a:srgbClr val="4C1130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●"/>
            </a:pPr>
            <a:r>
              <a:rPr lang="en" sz="1865">
                <a:solidFill>
                  <a:srgbClr val="4C1130"/>
                </a:solidFill>
              </a:rPr>
              <a:t>Performance of the model depends on various factors like:</a:t>
            </a:r>
            <a:endParaRPr sz="1865">
              <a:solidFill>
                <a:srgbClr val="4C1130"/>
              </a:solidFill>
            </a:endParaRPr>
          </a:p>
          <a:p>
            <a:pPr indent="-3470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○"/>
            </a:pPr>
            <a:r>
              <a:rPr lang="en" sz="1865">
                <a:solidFill>
                  <a:srgbClr val="4C1130"/>
                </a:solidFill>
              </a:rPr>
              <a:t>Number of training points available</a:t>
            </a:r>
            <a:endParaRPr sz="1865">
              <a:solidFill>
                <a:srgbClr val="4C1130"/>
              </a:solidFill>
            </a:endParaRPr>
          </a:p>
          <a:p>
            <a:pPr indent="-3470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○"/>
            </a:pPr>
            <a:r>
              <a:rPr lang="en" sz="1865">
                <a:solidFill>
                  <a:srgbClr val="4C1130"/>
                </a:solidFill>
              </a:rPr>
              <a:t>Frequency of positive and negative data points in the training data</a:t>
            </a:r>
            <a:endParaRPr sz="1865">
              <a:solidFill>
                <a:srgbClr val="4C1130"/>
              </a:solidFill>
            </a:endParaRPr>
          </a:p>
          <a:p>
            <a:pPr indent="-34702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65"/>
              <a:buChar char="○"/>
            </a:pPr>
            <a:r>
              <a:rPr lang="en" sz="1865">
                <a:solidFill>
                  <a:srgbClr val="4C1130"/>
                </a:solidFill>
              </a:rPr>
              <a:t>Distribution of the data</a:t>
            </a:r>
            <a:endParaRPr sz="1865">
              <a:solidFill>
                <a:srgbClr val="4C113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65">
                <a:solidFill>
                  <a:srgbClr val="4C1130"/>
                </a:solidFill>
              </a:rPr>
              <a:t> </a:t>
            </a:r>
            <a:endParaRPr sz="1865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634200"/>
            <a:ext cx="34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Contribution</a:t>
            </a:r>
            <a:endParaRPr b="1" sz="3020">
              <a:solidFill>
                <a:srgbClr val="E06666"/>
              </a:solidFill>
            </a:endParaRPr>
          </a:p>
        </p:txBody>
      </p:sp>
      <p:graphicFrame>
        <p:nvGraphicFramePr>
          <p:cNvPr id="159" name="Google Shape;159;p27"/>
          <p:cNvGraphicFramePr/>
          <p:nvPr/>
        </p:nvGraphicFramePr>
        <p:xfrm>
          <a:off x="248050" y="17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{68B4ACFD-4666-434E-AA6E-0C26D227C53F}</a:tableStyleId>
              </a:tblPr>
              <a:tblGrid>
                <a:gridCol w="1485125"/>
                <a:gridCol w="1006375"/>
                <a:gridCol w="653250"/>
                <a:gridCol w="837450"/>
                <a:gridCol w="950100"/>
              </a:tblGrid>
              <a:tr h="8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\ Factors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Literature Review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Reports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Jeet Shah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Manav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Parth Patel 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Shreyansh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</a:rPr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600" y="1672925"/>
            <a:ext cx="3784400" cy="25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References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092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http://users.ics.forth.gr/~potamias/mlnia/paper_6.pdf</a:t>
            </a:r>
            <a:endParaRPr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https://analyticsindiamag.com/hands-on-implementation-of-tf-idf-from-scratch-in-python/</a:t>
            </a:r>
            <a:endParaRPr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https://towardsdatascience.com/how-to-build-from-scratch-a-content-based-movie-recommender-with-natural-language-processing-25ad400eb243</a:t>
            </a:r>
            <a:endParaRPr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https://arxiv.org/ftp/arxiv/papers/2010/2010.12798.pdf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https://medium.com/@bindhubalu/content-based-recommender-system-4db1b3de03e7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https://unbscholar.lib.unb.ca/islandora/object/unbscholar%3A7041/datastream/PDF/view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ts.libretexts.org/Bookshelves/Computing_and_Modeling/RTG%3A_Classification_Methods/4%3A_Numerical_Experiments_and_Real_Data_Analysis/Preprocessing_of_categorical_predictors_in_SVM%2C_KNN_and_KDC_(contributed_by_Xi_Cheng)#:~:text=The%20classification%20success%20rate%20is,%2C%20and%2082.32%25%20for%20kNN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https://towardsdatascience.com/understanding-feature-engineering-part-2-categorical-data-f54324193e63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https://en.wikipedia.org/wiki/Curse_of_dimensionality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https://medium.com/machine-learning-101/chapter-2-svm-support-vector-machine-theory-f0812effc72#:~:text=Gamma%20and%20Margin.-,Kernel,where%20the%20kernel%20plays%20role.&amp;text=This%20is%20an%20equation%20that,support%20vectors%20in%20training%20data</a:t>
            </a:r>
            <a:endParaRPr u="sng">
              <a:solidFill>
                <a:srgbClr val="4C113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https://towardsdatascience.com/a-guide-to-svm-parameter-tuning-8bfe6b8a452c</a:t>
            </a:r>
            <a:endParaRPr u="sng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5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Problem Statement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04875"/>
            <a:ext cx="569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Finding relevant and interesting news from a large corpus of news can be a difficult, time-consuming and irritating process.</a:t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Given a user with his/her previously read articles, we would like to recommend new articles from the </a:t>
            </a:r>
            <a:r>
              <a:rPr lang="en">
                <a:solidFill>
                  <a:srgbClr val="4C1130"/>
                </a:solidFill>
              </a:rPr>
              <a:t>dataset which will be relevant to the user.</a:t>
            </a:r>
            <a:endParaRPr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000" y="2071075"/>
            <a:ext cx="3059098" cy="2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Introduction</a:t>
            </a:r>
            <a:endParaRPr b="1" sz="3020">
              <a:solidFill>
                <a:srgbClr val="E06666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275" y="2077900"/>
            <a:ext cx="4216724" cy="28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471950"/>
            <a:ext cx="683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Our recommender systems can help users find news by providing them with personalized suggestions.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Types of recommendation systems: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b="1" lang="en">
                <a:solidFill>
                  <a:srgbClr val="4C1130"/>
                </a:solidFill>
              </a:rPr>
              <a:t>Content-Based</a:t>
            </a:r>
            <a:endParaRPr b="1"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Collaborative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Hybrid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Demographic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Utility-based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Knowledge based</a:t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GANTT Chart</a:t>
            </a:r>
            <a:endParaRPr b="1" sz="3020">
              <a:solidFill>
                <a:srgbClr val="E06666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5" y="1262950"/>
            <a:ext cx="8082957" cy="366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Existing Body of Work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04875"/>
            <a:ext cx="571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Content-based filtering </a:t>
            </a:r>
            <a:r>
              <a:rPr lang="en">
                <a:solidFill>
                  <a:srgbClr val="4C1130"/>
                </a:solidFill>
              </a:rPr>
              <a:t>basically</a:t>
            </a:r>
            <a:r>
              <a:rPr lang="en">
                <a:solidFill>
                  <a:srgbClr val="4C1130"/>
                </a:solidFill>
              </a:rPr>
              <a:t> works on user feedback of different articles.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There are 2 ways to get user preferences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Implicit </a:t>
            </a:r>
            <a:r>
              <a:rPr lang="en">
                <a:solidFill>
                  <a:srgbClr val="4C1130"/>
                </a:solidFill>
              </a:rPr>
              <a:t>- Track Click based Activity of user (history)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Explicit - Requires the user to evaluate viewed articles on a scale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Based on the user’s preferences, classify all the articles </a:t>
            </a:r>
            <a:r>
              <a:rPr lang="en">
                <a:solidFill>
                  <a:srgbClr val="4C1130"/>
                </a:solidFill>
              </a:rPr>
              <a:t>available</a:t>
            </a:r>
            <a:r>
              <a:rPr lang="en">
                <a:solidFill>
                  <a:srgbClr val="4C1130"/>
                </a:solidFill>
              </a:rPr>
              <a:t> into 2 categories: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Relevant</a:t>
            </a:r>
            <a:r>
              <a:rPr lang="en">
                <a:solidFill>
                  <a:srgbClr val="4C1130"/>
                </a:solidFill>
              </a:rPr>
              <a:t> to the user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Irrelevant</a:t>
            </a:r>
            <a:r>
              <a:rPr lang="en">
                <a:solidFill>
                  <a:srgbClr val="4C1130"/>
                </a:solidFill>
              </a:rPr>
              <a:t> to the user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Update user history after fixed number of clicks and retrain the model accordingly.</a:t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825" y="1567600"/>
            <a:ext cx="2769450" cy="28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Existing Body of Work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28675"/>
            <a:ext cx="658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Existing work uses two different </a:t>
            </a:r>
            <a:r>
              <a:rPr lang="en">
                <a:solidFill>
                  <a:srgbClr val="4C1130"/>
                </a:solidFill>
              </a:rPr>
              <a:t>approaches</a:t>
            </a:r>
            <a:r>
              <a:rPr lang="en">
                <a:solidFill>
                  <a:srgbClr val="4C1130"/>
                </a:solidFill>
              </a:rPr>
              <a:t> for recommendation.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Similarity Based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Classification 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Similarity based approach compares the user history and other documents of the dataset in vector space model by finding cosine similarity between user vector and document vector.</a:t>
            </a:r>
            <a:endParaRPr>
              <a:solidFill>
                <a:srgbClr val="4C113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Classification is done using modern classifiers like SVM, KNN where labels from click behaviour of the users is used.</a:t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Approach</a:t>
            </a:r>
            <a:endParaRPr b="1" sz="3020">
              <a:solidFill>
                <a:srgbClr val="E06666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626" y="1682175"/>
            <a:ext cx="3672376" cy="24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210450"/>
            <a:ext cx="5958600" cy="28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b="1" lang="en">
                <a:solidFill>
                  <a:srgbClr val="4C1130"/>
                </a:solidFill>
                <a:highlight>
                  <a:srgbClr val="FFFFFF"/>
                </a:highlight>
              </a:rPr>
              <a:t>Dataset: 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Microsoft News Dataset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■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User Behaviour (History)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■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News - Category, Sub-Category for classification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Actual Size: 1 Million Users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chemeClr val="lt1"/>
                </a:highlight>
              </a:rPr>
              <a:t>Reduced Dataset includes: 156965 users</a:t>
            </a:r>
            <a:endParaRPr sz="1500">
              <a:solidFill>
                <a:srgbClr val="4C1130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Key Reason for selection</a:t>
            </a: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: Provides us with a pre recorded user history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●"/>
            </a:pPr>
            <a:r>
              <a:rPr b="1" lang="en" sz="1500">
                <a:solidFill>
                  <a:srgbClr val="4C1130"/>
                </a:solidFill>
                <a:highlight>
                  <a:srgbClr val="FFFFFF"/>
                </a:highlight>
              </a:rPr>
              <a:t>Feature Engineering:</a:t>
            </a:r>
            <a:endParaRPr b="1"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TF-IDF (For similarity based approach)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■"/>
            </a:pP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Performed on title and abstract 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○"/>
            </a:pP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One Hot Encoding (For Classification using SVM)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500"/>
              <a:buChar char="■"/>
            </a:pPr>
            <a:r>
              <a:rPr lang="en" sz="1500">
                <a:solidFill>
                  <a:srgbClr val="4C1130"/>
                </a:solidFill>
                <a:highlight>
                  <a:srgbClr val="FFFFFF"/>
                </a:highlight>
              </a:rPr>
              <a:t>Performed on Category and Sub-Category fields</a:t>
            </a:r>
            <a:endParaRPr sz="1500">
              <a:solidFill>
                <a:srgbClr val="4C113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4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Approach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812550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800"/>
              <a:buChar char="●"/>
            </a:pPr>
            <a:r>
              <a:rPr lang="en">
                <a:solidFill>
                  <a:srgbClr val="4C1130"/>
                </a:solidFill>
              </a:rPr>
              <a:t>Similarity based approach:</a:t>
            </a:r>
            <a:endParaRPr sz="1500"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Assigning weight to a given </a:t>
            </a:r>
            <a:r>
              <a:rPr lang="en">
                <a:solidFill>
                  <a:srgbClr val="4C1130"/>
                </a:solidFill>
              </a:rPr>
              <a:t>feature</a:t>
            </a:r>
            <a:r>
              <a:rPr lang="en">
                <a:solidFill>
                  <a:srgbClr val="4C1130"/>
                </a:solidFill>
              </a:rPr>
              <a:t> for a given article that signifies its importance in the </a:t>
            </a:r>
            <a:r>
              <a:rPr lang="en">
                <a:solidFill>
                  <a:srgbClr val="4C1130"/>
                </a:solidFill>
              </a:rPr>
              <a:t>given</a:t>
            </a:r>
            <a:r>
              <a:rPr lang="en">
                <a:solidFill>
                  <a:srgbClr val="4C1130"/>
                </a:solidFill>
              </a:rPr>
              <a:t> article </a:t>
            </a:r>
            <a:r>
              <a:rPr lang="en">
                <a:solidFill>
                  <a:srgbClr val="4C1130"/>
                </a:solidFill>
              </a:rPr>
              <a:t>using</a:t>
            </a:r>
            <a:r>
              <a:rPr lang="en">
                <a:solidFill>
                  <a:srgbClr val="4C1130"/>
                </a:solidFill>
              </a:rPr>
              <a:t> TF-IDF.</a:t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Perform similar steps to find out user specific preference vector or user profile vector.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Find cosine similarity between document and user profile and recommend.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Drawbacks: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</a:rPr>
              <a:t>Primitive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</a:rPr>
              <a:t>Complexity increases with the increase in size of database.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</a:rPr>
              <a:t>No. of features tending to large numbers like 1869854 for a dataset like ours.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  <a:highlight>
                  <a:srgbClr val="FFFFFF"/>
                </a:highlight>
              </a:rPr>
              <a:t>A typical rule of thumb is that there should be at least 5 training examples for each dimension in the representation.</a:t>
            </a:r>
            <a:r>
              <a:rPr lang="en">
                <a:solidFill>
                  <a:srgbClr val="4C1130"/>
                </a:solidFill>
              </a:rPr>
              <a:t>  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</a:rPr>
              <a:t>Impractical for our application</a:t>
            </a:r>
            <a:endParaRPr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			 </a:t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743" y="2151438"/>
            <a:ext cx="136302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2668775" y="1962275"/>
            <a:ext cx="4810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wi : Weight Assigned to the term</a:t>
            </a:r>
            <a:endParaRPr sz="1200">
              <a:solidFill>
                <a:srgbClr val="4C113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tfi = number of occurrences of term ti in article D</a:t>
            </a:r>
            <a:endParaRPr sz="1200">
              <a:solidFill>
                <a:srgbClr val="4C113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n = number of articles in the dataset</a:t>
            </a:r>
            <a:endParaRPr sz="1200">
              <a:solidFill>
                <a:srgbClr val="4C113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 sz="1200">
                <a:solidFill>
                  <a:srgbClr val="4C1130"/>
                </a:solidFill>
              </a:rPr>
              <a:t>dfi = number of articles in which term ti appears atleast once</a:t>
            </a:r>
            <a:endParaRPr sz="8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6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solidFill>
                  <a:srgbClr val="E06666"/>
                </a:solidFill>
              </a:rPr>
              <a:t>Approach</a:t>
            </a:r>
            <a:endParaRPr b="1" sz="3020">
              <a:solidFill>
                <a:srgbClr val="E06666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736350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700"/>
              <a:buChar char="●"/>
            </a:pPr>
            <a:r>
              <a:rPr lang="en" sz="1700">
                <a:solidFill>
                  <a:srgbClr val="4C1130"/>
                </a:solidFill>
              </a:rPr>
              <a:t>Classification</a:t>
            </a:r>
            <a:r>
              <a:rPr lang="en" sz="1700">
                <a:solidFill>
                  <a:srgbClr val="4C1130"/>
                </a:solidFill>
              </a:rPr>
              <a:t> based approach:</a:t>
            </a:r>
            <a:endParaRPr sz="1400"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Classification based on categorical data - categories and subcategories of the news articles. (Nominal class of Categorical data)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Feature extraction - 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</a:rPr>
              <a:t>Transforming nominal attributes</a:t>
            </a:r>
            <a:endParaRPr>
              <a:solidFill>
                <a:srgbClr val="4C113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■"/>
            </a:pPr>
            <a:r>
              <a:rPr lang="en">
                <a:solidFill>
                  <a:srgbClr val="4C1130"/>
                </a:solidFill>
              </a:rPr>
              <a:t>Encoding categorical attributes</a:t>
            </a:r>
            <a:endParaRPr>
              <a:solidFill>
                <a:srgbClr val="4C1130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lang="en">
                <a:solidFill>
                  <a:srgbClr val="4C1130"/>
                </a:solidFill>
              </a:rPr>
              <a:t>One Hot Encoding Scheme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Each article can now be represented in the form of vector.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                                                                               0 - Non-Click, 1 - Click (User history)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X = News Features, Y = 0/1 labels from user history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Split into test and train data in 20% and 80% ratio.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Train the model using svm classifier for three different kernels: Linear, Polynomial and RBF.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Use grid search CV to train models with different values of hyper-parameters to find the best fit.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Predict the labels of test data and find accuracy.</a:t>
            </a:r>
            <a:endParaRPr>
              <a:solidFill>
                <a:srgbClr val="4C113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○"/>
            </a:pPr>
            <a:r>
              <a:rPr lang="en">
                <a:solidFill>
                  <a:srgbClr val="4C1130"/>
                </a:solidFill>
              </a:rPr>
              <a:t>Use model with maximum accuracy for recommendation to the user.</a:t>
            </a:r>
            <a:endParaRPr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C1130"/>
                </a:solidFill>
              </a:rPr>
              <a:t>			 </a:t>
            </a:r>
            <a:endParaRPr sz="1700"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4C113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300" y="2834450"/>
            <a:ext cx="3842225" cy="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