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4"/>
  </p:sldMasterIdLst>
  <p:notesMasterIdLst>
    <p:notesMasterId r:id="rId73"/>
  </p:notesMasterIdLst>
  <p:handoutMasterIdLst>
    <p:handoutMasterId r:id="rId74"/>
  </p:handoutMasterIdLst>
  <p:sldIdLst>
    <p:sldId id="761" r:id="rId5"/>
    <p:sldId id="762" r:id="rId6"/>
    <p:sldId id="763" r:id="rId7"/>
    <p:sldId id="764" r:id="rId8"/>
    <p:sldId id="765" r:id="rId9"/>
    <p:sldId id="766" r:id="rId10"/>
    <p:sldId id="767" r:id="rId11"/>
    <p:sldId id="768" r:id="rId12"/>
    <p:sldId id="769" r:id="rId13"/>
    <p:sldId id="770" r:id="rId14"/>
    <p:sldId id="771" r:id="rId15"/>
    <p:sldId id="772" r:id="rId16"/>
    <p:sldId id="773" r:id="rId17"/>
    <p:sldId id="774" r:id="rId18"/>
    <p:sldId id="775" r:id="rId19"/>
    <p:sldId id="776" r:id="rId20"/>
    <p:sldId id="777" r:id="rId21"/>
    <p:sldId id="778" r:id="rId22"/>
    <p:sldId id="779" r:id="rId23"/>
    <p:sldId id="780" r:id="rId24"/>
    <p:sldId id="781" r:id="rId25"/>
    <p:sldId id="782" r:id="rId26"/>
    <p:sldId id="783" r:id="rId27"/>
    <p:sldId id="784" r:id="rId28"/>
    <p:sldId id="785" r:id="rId29"/>
    <p:sldId id="786" r:id="rId30"/>
    <p:sldId id="787" r:id="rId31"/>
    <p:sldId id="788" r:id="rId32"/>
    <p:sldId id="789" r:id="rId33"/>
    <p:sldId id="790" r:id="rId34"/>
    <p:sldId id="791" r:id="rId35"/>
    <p:sldId id="792" r:id="rId36"/>
    <p:sldId id="793" r:id="rId37"/>
    <p:sldId id="794" r:id="rId38"/>
    <p:sldId id="795" r:id="rId39"/>
    <p:sldId id="796" r:id="rId40"/>
    <p:sldId id="797" r:id="rId41"/>
    <p:sldId id="798" r:id="rId42"/>
    <p:sldId id="799" r:id="rId43"/>
    <p:sldId id="800" r:id="rId44"/>
    <p:sldId id="801" r:id="rId45"/>
    <p:sldId id="802" r:id="rId46"/>
    <p:sldId id="803" r:id="rId47"/>
    <p:sldId id="804" r:id="rId48"/>
    <p:sldId id="805" r:id="rId49"/>
    <p:sldId id="806" r:id="rId50"/>
    <p:sldId id="830" r:id="rId51"/>
    <p:sldId id="852" r:id="rId52"/>
    <p:sldId id="853" r:id="rId53"/>
    <p:sldId id="854" r:id="rId54"/>
    <p:sldId id="855" r:id="rId55"/>
    <p:sldId id="856" r:id="rId56"/>
    <p:sldId id="857" r:id="rId57"/>
    <p:sldId id="858" r:id="rId58"/>
    <p:sldId id="859" r:id="rId59"/>
    <p:sldId id="860" r:id="rId60"/>
    <p:sldId id="861" r:id="rId61"/>
    <p:sldId id="841" r:id="rId62"/>
    <p:sldId id="842" r:id="rId63"/>
    <p:sldId id="843" r:id="rId64"/>
    <p:sldId id="844" r:id="rId65"/>
    <p:sldId id="845" r:id="rId66"/>
    <p:sldId id="846" r:id="rId67"/>
    <p:sldId id="847" r:id="rId68"/>
    <p:sldId id="848" r:id="rId69"/>
    <p:sldId id="849" r:id="rId70"/>
    <p:sldId id="850" r:id="rId71"/>
    <p:sldId id="851" r:id="rId7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5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72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909" algn="l" defTabSz="91436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091" algn="l" defTabSz="91436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272" algn="l" defTabSz="91436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454" algn="l" defTabSz="91436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F56B526-569F-4553-944C-53E5CD515A45}">
          <p14:sldIdLst>
            <p14:sldId id="761"/>
          </p14:sldIdLst>
        </p14:section>
        <p14:section name="Intro" id="{E9311D76-7472-4D82-8C20-D643933384BF}">
          <p14:sldIdLst>
            <p14:sldId id="762"/>
            <p14:sldId id="763"/>
            <p14:sldId id="764"/>
            <p14:sldId id="765"/>
          </p14:sldIdLst>
        </p14:section>
        <p14:section name="Basics (hello world)" id="{D64B7BB1-5C6B-467C-BEB2-8FE0C4CD9DA0}">
          <p14:sldIdLst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</p14:sldIdLst>
        </p14:section>
        <p14:section name="Blocks (vector add)" id="{B75E6ED9-7F2E-4559-AA29-76A1A51E0756}">
          <p14:sldIdLst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</p14:sldIdLst>
        </p14:section>
        <p14:section name="Threads (vector add)" id="{CF4C04D3-CA19-4377-BEBB-F10CF3E2A3CE}">
          <p14:sldIdLst>
            <p14:sldId id="793"/>
            <p14:sldId id="794"/>
            <p14:sldId id="795"/>
            <p14:sldId id="796"/>
          </p14:sldIdLst>
        </p14:section>
        <p14:section name="Combining blocks &amp; threads (vector add)" id="{1D6AF072-E55B-4C49-BABF-390EC565FAE1}">
          <p14:sldIdLst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</p14:sldIdLst>
        </p14:section>
        <p14:section name="Cooperation (stencil)" id="{987C7DC9-067C-41FF-AAAE-E53D45EC06BD}">
          <p14:sldIdLst>
            <p14:sldId id="830"/>
            <p14:sldId id="852"/>
            <p14:sldId id="853"/>
            <p14:sldId id="854"/>
            <p14:sldId id="855"/>
            <p14:sldId id="856"/>
            <p14:sldId id="857"/>
            <p14:sldId id="858"/>
            <p14:sldId id="859"/>
            <p14:sldId id="860"/>
            <p14:sldId id="861"/>
            <p14:sldId id="841"/>
            <p14:sldId id="842"/>
          </p14:sldIdLst>
        </p14:section>
        <p14:section name="Device management" id="{A0A1A66E-6DF4-4C15-AAB1-CF1186925D11}">
          <p14:sldIdLst>
            <p14:sldId id="843"/>
            <p14:sldId id="844"/>
            <p14:sldId id="845"/>
            <p14:sldId id="846"/>
          </p14:sldIdLst>
        </p14:section>
        <p14:section name="End" id="{2BD5F12F-A5E2-4F51-B9C1-0B2828CEEAA2}">
          <p14:sldIdLst>
            <p14:sldId id="847"/>
            <p14:sldId id="848"/>
            <p14:sldId id="849"/>
            <p14:sldId id="850"/>
            <p14:sldId id="8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47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900"/>
    <a:srgbClr val="817CBE"/>
    <a:srgbClr val="FF3300"/>
    <a:srgbClr val="000000"/>
    <a:srgbClr val="1577B3"/>
    <a:srgbClr val="006600"/>
    <a:srgbClr val="B3B3B3"/>
    <a:srgbClr val="645FAF"/>
    <a:srgbClr val="006445"/>
    <a:srgbClr val="AB57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1" autoAdjust="0"/>
    <p:restoredTop sz="94964" autoAdjust="0"/>
  </p:normalViewPr>
  <p:slideViewPr>
    <p:cSldViewPr>
      <p:cViewPr varScale="1">
        <p:scale>
          <a:sx n="100" d="100"/>
          <a:sy n="100" d="100"/>
        </p:scale>
        <p:origin x="498" y="42"/>
      </p:cViewPr>
      <p:guideLst>
        <p:guide orient="horz" pos="4000"/>
        <p:guide pos="4723"/>
      </p:guideLst>
    </p:cSldViewPr>
  </p:slideViewPr>
  <p:outlineViewPr>
    <p:cViewPr>
      <p:scale>
        <a:sx n="33" d="100"/>
        <a:sy n="33" d="100"/>
      </p:scale>
      <p:origin x="0" y="379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798" y="-102"/>
      </p:cViewPr>
      <p:guideLst>
        <p:guide orient="horz" pos="2160"/>
        <p:guide pos="288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36328DC-615E-4595-A869-4FB6276790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43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74AA29B5-A980-4340-95C0-008714C1757C}" type="datetimeFigureOut">
              <a:rPr lang="en-US"/>
              <a:pPr>
                <a:defRPr/>
              </a:pPr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96879B22-D358-4828-9DF5-093E97D4303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36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1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9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Identical to finding offset in 1-dimensional storage of a 2-dimensional matrix:</a:t>
            </a:r>
          </a:p>
          <a:p>
            <a:pPr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index = x + width * y;</a:t>
            </a:r>
            <a:endParaRPr lang="en-US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05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05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9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9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4/19/2013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245749797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4963" y="247650"/>
            <a:ext cx="2468562" cy="52657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5" y="247650"/>
            <a:ext cx="7253288" cy="52657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4/19/2013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333814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6865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4/19/2013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6"/>
          </a:xfrm>
        </p:spPr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234359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4/19/2013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6"/>
          </a:xfrm>
        </p:spPr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86381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8" y="1439868"/>
            <a:ext cx="4860925" cy="40735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2603" y="1439868"/>
            <a:ext cx="4860925" cy="40735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4/19/2013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49390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4/19/2013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139634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4/19/2013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395796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4/19/2013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260598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1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4/19/2013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104262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4/19/2013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229363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1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4/19/2013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492875"/>
            <a:ext cx="2895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271178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/>
        <p:txBody>
          <a:bodyPr/>
          <a:lstStyle/>
          <a:p>
            <a:pPr algn="l"/>
            <a:r>
              <a:rPr lang="en-GB" dirty="0"/>
              <a:t>CUDA C/C++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/>
        <p:txBody>
          <a:bodyPr/>
          <a:lstStyle/>
          <a:p>
            <a:pPr algn="l"/>
            <a:r>
              <a:rPr lang="en-GB" sz="2000" dirty="0"/>
              <a:t>NVIDIA Corporation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338126343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\\europa\USB_Storage\Parallel programming (CPU).png"/>
          <p:cNvPicPr>
            <a:picLocks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36585" y="1493785"/>
            <a:ext cx="2642616" cy="2039112"/>
          </a:xfrm>
          <a:prstGeom prst="rect">
            <a:avLst/>
          </a:prstGeom>
          <a:noFill/>
        </p:spPr>
      </p:pic>
      <p:pic>
        <p:nvPicPr>
          <p:cNvPr id="15" name="Picture 3" descr="\\europa\USB_Storage\Parallel programming.png"/>
          <p:cNvPicPr>
            <a:picLocks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810135" y="1133745"/>
            <a:ext cx="4169664" cy="512064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Processing Flow</a:t>
            </a:r>
            <a:endParaRPr lang="en-GB" dirty="0"/>
          </a:p>
        </p:txBody>
      </p:sp>
      <p:sp>
        <p:nvSpPr>
          <p:cNvPr id="216" name="TextBox 215"/>
          <p:cNvSpPr txBox="1"/>
          <p:nvPr/>
        </p:nvSpPr>
        <p:spPr>
          <a:xfrm>
            <a:off x="464315" y="4143381"/>
            <a:ext cx="4107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Copy input data from CPU memory to GPU memory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Load GPU program and execute,</a:t>
            </a:r>
            <a:br>
              <a:rPr lang="en-US" dirty="0"/>
            </a:br>
            <a:r>
              <a:rPr lang="en-US" dirty="0"/>
              <a:t>caching data on chip for performance</a:t>
            </a:r>
          </a:p>
        </p:txBody>
      </p:sp>
      <p:sp>
        <p:nvSpPr>
          <p:cNvPr id="134" name="Bent Arrow 133"/>
          <p:cNvSpPr/>
          <p:nvPr/>
        </p:nvSpPr>
        <p:spPr>
          <a:xfrm rot="5400000" flipH="1">
            <a:off x="4269163" y="152706"/>
            <a:ext cx="427080" cy="3155178"/>
          </a:xfrm>
          <a:prstGeom prst="bentArrow">
            <a:avLst>
              <a:gd name="adj1" fmla="val 40608"/>
              <a:gd name="adj2" fmla="val 45062"/>
              <a:gd name="adj3" fmla="val 36853"/>
              <a:gd name="adj4" fmla="val 397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5" name="Up-Down Arrow 134"/>
          <p:cNvSpPr/>
          <p:nvPr/>
        </p:nvSpPr>
        <p:spPr>
          <a:xfrm>
            <a:off x="5226848" y="4059070"/>
            <a:ext cx="535785" cy="151553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6" name="Up-Down Arrow 135"/>
          <p:cNvSpPr/>
          <p:nvPr/>
        </p:nvSpPr>
        <p:spPr>
          <a:xfrm>
            <a:off x="6196455" y="4059070"/>
            <a:ext cx="535785" cy="151553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7" name="Up-Down Arrow 136"/>
          <p:cNvSpPr/>
          <p:nvPr/>
        </p:nvSpPr>
        <p:spPr>
          <a:xfrm>
            <a:off x="7632340" y="4059070"/>
            <a:ext cx="535785" cy="151553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16" name="Left-Right Arrow 15"/>
          <p:cNvSpPr/>
          <p:nvPr/>
        </p:nvSpPr>
        <p:spPr>
          <a:xfrm>
            <a:off x="3262303" y="2033845"/>
            <a:ext cx="1666887" cy="545760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PCI Bus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8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5" grpId="0" animBg="1"/>
      <p:bldP spid="136" grpId="0" animBg="1"/>
      <p:bldP spid="1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\\europa\USB_Storage\Parallel programming (CPU).png"/>
          <p:cNvPicPr>
            <a:picLocks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36585" y="1493785"/>
            <a:ext cx="2642616" cy="2039112"/>
          </a:xfrm>
          <a:prstGeom prst="rect">
            <a:avLst/>
          </a:prstGeom>
          <a:noFill/>
        </p:spPr>
      </p:pic>
      <p:pic>
        <p:nvPicPr>
          <p:cNvPr id="10" name="Picture 3" descr="\\europa\USB_Storage\Parallel programming.png"/>
          <p:cNvPicPr>
            <a:picLocks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810135" y="1133745"/>
            <a:ext cx="4169664" cy="512064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Processing Flow</a:t>
            </a:r>
            <a:endParaRPr lang="en-GB" dirty="0"/>
          </a:p>
        </p:txBody>
      </p:sp>
      <p:sp>
        <p:nvSpPr>
          <p:cNvPr id="216" name="TextBox 215"/>
          <p:cNvSpPr txBox="1"/>
          <p:nvPr/>
        </p:nvSpPr>
        <p:spPr>
          <a:xfrm>
            <a:off x="464315" y="4143380"/>
            <a:ext cx="41076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Copy input data from CPU memory to GPU memory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Load GPU program and execute,</a:t>
            </a:r>
            <a:br>
              <a:rPr lang="en-US" dirty="0"/>
            </a:br>
            <a:r>
              <a:rPr lang="en-US" dirty="0"/>
              <a:t>caching data on chip for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Copy results from GPU memory to CPU memory</a:t>
            </a:r>
            <a:endParaRPr lang="en-GB" dirty="0"/>
          </a:p>
        </p:txBody>
      </p:sp>
      <p:sp>
        <p:nvSpPr>
          <p:cNvPr id="138" name="Bent Arrow 137"/>
          <p:cNvSpPr/>
          <p:nvPr/>
        </p:nvSpPr>
        <p:spPr>
          <a:xfrm rot="10800000" flipV="1">
            <a:off x="2556296" y="2571767"/>
            <a:ext cx="3950919" cy="2927462"/>
          </a:xfrm>
          <a:prstGeom prst="bentArrow">
            <a:avLst>
              <a:gd name="adj1" fmla="val 14333"/>
              <a:gd name="adj2" fmla="val 13740"/>
              <a:gd name="adj3" fmla="val 20259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3262303" y="2033845"/>
            <a:ext cx="1666887" cy="545760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PCI Bus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13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World!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732" y="1599850"/>
            <a:ext cx="5854463" cy="47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GB" sz="2000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FontTx/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("Hello World!\n");</a:t>
            </a:r>
          </a:p>
          <a:p>
            <a:pPr marL="0" indent="0">
              <a:buFontTx/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GB" sz="2000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0" indent="0">
              <a:buFontTx/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GB" dirty="0"/>
          </a:p>
          <a:p>
            <a:r>
              <a:rPr lang="en-GB" dirty="0"/>
              <a:t>Standard C that runs on the host</a:t>
            </a:r>
          </a:p>
          <a:p>
            <a:endParaRPr lang="en-GB" dirty="0"/>
          </a:p>
          <a:p>
            <a:r>
              <a:rPr lang="en-GB" dirty="0"/>
              <a:t>NVIDIA compiler (</a:t>
            </a:r>
            <a:r>
              <a:rPr lang="en-GB" dirty="0" err="1"/>
              <a:t>nvcc</a:t>
            </a:r>
            <a:r>
              <a:rPr lang="en-GB" dirty="0"/>
              <a:t>) can be used to compile programs with no </a:t>
            </a:r>
            <a:r>
              <a:rPr lang="en-GB" i="1" dirty="0"/>
              <a:t>device</a:t>
            </a:r>
            <a:r>
              <a:rPr lang="en-GB" dirty="0"/>
              <a:t> code</a:t>
            </a:r>
          </a:p>
        </p:txBody>
      </p:sp>
      <p:sp>
        <p:nvSpPr>
          <p:cNvPr id="13" name="Content Placeholder 9"/>
          <p:cNvSpPr txBox="1">
            <a:spLocks/>
          </p:cNvSpPr>
          <p:nvPr/>
        </p:nvSpPr>
        <p:spPr bwMode="auto">
          <a:xfrm>
            <a:off x="6372200" y="1599739"/>
            <a:ext cx="2455250" cy="47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sz="1800" kern="1200" dirty="0">
              <a:solidFill>
                <a:srgbClr val="808080"/>
              </a:solidFill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sz="1800" kern="1200" dirty="0">
              <a:solidFill>
                <a:srgbClr val="808080"/>
              </a:solidFill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sz="1800" kern="1200" dirty="0">
              <a:solidFill>
                <a:srgbClr val="808080"/>
              </a:solidFill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sz="1800" kern="1200" dirty="0">
              <a:solidFill>
                <a:srgbClr val="808080"/>
              </a:solidFill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sz="1800" kern="1200" dirty="0">
              <a:solidFill>
                <a:srgbClr val="808080"/>
              </a:solidFill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>
                <a:cs typeface="Courier New" pitchFamily="49" charset="0"/>
              </a:rPr>
              <a:t>Output:</a:t>
            </a: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kern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kern="1200" dirty="0" err="1">
                <a:latin typeface="Courier New" pitchFamily="49" charset="0"/>
                <a:cs typeface="Courier New" pitchFamily="49" charset="0"/>
              </a:rPr>
              <a:t>nvcc</a:t>
            </a:r>
            <a:r>
              <a:rPr lang="en-GB" kern="1200" dirty="0">
                <a:latin typeface="Courier New" pitchFamily="49" charset="0"/>
                <a:cs typeface="Courier New" pitchFamily="49" charset="0"/>
              </a:rPr>
              <a:t> hello_world.cu</a:t>
            </a: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kern="1200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en-GB" kern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>
                <a:latin typeface="Courier New" pitchFamily="49" charset="0"/>
                <a:cs typeface="Courier New" pitchFamily="49" charset="0"/>
              </a:rPr>
              <a:t>Hello World!</a:t>
            </a: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4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World! with Device Code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732" y="1599850"/>
            <a:ext cx="8368771" cy="47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__global__ void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mykernel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2000" b="1" i="0" u="none" strike="noStrike" kern="0" cap="none" spc="0" normalizeH="0" baseline="0" noProof="0" dirty="0" err="1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main(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en-GB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mykernel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&lt;&lt;&lt;1,1&gt;&gt;&gt;();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en-GB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("Hello World!\n");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874" marR="0" lvl="0" indent="-342874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itchFamily="34" charset="0"/>
              </a:rPr>
              <a:t>Two new syntactic elements…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4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World! with Device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__global__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(void) {</a:t>
            </a:r>
          </a:p>
          <a:p>
            <a:pPr marL="0" lv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GB" dirty="0"/>
              <a:t>CUDA C/C++ keyword </a:t>
            </a:r>
            <a:r>
              <a:rPr lang="en-GB" sz="2000" b="1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__global__ </a:t>
            </a:r>
            <a:r>
              <a:rPr lang="en-GB" dirty="0"/>
              <a:t>indicates a function that:</a:t>
            </a:r>
          </a:p>
          <a:p>
            <a:pPr lvl="1"/>
            <a:r>
              <a:rPr lang="en-GB" dirty="0"/>
              <a:t>Runs on the device</a:t>
            </a:r>
          </a:p>
          <a:p>
            <a:pPr lvl="1"/>
            <a:r>
              <a:rPr lang="en-GB" dirty="0"/>
              <a:t>Is called from host code</a:t>
            </a:r>
          </a:p>
          <a:p>
            <a:pPr lvl="1"/>
            <a:endParaRPr lang="en-GB" dirty="0"/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nvcc</a:t>
            </a:r>
            <a:r>
              <a:rPr lang="en-GB" dirty="0"/>
              <a:t> separates source code into host and device components</a:t>
            </a:r>
          </a:p>
          <a:p>
            <a:pPr lvl="1"/>
            <a:r>
              <a:rPr lang="en-GB" dirty="0"/>
              <a:t>Device functions (e.g.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dirty="0"/>
              <a:t>) processed by NVIDIA compiler</a:t>
            </a:r>
          </a:p>
          <a:p>
            <a:pPr lvl="1"/>
            <a:r>
              <a:rPr lang="en-GB" dirty="0"/>
              <a:t>Host functions (e.g.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GB" dirty="0"/>
              <a:t>) processed by standard host compiler</a:t>
            </a:r>
          </a:p>
          <a:p>
            <a:pPr lvl="2"/>
            <a:r>
              <a:rPr lang="en-GB" b="1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GB" b="1" dirty="0"/>
              <a:t>,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cl.exe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118829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World! with Device </a:t>
            </a:r>
            <a:r>
              <a:rPr lang="en-GB" dirty="0" err="1"/>
              <a:t>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&lt;&lt;&lt;1,1&gt;&gt;&gt;();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GB" dirty="0"/>
              <a:t>Triple angle brackets mark a call from </a:t>
            </a:r>
            <a:r>
              <a:rPr lang="en-GB" i="1" dirty="0"/>
              <a:t>host</a:t>
            </a:r>
            <a:r>
              <a:rPr lang="en-GB" dirty="0"/>
              <a:t> code to </a:t>
            </a:r>
            <a:r>
              <a:rPr lang="en-GB" i="1" dirty="0"/>
              <a:t>device</a:t>
            </a:r>
            <a:r>
              <a:rPr lang="en-GB" dirty="0"/>
              <a:t> code</a:t>
            </a:r>
          </a:p>
          <a:p>
            <a:pPr lvl="1"/>
            <a:r>
              <a:rPr lang="en-GB" dirty="0"/>
              <a:t>Also called a “kernel launch”</a:t>
            </a:r>
          </a:p>
          <a:p>
            <a:pPr lvl="1"/>
            <a:r>
              <a:rPr lang="en-GB" dirty="0"/>
              <a:t>We’ll return to the parameters (1,1) in a moment</a:t>
            </a:r>
          </a:p>
          <a:p>
            <a:pPr lvl="1"/>
            <a:endParaRPr lang="en-GB" dirty="0"/>
          </a:p>
          <a:p>
            <a:r>
              <a:rPr lang="en-GB" dirty="0"/>
              <a:t>That’s all that is required to execute a function on the GPU!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424298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Hello World! with Device Code</a:t>
            </a:r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732" y="1599850"/>
            <a:ext cx="5854463" cy="47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2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sz="2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0" indent="0">
              <a:buFontTx/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FontTx/>
              <a:buNone/>
            </a:pPr>
            <a:endParaRPr lang="en-GB" sz="20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GB" sz="2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GB" sz="20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FontTx/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&lt;&lt;&lt;1,1&gt;&gt;&gt;();</a:t>
            </a:r>
          </a:p>
          <a:p>
            <a:pPr marL="0" indent="0">
              <a:buFontTx/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("Hello World!\n");</a:t>
            </a:r>
          </a:p>
          <a:p>
            <a:pPr marL="0" indent="0">
              <a:buFontTx/>
              <a:buNone/>
            </a:pPr>
            <a:r>
              <a:rPr lang="en-GB" sz="2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GB" sz="2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0" indent="0">
              <a:buFontTx/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FontTx/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dirty="0"/>
              <a:t> does nothing, somewhat anticlimactic!</a:t>
            </a:r>
          </a:p>
          <a:p>
            <a:pPr marL="0" indent="0">
              <a:buFontTx/>
              <a:buNone/>
            </a:pPr>
            <a:endParaRPr lang="en-GB" sz="1600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6372200" y="1599739"/>
            <a:ext cx="2455250" cy="47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sz="1800" kern="1200" dirty="0">
              <a:solidFill>
                <a:srgbClr val="808080"/>
              </a:solidFill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sz="1800" kern="1200" dirty="0">
              <a:solidFill>
                <a:srgbClr val="808080"/>
              </a:solidFill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sz="1800" kern="1200" dirty="0"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>
                <a:cs typeface="Courier New" pitchFamily="49" charset="0"/>
              </a:rPr>
              <a:t>Output:</a:t>
            </a: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kern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kern="1200" dirty="0" err="1">
                <a:latin typeface="Courier New" pitchFamily="49" charset="0"/>
                <a:cs typeface="Courier New" pitchFamily="49" charset="0"/>
              </a:rPr>
              <a:t>nvcc</a:t>
            </a:r>
            <a:r>
              <a:rPr lang="en-GB" kern="1200" dirty="0">
                <a:latin typeface="Courier New" pitchFamily="49" charset="0"/>
                <a:cs typeface="Courier New" pitchFamily="49" charset="0"/>
              </a:rPr>
              <a:t> hello.cu</a:t>
            </a: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kern="1200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en-GB" kern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>
                <a:latin typeface="Courier New" pitchFamily="49" charset="0"/>
                <a:cs typeface="Courier New" pitchFamily="49" charset="0"/>
              </a:rPr>
              <a:t>Hello World!</a:t>
            </a: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13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Parallel Programming in CUDA C/C++</a:t>
            </a:r>
          </a:p>
        </p:txBody>
      </p:sp>
      <p:sp>
        <p:nvSpPr>
          <p:cNvPr id="93" name="Content Placeholder 2"/>
          <p:cNvSpPr txBox="1">
            <a:spLocks/>
          </p:cNvSpPr>
          <p:nvPr/>
        </p:nvSpPr>
        <p:spPr bwMode="auto">
          <a:xfrm>
            <a:off x="457732" y="1599850"/>
            <a:ext cx="5854463" cy="47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itchFamily="34" charset="0"/>
              </a:rPr>
              <a:t>But wait… GPU computing is about massive parallelism!</a:t>
            </a:r>
          </a:p>
          <a:p>
            <a:pPr marL="342874" marR="0" lvl="0" indent="-342874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rebuchet MS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itchFamily="34" charset="0"/>
              </a:rPr>
              <a:t>We need a more interesting example…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rebuchet MS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itchFamily="34" charset="0"/>
              </a:rPr>
              <a:t>We’ll start by adding two integers and build up to vector addition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6582223" y="2504682"/>
            <a:ext cx="330037" cy="3200356"/>
          </a:xfrm>
          <a:prstGeom prst="roundRect">
            <a:avLst/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6" tIns="45718" rIns="91436" bIns="45718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6582223" y="3304771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6" name="Straight Connector 95"/>
          <p:cNvCxnSpPr/>
          <p:nvPr/>
        </p:nvCxnSpPr>
        <p:spPr>
          <a:xfrm>
            <a:off x="6582223" y="2904726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7" name="Straight Connector 96"/>
          <p:cNvCxnSpPr/>
          <p:nvPr/>
        </p:nvCxnSpPr>
        <p:spPr>
          <a:xfrm>
            <a:off x="6582223" y="3704814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" name="Straight Connector 97"/>
          <p:cNvCxnSpPr/>
          <p:nvPr/>
        </p:nvCxnSpPr>
        <p:spPr>
          <a:xfrm>
            <a:off x="6582223" y="4109076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" name="Straight Connector 98"/>
          <p:cNvCxnSpPr/>
          <p:nvPr/>
        </p:nvCxnSpPr>
        <p:spPr>
          <a:xfrm>
            <a:off x="6582223" y="4504904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" name="Straight Connector 99"/>
          <p:cNvCxnSpPr/>
          <p:nvPr/>
        </p:nvCxnSpPr>
        <p:spPr>
          <a:xfrm>
            <a:off x="6582223" y="4904948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" name="Straight Connector 100"/>
          <p:cNvCxnSpPr/>
          <p:nvPr/>
        </p:nvCxnSpPr>
        <p:spPr>
          <a:xfrm>
            <a:off x="6582223" y="5309209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02" name="Rounded Rectangle 101"/>
          <p:cNvSpPr/>
          <p:nvPr/>
        </p:nvSpPr>
        <p:spPr>
          <a:xfrm>
            <a:off x="7302303" y="2513115"/>
            <a:ext cx="330037" cy="3200356"/>
          </a:xfrm>
          <a:prstGeom prst="roundRect">
            <a:avLst/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6" tIns="45718" rIns="91436" bIns="45718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7302303" y="3313204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4" name="Straight Connector 103"/>
          <p:cNvCxnSpPr/>
          <p:nvPr/>
        </p:nvCxnSpPr>
        <p:spPr>
          <a:xfrm>
            <a:off x="7302303" y="2913159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5" name="Straight Connector 104"/>
          <p:cNvCxnSpPr/>
          <p:nvPr/>
        </p:nvCxnSpPr>
        <p:spPr>
          <a:xfrm>
            <a:off x="7302303" y="3713248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6" name="Straight Connector 105"/>
          <p:cNvCxnSpPr/>
          <p:nvPr/>
        </p:nvCxnSpPr>
        <p:spPr>
          <a:xfrm>
            <a:off x="7302303" y="4117509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7" name="Straight Connector 106"/>
          <p:cNvCxnSpPr/>
          <p:nvPr/>
        </p:nvCxnSpPr>
        <p:spPr>
          <a:xfrm>
            <a:off x="7302303" y="4513338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8" name="Straight Connector 107"/>
          <p:cNvCxnSpPr/>
          <p:nvPr/>
        </p:nvCxnSpPr>
        <p:spPr>
          <a:xfrm>
            <a:off x="7302303" y="4913381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35" name="Straight Connector 134"/>
          <p:cNvCxnSpPr/>
          <p:nvPr/>
        </p:nvCxnSpPr>
        <p:spPr>
          <a:xfrm>
            <a:off x="7302303" y="5317642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36" name="Rounded Rectangle 135"/>
          <p:cNvSpPr/>
          <p:nvPr/>
        </p:nvSpPr>
        <p:spPr>
          <a:xfrm>
            <a:off x="8352421" y="2508898"/>
            <a:ext cx="330037" cy="3200356"/>
          </a:xfrm>
          <a:prstGeom prst="roundRect">
            <a:avLst/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6" tIns="45718" rIns="91436" bIns="45718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8352421" y="3308987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38" name="Straight Connector 137"/>
          <p:cNvCxnSpPr/>
          <p:nvPr/>
        </p:nvCxnSpPr>
        <p:spPr>
          <a:xfrm>
            <a:off x="8352421" y="2908942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39" name="Straight Connector 138"/>
          <p:cNvCxnSpPr/>
          <p:nvPr/>
        </p:nvCxnSpPr>
        <p:spPr>
          <a:xfrm>
            <a:off x="8352421" y="3709031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0" name="Straight Connector 139"/>
          <p:cNvCxnSpPr/>
          <p:nvPr/>
        </p:nvCxnSpPr>
        <p:spPr>
          <a:xfrm>
            <a:off x="8352421" y="4113292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1" name="Straight Connector 140"/>
          <p:cNvCxnSpPr/>
          <p:nvPr/>
        </p:nvCxnSpPr>
        <p:spPr>
          <a:xfrm>
            <a:off x="8352421" y="4509120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2" name="Straight Connector 141"/>
          <p:cNvCxnSpPr/>
          <p:nvPr/>
        </p:nvCxnSpPr>
        <p:spPr>
          <a:xfrm>
            <a:off x="8352421" y="4909164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3" name="Straight Connector 142"/>
          <p:cNvCxnSpPr/>
          <p:nvPr/>
        </p:nvCxnSpPr>
        <p:spPr>
          <a:xfrm>
            <a:off x="8352421" y="5313426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44" name="Plus 143"/>
          <p:cNvSpPr/>
          <p:nvPr/>
        </p:nvSpPr>
        <p:spPr>
          <a:xfrm>
            <a:off x="6965123" y="3904838"/>
            <a:ext cx="300033" cy="400044"/>
          </a:xfrm>
          <a:prstGeom prst="mathPlus">
            <a:avLst/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6" tIns="45718" rIns="91436" bIns="45718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5" name="Equal 144"/>
          <p:cNvSpPr/>
          <p:nvPr/>
        </p:nvSpPr>
        <p:spPr>
          <a:xfrm>
            <a:off x="7831883" y="3876889"/>
            <a:ext cx="381000" cy="508000"/>
          </a:xfrm>
          <a:prstGeom prst="mathEqual">
            <a:avLst/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6" tIns="45718" rIns="91436" bIns="45718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6" name="TextBox 145"/>
          <p:cNvSpPr txBox="1"/>
          <p:nvPr/>
        </p:nvSpPr>
        <p:spPr bwMode="auto">
          <a:xfrm>
            <a:off x="6618868" y="5745386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Trebuchet MS" pitchFamily="34" charset="0"/>
              </a:defRPr>
            </a:lvl1pPr>
          </a:lstStyle>
          <a:p>
            <a:r>
              <a:rPr lang="en-GB" dirty="0"/>
              <a:t>a</a:t>
            </a:r>
          </a:p>
        </p:txBody>
      </p:sp>
      <p:sp>
        <p:nvSpPr>
          <p:cNvPr id="147" name="TextBox 146"/>
          <p:cNvSpPr txBox="1"/>
          <p:nvPr/>
        </p:nvSpPr>
        <p:spPr bwMode="auto">
          <a:xfrm>
            <a:off x="7338948" y="5745386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Trebuchet MS" pitchFamily="34" charset="0"/>
              </a:defRPr>
            </a:lvl1pPr>
          </a:lstStyle>
          <a:p>
            <a:r>
              <a:rPr lang="en-GB" dirty="0"/>
              <a:t>b</a:t>
            </a:r>
          </a:p>
        </p:txBody>
      </p:sp>
      <p:sp>
        <p:nvSpPr>
          <p:cNvPr id="148" name="TextBox 147"/>
          <p:cNvSpPr txBox="1"/>
          <p:nvPr/>
        </p:nvSpPr>
        <p:spPr bwMode="auto">
          <a:xfrm>
            <a:off x="8389065" y="5745386"/>
            <a:ext cx="303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itchFamily="34" charset="0"/>
              </a:rPr>
              <a:t>c</a:t>
            </a:r>
            <a:endParaRPr kumimoji="0" lang="en-GB" sz="3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8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 on the Device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GB" dirty="0"/>
              <a:t>A simple kernel to add two integers</a:t>
            </a:r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kern="12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*a, 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*b, 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*c) {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	*c = *a + *b;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GB" dirty="0">
              <a:solidFill>
                <a:srgbClr val="FFFFFF"/>
              </a:solidFill>
            </a:endParaRPr>
          </a:p>
          <a:p>
            <a:pPr lvl="0"/>
            <a:r>
              <a:rPr lang="en-GB" dirty="0"/>
              <a:t>As before </a:t>
            </a:r>
            <a:r>
              <a:rPr lang="en-GB" sz="2000" b="1" kern="12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is a CUDA C/C++ keyword meaning</a:t>
            </a:r>
          </a:p>
          <a:p>
            <a:pPr lvl="1"/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add() </a:t>
            </a:r>
            <a:r>
              <a:rPr lang="en-GB" dirty="0"/>
              <a:t>will execute on the device</a:t>
            </a:r>
          </a:p>
          <a:p>
            <a:pPr lvl="1"/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add() </a:t>
            </a:r>
            <a:r>
              <a:rPr lang="en-GB" dirty="0"/>
              <a:t>will be called from the host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268607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 on the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Note that we use pointers for the variables</a:t>
            </a:r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kern="12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*a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*b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*c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*c = *a + *b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add() </a:t>
            </a:r>
            <a:r>
              <a:rPr lang="en-GB" dirty="0"/>
              <a:t>runs on the device, so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GB" dirty="0"/>
              <a:t>,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GB" dirty="0"/>
              <a:t> and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GB" dirty="0"/>
              <a:t> must point to device memory</a:t>
            </a:r>
          </a:p>
          <a:p>
            <a:pPr lvl="0"/>
            <a:endParaRPr lang="en-GB" sz="2000" b="1" kern="12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GB" dirty="0"/>
              <a:t>We need to allocate memory on the GPU</a:t>
            </a:r>
          </a:p>
          <a:p>
            <a:pPr lvl="0"/>
            <a:endParaRPr lang="en-GB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247020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CUDA?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O" dirty="0"/>
              <a:t>Compute </a:t>
            </a:r>
            <a:r>
              <a:rPr lang="es-CO" dirty="0" err="1"/>
              <a:t>Unified</a:t>
            </a:r>
            <a:r>
              <a:rPr lang="es-CO" dirty="0"/>
              <a:t> </a:t>
            </a:r>
            <a:r>
              <a:rPr lang="es-CO" dirty="0" err="1"/>
              <a:t>Device</a:t>
            </a:r>
            <a:r>
              <a:rPr lang="es-CO" dirty="0"/>
              <a:t> </a:t>
            </a:r>
            <a:r>
              <a:rPr lang="es-CO" dirty="0" err="1"/>
              <a:t>Architecture</a:t>
            </a:r>
            <a:endParaRPr lang="en-GB" dirty="0"/>
          </a:p>
          <a:p>
            <a:r>
              <a:rPr lang="en-GB" dirty="0"/>
              <a:t>CUDA Architecture</a:t>
            </a:r>
          </a:p>
          <a:p>
            <a:pPr lvl="1"/>
            <a:r>
              <a:rPr lang="en-GB" dirty="0"/>
              <a:t>Expose GPU parallelism for general-purpose computing</a:t>
            </a:r>
          </a:p>
          <a:p>
            <a:pPr lvl="1"/>
            <a:r>
              <a:rPr lang="en-GB" dirty="0"/>
              <a:t>Retain performance</a:t>
            </a:r>
          </a:p>
          <a:p>
            <a:endParaRPr lang="en-GB" dirty="0"/>
          </a:p>
          <a:p>
            <a:r>
              <a:rPr lang="en-GB" dirty="0"/>
              <a:t>CUDA C/C++</a:t>
            </a:r>
          </a:p>
          <a:p>
            <a:pPr lvl="1"/>
            <a:r>
              <a:rPr lang="en-GB" dirty="0"/>
              <a:t>Based on industry-standard C/C++</a:t>
            </a:r>
          </a:p>
          <a:p>
            <a:pPr lvl="1"/>
            <a:r>
              <a:rPr lang="en-GB" dirty="0"/>
              <a:t>Small set of extensions to enable heterogeneous programming</a:t>
            </a:r>
          </a:p>
          <a:p>
            <a:pPr lvl="1"/>
            <a:r>
              <a:rPr lang="en-GB" dirty="0"/>
              <a:t>Straightforward APIs to manage devices, memory etc.</a:t>
            </a:r>
          </a:p>
          <a:p>
            <a:endParaRPr lang="en-GB" dirty="0"/>
          </a:p>
          <a:p>
            <a:r>
              <a:rPr lang="en-GB" dirty="0"/>
              <a:t>This session introduces CUDA C/C++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117453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Memory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14"/>
            <a:ext cx="873097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Host and device memory are separate entities</a:t>
            </a:r>
          </a:p>
          <a:p>
            <a:pPr lvl="1"/>
            <a:r>
              <a:rPr lang="en-GB" i="1" dirty="0">
                <a:solidFill>
                  <a:schemeClr val="accent6"/>
                </a:solidFill>
              </a:rPr>
              <a:t>Device</a:t>
            </a:r>
            <a:r>
              <a:rPr lang="en-GB" i="1" dirty="0">
                <a:solidFill>
                  <a:schemeClr val="accent4"/>
                </a:solidFill>
              </a:rPr>
              <a:t> </a:t>
            </a:r>
            <a:r>
              <a:rPr lang="en-GB" dirty="0"/>
              <a:t>pointers point to GPU memory</a:t>
            </a:r>
          </a:p>
          <a:p>
            <a:pPr marL="1088938" lvl="2" indent="0">
              <a:buNone/>
            </a:pPr>
            <a:r>
              <a:rPr lang="en-GB" dirty="0"/>
              <a:t>May be passed to/from host code</a:t>
            </a:r>
          </a:p>
          <a:p>
            <a:pPr marL="1088938" lvl="2" indent="0">
              <a:buNone/>
            </a:pPr>
            <a:r>
              <a:rPr lang="en-GB" dirty="0"/>
              <a:t>May </a:t>
            </a:r>
            <a:r>
              <a:rPr lang="en-GB" i="1" dirty="0"/>
              <a:t>not </a:t>
            </a:r>
            <a:r>
              <a:rPr lang="en-GB" dirty="0"/>
              <a:t>be dereferenced in host code</a:t>
            </a:r>
            <a:endParaRPr lang="en-GB" i="1" dirty="0"/>
          </a:p>
          <a:p>
            <a:pPr lvl="1"/>
            <a:r>
              <a:rPr lang="en-GB" i="1" dirty="0">
                <a:solidFill>
                  <a:schemeClr val="accent6"/>
                </a:solidFill>
              </a:rPr>
              <a:t>Host </a:t>
            </a:r>
            <a:r>
              <a:rPr lang="en-GB" dirty="0"/>
              <a:t>pointers point to CPU memory</a:t>
            </a:r>
          </a:p>
          <a:p>
            <a:pPr marL="1088938" lvl="2" indent="0">
              <a:buNone/>
            </a:pPr>
            <a:r>
              <a:rPr lang="en-GB" dirty="0"/>
              <a:t>May be passed to/from device code</a:t>
            </a:r>
          </a:p>
          <a:p>
            <a:pPr marL="1088938" lvl="2" indent="0">
              <a:buNone/>
            </a:pPr>
            <a:r>
              <a:rPr lang="en-GB" dirty="0"/>
              <a:t>May </a:t>
            </a:r>
            <a:r>
              <a:rPr lang="en-GB" i="1" dirty="0"/>
              <a:t>not </a:t>
            </a:r>
            <a:r>
              <a:rPr lang="en-GB" dirty="0"/>
              <a:t>be dereferenced in device code</a:t>
            </a:r>
          </a:p>
          <a:p>
            <a:pPr lvl="0"/>
            <a:endParaRPr lang="en-GB" dirty="0">
              <a:solidFill>
                <a:srgbClr val="FFFFFF"/>
              </a:solidFill>
            </a:endParaRPr>
          </a:p>
          <a:p>
            <a:pPr lvl="0"/>
            <a:r>
              <a:rPr lang="en-GB" dirty="0"/>
              <a:t>Simple CUDA API for handling device memory</a:t>
            </a:r>
          </a:p>
          <a:p>
            <a:pPr lvl="1"/>
            <a:r>
              <a:rPr lang="en-GB" dirty="0" err="1">
                <a:latin typeface="Courier New" pitchFamily="49" charset="0"/>
                <a:ea typeface="+mn-ea"/>
                <a:cs typeface="Courier New" pitchFamily="49" charset="0"/>
              </a:rPr>
              <a:t>cudaMalloc</a:t>
            </a:r>
            <a:r>
              <a:rPr lang="en-GB" dirty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GB" dirty="0"/>
              <a:t>, </a:t>
            </a:r>
            <a:r>
              <a:rPr lang="en-GB" dirty="0" err="1">
                <a:latin typeface="Courier New" pitchFamily="49" charset="0"/>
                <a:ea typeface="+mn-ea"/>
                <a:cs typeface="Courier New" pitchFamily="49" charset="0"/>
              </a:rPr>
              <a:t>cudaFree</a:t>
            </a:r>
            <a:r>
              <a:rPr lang="en-GB" dirty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GB" dirty="0"/>
              <a:t>, </a:t>
            </a:r>
            <a:r>
              <a:rPr lang="en-GB" dirty="0" err="1">
                <a:latin typeface="Courier New" pitchFamily="49" charset="0"/>
                <a:ea typeface="+mn-ea"/>
                <a:cs typeface="Courier New" pitchFamily="49" charset="0"/>
              </a:rPr>
              <a:t>cudaMemcpy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</a:t>
            </a:r>
            <a:endParaRPr lang="en-GB" dirty="0"/>
          </a:p>
          <a:p>
            <a:pPr lvl="1"/>
            <a:r>
              <a:rPr lang="en-GB" dirty="0"/>
              <a:t>Similar to the C equivalents </a:t>
            </a:r>
            <a:r>
              <a:rPr lang="en-GB" dirty="0" err="1"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GB" dirty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GB" dirty="0"/>
              <a:t>, </a:t>
            </a:r>
            <a:r>
              <a:rPr lang="en-GB" dirty="0">
                <a:latin typeface="Courier New" pitchFamily="49" charset="0"/>
                <a:ea typeface="+mn-ea"/>
                <a:cs typeface="Courier New" pitchFamily="49" charset="0"/>
              </a:rPr>
              <a:t>free()</a:t>
            </a:r>
            <a:r>
              <a:rPr lang="en-GB" dirty="0"/>
              <a:t>, </a:t>
            </a:r>
            <a:r>
              <a:rPr lang="en-GB" dirty="0" err="1">
                <a:latin typeface="Courier New" pitchFamily="49" charset="0"/>
                <a:ea typeface="+mn-ea"/>
                <a:cs typeface="Courier New" pitchFamily="49" charset="0"/>
              </a:rPr>
              <a:t>memcpy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</a:t>
            </a:r>
            <a:endParaRPr lang="en-GB" dirty="0"/>
          </a:p>
          <a:p>
            <a:pPr marL="1088938" lvl="2" indent="0">
              <a:buNone/>
            </a:pPr>
            <a:endParaRPr lang="en-GB" dirty="0"/>
          </a:p>
        </p:txBody>
      </p:sp>
      <p:pic>
        <p:nvPicPr>
          <p:cNvPr id="6" name="Picture 3" descr="\\JASON-PC\Users\Jason\Documents\CUDA by Example\host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877145" y="3173999"/>
            <a:ext cx="1215135" cy="911351"/>
          </a:xfrm>
          <a:prstGeom prst="rect">
            <a:avLst/>
          </a:prstGeom>
          <a:noFill/>
        </p:spPr>
      </p:pic>
      <p:pic>
        <p:nvPicPr>
          <p:cNvPr id="10" name="Picture 2" descr="\\JASON-PC\Users\Jason\Documents\CUDA by Example\Tesla_c1060_3qtr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012160" y="2144928"/>
            <a:ext cx="1233177" cy="834022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73436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 on the Device: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add()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Returning to our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b="1" dirty="0"/>
              <a:t> </a:t>
            </a:r>
            <a:r>
              <a:rPr lang="en-GB" dirty="0"/>
              <a:t>kernel</a:t>
            </a:r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kern="12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*a, 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*b, 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*c) {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	*c = *a + *b;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GB" dirty="0">
              <a:solidFill>
                <a:srgbClr val="FFFFFF"/>
              </a:solidFill>
            </a:endParaRPr>
          </a:p>
          <a:p>
            <a:pPr lvl="0"/>
            <a:r>
              <a:rPr lang="en-GB" dirty="0"/>
              <a:t>Let’s take a look at main()…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532855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 on the Device: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600214"/>
            <a:ext cx="907249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7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700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a, b, c;	            </a:t>
            </a: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host copies of a, b, c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;	     </a:t>
            </a: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device copies of a, b, c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 size = </a:t>
            </a:r>
            <a:r>
              <a:rPr lang="en-GB" sz="17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7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</a:t>
            </a:r>
            <a:endParaRPr lang="en-GB" sz="1700" b="1" i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0" indent="0">
              <a:buNone/>
            </a:pP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// Allocate space for device copies of a, b, c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 **)&amp;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 **)&amp;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 **)&amp;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indent="0">
              <a:buNone/>
            </a:pPr>
            <a:endParaRPr lang="en-GB" sz="1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// Setup input values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a = 2;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b = 7;</a:t>
            </a:r>
          </a:p>
          <a:p>
            <a:pPr marL="0" indent="0">
              <a:buNone/>
            </a:pPr>
            <a:endParaRPr lang="en-GB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425038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 on the Device: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14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Copy inputs to device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&amp;a, size,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&amp;b, size,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GB" sz="1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// Launch add() kernel on GPU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add&lt;&lt;&lt;1,1&gt;&gt;&gt;(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GB" sz="1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// Copy result back to host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(&amp;c,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size,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cudaMemcpyDeviceToHost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GB" sz="1700" b="1" i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// </a:t>
            </a:r>
            <a:r>
              <a:rPr lang="en-GB" sz="1700" b="1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Cleanup</a:t>
            </a:r>
            <a:endParaRPr lang="en-GB" sz="1700" b="1" i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3846019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 bwMode="auto">
          <a:xfrm>
            <a:off x="722313" y="4406900"/>
            <a:ext cx="5424862" cy="132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16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32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49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6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0" cap="all" spc="0" normalizeH="0" baseline="0" noProof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Trebuchet MS" pitchFamily="34" charset="0"/>
              </a:rPr>
              <a:t>Running in Parallel</a:t>
            </a:r>
            <a:endParaRPr kumimoji="0" lang="en-GB" sz="4000" b="1" i="0" u="none" strike="noStrike" kern="0" cap="all" spc="0" normalizeH="0" baseline="0" noProof="0" dirty="0">
              <a:ln>
                <a:noFill/>
              </a:ln>
              <a:solidFill>
                <a:srgbClr val="73B9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399157" y="1512905"/>
            <a:ext cx="3046" cy="3514717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>
            <a:off x="6402203" y="149640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4376977" y="1688760"/>
            <a:ext cx="2025225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59" name="AutoShape 14"/>
          <p:cNvSpPr>
            <a:spLocks noChangeArrowheads="1"/>
          </p:cNvSpPr>
          <p:nvPr/>
        </p:nvSpPr>
        <p:spPr bwMode="ltGray">
          <a:xfrm>
            <a:off x="6739740" y="1296401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</a:p>
        </p:txBody>
      </p:sp>
      <p:sp>
        <p:nvSpPr>
          <p:cNvPr id="60" name="AutoShape 14"/>
          <p:cNvSpPr>
            <a:spLocks noChangeArrowheads="1"/>
          </p:cNvSpPr>
          <p:nvPr/>
        </p:nvSpPr>
        <p:spPr bwMode="auto">
          <a:xfrm>
            <a:off x="6739740" y="1737803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1" name="AutoShape 14"/>
          <p:cNvSpPr>
            <a:spLocks noChangeArrowheads="1"/>
          </p:cNvSpPr>
          <p:nvPr/>
        </p:nvSpPr>
        <p:spPr bwMode="ltGray">
          <a:xfrm>
            <a:off x="6739740" y="2179206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2" name="AutoShape 14"/>
          <p:cNvSpPr>
            <a:spLocks noChangeArrowheads="1"/>
          </p:cNvSpPr>
          <p:nvPr/>
        </p:nvSpPr>
        <p:spPr bwMode="ltGray">
          <a:xfrm>
            <a:off x="6739740" y="2620608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ltGray">
          <a:xfrm>
            <a:off x="6739740" y="3062010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ltGray">
          <a:xfrm>
            <a:off x="6739740" y="3503412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5" name="AutoShape 14"/>
          <p:cNvSpPr>
            <a:spLocks noChangeArrowheads="1"/>
          </p:cNvSpPr>
          <p:nvPr/>
        </p:nvSpPr>
        <p:spPr bwMode="ltGray">
          <a:xfrm>
            <a:off x="6739740" y="3944814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AutoShape 14"/>
          <p:cNvSpPr>
            <a:spLocks noChangeArrowheads="1"/>
          </p:cNvSpPr>
          <p:nvPr/>
        </p:nvSpPr>
        <p:spPr bwMode="ltGray">
          <a:xfrm>
            <a:off x="6739740" y="4386217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7" name="AutoShape 14"/>
          <p:cNvSpPr>
            <a:spLocks noChangeArrowheads="1"/>
          </p:cNvSpPr>
          <p:nvPr/>
        </p:nvSpPr>
        <p:spPr bwMode="ltGray">
          <a:xfrm>
            <a:off x="6739740" y="4827621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4301970" y="1231695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8AAD00">
                    <a:lumMod val="50000"/>
                  </a:srgbClr>
                </a:solidFill>
                <a:effectLst/>
                <a:uLnTx/>
                <a:uFillTx/>
                <a:latin typeface="Trebuchet MS" pitchFamily="34" charset="0"/>
              </a:rPr>
              <a:t>CONCEPTS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6400980" y="2379206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>
            <a:off x="6402203" y="195285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1" name="Straight Connector 70"/>
          <p:cNvCxnSpPr/>
          <p:nvPr/>
        </p:nvCxnSpPr>
        <p:spPr>
          <a:xfrm>
            <a:off x="6400979" y="2820608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>
            <a:off x="6402203" y="3262010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>
            <a:off x="6402203" y="3703412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>
            <a:off x="6402203" y="414481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>
            <a:off x="6402203" y="4586217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>
            <a:off x="6402203" y="502762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2612720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Moving to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GPU computing is about massive parallelism</a:t>
            </a:r>
          </a:p>
          <a:p>
            <a:pPr lvl="1"/>
            <a:r>
              <a:rPr lang="en-GB" dirty="0"/>
              <a:t>So how do we run code in parallel on the device?</a:t>
            </a:r>
          </a:p>
          <a:p>
            <a:pPr lvl="0"/>
            <a:endParaRPr lang="en-GB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add&lt;&lt;&lt; 1, 1 &gt;&gt;&gt;();</a:t>
            </a:r>
          </a:p>
          <a:p>
            <a:pPr marL="0" indent="0">
              <a:buNone/>
            </a:pPr>
            <a:endParaRPr lang="en-GB" sz="2000" b="1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	add&lt;&lt;&lt;</a:t>
            </a:r>
            <a:r>
              <a:rPr lang="en-GB" sz="2000" b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, 1 &gt;&gt;&gt;();</a:t>
            </a:r>
          </a:p>
          <a:p>
            <a:pPr lvl="0"/>
            <a:endParaRPr lang="en-GB" sz="3200" b="1" dirty="0"/>
          </a:p>
          <a:p>
            <a:pPr lvl="0"/>
            <a:r>
              <a:rPr lang="en-GB" dirty="0"/>
              <a:t>Instead of executing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dirty="0"/>
              <a:t> once, execute N times in parallel</a:t>
            </a:r>
          </a:p>
          <a:p>
            <a:pPr marL="0" indent="0">
              <a:buNone/>
            </a:pPr>
            <a:endParaRPr lang="en-GB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Down Arrow 69"/>
          <p:cNvSpPr/>
          <p:nvPr/>
        </p:nvSpPr>
        <p:spPr>
          <a:xfrm>
            <a:off x="3491880" y="3609020"/>
            <a:ext cx="61784" cy="366126"/>
          </a:xfrm>
          <a:prstGeom prst="downArrow">
            <a:avLst/>
          </a:prstGeom>
          <a:ln>
            <a:solidFill>
              <a:srgbClr val="92D050"/>
            </a:solidFill>
          </a:ln>
        </p:spPr>
        <p:style>
          <a:lnRef idx="1">
            <a:schemeClr val="accent4"/>
          </a:lnRef>
          <a:fillRef idx="1001">
            <a:schemeClr val="lt2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150707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 Addition on the Device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05" y="1599848"/>
            <a:ext cx="8963495" cy="4725458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GB" dirty="0"/>
              <a:t>With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b="1" dirty="0"/>
              <a:t> </a:t>
            </a:r>
            <a:r>
              <a:rPr lang="en-GB" dirty="0"/>
              <a:t>running in parallel we can do vector addition</a:t>
            </a:r>
          </a:p>
          <a:p>
            <a:pPr lvl="1"/>
            <a:endParaRPr lang="en-GB" dirty="0"/>
          </a:p>
          <a:p>
            <a:pPr lvl="0"/>
            <a:r>
              <a:rPr lang="en-GB" dirty="0"/>
              <a:t>Terminology: each parallel invocation of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b="1" dirty="0"/>
              <a:t> </a:t>
            </a:r>
            <a:r>
              <a:rPr lang="en-GB" dirty="0"/>
              <a:t>is referred to as a </a:t>
            </a:r>
            <a:r>
              <a:rPr lang="en-GB" dirty="0">
                <a:solidFill>
                  <a:schemeClr val="accent6"/>
                </a:solidFill>
              </a:rPr>
              <a:t>block</a:t>
            </a:r>
          </a:p>
          <a:p>
            <a:pPr lvl="1"/>
            <a:r>
              <a:rPr lang="en-GB" dirty="0"/>
              <a:t>The set of blocks is referred to as a </a:t>
            </a:r>
            <a:r>
              <a:rPr lang="en-GB" dirty="0">
                <a:solidFill>
                  <a:schemeClr val="accent6"/>
                </a:solidFill>
              </a:rPr>
              <a:t>grid</a:t>
            </a:r>
          </a:p>
          <a:p>
            <a:pPr lvl="1"/>
            <a:r>
              <a:rPr lang="en-GB" dirty="0"/>
              <a:t>Each invocation can refer to its block index using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endParaRPr lang="en-GB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20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*a, </a:t>
            </a:r>
            <a:r>
              <a:rPr lang="en-GB" sz="20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*b, </a:t>
            </a:r>
            <a:r>
              <a:rPr lang="en-GB" sz="20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*c) {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	c[</a:t>
            </a:r>
            <a:r>
              <a:rPr lang="en-GB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GB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] + b[</a:t>
            </a:r>
            <a:r>
              <a:rPr lang="en-GB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GB" dirty="0"/>
              <a:t>By using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dirty="0"/>
              <a:t> to index into the array, each block handles a different index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90819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 Addition on the Device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0" y="1600214"/>
            <a:ext cx="90010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18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*a, </a:t>
            </a:r>
            <a:r>
              <a:rPr lang="en-GB" sz="18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*b, </a:t>
            </a:r>
            <a:r>
              <a:rPr lang="en-GB" sz="18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*c) {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		c[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] + b[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GB" dirty="0"/>
              <a:t>On the device, each block can execute in parallel: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799080" y="4892529"/>
            <a:ext cx="1890210" cy="48668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35999" tIns="45718" rIns="35999" bIns="45718" spcCol="0"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c[0]  = a[0] + b[0];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09303" y="4892529"/>
            <a:ext cx="1890210" cy="48668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35999" tIns="45718" rIns="35999" bIns="45718" spcCol="0"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c[1]  = a[1] + b[1];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24503" y="4869159"/>
            <a:ext cx="1890210" cy="48668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35999" tIns="45718" rIns="35999" bIns="45718" spcCol="0"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c[2]  = a[2] + b[2];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34726" y="4869159"/>
            <a:ext cx="1890210" cy="48668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35999" tIns="45718" rIns="35999" bIns="45718" spcCol="0"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c[3]  = a[3] + b[3];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09071" y="4499832"/>
            <a:ext cx="85631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pPr eaLnBrk="0" hangingPunct="0"/>
            <a:r>
              <a:rPr lang="en-GB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Block 0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2719294" y="4499832"/>
            <a:ext cx="85631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pPr eaLnBrk="0" hangingPunct="0"/>
            <a:r>
              <a:rPr lang="en-GB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Block 1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4734493" y="4469784"/>
            <a:ext cx="85631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pPr eaLnBrk="0" hangingPunct="0"/>
            <a:r>
              <a:rPr lang="en-GB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Block 2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6744715" y="4469784"/>
            <a:ext cx="85631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pPr eaLnBrk="0" hangingPunct="0"/>
            <a:r>
              <a:rPr lang="en-GB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Block 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415159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/>
      <p:bldP spid="10" grpId="0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Vector Addition on the Device: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add()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Returning to our parallelized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b="1" dirty="0"/>
              <a:t> </a:t>
            </a:r>
            <a:r>
              <a:rPr lang="en-GB" dirty="0"/>
              <a:t>kernel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16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*a, </a:t>
            </a:r>
            <a:r>
              <a:rPr lang="en-GB" sz="16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*b, </a:t>
            </a:r>
            <a:r>
              <a:rPr lang="en-GB" sz="16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*c) {</a:t>
            </a:r>
          </a:p>
          <a:p>
            <a:pPr marL="0" indent="0"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		c[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] + b[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GB" dirty="0">
              <a:solidFill>
                <a:srgbClr val="FFFFFF"/>
              </a:solidFill>
            </a:endParaRPr>
          </a:p>
          <a:p>
            <a:pPr lvl="0"/>
            <a:r>
              <a:rPr lang="en-GB" dirty="0"/>
              <a:t>Let’s take a look at main()…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4099606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Vector Addition on the Device: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0" y="1207767"/>
            <a:ext cx="9144000" cy="5146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#define N 512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main(void)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		</a:t>
            </a: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host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*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*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device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size =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 *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GB" sz="16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space for device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kumimoji="0" lang="en-GB" sz="1600" b="1" i="1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Alloc</a:t>
            </a: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space for host copies of a, b, c and setup input values</a:t>
            </a:r>
            <a:endParaRPr kumimoji="0" lang="en-GB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a = 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(size);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random_ints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(a, 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b = 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(size);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random_ints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(b, 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c = 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(size);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 to CUDA C/C++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What will you learn in this session?</a:t>
            </a:r>
          </a:p>
          <a:p>
            <a:pPr lvl="1"/>
            <a:r>
              <a:rPr lang="en-GB"/>
              <a:t>Start from “Hello World!”</a:t>
            </a:r>
          </a:p>
          <a:p>
            <a:pPr lvl="1"/>
            <a:r>
              <a:rPr lang="en-GB"/>
              <a:t>Write and launch CUDA C/C++ kernels</a:t>
            </a:r>
          </a:p>
          <a:p>
            <a:pPr lvl="1"/>
            <a:r>
              <a:rPr lang="en-GB"/>
              <a:t>Manage GPU memory</a:t>
            </a:r>
          </a:p>
          <a:p>
            <a:pPr lvl="1"/>
            <a:r>
              <a:rPr lang="en-GB"/>
              <a:t>Manage communication and synchronization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3999208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Vector Addition on the Device: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0" y="1437793"/>
            <a:ext cx="9144000" cy="5096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Copy inputs to device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a, size,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b, size,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Launch add() kernel on GPU with N blocks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add&lt;&lt;&lt;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,1&gt;&gt;&gt;(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1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latinLnBrk="0">
              <a:lnSpc>
                <a:spcPct val="100000"/>
              </a:lnSpc>
              <a:buClrTx/>
              <a:buNone/>
              <a:tabLst/>
              <a:defRPr/>
            </a:pP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Copy result back to host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(c,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size,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cudaMemcpyDeviceToHost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GB" sz="1600" b="1" i="1" kern="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Cleanup</a:t>
            </a:r>
            <a:endParaRPr lang="en-GB" sz="1600" b="1" i="1" kern="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free(a); free(b); free(c);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79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Difference between </a:t>
            </a:r>
            <a:r>
              <a:rPr lang="en-GB" i="1" dirty="0"/>
              <a:t>host </a:t>
            </a:r>
            <a:r>
              <a:rPr lang="en-GB" dirty="0"/>
              <a:t>and </a:t>
            </a:r>
            <a:r>
              <a:rPr lang="en-GB" i="1" dirty="0"/>
              <a:t>device</a:t>
            </a:r>
          </a:p>
          <a:p>
            <a:pPr lvl="1"/>
            <a:r>
              <a:rPr lang="en-GB" i="1" dirty="0">
                <a:solidFill>
                  <a:schemeClr val="accent6"/>
                </a:solidFill>
              </a:rPr>
              <a:t>Host</a:t>
            </a:r>
            <a:r>
              <a:rPr lang="en-GB" i="1" dirty="0"/>
              <a:t>	</a:t>
            </a:r>
            <a:r>
              <a:rPr lang="en-GB" dirty="0"/>
              <a:t>CPU</a:t>
            </a:r>
          </a:p>
          <a:p>
            <a:pPr lvl="1"/>
            <a:r>
              <a:rPr lang="en-GB" i="1" dirty="0">
                <a:solidFill>
                  <a:schemeClr val="accent6"/>
                </a:solidFill>
              </a:rPr>
              <a:t>Device</a:t>
            </a:r>
            <a:r>
              <a:rPr lang="en-GB" i="1" dirty="0"/>
              <a:t>	</a:t>
            </a:r>
            <a:r>
              <a:rPr lang="en-GB" dirty="0"/>
              <a:t>GPU</a:t>
            </a:r>
            <a:endParaRPr lang="en-GB" i="1" dirty="0"/>
          </a:p>
          <a:p>
            <a:endParaRPr lang="en-GB" dirty="0"/>
          </a:p>
          <a:p>
            <a:r>
              <a:rPr lang="en-GB" dirty="0"/>
              <a:t>Using 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__global__</a:t>
            </a:r>
            <a:r>
              <a:rPr lang="en-GB" sz="20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to declare a function as device code</a:t>
            </a:r>
          </a:p>
          <a:p>
            <a:pPr lvl="1"/>
            <a:r>
              <a:rPr lang="en-GB" dirty="0"/>
              <a:t>Executes on the device</a:t>
            </a:r>
          </a:p>
          <a:p>
            <a:pPr lvl="1"/>
            <a:r>
              <a:rPr lang="en-GB" dirty="0"/>
              <a:t>Called from the host</a:t>
            </a:r>
          </a:p>
          <a:p>
            <a:endParaRPr lang="en-GB" dirty="0"/>
          </a:p>
          <a:p>
            <a:r>
              <a:rPr lang="en-GB" dirty="0"/>
              <a:t>Passing parameters from host code to a device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653685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Basic device memory management</a:t>
            </a:r>
          </a:p>
          <a:p>
            <a:pPr lvl="1"/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()</a:t>
            </a:r>
            <a:endParaRPr lang="en-GB" b="1" dirty="0"/>
          </a:p>
          <a:p>
            <a:pPr lvl="1"/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()</a:t>
            </a:r>
            <a:endParaRPr lang="en-GB" b="1" dirty="0"/>
          </a:p>
          <a:p>
            <a:endParaRPr lang="en-GB" dirty="0"/>
          </a:p>
          <a:p>
            <a:r>
              <a:rPr lang="en-GB" dirty="0"/>
              <a:t>Launching parallel kernels</a:t>
            </a:r>
          </a:p>
          <a:p>
            <a:pPr lvl="1"/>
            <a:r>
              <a:rPr lang="en-GB" dirty="0"/>
              <a:t>Launch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GB" dirty="0"/>
              <a:t> copies of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dirty="0"/>
              <a:t> with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GB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&lt;&lt;&lt;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N,1</a:t>
            </a:r>
            <a:r>
              <a:rPr lang="en-GB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/>
              <a:t>Use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dirty="0">
                <a:solidFill>
                  <a:schemeClr val="accent4"/>
                </a:solidFill>
              </a:rPr>
              <a:t> </a:t>
            </a:r>
            <a:r>
              <a:rPr lang="en-GB" dirty="0"/>
              <a:t>to access block index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2331062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 bwMode="auto">
          <a:xfrm>
            <a:off x="722313" y="4406900"/>
            <a:ext cx="5424862" cy="132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16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32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49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6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0" cap="all" spc="0" normalizeH="0" baseline="0" noProof="0" dirty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Trebuchet MS" pitchFamily="34" charset="0"/>
              </a:rPr>
              <a:t>Introducing Threads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6399157" y="1512905"/>
            <a:ext cx="3046" cy="3514717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>
            <a:off x="6402203" y="149640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4376977" y="1688760"/>
            <a:ext cx="2025225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59" name="AutoShape 14"/>
          <p:cNvSpPr>
            <a:spLocks noChangeArrowheads="1"/>
          </p:cNvSpPr>
          <p:nvPr/>
        </p:nvSpPr>
        <p:spPr bwMode="ltGray">
          <a:xfrm>
            <a:off x="6739740" y="1296401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</a:p>
        </p:txBody>
      </p:sp>
      <p:sp>
        <p:nvSpPr>
          <p:cNvPr id="60" name="AutoShape 14"/>
          <p:cNvSpPr>
            <a:spLocks noChangeArrowheads="1"/>
          </p:cNvSpPr>
          <p:nvPr/>
        </p:nvSpPr>
        <p:spPr bwMode="ltGray">
          <a:xfrm>
            <a:off x="6739740" y="1737803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1" name="AutoShape 14"/>
          <p:cNvSpPr>
            <a:spLocks noChangeArrowheads="1"/>
          </p:cNvSpPr>
          <p:nvPr/>
        </p:nvSpPr>
        <p:spPr bwMode="auto">
          <a:xfrm>
            <a:off x="6739740" y="2179206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2" name="AutoShape 14"/>
          <p:cNvSpPr>
            <a:spLocks noChangeArrowheads="1"/>
          </p:cNvSpPr>
          <p:nvPr/>
        </p:nvSpPr>
        <p:spPr bwMode="ltGray">
          <a:xfrm>
            <a:off x="6739740" y="2620608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ltGray">
          <a:xfrm>
            <a:off x="6739740" y="3062010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ltGray">
          <a:xfrm>
            <a:off x="6739740" y="3503412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5" name="AutoShape 14"/>
          <p:cNvSpPr>
            <a:spLocks noChangeArrowheads="1"/>
          </p:cNvSpPr>
          <p:nvPr/>
        </p:nvSpPr>
        <p:spPr bwMode="ltGray">
          <a:xfrm>
            <a:off x="6739740" y="3944814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AutoShape 14"/>
          <p:cNvSpPr>
            <a:spLocks noChangeArrowheads="1"/>
          </p:cNvSpPr>
          <p:nvPr/>
        </p:nvSpPr>
        <p:spPr bwMode="ltGray">
          <a:xfrm>
            <a:off x="6739740" y="4386217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7" name="AutoShape 14"/>
          <p:cNvSpPr>
            <a:spLocks noChangeArrowheads="1"/>
          </p:cNvSpPr>
          <p:nvPr/>
        </p:nvSpPr>
        <p:spPr bwMode="ltGray">
          <a:xfrm>
            <a:off x="6739740" y="4827621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4301970" y="1231695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8AAD00">
                    <a:lumMod val="50000"/>
                  </a:srgbClr>
                </a:solidFill>
                <a:effectLst/>
                <a:uLnTx/>
                <a:uFillTx/>
                <a:latin typeface="Trebuchet MS" pitchFamily="34" charset="0"/>
              </a:rPr>
              <a:t>CONCEPTS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6400980" y="2379206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>
            <a:off x="6402203" y="195285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1" name="Straight Connector 70"/>
          <p:cNvCxnSpPr/>
          <p:nvPr/>
        </p:nvCxnSpPr>
        <p:spPr>
          <a:xfrm>
            <a:off x="6400979" y="2820608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>
            <a:off x="6402203" y="3262010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>
            <a:off x="6402203" y="3703412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>
            <a:off x="6402203" y="414481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>
            <a:off x="6402203" y="4586217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>
            <a:off x="6402203" y="502762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1596609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 Threads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9292" y="1599848"/>
            <a:ext cx="8884708" cy="2308930"/>
          </a:xfrm>
        </p:spPr>
        <p:txBody>
          <a:bodyPr>
            <a:normAutofit fontScale="92500"/>
          </a:bodyPr>
          <a:lstStyle/>
          <a:p>
            <a:pPr lvl="0"/>
            <a:r>
              <a:rPr lang="en-GB" dirty="0"/>
              <a:t>Terminology: a block can be split into parallel </a:t>
            </a:r>
            <a:r>
              <a:rPr lang="en-GB" dirty="0">
                <a:solidFill>
                  <a:schemeClr val="accent6"/>
                </a:solidFill>
              </a:rPr>
              <a:t>threads</a:t>
            </a:r>
          </a:p>
          <a:p>
            <a:endParaRPr lang="en-GB" dirty="0">
              <a:solidFill>
                <a:srgbClr val="FFFFFF"/>
              </a:solidFill>
            </a:endParaRPr>
          </a:p>
          <a:p>
            <a:r>
              <a:rPr lang="en-GB" dirty="0"/>
              <a:t>Let’s change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dirty="0"/>
              <a:t> to use parallel </a:t>
            </a:r>
            <a:r>
              <a:rPr lang="en-GB" i="1" dirty="0"/>
              <a:t>threads</a:t>
            </a:r>
            <a:r>
              <a:rPr lang="en-GB" dirty="0"/>
              <a:t> instead of parallel </a:t>
            </a:r>
            <a:r>
              <a:rPr lang="en-GB" i="1" dirty="0"/>
              <a:t>blocks</a:t>
            </a:r>
            <a:endParaRPr lang="en-GB" sz="20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292" y="4007556"/>
            <a:ext cx="8884708" cy="2308931"/>
          </a:xfrm>
        </p:spPr>
        <p:txBody>
          <a:bodyPr>
            <a:normAutofit fontScale="92500" lnSpcReduction="20000"/>
          </a:bodyPr>
          <a:lstStyle/>
          <a:p>
            <a:pPr marL="571454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0"/>
            <a:r>
              <a:rPr lang="en-GB" dirty="0"/>
              <a:t>We use </a:t>
            </a:r>
            <a:r>
              <a:rPr lang="en-GB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dirty="0"/>
              <a:t> instead of </a:t>
            </a:r>
            <a:r>
              <a:rPr lang="en-GB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endParaRPr lang="en-GB" sz="20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  <a:p>
            <a:pPr lvl="0"/>
            <a:r>
              <a:rPr lang="en-GB" dirty="0"/>
              <a:t>Need to make one change in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GB" dirty="0"/>
              <a:t>…</a:t>
            </a:r>
          </a:p>
        </p:txBody>
      </p:sp>
      <p:sp>
        <p:nvSpPr>
          <p:cNvPr id="8" name="threadIdx"/>
          <p:cNvSpPr txBox="1"/>
          <p:nvPr/>
        </p:nvSpPr>
        <p:spPr bwMode="auto">
          <a:xfrm>
            <a:off x="701571" y="3713874"/>
            <a:ext cx="8325924" cy="10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 rtlCol="0">
            <a:spAutoFit/>
          </a:bodyPr>
          <a:lstStyle/>
          <a:p>
            <a:pPr lvl="0">
              <a:spcBef>
                <a:spcPct val="20000"/>
              </a:spcBef>
              <a:buSzPct val="100000"/>
            </a:pPr>
            <a:r>
              <a:rPr lang="en-GB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*a,</a:t>
            </a:r>
            <a:r>
              <a:rPr lang="en-GB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*b,</a:t>
            </a:r>
            <a:r>
              <a:rPr lang="en-GB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 *c) {</a:t>
            </a:r>
          </a:p>
          <a:p>
            <a:pPr lvl="0">
              <a:spcBef>
                <a:spcPct val="20000"/>
              </a:spcBef>
              <a:buSzPct val="100000"/>
            </a:pPr>
            <a:r>
              <a:rPr lang="en-GB" b="1" kern="0" dirty="0">
                <a:latin typeface="Courier New" pitchFamily="49" charset="0"/>
                <a:cs typeface="Courier New" pitchFamily="49" charset="0"/>
              </a:rPr>
              <a:t>    c[</a:t>
            </a:r>
            <a:r>
              <a:rPr lang="en-GB" b="1" kern="0" dirty="0" err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GB" b="1" kern="0" dirty="0" err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] + b[</a:t>
            </a:r>
            <a:r>
              <a:rPr lang="en-GB" b="1" kern="0" dirty="0" err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0">
              <a:spcBef>
                <a:spcPct val="20000"/>
              </a:spcBef>
              <a:buSzPct val="100000"/>
            </a:pPr>
            <a:r>
              <a:rPr lang="en-GB" b="1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9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Vector Addition Using Threads: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0" y="1337782"/>
            <a:ext cx="9144000" cy="519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#define N 512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main(void)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*a, *b, *c;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host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*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*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device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size = N *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GB" sz="16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//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space for device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// </a:t>
            </a:r>
            <a:r>
              <a:rPr kumimoji="0" lang="en-GB" sz="1600" b="1" i="1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Alloc</a:t>
            </a: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space for host copies of a, b, c and setup input values</a:t>
            </a:r>
            <a:endParaRPr kumimoji="0" lang="en-GB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 = 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(size);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random_ints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(a, 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b = 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(size);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random_ints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(b, 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c = 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(size);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50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Vector Addition Using Threads: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8" name="Threads"/>
          <p:cNvSpPr txBox="1">
            <a:spLocks/>
          </p:cNvSpPr>
          <p:nvPr/>
        </p:nvSpPr>
        <p:spPr bwMode="auto">
          <a:xfrm>
            <a:off x="0" y="1387853"/>
            <a:ext cx="9144000" cy="5146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87" indent="-342887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64" indent="-342887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545" indent="-28256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754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640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822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004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186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367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 </a:t>
            </a: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Copy inputs to device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a, size,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b, size,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Launch add() kernel on GPU with N </a:t>
            </a: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threads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add&lt;&lt;&lt;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1,N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&gt;&gt;&gt;(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Copy result back to host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(c,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size,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cudaMemcpyDeviceToHost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1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GB" sz="1600" b="1" i="1" kern="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Cleanup</a:t>
            </a:r>
            <a:endParaRPr lang="en-GB" sz="1600" b="1" i="1" kern="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free(a); free(b); free(c);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46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 bwMode="auto">
          <a:xfrm>
            <a:off x="206515" y="4406900"/>
            <a:ext cx="5940660" cy="132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16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32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49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6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0" cap="all" spc="0" normalizeH="0" baseline="0" noProof="0" dirty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Combining Threads</a:t>
            </a:r>
            <a:br>
              <a:rPr kumimoji="0" lang="en-GB" sz="4000" b="1" i="0" u="none" strike="noStrike" kern="0" cap="all" spc="0" normalizeH="0" baseline="0" noProof="0" dirty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r>
              <a:rPr kumimoji="0" lang="en-GB" sz="4000" b="1" i="0" u="none" strike="noStrike" kern="0" cap="all" spc="0" normalizeH="0" baseline="0" noProof="0" dirty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And Blocks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6444162" y="1512905"/>
            <a:ext cx="3046" cy="3514717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>
            <a:off x="6447208" y="149640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4421982" y="1688760"/>
            <a:ext cx="2025225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59" name="AutoShape 14"/>
          <p:cNvSpPr>
            <a:spLocks noChangeArrowheads="1"/>
          </p:cNvSpPr>
          <p:nvPr/>
        </p:nvSpPr>
        <p:spPr bwMode="ltGray">
          <a:xfrm>
            <a:off x="6784745" y="1296401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</a:p>
        </p:txBody>
      </p:sp>
      <p:sp>
        <p:nvSpPr>
          <p:cNvPr id="60" name="AutoShape 14"/>
          <p:cNvSpPr>
            <a:spLocks noChangeArrowheads="1"/>
          </p:cNvSpPr>
          <p:nvPr/>
        </p:nvSpPr>
        <p:spPr bwMode="ltGray">
          <a:xfrm>
            <a:off x="6784745" y="1737803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1" name="AutoShape 14"/>
          <p:cNvSpPr>
            <a:spLocks noChangeArrowheads="1"/>
          </p:cNvSpPr>
          <p:nvPr/>
        </p:nvSpPr>
        <p:spPr bwMode="ltGray">
          <a:xfrm>
            <a:off x="6784745" y="2179206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2" name="AutoShape 14"/>
          <p:cNvSpPr>
            <a:spLocks noChangeArrowheads="1"/>
          </p:cNvSpPr>
          <p:nvPr/>
        </p:nvSpPr>
        <p:spPr bwMode="auto">
          <a:xfrm>
            <a:off x="6784745" y="2620608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ltGray">
          <a:xfrm>
            <a:off x="6784745" y="3062010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ltGray">
          <a:xfrm>
            <a:off x="6784745" y="3503412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5" name="AutoShape 14"/>
          <p:cNvSpPr>
            <a:spLocks noChangeArrowheads="1"/>
          </p:cNvSpPr>
          <p:nvPr/>
        </p:nvSpPr>
        <p:spPr bwMode="ltGray">
          <a:xfrm>
            <a:off x="6784745" y="3944814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AutoShape 14"/>
          <p:cNvSpPr>
            <a:spLocks noChangeArrowheads="1"/>
          </p:cNvSpPr>
          <p:nvPr/>
        </p:nvSpPr>
        <p:spPr bwMode="ltGray">
          <a:xfrm>
            <a:off x="6784745" y="4386217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7" name="AutoShape 14"/>
          <p:cNvSpPr>
            <a:spLocks noChangeArrowheads="1"/>
          </p:cNvSpPr>
          <p:nvPr/>
        </p:nvSpPr>
        <p:spPr bwMode="ltGray">
          <a:xfrm>
            <a:off x="6784745" y="4827621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4346975" y="1231695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8AAD00">
                    <a:lumMod val="50000"/>
                  </a:srgbClr>
                </a:solidFill>
                <a:effectLst/>
                <a:uLnTx/>
                <a:uFillTx/>
                <a:latin typeface="Trebuchet MS" pitchFamily="34" charset="0"/>
              </a:rPr>
              <a:t>CONCEPTS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6445985" y="2379206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>
            <a:off x="6447208" y="195285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1" name="Straight Connector 70"/>
          <p:cNvCxnSpPr/>
          <p:nvPr/>
        </p:nvCxnSpPr>
        <p:spPr>
          <a:xfrm>
            <a:off x="6445984" y="2820608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>
            <a:off x="6447208" y="3262010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>
            <a:off x="6447208" y="3703412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>
            <a:off x="6447208" y="414481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>
            <a:off x="6447208" y="4586217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>
            <a:off x="6447208" y="502762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1693279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Combining Blocks and Threads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We’ve seen parallel vector addition using:</a:t>
            </a:r>
          </a:p>
          <a:p>
            <a:pPr lvl="1"/>
            <a:r>
              <a:rPr lang="en-US"/>
              <a:t>Many blocks with one thread each</a:t>
            </a:r>
          </a:p>
          <a:p>
            <a:pPr lvl="1"/>
            <a:r>
              <a:rPr lang="en-US"/>
              <a:t>One block with many threads</a:t>
            </a:r>
          </a:p>
          <a:p>
            <a:endParaRPr lang="en-US"/>
          </a:p>
          <a:p>
            <a:r>
              <a:rPr lang="en-US"/>
              <a:t>Let’s adapt vector addition to use both blocks and threads</a:t>
            </a:r>
          </a:p>
          <a:p>
            <a:endParaRPr lang="en-US"/>
          </a:p>
          <a:p>
            <a:r>
              <a:rPr lang="en-US"/>
              <a:t>Why? We’ll come to that…</a:t>
            </a:r>
          </a:p>
          <a:p>
            <a:endParaRPr lang="en-US"/>
          </a:p>
          <a:p>
            <a:r>
              <a:rPr lang="en-US"/>
              <a:t>First let’s discuss data indexing…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73231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Vector (numbered)"/>
          <p:cNvGrpSpPr/>
          <p:nvPr/>
        </p:nvGrpSpPr>
        <p:grpSpPr>
          <a:xfrm>
            <a:off x="1241631" y="3686284"/>
            <a:ext cx="7200800" cy="480058"/>
            <a:chOff x="1165920" y="2969084"/>
            <a:chExt cx="8640960" cy="432052"/>
          </a:xfrm>
        </p:grpSpPr>
        <p:sp>
          <p:nvSpPr>
            <p:cNvPr id="456" name="Round Same Side Corner Rectangle 455"/>
            <p:cNvSpPr/>
            <p:nvPr/>
          </p:nvSpPr>
          <p:spPr>
            <a:xfrm rot="16200000">
              <a:off x="1084911" y="3050096"/>
              <a:ext cx="432048" cy="270030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14359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58" name="Round Same Side Corner Rectangle 457"/>
            <p:cNvSpPr/>
            <p:nvPr/>
          </p:nvSpPr>
          <p:spPr>
            <a:xfrm rot="5400000" flipH="1">
              <a:off x="9455841" y="3050094"/>
              <a:ext cx="432048" cy="270030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7059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197601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224604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251607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278610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305613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332616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359619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386622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41362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44062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6763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49463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521637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548640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575643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602646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629649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656652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683655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710658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73766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76466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791667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kern="0" dirty="0">
                  <a:solidFill>
                    <a:srgbClr val="C00000"/>
                  </a:solidFill>
                  <a:latin typeface="Arial"/>
                </a:rPr>
                <a:t>1</a:t>
              </a:r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818670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kern="0">
                  <a:solidFill>
                    <a:srgbClr val="C00000"/>
                  </a:solidFill>
                  <a:latin typeface="Arial"/>
                </a:rPr>
                <a:t>2</a:t>
              </a:r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845673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kern="0" dirty="0">
                  <a:solidFill>
                    <a:srgbClr val="C00000"/>
                  </a:solidFill>
                  <a:latin typeface="Arial"/>
                </a:rPr>
                <a:t>3</a:t>
              </a: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872676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kern="0" dirty="0">
                  <a:solidFill>
                    <a:srgbClr val="C00000"/>
                  </a:solidFill>
                  <a:latin typeface="Arial"/>
                </a:rPr>
                <a:t>4</a:t>
              </a: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899679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kern="0">
                  <a:solidFill>
                    <a:srgbClr val="C00000"/>
                  </a:solidFill>
                  <a:latin typeface="Arial"/>
                </a:rPr>
                <a:t>5</a:t>
              </a: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9266820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Indexing Arrays with Blocks and Threads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66555" y="4878917"/>
            <a:ext cx="8368771" cy="1437570"/>
          </a:xfrm>
        </p:spPr>
        <p:txBody>
          <a:bodyPr>
            <a:normAutofit/>
          </a:bodyPr>
          <a:lstStyle/>
          <a:p>
            <a:r>
              <a:rPr lang="en-GB" sz="2800" dirty="0"/>
              <a:t>With M threads/block a unique index for each thread is given by:</a:t>
            </a:r>
          </a:p>
          <a:p>
            <a:pPr marL="0" lvl="0" indent="0">
              <a:buNone/>
            </a:pPr>
            <a:r>
              <a:rPr lang="en-GB" sz="20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index =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* M;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11560" y="1885155"/>
            <a:ext cx="8442431" cy="2308930"/>
          </a:xfrm>
        </p:spPr>
        <p:txBody>
          <a:bodyPr>
            <a:normAutofit/>
          </a:bodyPr>
          <a:lstStyle/>
          <a:p>
            <a:pPr lvl="0"/>
            <a:r>
              <a:rPr lang="en-GB" sz="2800" dirty="0"/>
              <a:t>No longer as simple as using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800" b="1" dirty="0">
                <a:solidFill>
                  <a:schemeClr val="accent6"/>
                </a:solidFill>
              </a:rPr>
              <a:t> </a:t>
            </a:r>
            <a:r>
              <a:rPr lang="en-GB" sz="2800" dirty="0"/>
              <a:t>and</a:t>
            </a:r>
            <a:r>
              <a:rPr lang="en-GB" sz="2800" b="1" dirty="0"/>
              <a:t>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endParaRPr lang="en-GB" sz="2800" b="1" dirty="0">
              <a:solidFill>
                <a:schemeClr val="accent6"/>
              </a:solidFill>
            </a:endParaRPr>
          </a:p>
          <a:p>
            <a:pPr lvl="1"/>
            <a:r>
              <a:rPr lang="en-GB" sz="2400" dirty="0"/>
              <a:t>Consider indexing an array with one element per thread (8 threads/block)</a:t>
            </a:r>
          </a:p>
        </p:txBody>
      </p:sp>
      <p:grpSp>
        <p:nvGrpSpPr>
          <p:cNvPr id="488" name="threadIdx"/>
          <p:cNvGrpSpPr/>
          <p:nvPr/>
        </p:nvGrpSpPr>
        <p:grpSpPr>
          <a:xfrm>
            <a:off x="1241633" y="3310110"/>
            <a:ext cx="7200798" cy="345642"/>
            <a:chOff x="1165923" y="2495514"/>
            <a:chExt cx="8640958" cy="311078"/>
          </a:xfrm>
        </p:grpSpPr>
        <p:sp>
          <p:nvSpPr>
            <p:cNvPr id="489" name="TextBox 488"/>
            <p:cNvSpPr txBox="1"/>
            <p:nvPr/>
          </p:nvSpPr>
          <p:spPr bwMode="auto">
            <a:xfrm>
              <a:off x="1165923" y="2501893"/>
              <a:ext cx="2160239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threadIdx.x</a:t>
              </a:r>
              <a:endPara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0" name="TextBox 489"/>
            <p:cNvSpPr txBox="1"/>
            <p:nvPr/>
          </p:nvSpPr>
          <p:spPr bwMode="auto">
            <a:xfrm>
              <a:off x="3326159" y="2495514"/>
              <a:ext cx="2160239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threadIdx.x</a:t>
              </a:r>
              <a:endPara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1" name="TextBox 490"/>
            <p:cNvSpPr txBox="1"/>
            <p:nvPr/>
          </p:nvSpPr>
          <p:spPr bwMode="auto">
            <a:xfrm>
              <a:off x="5486400" y="2501893"/>
              <a:ext cx="2160239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threadIdx.x</a:t>
              </a:r>
              <a:endPara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2" name="TextBox 491"/>
            <p:cNvSpPr txBox="1"/>
            <p:nvPr/>
          </p:nvSpPr>
          <p:spPr bwMode="auto">
            <a:xfrm>
              <a:off x="7646642" y="2495514"/>
              <a:ext cx="2160239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threadIdx.x</a:t>
              </a:r>
              <a:endPara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93" name="Braces"/>
          <p:cNvGrpSpPr/>
          <p:nvPr/>
        </p:nvGrpSpPr>
        <p:grpSpPr>
          <a:xfrm>
            <a:off x="1241631" y="4186928"/>
            <a:ext cx="7200803" cy="225023"/>
            <a:chOff x="1165920" y="3284647"/>
            <a:chExt cx="8640964" cy="202521"/>
          </a:xfrm>
        </p:grpSpPr>
        <p:sp>
          <p:nvSpPr>
            <p:cNvPr id="494" name="Left Brace 493"/>
            <p:cNvSpPr/>
            <p:nvPr/>
          </p:nvSpPr>
          <p:spPr>
            <a:xfrm rot="16200000">
              <a:off x="2144779" y="2305788"/>
              <a:ext cx="202521" cy="2160240"/>
            </a:xfrm>
            <a:prstGeom prst="leftBrace">
              <a:avLst>
                <a:gd name="adj1" fmla="val 39890"/>
                <a:gd name="adj2" fmla="val 50000"/>
              </a:avLst>
            </a:prstGeom>
            <a:noFill/>
            <a:ln w="9525" cap="flat" cmpd="sng" algn="ctr">
              <a:solidFill>
                <a:srgbClr val="FF993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5" name="Left Brace 494"/>
            <p:cNvSpPr/>
            <p:nvPr/>
          </p:nvSpPr>
          <p:spPr>
            <a:xfrm rot="16200000">
              <a:off x="4305019" y="2305788"/>
              <a:ext cx="202521" cy="2160240"/>
            </a:xfrm>
            <a:prstGeom prst="leftBrace">
              <a:avLst>
                <a:gd name="adj1" fmla="val 39890"/>
                <a:gd name="adj2" fmla="val 50000"/>
              </a:avLst>
            </a:prstGeom>
            <a:noFill/>
            <a:ln w="9525" cap="flat" cmpd="sng" algn="ctr">
              <a:solidFill>
                <a:srgbClr val="ADE2E2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6" name="Left Brace 495"/>
            <p:cNvSpPr/>
            <p:nvPr/>
          </p:nvSpPr>
          <p:spPr>
            <a:xfrm rot="16200000">
              <a:off x="6465262" y="2305788"/>
              <a:ext cx="202521" cy="2160240"/>
            </a:xfrm>
            <a:prstGeom prst="leftBrace">
              <a:avLst>
                <a:gd name="adj1" fmla="val 39890"/>
                <a:gd name="adj2" fmla="val 50000"/>
              </a:avLst>
            </a:prstGeom>
            <a:noFill/>
            <a:ln w="9525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7" name="Left Brace 496"/>
            <p:cNvSpPr/>
            <p:nvPr/>
          </p:nvSpPr>
          <p:spPr>
            <a:xfrm rot="16200000">
              <a:off x="8625503" y="2305788"/>
              <a:ext cx="202521" cy="2160240"/>
            </a:xfrm>
            <a:prstGeom prst="leftBrace">
              <a:avLst>
                <a:gd name="adj1" fmla="val 39890"/>
                <a:gd name="adj2" fmla="val 50000"/>
              </a:avLst>
            </a:prstGeom>
            <a:noFill/>
            <a:ln w="952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98" name="blockIdx"/>
          <p:cNvGrpSpPr/>
          <p:nvPr/>
        </p:nvGrpSpPr>
        <p:grpSpPr>
          <a:xfrm>
            <a:off x="1241630" y="4516376"/>
            <a:ext cx="7200798" cy="307779"/>
            <a:chOff x="1165919" y="3581153"/>
            <a:chExt cx="8640957" cy="277001"/>
          </a:xfrm>
        </p:grpSpPr>
        <p:sp>
          <p:nvSpPr>
            <p:cNvPr id="499" name="TextBox 498"/>
            <p:cNvSpPr txBox="1"/>
            <p:nvPr/>
          </p:nvSpPr>
          <p:spPr bwMode="auto">
            <a:xfrm>
              <a:off x="1165919" y="3581155"/>
              <a:ext cx="216023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blockIdx.x</a:t>
              </a: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= 0</a:t>
              </a:r>
            </a:p>
          </p:txBody>
        </p:sp>
        <p:sp>
          <p:nvSpPr>
            <p:cNvPr id="500" name="TextBox 499"/>
            <p:cNvSpPr txBox="1"/>
            <p:nvPr/>
          </p:nvSpPr>
          <p:spPr bwMode="auto">
            <a:xfrm>
              <a:off x="3326162" y="3581155"/>
              <a:ext cx="216023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blockIdx.x</a:t>
              </a: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= 1</a:t>
              </a:r>
            </a:p>
          </p:txBody>
        </p:sp>
        <p:sp>
          <p:nvSpPr>
            <p:cNvPr id="501" name="TextBox 500"/>
            <p:cNvSpPr txBox="1"/>
            <p:nvPr/>
          </p:nvSpPr>
          <p:spPr bwMode="auto">
            <a:xfrm>
              <a:off x="5486398" y="3581154"/>
              <a:ext cx="216023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blockIdx.x</a:t>
              </a: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= 2</a:t>
              </a:r>
            </a:p>
          </p:txBody>
        </p:sp>
        <p:sp>
          <p:nvSpPr>
            <p:cNvPr id="502" name="TextBox 501"/>
            <p:cNvSpPr txBox="1"/>
            <p:nvPr/>
          </p:nvSpPr>
          <p:spPr bwMode="auto">
            <a:xfrm>
              <a:off x="7646637" y="3581153"/>
              <a:ext cx="216023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blockIdx.x</a:t>
              </a: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= 3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5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You (probably) need experience with C or C++</a:t>
            </a:r>
          </a:p>
          <a:p>
            <a:endParaRPr lang="en-GB" dirty="0"/>
          </a:p>
          <a:p>
            <a:r>
              <a:rPr lang="en-GB" dirty="0"/>
              <a:t>You don’t need GPU experience</a:t>
            </a:r>
          </a:p>
          <a:p>
            <a:endParaRPr lang="en-GB" dirty="0"/>
          </a:p>
          <a:p>
            <a:r>
              <a:rPr lang="en-GB" dirty="0"/>
              <a:t>You don’t need parallel programming experience</a:t>
            </a:r>
          </a:p>
          <a:p>
            <a:endParaRPr lang="en-GB" dirty="0"/>
          </a:p>
          <a:p>
            <a:r>
              <a:rPr lang="en-GB" dirty="0"/>
              <a:t>You don’t need graphics experience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9149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Indexing Arrays: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Which thread will operate on the red element?</a:t>
            </a:r>
          </a:p>
          <a:p>
            <a:pPr lvl="0"/>
            <a:endParaRPr lang="en-GB" dirty="0"/>
          </a:p>
        </p:txBody>
      </p:sp>
      <p:sp>
        <p:nvSpPr>
          <p:cNvPr id="314" name="Content Placeholder 3"/>
          <p:cNvSpPr txBox="1">
            <a:spLocks/>
          </p:cNvSpPr>
          <p:nvPr/>
        </p:nvSpPr>
        <p:spPr bwMode="auto">
          <a:xfrm>
            <a:off x="386535" y="5411459"/>
            <a:ext cx="8368771" cy="1437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2000" b="1" i="0" u="none" strike="noStrike" kern="0" cap="none" spc="0" normalizeH="0" baseline="0" noProof="0" dirty="0" err="1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index = </a:t>
            </a:r>
            <a:r>
              <a:rPr kumimoji="0" lang="en-GB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threadIdx.x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+ </a:t>
            </a:r>
            <a:r>
              <a:rPr kumimoji="0" lang="en-GB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blockIdx.x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 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          =      5      +     2      * 8;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          = 21;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15" name="Vector (numbered)"/>
          <p:cNvGrpSpPr/>
          <p:nvPr/>
        </p:nvGrpSpPr>
        <p:grpSpPr>
          <a:xfrm>
            <a:off x="971601" y="4045868"/>
            <a:ext cx="7200800" cy="480058"/>
            <a:chOff x="1165920" y="2969084"/>
            <a:chExt cx="8640960" cy="432052"/>
          </a:xfrm>
        </p:grpSpPr>
        <p:sp>
          <p:nvSpPr>
            <p:cNvPr id="316" name="Round Same Side Corner Rectangle 315"/>
            <p:cNvSpPr/>
            <p:nvPr/>
          </p:nvSpPr>
          <p:spPr>
            <a:xfrm rot="16200000">
              <a:off x="1084911" y="3050096"/>
              <a:ext cx="432048" cy="270030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4359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18" name="Round Same Side Corner Rectangle 317"/>
            <p:cNvSpPr/>
            <p:nvPr/>
          </p:nvSpPr>
          <p:spPr>
            <a:xfrm rot="5400000" flipH="1">
              <a:off x="9455841" y="3050094"/>
              <a:ext cx="432048" cy="270030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17059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197601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24604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251607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278610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305613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332616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359619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386622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1362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44062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6763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49463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521637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548640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575643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602646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629649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656652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6836551" y="2969084"/>
              <a:ext cx="270029" cy="432049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710658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73766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76466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791667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kern="0" dirty="0">
                  <a:solidFill>
                    <a:srgbClr val="C00000"/>
                  </a:solidFill>
                  <a:latin typeface="Arial"/>
                </a:rPr>
                <a:t>1</a:t>
              </a: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818670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kern="0" dirty="0">
                  <a:solidFill>
                    <a:srgbClr val="C00000"/>
                  </a:solidFill>
                  <a:latin typeface="Arial"/>
                </a:rPr>
                <a:t>2</a:t>
              </a: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845673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kern="0" dirty="0">
                  <a:solidFill>
                    <a:srgbClr val="C00000"/>
                  </a:solidFill>
                  <a:latin typeface="Arial"/>
                </a:rPr>
                <a:t>3</a:t>
              </a: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872676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kern="0" dirty="0">
                  <a:solidFill>
                    <a:srgbClr val="C00000"/>
                  </a:solidFill>
                  <a:latin typeface="Arial"/>
                </a:rPr>
                <a:t>4</a:t>
              </a: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899679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kern="0" dirty="0">
                  <a:solidFill>
                    <a:srgbClr val="C00000"/>
                  </a:solidFill>
                  <a:latin typeface="Arial"/>
                </a:rPr>
                <a:t>5</a:t>
              </a: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9266820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kern="0" dirty="0">
                  <a:solidFill>
                    <a:srgbClr val="C00000"/>
                  </a:solidFill>
                  <a:latin typeface="Arial"/>
                </a:rPr>
                <a:t>6</a:t>
              </a:r>
            </a:p>
          </p:txBody>
        </p:sp>
      </p:grpSp>
      <p:sp>
        <p:nvSpPr>
          <p:cNvPr id="348" name="TextBox 347"/>
          <p:cNvSpPr txBox="1"/>
          <p:nvPr/>
        </p:nvSpPr>
        <p:spPr bwMode="auto">
          <a:xfrm>
            <a:off x="5022051" y="3475489"/>
            <a:ext cx="24977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5</a:t>
            </a:r>
          </a:p>
        </p:txBody>
      </p:sp>
      <p:sp>
        <p:nvSpPr>
          <p:cNvPr id="349" name="Left Brace 348"/>
          <p:cNvSpPr/>
          <p:nvPr/>
        </p:nvSpPr>
        <p:spPr>
          <a:xfrm rot="16200000">
            <a:off x="5359591" y="3758924"/>
            <a:ext cx="225023" cy="1800200"/>
          </a:xfrm>
          <a:prstGeom prst="leftBrace">
            <a:avLst>
              <a:gd name="adj1" fmla="val 39890"/>
              <a:gd name="adj2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0" name="TextBox 349"/>
          <p:cNvSpPr txBox="1"/>
          <p:nvPr/>
        </p:nvSpPr>
        <p:spPr bwMode="auto">
          <a:xfrm>
            <a:off x="4346977" y="4717884"/>
            <a:ext cx="22502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</p:txBody>
      </p:sp>
      <p:grpSp>
        <p:nvGrpSpPr>
          <p:cNvPr id="351" name="Vector (unnumbered)"/>
          <p:cNvGrpSpPr/>
          <p:nvPr/>
        </p:nvGrpSpPr>
        <p:grpSpPr>
          <a:xfrm>
            <a:off x="971600" y="2659591"/>
            <a:ext cx="7245805" cy="480058"/>
            <a:chOff x="1165920" y="2969084"/>
            <a:chExt cx="8694966" cy="432052"/>
          </a:xfrm>
        </p:grpSpPr>
        <p:sp>
          <p:nvSpPr>
            <p:cNvPr id="352" name="Round Same Side Corner Rectangle 351"/>
            <p:cNvSpPr/>
            <p:nvPr/>
          </p:nvSpPr>
          <p:spPr>
            <a:xfrm rot="16200000">
              <a:off x="1084911" y="3050096"/>
              <a:ext cx="432048" cy="270030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14359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4" name="Round Same Side Corner Rectangle 353"/>
            <p:cNvSpPr/>
            <p:nvPr/>
          </p:nvSpPr>
          <p:spPr>
            <a:xfrm rot="5400000" flipH="1">
              <a:off x="9482844" y="3023091"/>
              <a:ext cx="432048" cy="324036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17059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197601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224604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251607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278610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305613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332616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359619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386622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41362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44062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46763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49463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521637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548640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575643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602646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629649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656652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6836551" y="2969084"/>
              <a:ext cx="270029" cy="432049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710658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73766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76466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791667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818670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845673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872676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899679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9266820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84" name="Vector (numbered)"/>
          <p:cNvGrpSpPr/>
          <p:nvPr/>
        </p:nvGrpSpPr>
        <p:grpSpPr>
          <a:xfrm>
            <a:off x="971600" y="2659591"/>
            <a:ext cx="7245805" cy="480058"/>
            <a:chOff x="1165920" y="2969084"/>
            <a:chExt cx="8694965" cy="432052"/>
          </a:xfrm>
        </p:grpSpPr>
        <p:sp>
          <p:nvSpPr>
            <p:cNvPr id="385" name="Round Same Side Corner Rectangle 384"/>
            <p:cNvSpPr/>
            <p:nvPr/>
          </p:nvSpPr>
          <p:spPr>
            <a:xfrm rot="16200000">
              <a:off x="1084911" y="3050096"/>
              <a:ext cx="432048" cy="270030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"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4359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87" name="Round Same Side Corner Rectangle 386"/>
            <p:cNvSpPr/>
            <p:nvPr/>
          </p:nvSpPr>
          <p:spPr>
            <a:xfrm rot="5400000" flipH="1">
              <a:off x="9482845" y="3023092"/>
              <a:ext cx="432048" cy="324032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270"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31</a:t>
              </a: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17059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197601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224604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51607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78610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305613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332616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359619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386622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41362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44062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12</a:t>
              </a:r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46763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49463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521637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548640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16</a:t>
              </a:r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575643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602646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629649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656652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6836551" y="2969084"/>
              <a:ext cx="270029" cy="432049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21</a:t>
              </a:r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710658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22</a:t>
              </a: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73766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76466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24</a:t>
              </a: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791667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25</a:t>
              </a:r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818670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26</a:t>
              </a:r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845673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27</a:t>
              </a: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872676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28</a:t>
              </a: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899679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29</a:t>
              </a: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9266820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30</a:t>
              </a:r>
            </a:p>
          </p:txBody>
        </p:sp>
      </p:grpSp>
      <p:cxnSp>
        <p:nvCxnSpPr>
          <p:cNvPr id="417" name="Straight Arrow Connector 416"/>
          <p:cNvCxnSpPr/>
          <p:nvPr/>
        </p:nvCxnSpPr>
        <p:spPr>
          <a:xfrm flipH="1">
            <a:off x="5809638" y="3830671"/>
            <a:ext cx="225025" cy="337151"/>
          </a:xfrm>
          <a:prstGeom prst="straightConnector1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18" name="Left Brace 417"/>
          <p:cNvSpPr/>
          <p:nvPr/>
        </p:nvSpPr>
        <p:spPr>
          <a:xfrm rot="5400000" flipV="1">
            <a:off x="1762164" y="3033257"/>
            <a:ext cx="225023" cy="1800200"/>
          </a:xfrm>
          <a:prstGeom prst="leftBrace">
            <a:avLst>
              <a:gd name="adj1" fmla="val 39890"/>
              <a:gd name="adj2" fmla="val 50000"/>
            </a:avLst>
          </a:prstGeom>
          <a:noFill/>
          <a:ln w="9525" cap="flat" cmpd="sng" algn="ctr">
            <a:solidFill>
              <a:srgbClr val="FF993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9" name="TextBox 418"/>
          <p:cNvSpPr txBox="1"/>
          <p:nvPr/>
        </p:nvSpPr>
        <p:spPr bwMode="auto">
          <a:xfrm>
            <a:off x="971600" y="3509687"/>
            <a:ext cx="18001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 = 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170489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0"/>
      <p:bldP spid="349" grpId="0" animBg="1"/>
      <p:bldP spid="350" grpId="0"/>
      <p:bldP spid="418" grpId="0" animBg="1"/>
      <p:bldP spid="4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Vector Addition with Blocks and Threads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387615" y="4007556"/>
            <a:ext cx="8368771" cy="2308931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FFFFFF"/>
              </a:solidFill>
            </a:endParaRPr>
          </a:p>
          <a:p>
            <a:pPr lvl="1"/>
            <a:endParaRPr lang="en-GB" dirty="0">
              <a:solidFill>
                <a:srgbClr val="FFFFFF"/>
              </a:solidFill>
            </a:endParaRPr>
          </a:p>
          <a:p>
            <a:pPr lvl="1"/>
            <a:endParaRPr lang="en-GB" dirty="0">
              <a:solidFill>
                <a:srgbClr val="FFFFFF"/>
              </a:solidFill>
            </a:endParaRPr>
          </a:p>
          <a:p>
            <a:pPr lvl="0"/>
            <a:r>
              <a:rPr lang="en-GB" dirty="0"/>
              <a:t>What changes need to be made in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7615" y="1599848"/>
            <a:ext cx="8368771" cy="230893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GB" dirty="0"/>
              <a:t>Use the built-in variable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for threads per block</a:t>
            </a:r>
          </a:p>
          <a:p>
            <a:pPr marL="0" lvl="0" indent="0">
              <a:buNone/>
            </a:pPr>
            <a:r>
              <a:rPr lang="en-GB" sz="20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index =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GB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0" indent="0">
              <a:buNone/>
            </a:pPr>
            <a:endParaRPr lang="en-GB" sz="16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/>
              <a:t>Combined version of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dirty="0"/>
              <a:t> to use parallel threads </a:t>
            </a:r>
            <a:r>
              <a:rPr lang="en-GB" i="1" dirty="0"/>
              <a:t>and</a:t>
            </a:r>
            <a:r>
              <a:rPr lang="en-GB" dirty="0"/>
              <a:t> parallel blocks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add"/>
          <p:cNvSpPr txBox="1"/>
          <p:nvPr/>
        </p:nvSpPr>
        <p:spPr bwMode="auto">
          <a:xfrm>
            <a:off x="1061610" y="3991129"/>
            <a:ext cx="7965884" cy="1366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 rtlCol="0">
            <a:spAutoFit/>
          </a:bodyPr>
          <a:lstStyle/>
          <a:p>
            <a:pPr lvl="0">
              <a:spcBef>
                <a:spcPct val="20000"/>
              </a:spcBef>
              <a:buSzPct val="100000"/>
            </a:pPr>
            <a:r>
              <a:rPr lang="en-GB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*a, </a:t>
            </a:r>
            <a:r>
              <a:rPr lang="en-GB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*b, </a:t>
            </a:r>
            <a:r>
              <a:rPr lang="en-GB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 *c) {</a:t>
            </a:r>
          </a:p>
          <a:p>
            <a:pPr>
              <a:spcBef>
                <a:spcPct val="20000"/>
              </a:spcBef>
              <a:buSzPct val="100000"/>
            </a:pPr>
            <a:r>
              <a:rPr lang="en-GB" b="1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index =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GB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>
              <a:spcBef>
                <a:spcPct val="20000"/>
              </a:spcBef>
              <a:buSzPct val="100000"/>
            </a:pPr>
            <a:r>
              <a:rPr lang="en-GB" b="1" kern="0" dirty="0">
                <a:latin typeface="Courier New" pitchFamily="49" charset="0"/>
                <a:cs typeface="Courier New" pitchFamily="49" charset="0"/>
              </a:rPr>
              <a:t>    c[index] = a[index] + b[index];</a:t>
            </a:r>
          </a:p>
          <a:p>
            <a:pPr lvl="0">
              <a:spcBef>
                <a:spcPct val="20000"/>
              </a:spcBef>
              <a:buSzPct val="100000"/>
            </a:pPr>
            <a:r>
              <a:rPr lang="en-GB" b="1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5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85965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Addition with Blocks and Threads: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0" y="1342782"/>
            <a:ext cx="9144000" cy="5146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#define N (2048*2048)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#define THREADS_PER_BLOCK 512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main(void)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*a, *b, *c;	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host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*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*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device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size = N *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sizeof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  <a:endParaRPr kumimoji="0" lang="en-GB" sz="16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// </a:t>
            </a:r>
            <a:r>
              <a:rPr lang="en-GB" sz="1600" b="1" i="1" kern="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Alloc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space for device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**)&amp;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// </a:t>
            </a:r>
            <a:r>
              <a:rPr lang="en-GB" sz="1600" b="1" i="1" kern="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Alloc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space for host copies of a, b, c and setup input values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a = 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(size);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random_ints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(a, 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b = 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(size);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random_ints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(b, 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c = 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(size);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310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4" y="274638"/>
            <a:ext cx="8775975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Addition with Blocks and Threads: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0" y="1532803"/>
            <a:ext cx="9144000" cy="504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Copy inputs to device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a, size,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b, size,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// Launch add() kernel on GPU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add&lt;&lt;&lt;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N/THREADS_PER_BLOCK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THREADS_PER_BLOCK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&gt;&gt;&gt;(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1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latinLnBrk="0">
              <a:lnSpc>
                <a:spcPct val="100000"/>
              </a:lnSpc>
              <a:buClrTx/>
              <a:buNone/>
              <a:tabLst/>
              <a:defRPr/>
            </a:pP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// Copy result back to host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(c,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size,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cudaMemcpyDeviceToHost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1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// </a:t>
            </a:r>
            <a:r>
              <a:rPr lang="en-GB" sz="1600" b="1" i="1" kern="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Cleanup</a:t>
            </a:r>
            <a:endParaRPr lang="en-GB" sz="1600" b="1" i="1" kern="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free(a); free(b); free(c);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04985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Arbitrary Vector Sizes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775230" y="4007556"/>
            <a:ext cx="8368771" cy="2308931"/>
          </a:xfrm>
        </p:spPr>
        <p:txBody>
          <a:bodyPr>
            <a:normAutofit lnSpcReduction="10000"/>
          </a:bodyPr>
          <a:lstStyle/>
          <a:p>
            <a:pPr lvl="1"/>
            <a:endParaRPr lang="en-GB" dirty="0">
              <a:solidFill>
                <a:srgbClr val="FFFFFF"/>
              </a:solidFill>
            </a:endParaRPr>
          </a:p>
          <a:p>
            <a:pPr lvl="1"/>
            <a:endParaRPr lang="en-GB" dirty="0">
              <a:solidFill>
                <a:srgbClr val="FFFFFF"/>
              </a:solidFill>
            </a:endParaRPr>
          </a:p>
          <a:p>
            <a:pPr lvl="1"/>
            <a:endParaRPr lang="en-GB" dirty="0">
              <a:solidFill>
                <a:srgbClr val="FFFFFF"/>
              </a:solidFill>
            </a:endParaRPr>
          </a:p>
          <a:p>
            <a:pPr lvl="0"/>
            <a:r>
              <a:rPr lang="en-GB" dirty="0"/>
              <a:t>Update the kernel launch:</a:t>
            </a:r>
          </a:p>
          <a:p>
            <a:pPr marL="0" lv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	add&lt;&lt;&lt;</a:t>
            </a:r>
            <a:r>
              <a:rPr lang="en-GB" sz="1800" b="1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(N + M-1) / M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,M&gt;&gt;&gt;(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GB" sz="18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lvl="0" indent="0">
              <a:buNone/>
            </a:pP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75230" y="1599848"/>
            <a:ext cx="8368771" cy="2308930"/>
          </a:xfrm>
        </p:spPr>
        <p:txBody>
          <a:bodyPr/>
          <a:lstStyle/>
          <a:p>
            <a:pPr lvl="0"/>
            <a:r>
              <a:rPr lang="en-GB" dirty="0"/>
              <a:t>Typical problems are not friendly multiples of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endParaRPr lang="en-GB" sz="18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/>
              <a:t>Avoid accessing beyond the end of the arrays: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add"/>
          <p:cNvSpPr txBox="1"/>
          <p:nvPr/>
        </p:nvSpPr>
        <p:spPr bwMode="auto">
          <a:xfrm>
            <a:off x="1219573" y="3446830"/>
            <a:ext cx="7140348" cy="1557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 rtlCol="0">
            <a:spAutoFit/>
          </a:bodyPr>
          <a:lstStyle/>
          <a:p>
            <a:pPr lvl="0">
              <a:spcBef>
                <a:spcPct val="20000"/>
              </a:spcBef>
              <a:buSzPct val="100000"/>
            </a:pPr>
            <a:r>
              <a:rPr lang="en-GB" sz="16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*a,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*b,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*c,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n) {</a:t>
            </a:r>
          </a:p>
          <a:p>
            <a:pPr>
              <a:spcBef>
                <a:spcPct val="20000"/>
              </a:spcBef>
              <a:buSzPct val="100000"/>
            </a:pPr>
            <a:r>
              <a:rPr lang="en-GB" sz="1600" b="1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b="1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index =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GB" sz="16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buSzPct val="100000"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 if (index &lt; n)</a:t>
            </a:r>
          </a:p>
          <a:p>
            <a:pPr lvl="0">
              <a:spcBef>
                <a:spcPct val="20000"/>
              </a:spcBef>
              <a:buSzPct val="100000"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    c[index] = a[index] + b[index];</a:t>
            </a:r>
          </a:p>
          <a:p>
            <a:pPr lvl="0">
              <a:spcBef>
                <a:spcPct val="20000"/>
              </a:spcBef>
              <a:buSzPct val="100000"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3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Bother with Threads?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Threads seem unnecessary</a:t>
            </a:r>
          </a:p>
          <a:p>
            <a:pPr lvl="1"/>
            <a:r>
              <a:rPr lang="en-GB"/>
              <a:t>They add a level of complexity</a:t>
            </a:r>
          </a:p>
          <a:p>
            <a:pPr lvl="1"/>
            <a:r>
              <a:rPr lang="en-GB"/>
              <a:t>What do we gain?</a:t>
            </a:r>
          </a:p>
          <a:p>
            <a:endParaRPr lang="en-GB"/>
          </a:p>
          <a:p>
            <a:r>
              <a:rPr lang="en-GB"/>
              <a:t>Unlike parallel blocks, threads have mechanisms to:</a:t>
            </a:r>
          </a:p>
          <a:p>
            <a:pPr lvl="1"/>
            <a:r>
              <a:rPr lang="en-GB"/>
              <a:t>Communicate</a:t>
            </a:r>
          </a:p>
          <a:p>
            <a:pPr lvl="1"/>
            <a:r>
              <a:rPr lang="en-GB"/>
              <a:t>Synchronize</a:t>
            </a:r>
          </a:p>
          <a:p>
            <a:endParaRPr lang="en-GB"/>
          </a:p>
          <a:p>
            <a:r>
              <a:rPr lang="en-GB"/>
              <a:t>To look closer, we need a new example…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358236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275167"/>
            <a:ext cx="7670271" cy="649741"/>
          </a:xfrm>
        </p:spPr>
        <p:txBody>
          <a:bodyPr>
            <a:normAutofit fontScale="90000"/>
          </a:bodyPr>
          <a:lstStyle/>
          <a:p>
            <a:r>
              <a:rPr lang="en-GB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Launching parallel kernels</a:t>
            </a:r>
          </a:p>
          <a:p>
            <a:pPr lvl="1"/>
            <a:r>
              <a:rPr lang="en-GB" dirty="0"/>
              <a:t>Launch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GB" dirty="0"/>
              <a:t> copies of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b="1" dirty="0"/>
              <a:t> </a:t>
            </a:r>
            <a:r>
              <a:rPr lang="en-GB" dirty="0"/>
              <a:t>with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add&lt;&lt;&lt;N/M,M&gt;&gt;&gt;(…);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/>
              <a:t>Use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dirty="0">
                <a:solidFill>
                  <a:schemeClr val="accent6"/>
                </a:solidFill>
              </a:rPr>
              <a:t> </a:t>
            </a:r>
            <a:r>
              <a:rPr lang="en-GB" dirty="0"/>
              <a:t>to access block index</a:t>
            </a:r>
          </a:p>
          <a:p>
            <a:pPr lvl="1"/>
            <a:r>
              <a:rPr lang="en-GB" dirty="0"/>
              <a:t>Use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800" dirty="0">
                <a:solidFill>
                  <a:schemeClr val="accent2"/>
                </a:solidFill>
              </a:rPr>
              <a:t> </a:t>
            </a:r>
            <a:r>
              <a:rPr lang="en-GB" dirty="0"/>
              <a:t>to access thread index within block</a:t>
            </a:r>
          </a:p>
          <a:p>
            <a:endParaRPr lang="en-GB" dirty="0"/>
          </a:p>
          <a:p>
            <a:r>
              <a:rPr lang="en-GB" dirty="0"/>
              <a:t>Allocate elements to threads:</a:t>
            </a:r>
          </a:p>
          <a:p>
            <a:pPr marL="0" lvl="0" indent="0">
              <a:buNone/>
            </a:pPr>
            <a:endParaRPr lang="en-GB" sz="1600" dirty="0">
              <a:solidFill>
                <a:srgbClr val="8AAD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GB" sz="2000" b="1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000" b="1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index =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GB" sz="2000" b="1" dirty="0" err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880074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 bwMode="auto">
          <a:xfrm>
            <a:off x="722313" y="4406900"/>
            <a:ext cx="5424862" cy="132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16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32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49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6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0" cap="all" spc="0" normalizeH="0" baseline="0" noProof="0" dirty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Trebuchet MS" pitchFamily="34" charset="0"/>
              </a:rPr>
              <a:t>Cooperating Threads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6444162" y="1512905"/>
            <a:ext cx="3046" cy="3514717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>
            <a:off x="6447208" y="149640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4421982" y="1688760"/>
            <a:ext cx="2025225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59" name="AutoShape 14"/>
          <p:cNvSpPr>
            <a:spLocks noChangeArrowheads="1"/>
          </p:cNvSpPr>
          <p:nvPr/>
        </p:nvSpPr>
        <p:spPr bwMode="ltGray">
          <a:xfrm>
            <a:off x="6784745" y="1296401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</a:p>
        </p:txBody>
      </p:sp>
      <p:sp>
        <p:nvSpPr>
          <p:cNvPr id="60" name="AutoShape 14"/>
          <p:cNvSpPr>
            <a:spLocks noChangeArrowheads="1"/>
          </p:cNvSpPr>
          <p:nvPr/>
        </p:nvSpPr>
        <p:spPr bwMode="ltGray">
          <a:xfrm>
            <a:off x="6784745" y="1737803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1" name="AutoShape 14"/>
          <p:cNvSpPr>
            <a:spLocks noChangeArrowheads="1"/>
          </p:cNvSpPr>
          <p:nvPr/>
        </p:nvSpPr>
        <p:spPr bwMode="ltGray">
          <a:xfrm>
            <a:off x="6784745" y="2179206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2" name="AutoShape 14"/>
          <p:cNvSpPr>
            <a:spLocks noChangeArrowheads="1"/>
          </p:cNvSpPr>
          <p:nvPr/>
        </p:nvSpPr>
        <p:spPr bwMode="ltGray">
          <a:xfrm>
            <a:off x="6784745" y="2620608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auto">
          <a:xfrm>
            <a:off x="6784745" y="3062010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auto">
          <a:xfrm>
            <a:off x="6784745" y="3503412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5" name="AutoShape 14"/>
          <p:cNvSpPr>
            <a:spLocks noChangeArrowheads="1"/>
          </p:cNvSpPr>
          <p:nvPr/>
        </p:nvSpPr>
        <p:spPr bwMode="ltGray">
          <a:xfrm>
            <a:off x="6784745" y="3944814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AutoShape 14"/>
          <p:cNvSpPr>
            <a:spLocks noChangeArrowheads="1"/>
          </p:cNvSpPr>
          <p:nvPr/>
        </p:nvSpPr>
        <p:spPr bwMode="ltGray">
          <a:xfrm>
            <a:off x="6784745" y="4386217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7" name="AutoShape 14"/>
          <p:cNvSpPr>
            <a:spLocks noChangeArrowheads="1"/>
          </p:cNvSpPr>
          <p:nvPr/>
        </p:nvSpPr>
        <p:spPr bwMode="ltGray">
          <a:xfrm>
            <a:off x="6784745" y="4827621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4346975" y="1231695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8AAD00">
                    <a:lumMod val="50000"/>
                  </a:srgbClr>
                </a:solidFill>
                <a:effectLst/>
                <a:uLnTx/>
                <a:uFillTx/>
                <a:latin typeface="Trebuchet MS" pitchFamily="34" charset="0"/>
              </a:rPr>
              <a:t>CONCEPTS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6445985" y="2379206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>
            <a:off x="6447208" y="195285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1" name="Straight Connector 70"/>
          <p:cNvCxnSpPr/>
          <p:nvPr/>
        </p:nvCxnSpPr>
        <p:spPr>
          <a:xfrm>
            <a:off x="6445984" y="2820608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>
            <a:off x="6447208" y="3262010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>
            <a:off x="6447208" y="3703412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>
            <a:off x="6447208" y="414481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>
            <a:off x="6447208" y="4586217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>
            <a:off x="6447208" y="502762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11981432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1D Stencil</a:t>
            </a:r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457200" y="1600200"/>
            <a:ext cx="8229600" cy="3532188"/>
          </a:xfrm>
        </p:spPr>
        <p:txBody>
          <a:bodyPr/>
          <a:lstStyle/>
          <a:p>
            <a:r>
              <a:rPr lang="en-GB" sz="2800"/>
              <a:t>Consider applying a 1D stencil to a 1D array of elements</a:t>
            </a:r>
          </a:p>
          <a:p>
            <a:pPr lvl="1"/>
            <a:r>
              <a:rPr lang="en-GB" sz="2400"/>
              <a:t>Each output element is the sum of input elements within a radius</a:t>
            </a:r>
          </a:p>
          <a:p>
            <a:endParaRPr lang="en-GB" sz="2800"/>
          </a:p>
          <a:p>
            <a:r>
              <a:rPr lang="en-GB" sz="2800"/>
              <a:t>If radius is 3, then each output element is the sum of 7 input elements: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</a:p>
        </p:txBody>
      </p:sp>
      <p:sp>
        <p:nvSpPr>
          <p:cNvPr id="96" name="Cube 95"/>
          <p:cNvSpPr>
            <a:spLocks noChangeAspect="1"/>
          </p:cNvSpPr>
          <p:nvPr/>
        </p:nvSpPr>
        <p:spPr>
          <a:xfrm>
            <a:off x="3325813" y="5181600"/>
            <a:ext cx="274637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7" name="Cube 96"/>
          <p:cNvSpPr>
            <a:spLocks noChangeAspect="1"/>
          </p:cNvSpPr>
          <p:nvPr/>
        </p:nvSpPr>
        <p:spPr>
          <a:xfrm>
            <a:off x="3602038" y="5181600"/>
            <a:ext cx="274637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8" name="Cube 97"/>
          <p:cNvSpPr>
            <a:spLocks noChangeAspect="1"/>
          </p:cNvSpPr>
          <p:nvPr/>
        </p:nvSpPr>
        <p:spPr>
          <a:xfrm>
            <a:off x="3878263" y="5181600"/>
            <a:ext cx="274637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9" name="Cube 98"/>
          <p:cNvSpPr>
            <a:spLocks noChangeAspect="1"/>
          </p:cNvSpPr>
          <p:nvPr/>
        </p:nvSpPr>
        <p:spPr>
          <a:xfrm>
            <a:off x="4152900" y="5181600"/>
            <a:ext cx="276225" cy="273050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0" name="Cube 99"/>
          <p:cNvSpPr>
            <a:spLocks noChangeAspect="1"/>
          </p:cNvSpPr>
          <p:nvPr/>
        </p:nvSpPr>
        <p:spPr>
          <a:xfrm>
            <a:off x="4429125" y="5181600"/>
            <a:ext cx="276225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1" name="Cube 100"/>
          <p:cNvSpPr>
            <a:spLocks noChangeAspect="1"/>
          </p:cNvSpPr>
          <p:nvPr/>
        </p:nvSpPr>
        <p:spPr>
          <a:xfrm>
            <a:off x="4705350" y="5181600"/>
            <a:ext cx="276225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2" name="Cube 101"/>
          <p:cNvSpPr>
            <a:spLocks noChangeAspect="1"/>
          </p:cNvSpPr>
          <p:nvPr/>
        </p:nvSpPr>
        <p:spPr>
          <a:xfrm>
            <a:off x="4981575" y="5181600"/>
            <a:ext cx="276225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3" name="Left Brace 102"/>
          <p:cNvSpPr/>
          <p:nvPr/>
        </p:nvSpPr>
        <p:spPr>
          <a:xfrm rot="16200000">
            <a:off x="3621088" y="5291138"/>
            <a:ext cx="225425" cy="815975"/>
          </a:xfrm>
          <a:prstGeom prst="leftBrace">
            <a:avLst>
              <a:gd name="adj1" fmla="val 39687"/>
              <a:gd name="adj2" fmla="val 50000"/>
            </a:avLst>
          </a:prstGeom>
          <a:noFill/>
          <a:ln w="2857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4" name="Left Brace 103"/>
          <p:cNvSpPr/>
          <p:nvPr/>
        </p:nvSpPr>
        <p:spPr>
          <a:xfrm rot="16200000">
            <a:off x="4721225" y="5291138"/>
            <a:ext cx="225425" cy="815975"/>
          </a:xfrm>
          <a:prstGeom prst="leftBrace">
            <a:avLst>
              <a:gd name="adj1" fmla="val 39687"/>
              <a:gd name="adj2" fmla="val 50000"/>
            </a:avLst>
          </a:prstGeom>
          <a:noFill/>
          <a:ln w="2857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3314700" y="5862638"/>
            <a:ext cx="8286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radius</a:t>
            </a: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4419600" y="5862638"/>
            <a:ext cx="8286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radius</a:t>
            </a:r>
          </a:p>
        </p:txBody>
      </p:sp>
    </p:spTree>
    <p:extLst>
      <p:ext uri="{BB962C8B-B14F-4D97-AF65-F5344CB8AC3E}">
        <p14:creationId xmlns:p14="http://schemas.microsoft.com/office/powerpoint/2010/main" val="17397287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/>
      <p:bldP spid="10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Implementing Within a Block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/>
              <a:t>Each thread processes one output element</a:t>
            </a:r>
          </a:p>
          <a:p>
            <a:pPr lvl="1"/>
            <a:r>
              <a:rPr lang="en-GB" sz="2400"/>
              <a:t>blockDim.x elements per block</a:t>
            </a:r>
          </a:p>
          <a:p>
            <a:endParaRPr lang="en-GB" sz="2800"/>
          </a:p>
          <a:p>
            <a:r>
              <a:rPr lang="en-GB" sz="2800"/>
              <a:t>Input elements are read several times</a:t>
            </a:r>
          </a:p>
          <a:p>
            <a:pPr lvl="1"/>
            <a:r>
              <a:rPr lang="en-GB" sz="2400"/>
              <a:t>With radius 3, each input element is read seven times</a:t>
            </a:r>
          </a:p>
        </p:txBody>
      </p:sp>
      <p:grpSp>
        <p:nvGrpSpPr>
          <p:cNvPr id="11268" name="Input"/>
          <p:cNvGrpSpPr>
            <a:grpSpLocks/>
          </p:cNvGrpSpPr>
          <p:nvPr/>
        </p:nvGrpSpPr>
        <p:grpSpPr bwMode="auto">
          <a:xfrm>
            <a:off x="2171700" y="4724400"/>
            <a:ext cx="4865688" cy="274638"/>
            <a:chOff x="2606080" y="4211221"/>
            <a:chExt cx="5838474" cy="315040"/>
          </a:xfrm>
        </p:grpSpPr>
        <p:sp>
          <p:nvSpPr>
            <p:cNvPr id="146" name="Cube 145"/>
            <p:cNvSpPr/>
            <p:nvPr/>
          </p:nvSpPr>
          <p:spPr>
            <a:xfrm>
              <a:off x="517577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33CCCC">
                    <a:shade val="51000"/>
                    <a:satMod val="130000"/>
                  </a:srgbClr>
                </a:gs>
                <a:gs pos="80000">
                  <a:srgbClr val="33CCCC">
                    <a:shade val="93000"/>
                    <a:satMod val="130000"/>
                  </a:srgbClr>
                </a:gs>
                <a:gs pos="100000">
                  <a:srgbClr val="33CCCC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3CC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7" name="Cube 146"/>
            <p:cNvSpPr/>
            <p:nvPr/>
          </p:nvSpPr>
          <p:spPr>
            <a:xfrm>
              <a:off x="2606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8" name="Cube 147"/>
            <p:cNvSpPr/>
            <p:nvPr/>
          </p:nvSpPr>
          <p:spPr>
            <a:xfrm>
              <a:off x="2973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9" name="Cube 148"/>
            <p:cNvSpPr/>
            <p:nvPr/>
          </p:nvSpPr>
          <p:spPr>
            <a:xfrm>
              <a:off x="3339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0" name="Cube 149"/>
            <p:cNvSpPr/>
            <p:nvPr/>
          </p:nvSpPr>
          <p:spPr>
            <a:xfrm>
              <a:off x="3707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1" name="Cube 150"/>
            <p:cNvSpPr/>
            <p:nvPr/>
          </p:nvSpPr>
          <p:spPr>
            <a:xfrm>
              <a:off x="407474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2" name="Cube 151"/>
            <p:cNvSpPr/>
            <p:nvPr/>
          </p:nvSpPr>
          <p:spPr>
            <a:xfrm>
              <a:off x="4442389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 dirty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3" name="Cube 152"/>
            <p:cNvSpPr/>
            <p:nvPr/>
          </p:nvSpPr>
          <p:spPr>
            <a:xfrm>
              <a:off x="480812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4" name="Cube 153"/>
            <p:cNvSpPr/>
            <p:nvPr/>
          </p:nvSpPr>
          <p:spPr>
            <a:xfrm>
              <a:off x="554341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5" name="Cube 154"/>
            <p:cNvSpPr/>
            <p:nvPr/>
          </p:nvSpPr>
          <p:spPr>
            <a:xfrm>
              <a:off x="591105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6" name="Cube 155"/>
            <p:cNvSpPr/>
            <p:nvPr/>
          </p:nvSpPr>
          <p:spPr>
            <a:xfrm>
              <a:off x="6276795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7" name="Cube 156"/>
            <p:cNvSpPr/>
            <p:nvPr/>
          </p:nvSpPr>
          <p:spPr>
            <a:xfrm>
              <a:off x="664443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8" name="Cube 157"/>
            <p:cNvSpPr/>
            <p:nvPr/>
          </p:nvSpPr>
          <p:spPr>
            <a:xfrm>
              <a:off x="7012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9" name="Cube 158"/>
            <p:cNvSpPr/>
            <p:nvPr/>
          </p:nvSpPr>
          <p:spPr>
            <a:xfrm>
              <a:off x="7379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0" name="Cube 159"/>
            <p:cNvSpPr/>
            <p:nvPr/>
          </p:nvSpPr>
          <p:spPr>
            <a:xfrm>
              <a:off x="7745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1" name="Cube 160"/>
            <p:cNvSpPr/>
            <p:nvPr/>
          </p:nvSpPr>
          <p:spPr>
            <a:xfrm>
              <a:off x="8113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11269" name="Output"/>
          <p:cNvGrpSpPr>
            <a:grpSpLocks/>
          </p:cNvGrpSpPr>
          <p:nvPr/>
        </p:nvGrpSpPr>
        <p:grpSpPr bwMode="auto">
          <a:xfrm>
            <a:off x="2171700" y="5478463"/>
            <a:ext cx="4865688" cy="274637"/>
            <a:chOff x="2606080" y="4211221"/>
            <a:chExt cx="5838474" cy="315040"/>
          </a:xfrm>
        </p:grpSpPr>
        <p:sp>
          <p:nvSpPr>
            <p:cNvPr id="163" name="Cube 162"/>
            <p:cNvSpPr/>
            <p:nvPr/>
          </p:nvSpPr>
          <p:spPr>
            <a:xfrm>
              <a:off x="2606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4" name="Cube 163"/>
            <p:cNvSpPr/>
            <p:nvPr/>
          </p:nvSpPr>
          <p:spPr>
            <a:xfrm>
              <a:off x="2973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5" name="Cube 164"/>
            <p:cNvSpPr/>
            <p:nvPr/>
          </p:nvSpPr>
          <p:spPr>
            <a:xfrm>
              <a:off x="3339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6" name="Cube 165"/>
            <p:cNvSpPr/>
            <p:nvPr/>
          </p:nvSpPr>
          <p:spPr>
            <a:xfrm>
              <a:off x="3707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7" name="Cube 166"/>
            <p:cNvSpPr/>
            <p:nvPr/>
          </p:nvSpPr>
          <p:spPr>
            <a:xfrm>
              <a:off x="407474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8" name="Cube 167"/>
            <p:cNvSpPr/>
            <p:nvPr/>
          </p:nvSpPr>
          <p:spPr>
            <a:xfrm>
              <a:off x="4442389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 dirty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9" name="Cube 168"/>
            <p:cNvSpPr/>
            <p:nvPr/>
          </p:nvSpPr>
          <p:spPr>
            <a:xfrm>
              <a:off x="480812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0" name="Cube 169"/>
            <p:cNvSpPr/>
            <p:nvPr/>
          </p:nvSpPr>
          <p:spPr>
            <a:xfrm>
              <a:off x="517577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1" name="Cube 170"/>
            <p:cNvSpPr/>
            <p:nvPr/>
          </p:nvSpPr>
          <p:spPr>
            <a:xfrm>
              <a:off x="554341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2" name="Cube 171"/>
            <p:cNvSpPr/>
            <p:nvPr/>
          </p:nvSpPr>
          <p:spPr>
            <a:xfrm>
              <a:off x="591105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3" name="Cube 172"/>
            <p:cNvSpPr/>
            <p:nvPr/>
          </p:nvSpPr>
          <p:spPr>
            <a:xfrm>
              <a:off x="6276795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4" name="Cube 173"/>
            <p:cNvSpPr/>
            <p:nvPr/>
          </p:nvSpPr>
          <p:spPr>
            <a:xfrm>
              <a:off x="664443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5" name="Cube 174"/>
            <p:cNvSpPr/>
            <p:nvPr/>
          </p:nvSpPr>
          <p:spPr>
            <a:xfrm>
              <a:off x="7012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6" name="Cube 175"/>
            <p:cNvSpPr/>
            <p:nvPr/>
          </p:nvSpPr>
          <p:spPr>
            <a:xfrm>
              <a:off x="7379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7" name="Cube 176"/>
            <p:cNvSpPr/>
            <p:nvPr/>
          </p:nvSpPr>
          <p:spPr>
            <a:xfrm>
              <a:off x="7745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8" name="Cube 177"/>
            <p:cNvSpPr/>
            <p:nvPr/>
          </p:nvSpPr>
          <p:spPr>
            <a:xfrm>
              <a:off x="8113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sp>
        <p:nvSpPr>
          <p:cNvPr id="179" name="Cube 178"/>
          <p:cNvSpPr/>
          <p:nvPr/>
        </p:nvSpPr>
        <p:spPr>
          <a:xfrm>
            <a:off x="3089275" y="54784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0" name="Cube 179"/>
          <p:cNvSpPr/>
          <p:nvPr/>
        </p:nvSpPr>
        <p:spPr>
          <a:xfrm>
            <a:off x="3395663" y="54784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1" name="Cube 180"/>
          <p:cNvSpPr/>
          <p:nvPr/>
        </p:nvSpPr>
        <p:spPr>
          <a:xfrm>
            <a:off x="3702050" y="5478463"/>
            <a:ext cx="274638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2" name="Cube 181"/>
          <p:cNvSpPr/>
          <p:nvPr/>
        </p:nvSpPr>
        <p:spPr>
          <a:xfrm>
            <a:off x="4006850" y="54784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3" name="Cube 182"/>
          <p:cNvSpPr/>
          <p:nvPr/>
        </p:nvSpPr>
        <p:spPr>
          <a:xfrm>
            <a:off x="4313238" y="54784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4" name="Cube 183"/>
          <p:cNvSpPr/>
          <p:nvPr/>
        </p:nvSpPr>
        <p:spPr>
          <a:xfrm>
            <a:off x="4619625" y="54784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5" name="Cube 184"/>
          <p:cNvSpPr/>
          <p:nvPr/>
        </p:nvSpPr>
        <p:spPr>
          <a:xfrm>
            <a:off x="4926013" y="5478463"/>
            <a:ext cx="274637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6" name="Cube 185"/>
          <p:cNvSpPr/>
          <p:nvPr/>
        </p:nvSpPr>
        <p:spPr>
          <a:xfrm>
            <a:off x="5230813" y="54784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7" name="Cube 186"/>
          <p:cNvSpPr/>
          <p:nvPr/>
        </p:nvSpPr>
        <p:spPr>
          <a:xfrm>
            <a:off x="5537200" y="54784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8" name="Cube 187"/>
          <p:cNvSpPr/>
          <p:nvPr/>
        </p:nvSpPr>
        <p:spPr>
          <a:xfrm>
            <a:off x="2171700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9" name="Cube 188"/>
          <p:cNvSpPr/>
          <p:nvPr/>
        </p:nvSpPr>
        <p:spPr>
          <a:xfrm>
            <a:off x="2478088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0" name="Cube 189"/>
          <p:cNvSpPr/>
          <p:nvPr/>
        </p:nvSpPr>
        <p:spPr>
          <a:xfrm>
            <a:off x="2782888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1" name="Cube 190"/>
          <p:cNvSpPr/>
          <p:nvPr/>
        </p:nvSpPr>
        <p:spPr>
          <a:xfrm>
            <a:off x="3089275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2" name="Cube 191"/>
          <p:cNvSpPr/>
          <p:nvPr/>
        </p:nvSpPr>
        <p:spPr>
          <a:xfrm>
            <a:off x="3395663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3" name="Cube 192"/>
          <p:cNvSpPr/>
          <p:nvPr/>
        </p:nvSpPr>
        <p:spPr>
          <a:xfrm>
            <a:off x="3702050" y="4724400"/>
            <a:ext cx="274638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4" name="Cube 193"/>
          <p:cNvSpPr/>
          <p:nvPr/>
        </p:nvSpPr>
        <p:spPr>
          <a:xfrm>
            <a:off x="4006850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5" name="Cube 194"/>
          <p:cNvSpPr/>
          <p:nvPr/>
        </p:nvSpPr>
        <p:spPr>
          <a:xfrm>
            <a:off x="4313238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6" name="Cube 195"/>
          <p:cNvSpPr/>
          <p:nvPr/>
        </p:nvSpPr>
        <p:spPr>
          <a:xfrm>
            <a:off x="4619625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7" name="Cube 196"/>
          <p:cNvSpPr/>
          <p:nvPr/>
        </p:nvSpPr>
        <p:spPr>
          <a:xfrm>
            <a:off x="4926013" y="4724400"/>
            <a:ext cx="274637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8" name="Cube 197"/>
          <p:cNvSpPr/>
          <p:nvPr/>
        </p:nvSpPr>
        <p:spPr>
          <a:xfrm>
            <a:off x="5230813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9" name="Cube 198"/>
          <p:cNvSpPr/>
          <p:nvPr/>
        </p:nvSpPr>
        <p:spPr>
          <a:xfrm>
            <a:off x="5537200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200" name="Cube 199"/>
          <p:cNvSpPr/>
          <p:nvPr/>
        </p:nvSpPr>
        <p:spPr>
          <a:xfrm>
            <a:off x="5843588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201" name="Cube 200"/>
          <p:cNvSpPr/>
          <p:nvPr/>
        </p:nvSpPr>
        <p:spPr>
          <a:xfrm>
            <a:off x="6149975" y="4724400"/>
            <a:ext cx="274638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202" name="Cube 201"/>
          <p:cNvSpPr/>
          <p:nvPr/>
        </p:nvSpPr>
        <p:spPr>
          <a:xfrm>
            <a:off x="6454775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18831300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>
            <a:off x="4900752" y="1570954"/>
            <a:ext cx="0" cy="4628296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89" name="Straight Connector 88"/>
          <p:cNvCxnSpPr/>
          <p:nvPr/>
        </p:nvCxnSpPr>
        <p:spPr>
          <a:xfrm>
            <a:off x="4900752" y="1570954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90" name="Straight Connector 89"/>
          <p:cNvCxnSpPr/>
          <p:nvPr/>
        </p:nvCxnSpPr>
        <p:spPr>
          <a:xfrm flipV="1">
            <a:off x="1064720" y="3874140"/>
            <a:ext cx="3825044" cy="10962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91" name="AutoShape 14"/>
          <p:cNvSpPr>
            <a:spLocks noChangeArrowheads="1"/>
          </p:cNvSpPr>
          <p:nvPr/>
        </p:nvSpPr>
        <p:spPr bwMode="auto">
          <a:xfrm>
            <a:off x="5419787" y="1310954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</a:p>
        </p:txBody>
      </p:sp>
      <p:sp>
        <p:nvSpPr>
          <p:cNvPr id="92" name="AutoShape 14"/>
          <p:cNvSpPr>
            <a:spLocks noChangeArrowheads="1"/>
          </p:cNvSpPr>
          <p:nvPr/>
        </p:nvSpPr>
        <p:spPr bwMode="auto">
          <a:xfrm>
            <a:off x="5419787" y="1889491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3" name="AutoShape 14"/>
          <p:cNvSpPr>
            <a:spLocks noChangeArrowheads="1"/>
          </p:cNvSpPr>
          <p:nvPr/>
        </p:nvSpPr>
        <p:spPr bwMode="auto">
          <a:xfrm>
            <a:off x="5419787" y="2468028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4" name="AutoShape 14"/>
          <p:cNvSpPr>
            <a:spLocks noChangeArrowheads="1"/>
          </p:cNvSpPr>
          <p:nvPr/>
        </p:nvSpPr>
        <p:spPr bwMode="auto">
          <a:xfrm>
            <a:off x="5419787" y="3046564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5" name="AutoShape 14"/>
          <p:cNvSpPr>
            <a:spLocks noChangeArrowheads="1"/>
          </p:cNvSpPr>
          <p:nvPr/>
        </p:nvSpPr>
        <p:spPr bwMode="auto">
          <a:xfrm>
            <a:off x="5419787" y="3625101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6" name="AutoShape 14"/>
          <p:cNvSpPr>
            <a:spLocks noChangeArrowheads="1"/>
          </p:cNvSpPr>
          <p:nvPr/>
        </p:nvSpPr>
        <p:spPr bwMode="auto">
          <a:xfrm>
            <a:off x="5419787" y="4203638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7" name="AutoShape 14"/>
          <p:cNvSpPr>
            <a:spLocks noChangeArrowheads="1"/>
          </p:cNvSpPr>
          <p:nvPr/>
        </p:nvSpPr>
        <p:spPr bwMode="auto">
          <a:xfrm>
            <a:off x="5419787" y="4782174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8" name="AutoShape 14"/>
          <p:cNvSpPr>
            <a:spLocks noChangeArrowheads="1"/>
          </p:cNvSpPr>
          <p:nvPr/>
        </p:nvSpPr>
        <p:spPr bwMode="auto">
          <a:xfrm>
            <a:off x="5419787" y="5360711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9" name="AutoShape 14"/>
          <p:cNvSpPr>
            <a:spLocks noChangeArrowheads="1"/>
          </p:cNvSpPr>
          <p:nvPr/>
        </p:nvSpPr>
        <p:spPr bwMode="auto">
          <a:xfrm>
            <a:off x="5419787" y="5939250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4900751" y="2149491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1" name="Straight Connector 100"/>
          <p:cNvCxnSpPr/>
          <p:nvPr/>
        </p:nvCxnSpPr>
        <p:spPr>
          <a:xfrm>
            <a:off x="4900750" y="2725347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2" name="Straight Connector 101"/>
          <p:cNvCxnSpPr/>
          <p:nvPr/>
        </p:nvCxnSpPr>
        <p:spPr>
          <a:xfrm>
            <a:off x="4900752" y="3306564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3" name="Straight Connector 102"/>
          <p:cNvCxnSpPr/>
          <p:nvPr/>
        </p:nvCxnSpPr>
        <p:spPr>
          <a:xfrm>
            <a:off x="4900752" y="3885101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4" name="Straight Connector 103"/>
          <p:cNvCxnSpPr/>
          <p:nvPr/>
        </p:nvCxnSpPr>
        <p:spPr>
          <a:xfrm>
            <a:off x="4900750" y="4463638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5" name="Straight Connector 104"/>
          <p:cNvCxnSpPr/>
          <p:nvPr/>
        </p:nvCxnSpPr>
        <p:spPr>
          <a:xfrm>
            <a:off x="4900752" y="5042174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6" name="Straight Connector 105"/>
          <p:cNvCxnSpPr/>
          <p:nvPr/>
        </p:nvCxnSpPr>
        <p:spPr>
          <a:xfrm>
            <a:off x="4900752" y="5637509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7" name="Straight Connector 106"/>
          <p:cNvCxnSpPr/>
          <p:nvPr/>
        </p:nvCxnSpPr>
        <p:spPr>
          <a:xfrm>
            <a:off x="4900752" y="6204178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108" name="TextBox 107"/>
          <p:cNvSpPr txBox="1"/>
          <p:nvPr/>
        </p:nvSpPr>
        <p:spPr bwMode="auto">
          <a:xfrm>
            <a:off x="1001470" y="3283127"/>
            <a:ext cx="2308645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Trebuchet MS" pitchFamily="34" charset="0"/>
              </a:rPr>
              <a:t>CONCEPTS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4363989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Sharing Data Between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/>
              <a:t>Terminology: within a block, threads share data via 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shared memory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28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/>
              <a:t>Extremely fast on-chip memory, user-managed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28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/>
              <a:t>Declare using 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__shared__</a:t>
            </a:r>
            <a:r>
              <a:rPr lang="en-GB" sz="2800" dirty="0"/>
              <a:t>, allocated per block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28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/>
              <a:t>Data is not visible to threads in other blocks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2491461657"/>
      </p:ext>
    </p:extLst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GB"/>
              <a:t>Implementing With 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66863"/>
            <a:ext cx="8585200" cy="5130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/>
              <a:t>Cache data in shared memory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sz="2400" dirty="0"/>
              <a:t>Read (</a:t>
            </a:r>
            <a:r>
              <a:rPr lang="en-GB" sz="2400" dirty="0" err="1"/>
              <a:t>blockDim.x</a:t>
            </a:r>
            <a:r>
              <a:rPr lang="en-GB" sz="2400" dirty="0"/>
              <a:t> + 2 * radius) input elements from global memory to shared memory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sz="2400" dirty="0"/>
              <a:t>Compute </a:t>
            </a:r>
            <a:r>
              <a:rPr lang="en-GB" sz="2400" dirty="0" err="1"/>
              <a:t>blockDim.x</a:t>
            </a:r>
            <a:r>
              <a:rPr lang="en-GB" sz="2400" dirty="0"/>
              <a:t> output elements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sz="2400" dirty="0"/>
              <a:t>Write </a:t>
            </a:r>
            <a:r>
              <a:rPr lang="en-GB" sz="2400" dirty="0" err="1"/>
              <a:t>blockDim.x</a:t>
            </a:r>
            <a:r>
              <a:rPr lang="en-GB" sz="2400" dirty="0"/>
              <a:t> output elements to global memory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GB" sz="24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sz="2400" dirty="0"/>
              <a:t>Each block needs a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halo </a:t>
            </a:r>
            <a:r>
              <a:rPr lang="en-GB" sz="2400" dirty="0"/>
              <a:t>of radius elements at each boundary</a:t>
            </a:r>
          </a:p>
        </p:txBody>
      </p:sp>
      <p:grpSp>
        <p:nvGrpSpPr>
          <p:cNvPr id="13316" name="Output"/>
          <p:cNvGrpSpPr>
            <a:grpSpLocks/>
          </p:cNvGrpSpPr>
          <p:nvPr/>
        </p:nvGrpSpPr>
        <p:grpSpPr bwMode="auto">
          <a:xfrm>
            <a:off x="2171700" y="5678488"/>
            <a:ext cx="4865688" cy="274637"/>
            <a:chOff x="2606080" y="4211221"/>
            <a:chExt cx="5838474" cy="315040"/>
          </a:xfrm>
        </p:grpSpPr>
        <p:sp>
          <p:nvSpPr>
            <p:cNvPr id="99" name="Cube 98"/>
            <p:cNvSpPr/>
            <p:nvPr/>
          </p:nvSpPr>
          <p:spPr>
            <a:xfrm>
              <a:off x="2606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00" name="Cube 99"/>
            <p:cNvSpPr/>
            <p:nvPr/>
          </p:nvSpPr>
          <p:spPr>
            <a:xfrm>
              <a:off x="2973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01" name="Cube 100"/>
            <p:cNvSpPr/>
            <p:nvPr/>
          </p:nvSpPr>
          <p:spPr>
            <a:xfrm>
              <a:off x="3339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02" name="Cube 101"/>
            <p:cNvSpPr/>
            <p:nvPr/>
          </p:nvSpPr>
          <p:spPr>
            <a:xfrm>
              <a:off x="3707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03" name="Cube 102"/>
            <p:cNvSpPr/>
            <p:nvPr/>
          </p:nvSpPr>
          <p:spPr>
            <a:xfrm>
              <a:off x="407474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04" name="Cube 103"/>
            <p:cNvSpPr/>
            <p:nvPr/>
          </p:nvSpPr>
          <p:spPr>
            <a:xfrm>
              <a:off x="4442389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 dirty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25" name="Cube 124"/>
            <p:cNvSpPr/>
            <p:nvPr/>
          </p:nvSpPr>
          <p:spPr>
            <a:xfrm>
              <a:off x="480812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26" name="Cube 125"/>
            <p:cNvSpPr/>
            <p:nvPr/>
          </p:nvSpPr>
          <p:spPr>
            <a:xfrm>
              <a:off x="517577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4" name="Cube 133"/>
            <p:cNvSpPr/>
            <p:nvPr/>
          </p:nvSpPr>
          <p:spPr>
            <a:xfrm>
              <a:off x="554341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5" name="Cube 134"/>
            <p:cNvSpPr/>
            <p:nvPr/>
          </p:nvSpPr>
          <p:spPr>
            <a:xfrm>
              <a:off x="591105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6" name="Cube 135"/>
            <p:cNvSpPr/>
            <p:nvPr/>
          </p:nvSpPr>
          <p:spPr>
            <a:xfrm>
              <a:off x="6276795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7" name="Cube 136"/>
            <p:cNvSpPr/>
            <p:nvPr/>
          </p:nvSpPr>
          <p:spPr>
            <a:xfrm>
              <a:off x="664443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8" name="Cube 137"/>
            <p:cNvSpPr/>
            <p:nvPr/>
          </p:nvSpPr>
          <p:spPr>
            <a:xfrm>
              <a:off x="7012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9" name="Cube 138"/>
            <p:cNvSpPr/>
            <p:nvPr/>
          </p:nvSpPr>
          <p:spPr>
            <a:xfrm>
              <a:off x="7379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0" name="Cube 139"/>
            <p:cNvSpPr/>
            <p:nvPr/>
          </p:nvSpPr>
          <p:spPr>
            <a:xfrm>
              <a:off x="7745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1" name="Cube 140"/>
            <p:cNvSpPr/>
            <p:nvPr/>
          </p:nvSpPr>
          <p:spPr>
            <a:xfrm>
              <a:off x="8113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13317" name="Input"/>
          <p:cNvGrpSpPr>
            <a:grpSpLocks/>
          </p:cNvGrpSpPr>
          <p:nvPr/>
        </p:nvGrpSpPr>
        <p:grpSpPr bwMode="auto">
          <a:xfrm>
            <a:off x="2171700" y="4729163"/>
            <a:ext cx="4865688" cy="274637"/>
            <a:chOff x="2606080" y="4211221"/>
            <a:chExt cx="5838474" cy="315040"/>
          </a:xfrm>
        </p:grpSpPr>
        <p:sp>
          <p:nvSpPr>
            <p:cNvPr id="143" name="Cube 142"/>
            <p:cNvSpPr/>
            <p:nvPr/>
          </p:nvSpPr>
          <p:spPr>
            <a:xfrm>
              <a:off x="2606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4" name="Cube 143"/>
            <p:cNvSpPr/>
            <p:nvPr/>
          </p:nvSpPr>
          <p:spPr>
            <a:xfrm>
              <a:off x="2973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5" name="Cube 144"/>
            <p:cNvSpPr/>
            <p:nvPr/>
          </p:nvSpPr>
          <p:spPr>
            <a:xfrm>
              <a:off x="3339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6" name="Cube 145"/>
            <p:cNvSpPr/>
            <p:nvPr/>
          </p:nvSpPr>
          <p:spPr>
            <a:xfrm>
              <a:off x="3707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7" name="Cube 146"/>
            <p:cNvSpPr/>
            <p:nvPr/>
          </p:nvSpPr>
          <p:spPr>
            <a:xfrm>
              <a:off x="407474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8" name="Cube 147"/>
            <p:cNvSpPr/>
            <p:nvPr/>
          </p:nvSpPr>
          <p:spPr>
            <a:xfrm>
              <a:off x="4442389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 dirty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9" name="Cube 148"/>
            <p:cNvSpPr/>
            <p:nvPr/>
          </p:nvSpPr>
          <p:spPr>
            <a:xfrm>
              <a:off x="480812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0" name="Cube 149"/>
            <p:cNvSpPr/>
            <p:nvPr/>
          </p:nvSpPr>
          <p:spPr>
            <a:xfrm>
              <a:off x="517577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1" name="Cube 150"/>
            <p:cNvSpPr/>
            <p:nvPr/>
          </p:nvSpPr>
          <p:spPr>
            <a:xfrm>
              <a:off x="554341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2" name="Cube 151"/>
            <p:cNvSpPr/>
            <p:nvPr/>
          </p:nvSpPr>
          <p:spPr>
            <a:xfrm>
              <a:off x="591105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3" name="Cube 152"/>
            <p:cNvSpPr/>
            <p:nvPr/>
          </p:nvSpPr>
          <p:spPr>
            <a:xfrm>
              <a:off x="6276795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4" name="Cube 153"/>
            <p:cNvSpPr/>
            <p:nvPr/>
          </p:nvSpPr>
          <p:spPr>
            <a:xfrm>
              <a:off x="664443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5" name="Cube 154"/>
            <p:cNvSpPr/>
            <p:nvPr/>
          </p:nvSpPr>
          <p:spPr>
            <a:xfrm>
              <a:off x="7012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6" name="Cube 155"/>
            <p:cNvSpPr/>
            <p:nvPr/>
          </p:nvSpPr>
          <p:spPr>
            <a:xfrm>
              <a:off x="7379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7" name="Cube 156"/>
            <p:cNvSpPr/>
            <p:nvPr/>
          </p:nvSpPr>
          <p:spPr>
            <a:xfrm>
              <a:off x="7745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8" name="Cube 157"/>
            <p:cNvSpPr/>
            <p:nvPr/>
          </p:nvSpPr>
          <p:spPr>
            <a:xfrm>
              <a:off x="8113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sp>
        <p:nvSpPr>
          <p:cNvPr id="159" name="Cube 158"/>
          <p:cNvSpPr/>
          <p:nvPr/>
        </p:nvSpPr>
        <p:spPr>
          <a:xfrm>
            <a:off x="7062788" y="47291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0" name="Cube 159"/>
          <p:cNvSpPr/>
          <p:nvPr/>
        </p:nvSpPr>
        <p:spPr>
          <a:xfrm>
            <a:off x="7369175" y="47291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1" name="Cube 160"/>
          <p:cNvSpPr/>
          <p:nvPr/>
        </p:nvSpPr>
        <p:spPr>
          <a:xfrm>
            <a:off x="7675563" y="4729163"/>
            <a:ext cx="274637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2" name="Cube 161"/>
          <p:cNvSpPr/>
          <p:nvPr/>
        </p:nvSpPr>
        <p:spPr>
          <a:xfrm>
            <a:off x="1260475" y="4729163"/>
            <a:ext cx="274638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3" name="Cube 162"/>
          <p:cNvSpPr/>
          <p:nvPr/>
        </p:nvSpPr>
        <p:spPr>
          <a:xfrm>
            <a:off x="1565275" y="47291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4" name="Cube 163"/>
          <p:cNvSpPr/>
          <p:nvPr/>
        </p:nvSpPr>
        <p:spPr>
          <a:xfrm>
            <a:off x="1871663" y="47291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5" name="Down Arrow 164"/>
          <p:cNvSpPr/>
          <p:nvPr/>
        </p:nvSpPr>
        <p:spPr>
          <a:xfrm>
            <a:off x="4384675" y="5278438"/>
            <a:ext cx="449263" cy="250825"/>
          </a:xfrm>
          <a:prstGeom prst="downArrow">
            <a:avLst/>
          </a:prstGeom>
          <a:gradFill rotWithShape="1">
            <a:gsLst>
              <a:gs pos="0">
                <a:schemeClr val="tx1">
                  <a:lumMod val="50000"/>
                  <a:lumOff val="50000"/>
                </a:schemeClr>
              </a:gs>
              <a:gs pos="35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808080"/>
              </a:solidFill>
              <a:latin typeface="Arial"/>
              <a:cs typeface="+mn-cs"/>
            </a:endParaRPr>
          </a:p>
        </p:txBody>
      </p:sp>
      <p:sp>
        <p:nvSpPr>
          <p:cNvPr id="166" name="Left Brace 165"/>
          <p:cNvSpPr/>
          <p:nvPr/>
        </p:nvSpPr>
        <p:spPr>
          <a:xfrm rot="16200000">
            <a:off x="4454525" y="3795713"/>
            <a:ext cx="300037" cy="4865688"/>
          </a:xfrm>
          <a:prstGeom prst="leftBrace">
            <a:avLst>
              <a:gd name="adj1" fmla="val 55365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latin typeface="Arial"/>
              <a:cs typeface="+mn-cs"/>
            </a:endParaRPr>
          </a:p>
        </p:txBody>
      </p:sp>
      <p:sp>
        <p:nvSpPr>
          <p:cNvPr id="167" name="Left Brace 166"/>
          <p:cNvSpPr/>
          <p:nvPr/>
        </p:nvSpPr>
        <p:spPr>
          <a:xfrm rot="16200000">
            <a:off x="1628775" y="4810125"/>
            <a:ext cx="150813" cy="887413"/>
          </a:xfrm>
          <a:prstGeom prst="leftBrace">
            <a:avLst>
              <a:gd name="adj1" fmla="val 33417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latin typeface="Arial"/>
              <a:cs typeface="+mn-cs"/>
            </a:endParaRPr>
          </a:p>
        </p:txBody>
      </p:sp>
      <p:sp>
        <p:nvSpPr>
          <p:cNvPr id="168" name="Left Brace 167"/>
          <p:cNvSpPr/>
          <p:nvPr/>
        </p:nvSpPr>
        <p:spPr>
          <a:xfrm rot="16200000">
            <a:off x="7427912" y="4810126"/>
            <a:ext cx="150813" cy="887412"/>
          </a:xfrm>
          <a:prstGeom prst="leftBrace">
            <a:avLst>
              <a:gd name="adj1" fmla="val 33417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latin typeface="Arial"/>
              <a:cs typeface="+mn-cs"/>
            </a:endParaRPr>
          </a:p>
        </p:txBody>
      </p:sp>
      <p:sp>
        <p:nvSpPr>
          <p:cNvPr id="13328" name="TextBox 168"/>
          <p:cNvSpPr txBox="1">
            <a:spLocks noChangeArrowheads="1"/>
          </p:cNvSpPr>
          <p:nvPr/>
        </p:nvSpPr>
        <p:spPr bwMode="auto">
          <a:xfrm>
            <a:off x="3248025" y="6378575"/>
            <a:ext cx="2705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sz="1600"/>
              <a:t>blockDim.x output elements</a:t>
            </a:r>
          </a:p>
        </p:txBody>
      </p:sp>
      <p:sp>
        <p:nvSpPr>
          <p:cNvPr id="170" name="TextBox 169"/>
          <p:cNvSpPr txBox="1"/>
          <p:nvPr/>
        </p:nvSpPr>
        <p:spPr bwMode="auto">
          <a:xfrm>
            <a:off x="1109663" y="5303838"/>
            <a:ext cx="1187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kern="0" dirty="0">
                <a:latin typeface="Arial"/>
              </a:rPr>
              <a:t>halo on left</a:t>
            </a:r>
          </a:p>
        </p:txBody>
      </p: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6848475" y="5297488"/>
            <a:ext cx="1312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sz="1600"/>
              <a:t>halo on right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25419152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7" grpId="0" animBg="1"/>
      <p:bldP spid="168" grpId="0" animBg="1"/>
      <p:bldP spid="170" grpId="0"/>
      <p:bldP spid="17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ontent Placeholder 2"/>
          <p:cNvSpPr txBox="1">
            <a:spLocks/>
          </p:cNvSpPr>
          <p:nvPr/>
        </p:nvSpPr>
        <p:spPr bwMode="auto">
          <a:xfrm>
            <a:off x="76200" y="1674813"/>
            <a:ext cx="6546850" cy="472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6" rIns="91433" bIns="45716"/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stencil_1d(</a:t>
            </a:r>
            <a:r>
              <a:rPr lang="en-GB" sz="15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*in, </a:t>
            </a:r>
            <a:r>
              <a:rPr lang="en-GB" sz="15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*out)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  __shared__ </a:t>
            </a:r>
            <a:r>
              <a:rPr lang="en-GB" sz="15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temp[BLOCK_SIZE + 2 * RADIUS];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b="1" kern="0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b="1" kern="0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+ RADIUS;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sz="1500" b="1" kern="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i="1" kern="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b="1" i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Read input elements into shared memory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temp[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] = in[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&lt; RADIUS)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   temp[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- RADIUS] = in[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- RADIUS];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   temp[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+ BLOCK_SIZE] =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     in[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+ BLOCK_SIZE];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grpSp>
        <p:nvGrpSpPr>
          <p:cNvPr id="328" name="Group 327"/>
          <p:cNvGrpSpPr/>
          <p:nvPr/>
        </p:nvGrpSpPr>
        <p:grpSpPr>
          <a:xfrm>
            <a:off x="6240536" y="2028845"/>
            <a:ext cx="2801728" cy="137160"/>
            <a:chOff x="7168058" y="1735951"/>
            <a:chExt cx="3789141" cy="180020"/>
          </a:xfrm>
          <a:solidFill>
            <a:srgbClr val="000000">
              <a:lumMod val="85000"/>
              <a:lumOff val="15000"/>
            </a:srgbClr>
          </a:solidFill>
        </p:grpSpPr>
        <p:sp>
          <p:nvSpPr>
            <p:cNvPr id="329" name="Cube 328"/>
            <p:cNvSpPr/>
            <p:nvPr/>
          </p:nvSpPr>
          <p:spPr>
            <a:xfrm>
              <a:off x="7168058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0" name="Cube 329"/>
            <p:cNvSpPr/>
            <p:nvPr/>
          </p:nvSpPr>
          <p:spPr>
            <a:xfrm>
              <a:off x="7340705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1" name="Cube 330"/>
            <p:cNvSpPr/>
            <p:nvPr/>
          </p:nvSpPr>
          <p:spPr>
            <a:xfrm>
              <a:off x="7513352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2" name="Cube 331"/>
            <p:cNvSpPr/>
            <p:nvPr/>
          </p:nvSpPr>
          <p:spPr>
            <a:xfrm>
              <a:off x="7685999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3" name="Cube 332"/>
            <p:cNvSpPr/>
            <p:nvPr/>
          </p:nvSpPr>
          <p:spPr>
            <a:xfrm>
              <a:off x="7858646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4" name="Cube 333"/>
            <p:cNvSpPr/>
            <p:nvPr/>
          </p:nvSpPr>
          <p:spPr>
            <a:xfrm>
              <a:off x="8031293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5" name="Cube 334"/>
            <p:cNvSpPr/>
            <p:nvPr/>
          </p:nvSpPr>
          <p:spPr>
            <a:xfrm>
              <a:off x="8203940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6" name="Cube 335"/>
            <p:cNvSpPr/>
            <p:nvPr/>
          </p:nvSpPr>
          <p:spPr>
            <a:xfrm>
              <a:off x="8376587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7" name="Cube 336"/>
            <p:cNvSpPr/>
            <p:nvPr/>
          </p:nvSpPr>
          <p:spPr>
            <a:xfrm>
              <a:off x="8549234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8" name="Cube 337"/>
            <p:cNvSpPr/>
            <p:nvPr/>
          </p:nvSpPr>
          <p:spPr>
            <a:xfrm>
              <a:off x="8721881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9" name="Cube 338"/>
            <p:cNvSpPr/>
            <p:nvPr/>
          </p:nvSpPr>
          <p:spPr>
            <a:xfrm>
              <a:off x="8894528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0" name="Cube 339"/>
            <p:cNvSpPr/>
            <p:nvPr/>
          </p:nvSpPr>
          <p:spPr>
            <a:xfrm>
              <a:off x="9067175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1" name="Cube 340"/>
            <p:cNvSpPr/>
            <p:nvPr/>
          </p:nvSpPr>
          <p:spPr>
            <a:xfrm>
              <a:off x="9239822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2" name="Cube 341"/>
            <p:cNvSpPr/>
            <p:nvPr/>
          </p:nvSpPr>
          <p:spPr>
            <a:xfrm>
              <a:off x="9412469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3" name="Cube 342"/>
            <p:cNvSpPr/>
            <p:nvPr/>
          </p:nvSpPr>
          <p:spPr>
            <a:xfrm>
              <a:off x="9585116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4" name="Cube 343"/>
            <p:cNvSpPr/>
            <p:nvPr/>
          </p:nvSpPr>
          <p:spPr>
            <a:xfrm>
              <a:off x="9757763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5" name="Cube 344"/>
            <p:cNvSpPr/>
            <p:nvPr/>
          </p:nvSpPr>
          <p:spPr>
            <a:xfrm>
              <a:off x="9930410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6" name="Cube 345"/>
            <p:cNvSpPr/>
            <p:nvPr/>
          </p:nvSpPr>
          <p:spPr>
            <a:xfrm>
              <a:off x="10103057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7" name="Cube 346"/>
            <p:cNvSpPr/>
            <p:nvPr/>
          </p:nvSpPr>
          <p:spPr>
            <a:xfrm>
              <a:off x="10275704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8" name="Cube 347"/>
            <p:cNvSpPr/>
            <p:nvPr/>
          </p:nvSpPr>
          <p:spPr>
            <a:xfrm>
              <a:off x="10448351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9" name="Cube 348"/>
            <p:cNvSpPr/>
            <p:nvPr/>
          </p:nvSpPr>
          <p:spPr>
            <a:xfrm>
              <a:off x="10620998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0" name="Cube 349"/>
            <p:cNvSpPr/>
            <p:nvPr/>
          </p:nvSpPr>
          <p:spPr>
            <a:xfrm>
              <a:off x="10793651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351" name="Group 350"/>
          <p:cNvGrpSpPr>
            <a:grpSpLocks/>
          </p:cNvGrpSpPr>
          <p:nvPr/>
        </p:nvGrpSpPr>
        <p:grpSpPr bwMode="auto">
          <a:xfrm>
            <a:off x="6240463" y="3444875"/>
            <a:ext cx="2801937" cy="136525"/>
            <a:chOff x="7168058" y="1735951"/>
            <a:chExt cx="3789141" cy="180020"/>
          </a:xfrm>
        </p:grpSpPr>
        <p:sp>
          <p:nvSpPr>
            <p:cNvPr id="352" name="Cube 351"/>
            <p:cNvSpPr/>
            <p:nvPr/>
          </p:nvSpPr>
          <p:spPr>
            <a:xfrm>
              <a:off x="7168058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3" name="Cube 352"/>
            <p:cNvSpPr/>
            <p:nvPr/>
          </p:nvSpPr>
          <p:spPr>
            <a:xfrm>
              <a:off x="7339804" y="1735951"/>
              <a:ext cx="16530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4" name="Cube 353"/>
            <p:cNvSpPr/>
            <p:nvPr/>
          </p:nvSpPr>
          <p:spPr>
            <a:xfrm>
              <a:off x="7513696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5" name="Cube 354"/>
            <p:cNvSpPr/>
            <p:nvPr/>
          </p:nvSpPr>
          <p:spPr>
            <a:xfrm>
              <a:off x="7685442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6" name="Cube 355"/>
            <p:cNvSpPr/>
            <p:nvPr/>
          </p:nvSpPr>
          <p:spPr>
            <a:xfrm>
              <a:off x="785933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7" name="Cube 356"/>
            <p:cNvSpPr/>
            <p:nvPr/>
          </p:nvSpPr>
          <p:spPr>
            <a:xfrm>
              <a:off x="803108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8" name="Cube 357"/>
            <p:cNvSpPr/>
            <p:nvPr/>
          </p:nvSpPr>
          <p:spPr>
            <a:xfrm>
              <a:off x="820497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9" name="Cube 358"/>
            <p:cNvSpPr/>
            <p:nvPr/>
          </p:nvSpPr>
          <p:spPr>
            <a:xfrm>
              <a:off x="83767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0" name="Cube 359"/>
            <p:cNvSpPr/>
            <p:nvPr/>
          </p:nvSpPr>
          <p:spPr>
            <a:xfrm>
              <a:off x="8548464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1" name="Cube 360"/>
            <p:cNvSpPr/>
            <p:nvPr/>
          </p:nvSpPr>
          <p:spPr>
            <a:xfrm>
              <a:off x="87223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2" name="Cube 361"/>
            <p:cNvSpPr/>
            <p:nvPr/>
          </p:nvSpPr>
          <p:spPr>
            <a:xfrm>
              <a:off x="889410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3" name="Cube 362"/>
            <p:cNvSpPr/>
            <p:nvPr/>
          </p:nvSpPr>
          <p:spPr>
            <a:xfrm>
              <a:off x="906799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4" name="Cube 363"/>
            <p:cNvSpPr/>
            <p:nvPr/>
          </p:nvSpPr>
          <p:spPr>
            <a:xfrm>
              <a:off x="923974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5" name="Cube 364"/>
            <p:cNvSpPr/>
            <p:nvPr/>
          </p:nvSpPr>
          <p:spPr>
            <a:xfrm>
              <a:off x="9411487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6" name="Cube 365"/>
            <p:cNvSpPr/>
            <p:nvPr/>
          </p:nvSpPr>
          <p:spPr>
            <a:xfrm>
              <a:off x="9585380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7" name="Cube 366"/>
            <p:cNvSpPr/>
            <p:nvPr/>
          </p:nvSpPr>
          <p:spPr>
            <a:xfrm>
              <a:off x="9757126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8" name="Cube 367"/>
            <p:cNvSpPr/>
            <p:nvPr/>
          </p:nvSpPr>
          <p:spPr>
            <a:xfrm>
              <a:off x="99310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9" name="Cube 368"/>
            <p:cNvSpPr/>
            <p:nvPr/>
          </p:nvSpPr>
          <p:spPr>
            <a:xfrm>
              <a:off x="10102764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0" name="Cube 369"/>
            <p:cNvSpPr/>
            <p:nvPr/>
          </p:nvSpPr>
          <p:spPr>
            <a:xfrm>
              <a:off x="102766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1" name="Cube 370"/>
            <p:cNvSpPr/>
            <p:nvPr/>
          </p:nvSpPr>
          <p:spPr>
            <a:xfrm>
              <a:off x="10448403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2" name="Cube 371"/>
            <p:cNvSpPr/>
            <p:nvPr/>
          </p:nvSpPr>
          <p:spPr>
            <a:xfrm>
              <a:off x="10620149" y="1735951"/>
              <a:ext cx="16530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3" name="Cube 372"/>
            <p:cNvSpPr/>
            <p:nvPr/>
          </p:nvSpPr>
          <p:spPr>
            <a:xfrm>
              <a:off x="10794040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374" name="Group 373"/>
          <p:cNvGrpSpPr>
            <a:grpSpLocks/>
          </p:cNvGrpSpPr>
          <p:nvPr/>
        </p:nvGrpSpPr>
        <p:grpSpPr bwMode="auto">
          <a:xfrm>
            <a:off x="6240463" y="3962400"/>
            <a:ext cx="2801937" cy="136525"/>
            <a:chOff x="7168058" y="1735951"/>
            <a:chExt cx="3789141" cy="180020"/>
          </a:xfrm>
        </p:grpSpPr>
        <p:sp>
          <p:nvSpPr>
            <p:cNvPr id="375" name="Cube 374"/>
            <p:cNvSpPr/>
            <p:nvPr/>
          </p:nvSpPr>
          <p:spPr>
            <a:xfrm>
              <a:off x="716805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6" name="Cube 375"/>
            <p:cNvSpPr/>
            <p:nvPr/>
          </p:nvSpPr>
          <p:spPr>
            <a:xfrm>
              <a:off x="7339804" y="1735951"/>
              <a:ext cx="165305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7" name="Cube 376"/>
            <p:cNvSpPr/>
            <p:nvPr/>
          </p:nvSpPr>
          <p:spPr>
            <a:xfrm>
              <a:off x="7513696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8" name="Cube 377"/>
            <p:cNvSpPr/>
            <p:nvPr/>
          </p:nvSpPr>
          <p:spPr>
            <a:xfrm>
              <a:off x="7685442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9" name="Cube 378"/>
            <p:cNvSpPr/>
            <p:nvPr/>
          </p:nvSpPr>
          <p:spPr>
            <a:xfrm>
              <a:off x="785933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0" name="Cube 379"/>
            <p:cNvSpPr/>
            <p:nvPr/>
          </p:nvSpPr>
          <p:spPr>
            <a:xfrm>
              <a:off x="803108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1" name="Cube 380"/>
            <p:cNvSpPr/>
            <p:nvPr/>
          </p:nvSpPr>
          <p:spPr>
            <a:xfrm>
              <a:off x="820497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2" name="Cube 381"/>
            <p:cNvSpPr/>
            <p:nvPr/>
          </p:nvSpPr>
          <p:spPr>
            <a:xfrm>
              <a:off x="83767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3" name="Cube 382"/>
            <p:cNvSpPr/>
            <p:nvPr/>
          </p:nvSpPr>
          <p:spPr>
            <a:xfrm>
              <a:off x="8548464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4" name="Cube 383"/>
            <p:cNvSpPr/>
            <p:nvPr/>
          </p:nvSpPr>
          <p:spPr>
            <a:xfrm>
              <a:off x="87223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5" name="Cube 384"/>
            <p:cNvSpPr/>
            <p:nvPr/>
          </p:nvSpPr>
          <p:spPr>
            <a:xfrm>
              <a:off x="889410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6" name="Cube 385"/>
            <p:cNvSpPr/>
            <p:nvPr/>
          </p:nvSpPr>
          <p:spPr>
            <a:xfrm>
              <a:off x="906799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7" name="Cube 386"/>
            <p:cNvSpPr/>
            <p:nvPr/>
          </p:nvSpPr>
          <p:spPr>
            <a:xfrm>
              <a:off x="923974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8" name="Cube 387"/>
            <p:cNvSpPr/>
            <p:nvPr/>
          </p:nvSpPr>
          <p:spPr>
            <a:xfrm>
              <a:off x="9411487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9" name="Cube 388"/>
            <p:cNvSpPr/>
            <p:nvPr/>
          </p:nvSpPr>
          <p:spPr>
            <a:xfrm>
              <a:off x="9585380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0" name="Cube 389"/>
            <p:cNvSpPr/>
            <p:nvPr/>
          </p:nvSpPr>
          <p:spPr>
            <a:xfrm>
              <a:off x="9757126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1" name="Cube 390"/>
            <p:cNvSpPr/>
            <p:nvPr/>
          </p:nvSpPr>
          <p:spPr>
            <a:xfrm>
              <a:off x="99310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2" name="Cube 391"/>
            <p:cNvSpPr/>
            <p:nvPr/>
          </p:nvSpPr>
          <p:spPr>
            <a:xfrm>
              <a:off x="10102764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3" name="Cube 392"/>
            <p:cNvSpPr/>
            <p:nvPr/>
          </p:nvSpPr>
          <p:spPr>
            <a:xfrm>
              <a:off x="102766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4" name="Cube 393"/>
            <p:cNvSpPr/>
            <p:nvPr/>
          </p:nvSpPr>
          <p:spPr>
            <a:xfrm>
              <a:off x="10448403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5" name="Cube 394"/>
            <p:cNvSpPr/>
            <p:nvPr/>
          </p:nvSpPr>
          <p:spPr>
            <a:xfrm>
              <a:off x="10620149" y="1735951"/>
              <a:ext cx="16530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6" name="Cube 395"/>
            <p:cNvSpPr/>
            <p:nvPr/>
          </p:nvSpPr>
          <p:spPr>
            <a:xfrm>
              <a:off x="10794040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397" name="Group 396"/>
          <p:cNvGrpSpPr>
            <a:grpSpLocks/>
          </p:cNvGrpSpPr>
          <p:nvPr/>
        </p:nvGrpSpPr>
        <p:grpSpPr bwMode="auto">
          <a:xfrm>
            <a:off x="6240463" y="4267200"/>
            <a:ext cx="2801937" cy="136525"/>
            <a:chOff x="7168058" y="1735951"/>
            <a:chExt cx="3789141" cy="180020"/>
          </a:xfrm>
        </p:grpSpPr>
        <p:sp>
          <p:nvSpPr>
            <p:cNvPr id="398" name="Cube 397"/>
            <p:cNvSpPr/>
            <p:nvPr/>
          </p:nvSpPr>
          <p:spPr>
            <a:xfrm>
              <a:off x="716805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9" name="Cube 398"/>
            <p:cNvSpPr/>
            <p:nvPr/>
          </p:nvSpPr>
          <p:spPr>
            <a:xfrm>
              <a:off x="7339804" y="1735951"/>
              <a:ext cx="165305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0" name="Cube 399"/>
            <p:cNvSpPr/>
            <p:nvPr/>
          </p:nvSpPr>
          <p:spPr>
            <a:xfrm>
              <a:off x="7513696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1" name="Cube 400"/>
            <p:cNvSpPr/>
            <p:nvPr/>
          </p:nvSpPr>
          <p:spPr>
            <a:xfrm>
              <a:off x="7685442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2" name="Cube 401"/>
            <p:cNvSpPr/>
            <p:nvPr/>
          </p:nvSpPr>
          <p:spPr>
            <a:xfrm>
              <a:off x="785933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3" name="Cube 402"/>
            <p:cNvSpPr/>
            <p:nvPr/>
          </p:nvSpPr>
          <p:spPr>
            <a:xfrm>
              <a:off x="803108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4" name="Cube 403"/>
            <p:cNvSpPr/>
            <p:nvPr/>
          </p:nvSpPr>
          <p:spPr>
            <a:xfrm>
              <a:off x="820497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5" name="Cube 404"/>
            <p:cNvSpPr/>
            <p:nvPr/>
          </p:nvSpPr>
          <p:spPr>
            <a:xfrm>
              <a:off x="83767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6" name="Cube 405"/>
            <p:cNvSpPr/>
            <p:nvPr/>
          </p:nvSpPr>
          <p:spPr>
            <a:xfrm>
              <a:off x="8548464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7" name="Cube 406"/>
            <p:cNvSpPr/>
            <p:nvPr/>
          </p:nvSpPr>
          <p:spPr>
            <a:xfrm>
              <a:off x="87223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8" name="Cube 407"/>
            <p:cNvSpPr/>
            <p:nvPr/>
          </p:nvSpPr>
          <p:spPr>
            <a:xfrm>
              <a:off x="889410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9" name="Cube 408"/>
            <p:cNvSpPr/>
            <p:nvPr/>
          </p:nvSpPr>
          <p:spPr>
            <a:xfrm>
              <a:off x="906799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0" name="Cube 409"/>
            <p:cNvSpPr/>
            <p:nvPr/>
          </p:nvSpPr>
          <p:spPr>
            <a:xfrm>
              <a:off x="923974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1" name="Cube 410"/>
            <p:cNvSpPr/>
            <p:nvPr/>
          </p:nvSpPr>
          <p:spPr>
            <a:xfrm>
              <a:off x="9411487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2" name="Cube 411"/>
            <p:cNvSpPr/>
            <p:nvPr/>
          </p:nvSpPr>
          <p:spPr>
            <a:xfrm>
              <a:off x="9585380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3" name="Cube 412"/>
            <p:cNvSpPr/>
            <p:nvPr/>
          </p:nvSpPr>
          <p:spPr>
            <a:xfrm>
              <a:off x="9757126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4" name="Cube 413"/>
            <p:cNvSpPr/>
            <p:nvPr/>
          </p:nvSpPr>
          <p:spPr>
            <a:xfrm>
              <a:off x="99310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5" name="Cube 414"/>
            <p:cNvSpPr/>
            <p:nvPr/>
          </p:nvSpPr>
          <p:spPr>
            <a:xfrm>
              <a:off x="10102764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6" name="Cube 415"/>
            <p:cNvSpPr/>
            <p:nvPr/>
          </p:nvSpPr>
          <p:spPr>
            <a:xfrm>
              <a:off x="102766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7" name="Cube 416"/>
            <p:cNvSpPr/>
            <p:nvPr/>
          </p:nvSpPr>
          <p:spPr>
            <a:xfrm>
              <a:off x="1044840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8" name="Cube 417"/>
            <p:cNvSpPr/>
            <p:nvPr/>
          </p:nvSpPr>
          <p:spPr>
            <a:xfrm>
              <a:off x="10620149" y="1735951"/>
              <a:ext cx="165305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9" name="Cube 418"/>
            <p:cNvSpPr/>
            <p:nvPr/>
          </p:nvSpPr>
          <p:spPr>
            <a:xfrm>
              <a:off x="10794040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</a:p>
        </p:txBody>
      </p:sp>
      <p:sp>
        <p:nvSpPr>
          <p:cNvPr id="14344" name="Title 3"/>
          <p:cNvSpPr txBox="1">
            <a:spLocks/>
          </p:cNvSpPr>
          <p:nvPr/>
        </p:nvSpPr>
        <p:spPr bwMode="auto">
          <a:xfrm>
            <a:off x="457200" y="45720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sz="4400">
                <a:latin typeface="Calibri" pitchFamily="34" charset="0"/>
              </a:rPr>
              <a:t>Stencil Kernel</a:t>
            </a:r>
            <a:endParaRPr lang="en-US" sz="4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0229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6200" y="1600200"/>
            <a:ext cx="8369300" cy="47244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GB" sz="1500" i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Apply the stencil</a:t>
            </a:r>
          </a:p>
          <a:p>
            <a:pPr marL="0" indent="0">
              <a:buFontTx/>
              <a:buNone/>
              <a:defRPr/>
            </a:pPr>
            <a:r>
              <a:rPr lang="en-GB" sz="15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dirty="0" err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result = 0;</a:t>
            </a:r>
          </a:p>
          <a:p>
            <a:pPr marL="0" indent="0">
              <a:buFontTx/>
              <a:buNone/>
              <a:defRPr/>
            </a:pPr>
            <a:r>
              <a:rPr lang="en-GB" sz="15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GB" sz="1500" dirty="0" err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offset = -RADIUS ; offset &lt;= RADIUS ; offset++)</a:t>
            </a:r>
          </a:p>
          <a:p>
            <a:pPr marL="0" indent="0">
              <a:buFontTx/>
              <a:buNone/>
              <a:defRPr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    result += temp[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 + offset];</a:t>
            </a:r>
          </a:p>
          <a:p>
            <a:pPr marL="0" indent="0">
              <a:buFontTx/>
              <a:buNone/>
              <a:defRPr/>
            </a:pPr>
            <a:endParaRPr lang="en-GB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GB" sz="1500" i="1" dirty="0">
                <a:latin typeface="Courier New" pitchFamily="49" charset="0"/>
                <a:cs typeface="Courier New" pitchFamily="49" charset="0"/>
              </a:rPr>
              <a:t>  // Store the result</a:t>
            </a:r>
          </a:p>
          <a:p>
            <a:pPr marL="0" indent="0">
              <a:buFontTx/>
              <a:buNone/>
              <a:defRPr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  out[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] = result;</a:t>
            </a:r>
          </a:p>
          <a:p>
            <a:pPr marL="0" indent="0">
              <a:buFontTx/>
              <a:buNone/>
              <a:defRPr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36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Stencil Kernel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38257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Race!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  <a:endParaRPr lang="en-US" dirty="0"/>
          </a:p>
        </p:txBody>
      </p:sp>
      <p:sp>
        <p:nvSpPr>
          <p:cNvPr id="128" name="Content Placeholder 2"/>
          <p:cNvSpPr txBox="1">
            <a:spLocks/>
          </p:cNvSpPr>
          <p:nvPr/>
        </p:nvSpPr>
        <p:spPr bwMode="auto">
          <a:xfrm>
            <a:off x="76200" y="1600200"/>
            <a:ext cx="87503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6" rIns="91433" bIns="45716"/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GB" kern="0" dirty="0"/>
              <a:t>The stencil example will not work…</a:t>
            </a:r>
          </a:p>
          <a:p>
            <a:pPr lvl="1">
              <a:defRPr/>
            </a:pPr>
            <a:endParaRPr lang="en-GB" sz="2400" kern="0" dirty="0"/>
          </a:p>
          <a:p>
            <a:pPr>
              <a:defRPr/>
            </a:pPr>
            <a:r>
              <a:rPr lang="en-GB" kern="0" dirty="0"/>
              <a:t>Suppose thread 15 reads the halo before thread 0 has fetched it…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sz="1400" kern="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GB" sz="1400" kern="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temp[</a:t>
            </a:r>
            <a:r>
              <a:rPr lang="en-GB" sz="1400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] = in[</a:t>
            </a:r>
            <a:r>
              <a:rPr lang="en-GB" sz="1400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GB" sz="1400" kern="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&lt; RADIUS)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   temp[</a:t>
            </a:r>
            <a:r>
              <a:rPr lang="en-GB" sz="1400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– RADIUS = in[</a:t>
            </a:r>
            <a:r>
              <a:rPr lang="en-GB" sz="1400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– RADIUS];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   temp[</a:t>
            </a:r>
            <a:r>
              <a:rPr lang="en-GB" sz="1400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+ BLOCK_SIZE] = in[</a:t>
            </a:r>
            <a:r>
              <a:rPr lang="en-GB" sz="1400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+ BLOCK_SIZE];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400" kern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 result += temp[</a:t>
            </a:r>
            <a:r>
              <a:rPr lang="en-GB" sz="1400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+ 1];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kern="0" dirty="0">
              <a:latin typeface="Arial"/>
            </a:endParaRPr>
          </a:p>
        </p:txBody>
      </p:sp>
      <p:grpSp>
        <p:nvGrpSpPr>
          <p:cNvPr id="129" name="Group 128"/>
          <p:cNvGrpSpPr>
            <a:grpSpLocks/>
          </p:cNvGrpSpPr>
          <p:nvPr/>
        </p:nvGrpSpPr>
        <p:grpSpPr bwMode="auto">
          <a:xfrm>
            <a:off x="6027738" y="5260975"/>
            <a:ext cx="2936875" cy="136525"/>
            <a:chOff x="7061575" y="4485901"/>
            <a:chExt cx="3789141" cy="180020"/>
          </a:xfrm>
        </p:grpSpPr>
        <p:sp>
          <p:nvSpPr>
            <p:cNvPr id="130" name="Cube 129"/>
            <p:cNvSpPr/>
            <p:nvPr/>
          </p:nvSpPr>
          <p:spPr>
            <a:xfrm>
              <a:off x="7061575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1" name="Cube 130"/>
            <p:cNvSpPr/>
            <p:nvPr/>
          </p:nvSpPr>
          <p:spPr>
            <a:xfrm>
              <a:off x="7233622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2" name="Cube 131"/>
            <p:cNvSpPr/>
            <p:nvPr/>
          </p:nvSpPr>
          <p:spPr>
            <a:xfrm>
              <a:off x="7407718" y="4485901"/>
              <a:ext cx="161807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3" name="Cube 132"/>
            <p:cNvSpPr/>
            <p:nvPr/>
          </p:nvSpPr>
          <p:spPr>
            <a:xfrm>
              <a:off x="7579765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4" name="Cube 133"/>
            <p:cNvSpPr/>
            <p:nvPr/>
          </p:nvSpPr>
          <p:spPr>
            <a:xfrm>
              <a:off x="7751812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5" name="Cube 134"/>
            <p:cNvSpPr/>
            <p:nvPr/>
          </p:nvSpPr>
          <p:spPr>
            <a:xfrm>
              <a:off x="7923860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6" name="Cube 135"/>
            <p:cNvSpPr/>
            <p:nvPr/>
          </p:nvSpPr>
          <p:spPr>
            <a:xfrm>
              <a:off x="8097956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7" name="Cube 136"/>
            <p:cNvSpPr/>
            <p:nvPr/>
          </p:nvSpPr>
          <p:spPr>
            <a:xfrm>
              <a:off x="8270004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8" name="Cube 137"/>
            <p:cNvSpPr/>
            <p:nvPr/>
          </p:nvSpPr>
          <p:spPr>
            <a:xfrm>
              <a:off x="8442051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9" name="Cube 138"/>
            <p:cNvSpPr/>
            <p:nvPr/>
          </p:nvSpPr>
          <p:spPr>
            <a:xfrm>
              <a:off x="8616146" y="4485901"/>
              <a:ext cx="161807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0" name="Cube 139"/>
            <p:cNvSpPr/>
            <p:nvPr/>
          </p:nvSpPr>
          <p:spPr>
            <a:xfrm>
              <a:off x="8788194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1" name="Cube 140"/>
            <p:cNvSpPr/>
            <p:nvPr/>
          </p:nvSpPr>
          <p:spPr>
            <a:xfrm>
              <a:off x="8960241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2" name="Cube 141"/>
            <p:cNvSpPr/>
            <p:nvPr/>
          </p:nvSpPr>
          <p:spPr>
            <a:xfrm>
              <a:off x="9134338" y="4485901"/>
              <a:ext cx="161806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3" name="Cube 142"/>
            <p:cNvSpPr/>
            <p:nvPr/>
          </p:nvSpPr>
          <p:spPr>
            <a:xfrm>
              <a:off x="9306385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4" name="Cube 143"/>
            <p:cNvSpPr/>
            <p:nvPr/>
          </p:nvSpPr>
          <p:spPr>
            <a:xfrm>
              <a:off x="9478433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5" name="Cube 144"/>
            <p:cNvSpPr/>
            <p:nvPr/>
          </p:nvSpPr>
          <p:spPr>
            <a:xfrm>
              <a:off x="9650480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6" name="Cube 145"/>
            <p:cNvSpPr/>
            <p:nvPr/>
          </p:nvSpPr>
          <p:spPr>
            <a:xfrm>
              <a:off x="9824575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7" name="Cube 146"/>
            <p:cNvSpPr/>
            <p:nvPr/>
          </p:nvSpPr>
          <p:spPr>
            <a:xfrm>
              <a:off x="9996622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8" name="Cube 147"/>
            <p:cNvSpPr/>
            <p:nvPr/>
          </p:nvSpPr>
          <p:spPr>
            <a:xfrm>
              <a:off x="10168670" y="4485901"/>
              <a:ext cx="163855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9" name="Cube 148"/>
            <p:cNvSpPr/>
            <p:nvPr/>
          </p:nvSpPr>
          <p:spPr>
            <a:xfrm>
              <a:off x="10342766" y="4485901"/>
              <a:ext cx="161806" cy="180020"/>
            </a:xfrm>
            <a:prstGeom prst="cube">
              <a:avLst/>
            </a:prstGeom>
            <a:gradFill rotWithShape="1">
              <a:gsLst>
                <a:gs pos="0">
                  <a:srgbClr val="33CCCC">
                    <a:shade val="51000"/>
                    <a:satMod val="130000"/>
                  </a:srgbClr>
                </a:gs>
                <a:gs pos="80000">
                  <a:srgbClr val="33CCCC">
                    <a:shade val="93000"/>
                    <a:satMod val="130000"/>
                  </a:srgbClr>
                </a:gs>
                <a:gs pos="100000">
                  <a:srgbClr val="33CCCC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3CC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0" name="Cube 149"/>
            <p:cNvSpPr/>
            <p:nvPr/>
          </p:nvSpPr>
          <p:spPr>
            <a:xfrm>
              <a:off x="10514814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1" name="Cube 150"/>
            <p:cNvSpPr/>
            <p:nvPr/>
          </p:nvSpPr>
          <p:spPr>
            <a:xfrm>
              <a:off x="10686861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sp>
        <p:nvSpPr>
          <p:cNvPr id="152" name="TextBox 151"/>
          <p:cNvSpPr txBox="1"/>
          <p:nvPr/>
        </p:nvSpPr>
        <p:spPr bwMode="auto">
          <a:xfrm>
            <a:off x="4011613" y="3409950"/>
            <a:ext cx="2009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Store at temp[18]</a:t>
            </a:r>
          </a:p>
        </p:txBody>
      </p:sp>
      <p:sp>
        <p:nvSpPr>
          <p:cNvPr id="153" name="TextBox 152"/>
          <p:cNvSpPr txBox="1"/>
          <p:nvPr/>
        </p:nvSpPr>
        <p:spPr bwMode="auto">
          <a:xfrm>
            <a:off x="3983038" y="5187950"/>
            <a:ext cx="2117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Load from temp[19]</a:t>
            </a:r>
          </a:p>
        </p:txBody>
      </p:sp>
      <p:sp>
        <p:nvSpPr>
          <p:cNvPr id="154" name="TextBox 153"/>
          <p:cNvSpPr txBox="1">
            <a:spLocks noChangeArrowheads="1"/>
          </p:cNvSpPr>
          <p:nvPr/>
        </p:nvSpPr>
        <p:spPr bwMode="auto">
          <a:xfrm>
            <a:off x="5562600" y="3910013"/>
            <a:ext cx="308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1400" b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Skipped, threadIdx &gt; RADIUS</a:t>
            </a:r>
          </a:p>
        </p:txBody>
      </p:sp>
      <p:grpSp>
        <p:nvGrpSpPr>
          <p:cNvPr id="155" name="Group 154"/>
          <p:cNvGrpSpPr>
            <a:grpSpLocks/>
          </p:cNvGrpSpPr>
          <p:nvPr/>
        </p:nvGrpSpPr>
        <p:grpSpPr bwMode="auto">
          <a:xfrm>
            <a:off x="5978525" y="3492500"/>
            <a:ext cx="2936875" cy="138113"/>
            <a:chOff x="7054973" y="3230407"/>
            <a:chExt cx="3789141" cy="180020"/>
          </a:xfrm>
        </p:grpSpPr>
        <p:sp>
          <p:nvSpPr>
            <p:cNvPr id="156" name="Cube 155"/>
            <p:cNvSpPr/>
            <p:nvPr/>
          </p:nvSpPr>
          <p:spPr>
            <a:xfrm>
              <a:off x="7054973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7" name="Cube 156"/>
            <p:cNvSpPr/>
            <p:nvPr/>
          </p:nvSpPr>
          <p:spPr>
            <a:xfrm>
              <a:off x="7227020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8" name="Cube 157"/>
            <p:cNvSpPr/>
            <p:nvPr/>
          </p:nvSpPr>
          <p:spPr>
            <a:xfrm>
              <a:off x="7401117" y="3230407"/>
              <a:ext cx="161806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9" name="Cube 158"/>
            <p:cNvSpPr/>
            <p:nvPr/>
          </p:nvSpPr>
          <p:spPr>
            <a:xfrm>
              <a:off x="7573164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0" name="Cube 159"/>
            <p:cNvSpPr/>
            <p:nvPr/>
          </p:nvSpPr>
          <p:spPr>
            <a:xfrm>
              <a:off x="7745212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1" name="Cube 160"/>
            <p:cNvSpPr/>
            <p:nvPr/>
          </p:nvSpPr>
          <p:spPr>
            <a:xfrm>
              <a:off x="7917259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2" name="Cube 161"/>
            <p:cNvSpPr/>
            <p:nvPr/>
          </p:nvSpPr>
          <p:spPr>
            <a:xfrm>
              <a:off x="8091354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3" name="Cube 162"/>
            <p:cNvSpPr/>
            <p:nvPr/>
          </p:nvSpPr>
          <p:spPr>
            <a:xfrm>
              <a:off x="8263402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4" name="Cube 163"/>
            <p:cNvSpPr/>
            <p:nvPr/>
          </p:nvSpPr>
          <p:spPr>
            <a:xfrm>
              <a:off x="8435449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5" name="Cube 164"/>
            <p:cNvSpPr/>
            <p:nvPr/>
          </p:nvSpPr>
          <p:spPr>
            <a:xfrm>
              <a:off x="8609546" y="3230407"/>
              <a:ext cx="161806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6" name="Cube 165"/>
            <p:cNvSpPr/>
            <p:nvPr/>
          </p:nvSpPr>
          <p:spPr>
            <a:xfrm>
              <a:off x="8781593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7" name="Cube 166"/>
            <p:cNvSpPr/>
            <p:nvPr/>
          </p:nvSpPr>
          <p:spPr>
            <a:xfrm>
              <a:off x="8953641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8" name="Cube 167"/>
            <p:cNvSpPr/>
            <p:nvPr/>
          </p:nvSpPr>
          <p:spPr>
            <a:xfrm>
              <a:off x="9127736" y="3230407"/>
              <a:ext cx="161807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9" name="Cube 168"/>
            <p:cNvSpPr/>
            <p:nvPr/>
          </p:nvSpPr>
          <p:spPr>
            <a:xfrm>
              <a:off x="9299783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0" name="Cube 169"/>
            <p:cNvSpPr/>
            <p:nvPr/>
          </p:nvSpPr>
          <p:spPr>
            <a:xfrm>
              <a:off x="9471831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1" name="Cube 170"/>
            <p:cNvSpPr/>
            <p:nvPr/>
          </p:nvSpPr>
          <p:spPr>
            <a:xfrm>
              <a:off x="9643878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2" name="Cube 171"/>
            <p:cNvSpPr/>
            <p:nvPr/>
          </p:nvSpPr>
          <p:spPr>
            <a:xfrm>
              <a:off x="9817974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3" name="Cube 172"/>
            <p:cNvSpPr/>
            <p:nvPr/>
          </p:nvSpPr>
          <p:spPr>
            <a:xfrm>
              <a:off x="9990022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4" name="Cube 173"/>
            <p:cNvSpPr/>
            <p:nvPr/>
          </p:nvSpPr>
          <p:spPr>
            <a:xfrm>
              <a:off x="10162069" y="3230407"/>
              <a:ext cx="163855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5" name="Cube 174"/>
            <p:cNvSpPr/>
            <p:nvPr/>
          </p:nvSpPr>
          <p:spPr>
            <a:xfrm>
              <a:off x="10336164" y="3230407"/>
              <a:ext cx="161807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6" name="Cube 175"/>
            <p:cNvSpPr/>
            <p:nvPr/>
          </p:nvSpPr>
          <p:spPr>
            <a:xfrm>
              <a:off x="10508212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7" name="Cube 176"/>
            <p:cNvSpPr/>
            <p:nvPr/>
          </p:nvSpPr>
          <p:spPr>
            <a:xfrm>
              <a:off x="10680259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6447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  <p:bldP spid="153" grpId="0"/>
      <p:bldP spid="15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__syncthreads()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dirty="0">
                <a:solidFill>
                  <a:srgbClr val="D6840C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GB" dirty="0" err="1">
                <a:solidFill>
                  <a:srgbClr val="D6840C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GB" dirty="0">
                <a:solidFill>
                  <a:srgbClr val="D6840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Synchronizes all threads within a block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/>
              <a:t>Used to prevent RAW / WAR / WAW hazards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All threads must reach the barrier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/>
              <a:t>In conditional code, the condition must be uniform across the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3253067070"/>
      </p:ext>
    </p:extLst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Stencil Kernel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93465"/>
            <a:ext cx="85820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6" rIns="91433" bIns="45716"/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stencil_1d(</a:t>
            </a:r>
            <a:r>
              <a:rPr lang="en-GB" sz="18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*in, </a:t>
            </a:r>
            <a:r>
              <a:rPr lang="en-GB" sz="18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*out)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__shared__</a:t>
            </a:r>
            <a:r>
              <a:rPr lang="en-GB" sz="18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temp[BLOCK_SIZE + 2 * RADIUS];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800" b="1" kern="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1800" b="1" kern="0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GB" sz="1800" b="1" kern="0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800" b="1" kern="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+ radius;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sz="1800" b="1" kern="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i="1" kern="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i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Read input elements into shared memory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temp[</a:t>
            </a:r>
            <a:r>
              <a:rPr lang="en-GB" sz="1800" b="1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] = in[</a:t>
            </a:r>
            <a:r>
              <a:rPr lang="en-GB" sz="1800" b="1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GB" sz="1800" b="1" kern="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&lt; RADIUS)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       temp[</a:t>
            </a:r>
            <a:r>
              <a:rPr lang="en-GB" sz="1800" b="1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– RADIUS] = in[</a:t>
            </a:r>
            <a:r>
              <a:rPr lang="en-GB" sz="1800" b="1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– RADIUS];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       temp[</a:t>
            </a:r>
            <a:r>
              <a:rPr lang="en-GB" sz="1800" b="1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+ BLOCK_SIZE] = in[</a:t>
            </a:r>
            <a:r>
              <a:rPr lang="en-GB" sz="1800" b="1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+ BLOCK_SIZE];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sz="1800" b="1" kern="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i="1" kern="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i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Synchronize (ensure all the data is available)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GB" sz="1800" b="1" kern="0" dirty="0" err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460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Stencil Kernel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600200"/>
            <a:ext cx="85979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6" rIns="91433" bIns="45716"/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GB" sz="1800" b="1" i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// Apply the stencil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result = 0;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GB" sz="18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offset = -RADIUS ; offset &lt;= RADIUS ; offset++)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       result += temp[</a:t>
            </a:r>
            <a:r>
              <a:rPr lang="en-GB" sz="1800" b="1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 + offset];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sz="1800" b="1" kern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i="1" kern="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i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Store the result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out[</a:t>
            </a:r>
            <a:r>
              <a:rPr lang="en-GB" sz="1800" b="1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] = result;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87517"/>
      </p:ext>
    </p:extLst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510" y="1600214"/>
            <a:ext cx="8820980" cy="4525963"/>
          </a:xfrm>
        </p:spPr>
        <p:txBody>
          <a:bodyPr>
            <a:normAutofit/>
          </a:bodyPr>
          <a:lstStyle/>
          <a:p>
            <a:r>
              <a:rPr lang="en-GB" dirty="0"/>
              <a:t>Launching parallel threads</a:t>
            </a:r>
          </a:p>
          <a:p>
            <a:pPr lvl="1"/>
            <a:r>
              <a:rPr lang="en-GB" dirty="0"/>
              <a:t>Launch 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GB" dirty="0"/>
              <a:t> blocks with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GB" dirty="0"/>
              <a:t> threads per block with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kernel</a:t>
            </a:r>
            <a:r>
              <a:rPr lang="en-GB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&lt;&lt;&lt;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N,M</a:t>
            </a:r>
            <a:r>
              <a:rPr lang="en-GB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/>
              <a:t>Use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dirty="0">
                <a:solidFill>
                  <a:schemeClr val="accent4"/>
                </a:solidFill>
              </a:rPr>
              <a:t> </a:t>
            </a:r>
            <a:r>
              <a:rPr lang="en-GB" dirty="0"/>
              <a:t>to access block index within grid</a:t>
            </a:r>
          </a:p>
          <a:p>
            <a:pPr lvl="1"/>
            <a:r>
              <a:rPr lang="en-GB" dirty="0"/>
              <a:t>Use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800" b="1" dirty="0">
                <a:solidFill>
                  <a:schemeClr val="accent6"/>
                </a:solidFill>
              </a:rPr>
              <a:t> </a:t>
            </a:r>
            <a:r>
              <a:rPr lang="en-GB" dirty="0"/>
              <a:t>to access thread index within block</a:t>
            </a:r>
          </a:p>
          <a:p>
            <a:endParaRPr lang="en-GB" dirty="0"/>
          </a:p>
          <a:p>
            <a:r>
              <a:rPr lang="en-GB" dirty="0"/>
              <a:t>Allocate elements to threads:</a:t>
            </a:r>
          </a:p>
          <a:p>
            <a:pPr marL="0" lvl="0" indent="0">
              <a:buNone/>
            </a:pPr>
            <a:endParaRPr lang="en-GB" sz="1600" dirty="0">
              <a:solidFill>
                <a:srgbClr val="8AAD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GB" sz="2000" b="1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index =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GB" sz="20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err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20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21083018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__shared__ </a:t>
            </a:r>
            <a:r>
              <a:rPr lang="en-GB" dirty="0"/>
              <a:t>to declare a variable/array in shared memory</a:t>
            </a:r>
          </a:p>
          <a:p>
            <a:pPr lvl="1"/>
            <a:r>
              <a:rPr lang="en-GB" dirty="0"/>
              <a:t>Data is shared between threads in a block</a:t>
            </a:r>
          </a:p>
          <a:p>
            <a:pPr lvl="1"/>
            <a:r>
              <a:rPr lang="en-GB" dirty="0"/>
              <a:t>Not visible to threads in other blocks</a:t>
            </a:r>
          </a:p>
          <a:p>
            <a:endParaRPr lang="en-GB" dirty="0"/>
          </a:p>
          <a:p>
            <a:r>
              <a:rPr lang="en-GB" dirty="0"/>
              <a:t>Use 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GB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b="1" dirty="0">
                <a:solidFill>
                  <a:schemeClr val="accent6"/>
                </a:solidFill>
              </a:rPr>
              <a:t> </a:t>
            </a:r>
            <a:r>
              <a:rPr lang="en-GB" dirty="0"/>
              <a:t>as a barrier</a:t>
            </a:r>
          </a:p>
          <a:p>
            <a:pPr lvl="1"/>
            <a:r>
              <a:rPr lang="en-GB" dirty="0"/>
              <a:t>Use to prevent data hazards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57703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 txBox="1">
            <a:spLocks/>
          </p:cNvSpPr>
          <p:nvPr/>
        </p:nvSpPr>
        <p:spPr bwMode="auto">
          <a:xfrm>
            <a:off x="722313" y="4406900"/>
            <a:ext cx="5424862" cy="70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16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32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49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6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0" cap="all" spc="0" normalizeH="0" baseline="0" noProof="0" dirty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Trebuchet MS" pitchFamily="34" charset="0"/>
              </a:rPr>
              <a:t>Hello World!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6457609" y="1512905"/>
            <a:ext cx="3046" cy="3514717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6460655" y="149640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9" name="Straight Connector 58"/>
          <p:cNvCxnSpPr/>
          <p:nvPr/>
        </p:nvCxnSpPr>
        <p:spPr>
          <a:xfrm>
            <a:off x="4435429" y="1688760"/>
            <a:ext cx="2025225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60" name="AutoShape 14"/>
          <p:cNvSpPr>
            <a:spLocks noChangeArrowheads="1"/>
          </p:cNvSpPr>
          <p:nvPr/>
        </p:nvSpPr>
        <p:spPr bwMode="auto">
          <a:xfrm>
            <a:off x="6795997" y="1296401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</a:p>
        </p:txBody>
      </p:sp>
      <p:sp>
        <p:nvSpPr>
          <p:cNvPr id="61" name="AutoShape 14"/>
          <p:cNvSpPr>
            <a:spLocks noChangeArrowheads="1"/>
          </p:cNvSpPr>
          <p:nvPr/>
        </p:nvSpPr>
        <p:spPr bwMode="ltGray">
          <a:xfrm>
            <a:off x="6795997" y="1737803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2" name="AutoShape 14"/>
          <p:cNvSpPr>
            <a:spLocks noChangeArrowheads="1"/>
          </p:cNvSpPr>
          <p:nvPr/>
        </p:nvSpPr>
        <p:spPr bwMode="ltGray">
          <a:xfrm>
            <a:off x="6795997" y="2179206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ltGray">
          <a:xfrm>
            <a:off x="6795997" y="2620608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ltGray">
          <a:xfrm>
            <a:off x="6795997" y="3062010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5" name="AutoShape 14"/>
          <p:cNvSpPr>
            <a:spLocks noChangeArrowheads="1"/>
          </p:cNvSpPr>
          <p:nvPr/>
        </p:nvSpPr>
        <p:spPr bwMode="ltGray">
          <a:xfrm>
            <a:off x="6795997" y="3503412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AutoShape 14"/>
          <p:cNvSpPr>
            <a:spLocks noChangeArrowheads="1"/>
          </p:cNvSpPr>
          <p:nvPr/>
        </p:nvSpPr>
        <p:spPr bwMode="ltGray">
          <a:xfrm>
            <a:off x="6795997" y="3944814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7" name="AutoShape 14"/>
          <p:cNvSpPr>
            <a:spLocks noChangeArrowheads="1"/>
          </p:cNvSpPr>
          <p:nvPr/>
        </p:nvSpPr>
        <p:spPr bwMode="ltGray">
          <a:xfrm>
            <a:off x="6795997" y="4386217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8" name="AutoShape 14"/>
          <p:cNvSpPr>
            <a:spLocks noChangeArrowheads="1"/>
          </p:cNvSpPr>
          <p:nvPr/>
        </p:nvSpPr>
        <p:spPr bwMode="ltGray">
          <a:xfrm>
            <a:off x="6795997" y="4827621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4360422" y="1231695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8AAD00">
                    <a:lumMod val="50000"/>
                  </a:srgbClr>
                </a:solidFill>
                <a:effectLst/>
                <a:uLnTx/>
                <a:uFillTx/>
                <a:latin typeface="Trebuchet MS" pitchFamily="34" charset="0"/>
              </a:rPr>
              <a:t>CONCEPTS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6459432" y="2379206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1" name="Straight Connector 70"/>
          <p:cNvCxnSpPr/>
          <p:nvPr/>
        </p:nvCxnSpPr>
        <p:spPr>
          <a:xfrm>
            <a:off x="6460655" y="195285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>
            <a:off x="6459431" y="2820608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>
            <a:off x="6460655" y="3262010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>
            <a:off x="6460655" y="3703412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>
            <a:off x="6460655" y="414481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>
            <a:off x="6460655" y="4586217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7" name="Straight Connector 76"/>
          <p:cNvCxnSpPr/>
          <p:nvPr/>
        </p:nvCxnSpPr>
        <p:spPr>
          <a:xfrm>
            <a:off x="6460655" y="502762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</p:spTree>
    <p:extLst>
      <p:ext uri="{BB962C8B-B14F-4D97-AF65-F5344CB8AC3E}">
        <p14:creationId xmlns:p14="http://schemas.microsoft.com/office/powerpoint/2010/main" val="1879138592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 bwMode="auto">
          <a:xfrm>
            <a:off x="722313" y="4406900"/>
            <a:ext cx="5424862" cy="132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16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32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49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6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0" cap="all" spc="0" normalizeH="0" baseline="0" noProof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Managing the Device</a:t>
            </a:r>
            <a:endParaRPr kumimoji="0" lang="en-GB" sz="4000" b="1" i="0" u="none" strike="noStrike" kern="0" cap="all" spc="0" normalizeH="0" baseline="0" noProof="0" dirty="0">
              <a:ln>
                <a:noFill/>
              </a:ln>
              <a:solidFill>
                <a:srgbClr val="73B9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399157" y="1512905"/>
            <a:ext cx="3046" cy="3514717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>
            <a:off x="6402203" y="149640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4376977" y="1688760"/>
            <a:ext cx="2025225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59" name="AutoShape 14"/>
          <p:cNvSpPr>
            <a:spLocks noChangeArrowheads="1"/>
          </p:cNvSpPr>
          <p:nvPr/>
        </p:nvSpPr>
        <p:spPr bwMode="ltGray">
          <a:xfrm>
            <a:off x="6739739" y="1296401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</a:p>
        </p:txBody>
      </p:sp>
      <p:sp>
        <p:nvSpPr>
          <p:cNvPr id="60" name="AutoShape 14"/>
          <p:cNvSpPr>
            <a:spLocks noChangeArrowheads="1"/>
          </p:cNvSpPr>
          <p:nvPr/>
        </p:nvSpPr>
        <p:spPr bwMode="ltGray">
          <a:xfrm>
            <a:off x="6739739" y="1737803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1" name="AutoShape 14"/>
          <p:cNvSpPr>
            <a:spLocks noChangeArrowheads="1"/>
          </p:cNvSpPr>
          <p:nvPr/>
        </p:nvSpPr>
        <p:spPr bwMode="ltGray">
          <a:xfrm>
            <a:off x="6739739" y="2179206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2" name="AutoShape 14"/>
          <p:cNvSpPr>
            <a:spLocks noChangeArrowheads="1"/>
          </p:cNvSpPr>
          <p:nvPr/>
        </p:nvSpPr>
        <p:spPr bwMode="ltGray">
          <a:xfrm>
            <a:off x="6739739" y="2620608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ltGray">
          <a:xfrm>
            <a:off x="6739739" y="3062010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ltGray">
          <a:xfrm>
            <a:off x="6739739" y="3503412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5" name="AutoShape 14"/>
          <p:cNvSpPr>
            <a:spLocks noChangeArrowheads="1"/>
          </p:cNvSpPr>
          <p:nvPr/>
        </p:nvSpPr>
        <p:spPr bwMode="auto">
          <a:xfrm>
            <a:off x="6739739" y="3944814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AutoShape 14"/>
          <p:cNvSpPr>
            <a:spLocks noChangeArrowheads="1"/>
          </p:cNvSpPr>
          <p:nvPr/>
        </p:nvSpPr>
        <p:spPr bwMode="auto">
          <a:xfrm>
            <a:off x="6739739" y="4386217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7" name="AutoShape 14"/>
          <p:cNvSpPr>
            <a:spLocks noChangeArrowheads="1"/>
          </p:cNvSpPr>
          <p:nvPr/>
        </p:nvSpPr>
        <p:spPr bwMode="auto">
          <a:xfrm>
            <a:off x="6739739" y="4827621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4301970" y="1231695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8AAD00">
                    <a:lumMod val="50000"/>
                  </a:srgbClr>
                </a:solidFill>
                <a:effectLst/>
                <a:uLnTx/>
                <a:uFillTx/>
                <a:latin typeface="Trebuchet MS" pitchFamily="34" charset="0"/>
              </a:rPr>
              <a:t>CONCEPTS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6400980" y="2379206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>
            <a:off x="6402203" y="195285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1" name="Straight Connector 70"/>
          <p:cNvCxnSpPr/>
          <p:nvPr/>
        </p:nvCxnSpPr>
        <p:spPr>
          <a:xfrm>
            <a:off x="6400979" y="2820608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>
            <a:off x="6402203" y="3262010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>
            <a:off x="6402203" y="3703412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>
            <a:off x="6402203" y="414481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>
            <a:off x="6402203" y="4586217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>
            <a:off x="6402203" y="502762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6992010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Coordinating Host &amp;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510" y="1600214"/>
            <a:ext cx="8795320" cy="4525963"/>
          </a:xfrm>
        </p:spPr>
        <p:txBody>
          <a:bodyPr/>
          <a:lstStyle/>
          <a:p>
            <a:r>
              <a:rPr lang="en-GB" dirty="0"/>
              <a:t>Kernel launches are </a:t>
            </a:r>
            <a:r>
              <a:rPr lang="en-GB" dirty="0">
                <a:solidFill>
                  <a:schemeClr val="accent6"/>
                </a:solidFill>
              </a:rPr>
              <a:t>asynchronous</a:t>
            </a:r>
          </a:p>
          <a:p>
            <a:pPr lvl="1"/>
            <a:r>
              <a:rPr lang="en-GB" dirty="0"/>
              <a:t>Control returns to the CPU immediately</a:t>
            </a:r>
          </a:p>
          <a:p>
            <a:endParaRPr lang="en-GB" dirty="0"/>
          </a:p>
          <a:p>
            <a:r>
              <a:rPr lang="en-GB" dirty="0"/>
              <a:t>CPU needs to synchronize before consuming the results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302614"/>
              </p:ext>
            </p:extLst>
          </p:nvPr>
        </p:nvGraphicFramePr>
        <p:xfrm>
          <a:off x="521550" y="4329100"/>
          <a:ext cx="8513446" cy="2139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2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0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r>
                        <a:rPr lang="en-GB" sz="2000" b="1" dirty="0" err="1">
                          <a:latin typeface="Courier New" pitchFamily="49" charset="0"/>
                          <a:cs typeface="Courier New" pitchFamily="49" charset="0"/>
                        </a:rPr>
                        <a:t>cudaMemcpy</a:t>
                      </a:r>
                      <a:r>
                        <a:rPr lang="en-GB" sz="2000" b="1" dirty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Blocks the CPU until the copy is complete</a:t>
                      </a:r>
                    </a:p>
                    <a:p>
                      <a:r>
                        <a:rPr lang="en-GB" sz="2000" dirty="0"/>
                        <a:t>Copy begins when all preceding CUDA calls have completed</a:t>
                      </a:r>
                    </a:p>
                  </a:txBody>
                  <a:tcPr marL="76200" marR="76200" marT="50800" marB="5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r>
                        <a:rPr lang="en-GB" sz="2000" b="1" dirty="0" err="1">
                          <a:latin typeface="Courier New" pitchFamily="49" charset="0"/>
                          <a:cs typeface="Courier New" pitchFamily="49" charset="0"/>
                        </a:rPr>
                        <a:t>cudaMemcpyAsync</a:t>
                      </a:r>
                      <a:r>
                        <a:rPr lang="en-GB" sz="2000" b="1" dirty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Asynchronous</a:t>
                      </a:r>
                      <a:r>
                        <a:rPr lang="en-GB" sz="2000" baseline="0" dirty="0"/>
                        <a:t>, does not block the CPU</a:t>
                      </a:r>
                      <a:endParaRPr lang="en-GB" sz="2000" dirty="0"/>
                    </a:p>
                  </a:txBody>
                  <a:tcPr marL="76200" marR="76200" marT="50800" marB="5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marL="0" marR="0" indent="0" algn="l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err="1">
                          <a:latin typeface="Courier New" pitchFamily="49" charset="0"/>
                          <a:cs typeface="Courier New" pitchFamily="49" charset="0"/>
                        </a:rPr>
                        <a:t>cudaDeviceSynchronize</a:t>
                      </a:r>
                      <a:r>
                        <a:rPr lang="en-GB" sz="2000" b="1" dirty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en-GB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Blocks the CPU until all preceding CUDA calls have</a:t>
                      </a:r>
                      <a:r>
                        <a:rPr lang="en-GB" sz="2000" baseline="0" dirty="0"/>
                        <a:t> completed</a:t>
                      </a:r>
                      <a:endParaRPr lang="en-GB" sz="2000" dirty="0"/>
                    </a:p>
                  </a:txBody>
                  <a:tcPr marL="76200" marR="76200" marT="50800" marB="5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2607466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All CUDA API calls return an error code (</a:t>
            </a:r>
            <a:r>
              <a:rPr lang="en-GB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cudaError_t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Error in the API call itself</a:t>
            </a:r>
          </a:p>
          <a:p>
            <a:pPr marL="571454" lvl="1" indent="0">
              <a:buNone/>
            </a:pPr>
            <a:r>
              <a:rPr lang="en-GB" dirty="0"/>
              <a:t>	OR</a:t>
            </a:r>
          </a:p>
          <a:p>
            <a:pPr lvl="1"/>
            <a:r>
              <a:rPr lang="en-GB" dirty="0"/>
              <a:t>Error in an earlier asynchronous operation (e.g. kernel)</a:t>
            </a:r>
          </a:p>
          <a:p>
            <a:endParaRPr lang="en-GB" dirty="0"/>
          </a:p>
          <a:p>
            <a:r>
              <a:rPr lang="en-GB" dirty="0"/>
              <a:t>Get the error code for the last error:</a:t>
            </a:r>
          </a:p>
          <a:p>
            <a:pPr marL="571454" lvl="1" indent="0"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900" b="1" dirty="0" err="1">
                <a:latin typeface="Courier New" pitchFamily="49" charset="0"/>
                <a:cs typeface="Courier New" pitchFamily="49" charset="0"/>
              </a:rPr>
              <a:t>cudaError_t</a:t>
            </a:r>
            <a:r>
              <a:rPr lang="en-GB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9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cudaGetLastError</a:t>
            </a:r>
            <a:r>
              <a:rPr lang="en-GB" sz="1900" b="1" dirty="0">
                <a:latin typeface="Courier New" pitchFamily="49" charset="0"/>
                <a:cs typeface="Courier New" pitchFamily="49" charset="0"/>
              </a:rPr>
              <a:t>(void)</a:t>
            </a:r>
            <a:endParaRPr lang="en-GB" sz="33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/>
              <a:t>Get a string to describe the error:</a:t>
            </a:r>
          </a:p>
          <a:p>
            <a:pPr marL="571454" lvl="1" indent="0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900" b="1" dirty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GB" sz="19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cudaGetErrorString</a:t>
            </a:r>
            <a:r>
              <a:rPr lang="en-GB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900" b="1" dirty="0" err="1">
                <a:latin typeface="Courier New" pitchFamily="49" charset="0"/>
                <a:cs typeface="Courier New" pitchFamily="49" charset="0"/>
              </a:rPr>
              <a:t>cudaError_t</a:t>
            </a:r>
            <a:r>
              <a:rPr lang="en-GB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GB" sz="3300" dirty="0"/>
          </a:p>
          <a:p>
            <a:pPr marL="571454" lvl="1" indent="0"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GB" sz="1900" b="1" dirty="0">
                <a:latin typeface="Courier New" pitchFamily="49" charset="0"/>
                <a:cs typeface="Courier New" pitchFamily="49" charset="0"/>
              </a:rPr>
              <a:t>("%s\n", </a:t>
            </a:r>
            <a:r>
              <a:rPr lang="en-GB" sz="1900" b="1" dirty="0" err="1">
                <a:latin typeface="Courier New" pitchFamily="49" charset="0"/>
                <a:cs typeface="Courier New" pitchFamily="49" charset="0"/>
              </a:rPr>
              <a:t>cudaGetErrorString</a:t>
            </a:r>
            <a:r>
              <a:rPr lang="en-GB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900" b="1" dirty="0" err="1">
                <a:latin typeface="Courier New" pitchFamily="49" charset="0"/>
                <a:cs typeface="Courier New" pitchFamily="49" charset="0"/>
              </a:rPr>
              <a:t>cudaGetLastError</a:t>
            </a:r>
            <a:r>
              <a:rPr lang="en-GB" sz="1900" b="1" dirty="0">
                <a:latin typeface="Courier New" pitchFamily="49" charset="0"/>
                <a:cs typeface="Courier New" pitchFamily="49" charset="0"/>
              </a:rPr>
              <a:t>()));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303267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Device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14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Application can query and select GPUs</a:t>
            </a:r>
          </a:p>
          <a:p>
            <a:pPr marL="571454" lvl="1" indent="0">
              <a:buNone/>
            </a:pPr>
            <a:r>
              <a:rPr lang="en-GB" sz="18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cudaGetDeviceCount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*count)</a:t>
            </a:r>
          </a:p>
          <a:p>
            <a:pPr marL="571454" lvl="1" indent="0">
              <a:buNone/>
            </a:pPr>
            <a:r>
              <a:rPr lang="en-GB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cudaSetDevice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device)</a:t>
            </a:r>
          </a:p>
          <a:p>
            <a:pPr marL="571454" lvl="1" indent="0">
              <a:buNone/>
            </a:pPr>
            <a:r>
              <a:rPr lang="en-GB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cudaGetDevice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*device)</a:t>
            </a:r>
          </a:p>
          <a:p>
            <a:pPr marL="571454" lvl="1" indent="0">
              <a:buNone/>
            </a:pPr>
            <a:r>
              <a:rPr lang="en-GB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cudaGetDeviceProperties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cudaDeviceProp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*prop,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device)</a:t>
            </a:r>
          </a:p>
          <a:p>
            <a:pPr lvl="1"/>
            <a:endParaRPr lang="en-GB" dirty="0"/>
          </a:p>
          <a:p>
            <a:r>
              <a:rPr lang="en-GB" dirty="0"/>
              <a:t>Multiple threads can share a device</a:t>
            </a:r>
          </a:p>
          <a:p>
            <a:pPr lvl="1"/>
            <a:endParaRPr lang="en-GB" dirty="0"/>
          </a:p>
          <a:p>
            <a:r>
              <a:rPr lang="en-GB" dirty="0"/>
              <a:t>A single thread can manage multiple devices</a:t>
            </a:r>
          </a:p>
          <a:p>
            <a:pPr marL="571454" lvl="1" indent="0">
              <a:buNone/>
            </a:pPr>
            <a:r>
              <a:rPr lang="en-GB" sz="18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cudaSetDevice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GB" b="1" dirty="0"/>
              <a:t> </a:t>
            </a:r>
            <a:r>
              <a:rPr lang="en-GB" sz="2600" dirty="0"/>
              <a:t>to select current device</a:t>
            </a:r>
            <a:endParaRPr lang="en-GB" dirty="0"/>
          </a:p>
          <a:p>
            <a:pPr marL="571454" lvl="1" indent="0">
              <a:buNone/>
            </a:pPr>
            <a:r>
              <a:rPr lang="en-GB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GB" b="1" dirty="0"/>
              <a:t> </a:t>
            </a:r>
            <a:r>
              <a:rPr lang="en-GB" sz="2600" dirty="0"/>
              <a:t>for peer-to-peer copies</a:t>
            </a:r>
            <a:r>
              <a:rPr lang="en-GB" sz="2600" baseline="30000" dirty="0"/>
              <a:t>✝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6642230" y="6229312"/>
            <a:ext cx="24721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hangingPunct="0"/>
            <a:r>
              <a:rPr lang="en-GB" sz="1200" baseline="30000" dirty="0"/>
              <a:t>✝</a:t>
            </a:r>
            <a:r>
              <a:rPr lang="en-US" sz="1200" dirty="0">
                <a:latin typeface="Trebuchet MS" pitchFamily="34" charset="0"/>
              </a:rPr>
              <a:t> requires OS and device support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28456449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CUDA C/C++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have we learned?</a:t>
            </a:r>
          </a:p>
          <a:p>
            <a:pPr lvl="1"/>
            <a:r>
              <a:rPr lang="en-GB" dirty="0"/>
              <a:t>Write and launch CUDA C/C++ kernels</a:t>
            </a:r>
          </a:p>
          <a:p>
            <a:pPr lvl="2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__global__</a:t>
            </a:r>
            <a:r>
              <a:rPr lang="en-GB" b="1" dirty="0"/>
              <a:t>, 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b="1" dirty="0"/>
              <a:t>, 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b="1" dirty="0"/>
              <a:t>, 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&lt;&lt;&lt;&gt;&gt;&gt;</a:t>
            </a:r>
          </a:p>
          <a:p>
            <a:pPr lvl="1"/>
            <a:r>
              <a:rPr lang="en-GB" dirty="0"/>
              <a:t>Manage GPU memory</a:t>
            </a:r>
          </a:p>
          <a:p>
            <a:pPr lvl="2"/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b="1" dirty="0"/>
              <a:t>, 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b="1" dirty="0"/>
              <a:t>, 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()</a:t>
            </a:r>
            <a:endParaRPr lang="en-GB" b="1" dirty="0"/>
          </a:p>
          <a:p>
            <a:pPr lvl="1"/>
            <a:r>
              <a:rPr lang="en-GB" dirty="0"/>
              <a:t>Manage communication and synchronization</a:t>
            </a:r>
          </a:p>
          <a:p>
            <a:pPr lvl="2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__shared__</a:t>
            </a:r>
            <a:r>
              <a:rPr lang="en-GB" b="1" dirty="0"/>
              <a:t>, 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b="1" dirty="0"/>
              <a:t> </a:t>
            </a:r>
            <a:r>
              <a:rPr lang="en-GB" dirty="0" err="1"/>
              <a:t>vs</a:t>
            </a:r>
            <a:r>
              <a:rPr lang="en-GB" dirty="0"/>
              <a:t>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cudaMemcpyAsync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b="1" dirty="0"/>
              <a:t>, 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cudaDeviceSynchronize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209670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 Capability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The </a:t>
            </a:r>
            <a:r>
              <a:rPr lang="en-GB" sz="2000" b="1" dirty="0">
                <a:solidFill>
                  <a:schemeClr val="accent6"/>
                </a:solidFill>
              </a:rPr>
              <a:t>compute capability </a:t>
            </a:r>
            <a:r>
              <a:rPr lang="en-GB" sz="2000" dirty="0"/>
              <a:t>of a device describes its architecture, e.g.</a:t>
            </a:r>
          </a:p>
          <a:p>
            <a:pPr lvl="1"/>
            <a:r>
              <a:rPr lang="en-GB" sz="1800" dirty="0"/>
              <a:t>Number of registers</a:t>
            </a:r>
          </a:p>
          <a:p>
            <a:pPr lvl="1"/>
            <a:r>
              <a:rPr lang="en-GB" sz="1800" dirty="0"/>
              <a:t>Sizes of memories</a:t>
            </a:r>
          </a:p>
          <a:p>
            <a:pPr lvl="1"/>
            <a:r>
              <a:rPr lang="en-GB" sz="1800" dirty="0"/>
              <a:t>Features &amp; capabilities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31540" y="6002713"/>
            <a:ext cx="8368771" cy="846667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The following presentations concentrate on Fermi devices</a:t>
            </a:r>
          </a:p>
          <a:p>
            <a:pPr lvl="1"/>
            <a:r>
              <a:rPr lang="en-GB" dirty="0"/>
              <a:t>Compute Capability &gt;= 2.0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327517"/>
              </p:ext>
            </p:extLst>
          </p:nvPr>
        </p:nvGraphicFramePr>
        <p:xfrm>
          <a:off x="656565" y="3023955"/>
          <a:ext cx="7800867" cy="291140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312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46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Compute Capability</a:t>
                      </a:r>
                      <a:endParaRPr lang="en-GB" sz="1800" b="1" dirty="0"/>
                    </a:p>
                  </a:txBody>
                  <a:tcPr marL="76200" marR="76200" marT="50800" marB="5080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Selected Features</a:t>
                      </a:r>
                      <a:br>
                        <a:rPr lang="en-GB" sz="1800" dirty="0"/>
                      </a:br>
                      <a:r>
                        <a:rPr lang="en-GB" sz="1800" dirty="0"/>
                        <a:t>(see CUDA C Programming Guide for complete list)</a:t>
                      </a:r>
                      <a:endParaRPr lang="en-GB" sz="1800" b="0" dirty="0"/>
                    </a:p>
                  </a:txBody>
                  <a:tcPr marL="76200" marR="76200" marT="50800" marB="5080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Tesla models</a:t>
                      </a:r>
                      <a:endParaRPr lang="en-GB" sz="1800" b="1" dirty="0"/>
                    </a:p>
                  </a:txBody>
                  <a:tcPr marL="76200" marR="76200" marT="50800" marB="5080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1.0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6B9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Fundamental CUDA support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6B9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870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6B9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1.3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Double precision, improved</a:t>
                      </a:r>
                      <a:r>
                        <a:rPr lang="en-GB" sz="1800" baseline="0" dirty="0"/>
                        <a:t> memory accesses, a</a:t>
                      </a:r>
                      <a:r>
                        <a:rPr lang="en-GB" sz="1800" dirty="0"/>
                        <a:t>tomics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10-series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46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2.0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Caches,</a:t>
                      </a:r>
                      <a:r>
                        <a:rPr lang="en-GB" sz="1800" baseline="0" dirty="0"/>
                        <a:t> f</a:t>
                      </a:r>
                      <a:r>
                        <a:rPr lang="en-GB" sz="1800" dirty="0"/>
                        <a:t>used multiply-add, 3D grids, surfaces, ECC, P2P,</a:t>
                      </a:r>
                      <a:br>
                        <a:rPr lang="en-GB" sz="1800" dirty="0"/>
                      </a:br>
                      <a:r>
                        <a:rPr lang="en-GB" sz="1800" dirty="0"/>
                        <a:t>concurrent kernels/copies, function pointers, recursion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20-series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6916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 and Dimensions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578681"/>
            <a:ext cx="4391980" cy="4725458"/>
          </a:xfrm>
        </p:spPr>
        <p:txBody>
          <a:bodyPr>
            <a:normAutofit lnSpcReduction="10000"/>
          </a:bodyPr>
          <a:lstStyle/>
          <a:p>
            <a:pPr marL="342874" lvl="1">
              <a:buSzPct val="100000"/>
            </a:pPr>
            <a:r>
              <a:rPr lang="en-GB" dirty="0"/>
              <a:t>A kernel is launched as a grid of blocks of threads</a:t>
            </a:r>
          </a:p>
          <a:p>
            <a:pPr marL="800036" lvl="2"/>
            <a:r>
              <a:rPr lang="en-GB" dirty="0" err="1"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GB" dirty="0"/>
              <a:t> and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GB" dirty="0"/>
              <a:t> are 3D</a:t>
            </a:r>
          </a:p>
          <a:p>
            <a:pPr marL="800036" lvl="2"/>
            <a:r>
              <a:rPr lang="en-GB" dirty="0"/>
              <a:t>We showed only one dimension (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GB" dirty="0"/>
              <a:t>)</a:t>
            </a:r>
          </a:p>
          <a:p>
            <a:endParaRPr lang="en-US" dirty="0"/>
          </a:p>
          <a:p>
            <a:r>
              <a:rPr lang="en-US" dirty="0"/>
              <a:t>Built-in variables:</a:t>
            </a: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threadIdx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blockIdx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blockDim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gridDim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391980" y="1207353"/>
            <a:ext cx="3487888" cy="2977384"/>
          </a:xfrm>
          <a:prstGeom prst="roundRect">
            <a:avLst>
              <a:gd name="adj" fmla="val 2334"/>
            </a:avLst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Device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767023" y="1921908"/>
            <a:ext cx="2887821" cy="2128573"/>
          </a:xfrm>
          <a:prstGeom prst="roundRect">
            <a:avLst>
              <a:gd name="adj" fmla="val 3356"/>
            </a:avLst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Grid 1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142064" y="2242955"/>
            <a:ext cx="621228" cy="635989"/>
          </a:xfrm>
          <a:prstGeom prst="roundRect">
            <a:avLst>
              <a:gd name="adj" fmla="val 8002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</a:t>
            </a:r>
            <a:b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(0,0,0)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929652" y="2242955"/>
            <a:ext cx="621228" cy="635989"/>
          </a:xfrm>
          <a:prstGeom prst="roundRect">
            <a:avLst>
              <a:gd name="adj" fmla="val 8002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</a:t>
            </a:r>
            <a:b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(1,0,0)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717239" y="2242955"/>
            <a:ext cx="621228" cy="635989"/>
          </a:xfrm>
          <a:prstGeom prst="roundRect">
            <a:avLst>
              <a:gd name="adj" fmla="val 8002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</a:t>
            </a:r>
            <a:b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(2,0,0)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929652" y="3110250"/>
            <a:ext cx="621228" cy="635989"/>
          </a:xfrm>
          <a:prstGeom prst="roundRect">
            <a:avLst>
              <a:gd name="adj" fmla="val 8002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</a:t>
            </a:r>
            <a:b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(1,1,0)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717239" y="3110250"/>
            <a:ext cx="621228" cy="635989"/>
          </a:xfrm>
          <a:prstGeom prst="roundRect">
            <a:avLst>
              <a:gd name="adj" fmla="val 8002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</a:t>
            </a:r>
            <a:b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(2,1,0)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4767024" y="3107565"/>
            <a:ext cx="375043" cy="1000111"/>
          </a:xfrm>
          <a:prstGeom prst="line">
            <a:avLst/>
          </a:prstGeom>
          <a:noFill/>
          <a:ln w="28575" cap="flat" cmpd="sng" algn="ctr">
            <a:solidFill>
              <a:srgbClr val="000000">
                <a:lumMod val="85000"/>
                <a:lumOff val="15000"/>
              </a:srgbClr>
            </a:solidFill>
            <a:prstDash val="sysDash"/>
          </a:ln>
          <a:effectLst/>
        </p:spPr>
      </p:cxnSp>
      <p:cxnSp>
        <p:nvCxnSpPr>
          <p:cNvPr id="42" name="Straight Connector 41"/>
          <p:cNvCxnSpPr/>
          <p:nvPr/>
        </p:nvCxnSpPr>
        <p:spPr>
          <a:xfrm>
            <a:off x="5755334" y="3107565"/>
            <a:ext cx="1486963" cy="1000111"/>
          </a:xfrm>
          <a:prstGeom prst="line">
            <a:avLst/>
          </a:prstGeom>
          <a:noFill/>
          <a:ln w="28575" cap="flat" cmpd="sng" algn="ctr">
            <a:solidFill>
              <a:srgbClr val="000000">
                <a:lumMod val="85000"/>
                <a:lumOff val="15000"/>
              </a:srgbClr>
            </a:solidFill>
            <a:prstDash val="sysDash"/>
          </a:ln>
          <a:effectLst/>
        </p:spPr>
      </p:cxnSp>
      <p:cxnSp>
        <p:nvCxnSpPr>
          <p:cNvPr id="43" name="Straight Connector 42"/>
          <p:cNvCxnSpPr/>
          <p:nvPr/>
        </p:nvCxnSpPr>
        <p:spPr>
          <a:xfrm flipH="1">
            <a:off x="4729519" y="3707632"/>
            <a:ext cx="440308" cy="2232438"/>
          </a:xfrm>
          <a:prstGeom prst="line">
            <a:avLst/>
          </a:prstGeom>
          <a:noFill/>
          <a:ln w="28575" cap="flat" cmpd="sng" algn="ctr">
            <a:solidFill>
              <a:srgbClr val="000000">
                <a:lumMod val="85000"/>
                <a:lumOff val="15000"/>
              </a:srgbClr>
            </a:solidFill>
            <a:prstDash val="sysDash"/>
          </a:ln>
          <a:effectLst/>
        </p:spPr>
      </p:cxnSp>
      <p:cxnSp>
        <p:nvCxnSpPr>
          <p:cNvPr id="44" name="Straight Connector 43"/>
          <p:cNvCxnSpPr/>
          <p:nvPr/>
        </p:nvCxnSpPr>
        <p:spPr>
          <a:xfrm>
            <a:off x="5755334" y="3707632"/>
            <a:ext cx="1486963" cy="2300256"/>
          </a:xfrm>
          <a:prstGeom prst="line">
            <a:avLst/>
          </a:prstGeom>
          <a:noFill/>
          <a:ln w="28575" cap="flat" cmpd="sng" algn="ctr">
            <a:solidFill>
              <a:srgbClr val="000000">
                <a:lumMod val="85000"/>
                <a:lumOff val="15000"/>
              </a:srgbClr>
            </a:solidFill>
            <a:prstDash val="sysDash"/>
          </a:ln>
          <a:effectLst/>
        </p:spPr>
      </p:cxnSp>
      <p:sp>
        <p:nvSpPr>
          <p:cNvPr id="45" name="Rounded Rectangle 44"/>
          <p:cNvSpPr/>
          <p:nvPr/>
        </p:nvSpPr>
        <p:spPr>
          <a:xfrm>
            <a:off x="5142064" y="3110250"/>
            <a:ext cx="621228" cy="635989"/>
          </a:xfrm>
          <a:prstGeom prst="roundRect">
            <a:avLst>
              <a:gd name="adj" fmla="val 8002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</a:t>
            </a:r>
            <a:b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(0,1,0)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692014" y="4239435"/>
            <a:ext cx="2625293" cy="1875103"/>
          </a:xfrm>
          <a:prstGeom prst="roundRect">
            <a:avLst>
              <a:gd name="adj" fmla="val 3238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 (1,1,0)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251282"/>
              </p:ext>
            </p:extLst>
          </p:nvPr>
        </p:nvGraphicFramePr>
        <p:xfrm>
          <a:off x="4823279" y="4580765"/>
          <a:ext cx="2362765" cy="2133600"/>
        </p:xfrm>
        <a:graphic>
          <a:graphicData uri="http://schemas.openxmlformats.org/drawingml/2006/table">
            <a:tbl>
              <a:tblPr>
                <a:gradFill rotWithShape="1">
                  <a:gsLst>
                    <a:gs pos="0">
                      <a:srgbClr val="AAAAAA">
                        <a:tint val="50000"/>
                        <a:satMod val="300000"/>
                      </a:srgbClr>
                    </a:gs>
                    <a:gs pos="35000">
                      <a:srgbClr val="AAAAAA">
                        <a:tint val="37000"/>
                        <a:satMod val="300000"/>
                      </a:srgbClr>
                    </a:gs>
                    <a:gs pos="100000">
                      <a:srgbClr val="AAAAAA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472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5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60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(0,0,0)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(1,0,0)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(2,0,0)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(3,0,0)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(4,0,0)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0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(0,1,0)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(1,1,0)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(2,1,0)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(3,1,0)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(4,1,0)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0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(0,2,0)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(1,2,0)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(2,2,0)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(3,2,0)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(4,2,0)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870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Read-only object</a:t>
            </a:r>
          </a:p>
          <a:p>
            <a:pPr lvl="1"/>
            <a:r>
              <a:rPr lang="en-GB" dirty="0"/>
              <a:t>Dedicated cache</a:t>
            </a:r>
          </a:p>
          <a:p>
            <a:pPr lvl="1"/>
            <a:endParaRPr lang="en-GB" dirty="0"/>
          </a:p>
          <a:p>
            <a:r>
              <a:rPr lang="en-GB" dirty="0"/>
              <a:t>Dedicated filtering hardware</a:t>
            </a:r>
          </a:p>
          <a:p>
            <a:pPr marL="571454" lvl="1" indent="0">
              <a:buNone/>
            </a:pPr>
            <a:r>
              <a:rPr lang="en-GB" dirty="0"/>
              <a:t>(Linear, bilinear, </a:t>
            </a:r>
            <a:r>
              <a:rPr lang="en-GB" dirty="0" err="1"/>
              <a:t>trilinear</a:t>
            </a:r>
            <a:r>
              <a:rPr lang="en-GB" dirty="0"/>
              <a:t>)</a:t>
            </a:r>
          </a:p>
          <a:p>
            <a:pPr lvl="1"/>
            <a:endParaRPr lang="en-GB" dirty="0"/>
          </a:p>
          <a:p>
            <a:r>
              <a:rPr lang="en-GB" dirty="0"/>
              <a:t>Addressable as 1D, 2D or 3D</a:t>
            </a:r>
          </a:p>
          <a:p>
            <a:pPr lvl="1"/>
            <a:endParaRPr lang="en-GB" dirty="0"/>
          </a:p>
          <a:p>
            <a:r>
              <a:rPr lang="en-GB" dirty="0"/>
              <a:t>Out-of-bounds address handling</a:t>
            </a:r>
          </a:p>
          <a:p>
            <a:pPr marL="571454" lvl="1" indent="0">
              <a:buNone/>
            </a:pPr>
            <a:r>
              <a:rPr lang="en-GB" dirty="0"/>
              <a:t>(Wrap, clamp)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5580518" y="1484493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Trebuchet MS" pitchFamily="34" charset="0"/>
              </a:rPr>
              <a:t>0</a:t>
            </a:r>
            <a:endParaRPr kumimoji="0" lang="en-GB" sz="3400" b="1" i="0" u="none" strike="noStrike" kern="0" cap="none" spc="0" normalizeH="0" baseline="0" noProof="0" dirty="0">
              <a:ln>
                <a:noFill/>
              </a:ln>
              <a:solidFill>
                <a:srgbClr val="B9E7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6142892" y="1484493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Trebuchet MS" pitchFamily="34" charset="0"/>
              </a:rPr>
              <a:t>1</a:t>
            </a:r>
            <a:endParaRPr kumimoji="0" lang="en-GB" sz="3400" b="1" i="0" u="none" strike="noStrike" kern="0" cap="none" spc="0" normalizeH="0" baseline="0" noProof="0" dirty="0">
              <a:ln>
                <a:noFill/>
              </a:ln>
              <a:solidFill>
                <a:srgbClr val="B9E7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6727957" y="1484493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Trebuchet MS" pitchFamily="34" charset="0"/>
              </a:rPr>
              <a:t>2</a:t>
            </a:r>
            <a:endParaRPr kumimoji="0" lang="en-GB" sz="3400" b="1" i="0" u="none" strike="noStrike" kern="0" cap="none" spc="0" normalizeH="0" baseline="0" noProof="0" dirty="0">
              <a:ln>
                <a:noFill/>
              </a:ln>
              <a:solidFill>
                <a:srgbClr val="B9E7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7358027" y="1484493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Trebuchet MS" pitchFamily="34" charset="0"/>
              </a:rPr>
              <a:t>3</a:t>
            </a:r>
            <a:endParaRPr kumimoji="0" lang="en-GB" sz="3400" b="1" i="0" u="none" strike="noStrike" kern="0" cap="none" spc="0" normalizeH="0" baseline="0" noProof="0" dirty="0">
              <a:ln>
                <a:noFill/>
              </a:ln>
              <a:solidFill>
                <a:srgbClr val="B9E7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713567" y="1930740"/>
            <a:ext cx="2400267" cy="1600178"/>
          </a:xfrm>
          <a:prstGeom prst="roundRect">
            <a:avLst>
              <a:gd name="adj" fmla="val 2557"/>
            </a:avLst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313634" y="1930740"/>
            <a:ext cx="0" cy="1600178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>
            <a:off x="7513767" y="1930740"/>
            <a:ext cx="0" cy="1600178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5713567" y="2730828"/>
            <a:ext cx="240026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59" name="Oval 58"/>
          <p:cNvSpPr/>
          <p:nvPr/>
        </p:nvSpPr>
        <p:spPr>
          <a:xfrm>
            <a:off x="7101222" y="2180767"/>
            <a:ext cx="225025" cy="300033"/>
          </a:xfrm>
          <a:prstGeom prst="ellipse">
            <a:avLst/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5413534" y="1754523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Trebuchet MS" pitchFamily="34" charset="0"/>
              </a:rPr>
              <a:t>0</a:t>
            </a:r>
            <a:endParaRPr kumimoji="0" lang="en-GB" sz="3400" b="1" i="0" u="none" strike="noStrike" kern="0" cap="none" spc="0" normalizeH="0" baseline="0" noProof="0" dirty="0">
              <a:ln>
                <a:noFill/>
              </a:ln>
              <a:solidFill>
                <a:srgbClr val="B9E7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5420243" y="2519608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Trebuchet MS" pitchFamily="34" charset="0"/>
              </a:rPr>
              <a:t>1</a:t>
            </a:r>
            <a:endParaRPr kumimoji="0" lang="en-GB" sz="3400" b="1" i="0" u="none" strike="noStrike" kern="0" cap="none" spc="0" normalizeH="0" baseline="0" noProof="0" dirty="0">
              <a:ln>
                <a:noFill/>
              </a:ln>
              <a:solidFill>
                <a:srgbClr val="B9E7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5413534" y="3338990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Trebuchet MS" pitchFamily="34" charset="0"/>
              </a:rPr>
              <a:t>2</a:t>
            </a:r>
            <a:endParaRPr kumimoji="0" lang="en-GB" sz="3400" b="1" i="0" u="none" strike="noStrike" kern="0" cap="none" spc="0" normalizeH="0" baseline="0" noProof="0" dirty="0">
              <a:ln>
                <a:noFill/>
              </a:ln>
              <a:solidFill>
                <a:srgbClr val="B9E7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6201122" y="2580812"/>
            <a:ext cx="225025" cy="300033"/>
          </a:xfrm>
          <a:prstGeom prst="ellipse">
            <a:avLst/>
          </a:prstGeom>
          <a:gradFill rotWithShape="1">
            <a:gsLst>
              <a:gs pos="0">
                <a:srgbClr val="33CCCC">
                  <a:shade val="51000"/>
                  <a:satMod val="130000"/>
                </a:srgbClr>
              </a:gs>
              <a:gs pos="80000">
                <a:srgbClr val="33CCCC">
                  <a:shade val="93000"/>
                  <a:satMod val="130000"/>
                </a:srgbClr>
              </a:gs>
              <a:gs pos="100000">
                <a:srgbClr val="33CCCC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3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7898087" y="1484493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Trebuchet MS" pitchFamily="34" charset="0"/>
              </a:rPr>
              <a:t>4</a:t>
            </a:r>
            <a:endParaRPr kumimoji="0" lang="en-GB" sz="3400" b="1" i="0" u="none" strike="noStrike" kern="0" cap="none" spc="0" normalizeH="0" baseline="0" noProof="0" dirty="0">
              <a:ln>
                <a:noFill/>
              </a:ln>
              <a:solidFill>
                <a:srgbClr val="B9E7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6913701" y="1930740"/>
            <a:ext cx="0" cy="1600178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66" name="TextBox 65"/>
          <p:cNvSpPr txBox="1"/>
          <p:nvPr/>
        </p:nvSpPr>
        <p:spPr bwMode="auto">
          <a:xfrm>
            <a:off x="8037385" y="2713232"/>
            <a:ext cx="121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rebuchet MS" pitchFamily="34" charset="0"/>
              </a:rPr>
              <a:t>(2.5, 0.5)</a:t>
            </a:r>
          </a:p>
        </p:txBody>
      </p:sp>
      <p:sp>
        <p:nvSpPr>
          <p:cNvPr id="67" name="TextBox 66"/>
          <p:cNvSpPr txBox="1"/>
          <p:nvPr/>
        </p:nvSpPr>
        <p:spPr bwMode="auto">
          <a:xfrm>
            <a:off x="8037385" y="3123601"/>
            <a:ext cx="121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Trebuchet MS" pitchFamily="34" charset="0"/>
              </a:rPr>
              <a:t>(1.0, 1.0)</a:t>
            </a:r>
          </a:p>
        </p:txBody>
      </p:sp>
      <p:cxnSp>
        <p:nvCxnSpPr>
          <p:cNvPr id="68" name="Straight Connector 67"/>
          <p:cNvCxnSpPr>
            <a:stCxn id="59" idx="5"/>
            <a:endCxn id="66" idx="1"/>
          </p:cNvCxnSpPr>
          <p:nvPr/>
        </p:nvCxnSpPr>
        <p:spPr>
          <a:xfrm>
            <a:off x="7293293" y="2436861"/>
            <a:ext cx="744092" cy="461037"/>
          </a:xfrm>
          <a:prstGeom prst="line">
            <a:avLst/>
          </a:prstGeom>
          <a:noFill/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9" name="Straight Connector 68"/>
          <p:cNvCxnSpPr>
            <a:stCxn id="63" idx="5"/>
            <a:endCxn id="67" idx="1"/>
          </p:cNvCxnSpPr>
          <p:nvPr/>
        </p:nvCxnSpPr>
        <p:spPr>
          <a:xfrm>
            <a:off x="6393193" y="2836906"/>
            <a:ext cx="1644192" cy="471361"/>
          </a:xfrm>
          <a:prstGeom prst="line">
            <a:avLst/>
          </a:prstGeom>
          <a:noFill/>
          <a:ln w="9525" cap="flat" cmpd="sng" algn="ctr">
            <a:solidFill>
              <a:srgbClr val="33CCCC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39279437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 we skipped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skipped some details, you can learn more:</a:t>
            </a:r>
          </a:p>
          <a:p>
            <a:pPr lvl="1"/>
            <a:r>
              <a:rPr lang="en-GB" dirty="0"/>
              <a:t>CUDA Programming Guide</a:t>
            </a:r>
          </a:p>
          <a:p>
            <a:pPr lvl="1"/>
            <a:r>
              <a:rPr lang="en-GB" dirty="0"/>
              <a:t>CUDA Zone – tools, training, webinars and more</a:t>
            </a:r>
          </a:p>
          <a:p>
            <a:pPr marL="1088937" lvl="2" indent="0">
              <a:buNone/>
            </a:pPr>
            <a:r>
              <a:rPr lang="en-GB" dirty="0">
                <a:solidFill>
                  <a:schemeClr val="accent6"/>
                </a:solidFill>
              </a:rPr>
              <a:t>developer.nvidia.com/</a:t>
            </a:r>
            <a:r>
              <a:rPr lang="en-GB" dirty="0" err="1">
                <a:solidFill>
                  <a:schemeClr val="accent6"/>
                </a:solidFill>
              </a:rPr>
              <a:t>cuda</a:t>
            </a:r>
            <a:endParaRPr lang="en-GB" dirty="0">
              <a:solidFill>
                <a:schemeClr val="accent6"/>
              </a:solidFill>
            </a:endParaRPr>
          </a:p>
          <a:p>
            <a:pPr lvl="1"/>
            <a:endParaRPr lang="en-GB" dirty="0"/>
          </a:p>
          <a:p>
            <a:r>
              <a:rPr lang="en-GB" dirty="0"/>
              <a:t>Need a quick primer for later:</a:t>
            </a:r>
          </a:p>
          <a:p>
            <a:pPr lvl="1"/>
            <a:r>
              <a:rPr lang="en-GB" dirty="0"/>
              <a:t>Multi-dimensional indexing</a:t>
            </a:r>
          </a:p>
          <a:p>
            <a:pPr lvl="1"/>
            <a:r>
              <a:rPr lang="en-GB" dirty="0"/>
              <a:t>Textures</a:t>
            </a:r>
          </a:p>
          <a:p>
            <a:pPr marL="1088937" lvl="2" indent="0">
              <a:buNone/>
            </a:pP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151846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Heterogeneous Computing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732" y="1599850"/>
            <a:ext cx="8368771" cy="198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342874" marR="0" lvl="0" indent="-342874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Terminology:</a:t>
            </a:r>
          </a:p>
          <a:p>
            <a:pPr marL="914328" marR="0" lvl="1" indent="-342874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GB" sz="2000" b="0" i="1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</a:rPr>
              <a:t>Host</a:t>
            </a:r>
            <a:r>
              <a:rPr kumimoji="0" lang="en-GB" sz="20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The CPU and its memory (host memory)</a:t>
            </a:r>
          </a:p>
          <a:p>
            <a:pPr marL="914328" marR="0" lvl="1" indent="-342874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GB" sz="2000" b="0" i="1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</a:rPr>
              <a:t>Device</a:t>
            </a:r>
            <a:r>
              <a:rPr kumimoji="0" lang="en-GB" sz="20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The GPU and its memory (device memory)</a:t>
            </a:r>
          </a:p>
        </p:txBody>
      </p:sp>
      <p:pic>
        <p:nvPicPr>
          <p:cNvPr id="18" name="Picture 3" descr="\\JASON-PC\Users\Jason\Documents\CUDA by Example\ho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971" y="3969060"/>
            <a:ext cx="2239935" cy="1942139"/>
          </a:xfrm>
          <a:prstGeom prst="rect">
            <a:avLst/>
          </a:prstGeom>
          <a:noFill/>
        </p:spPr>
      </p:pic>
      <p:pic>
        <p:nvPicPr>
          <p:cNvPr id="19" name="Picture 2" descr="\\JASON-PC\Users\Jason\Documents\CUDA by Example\Tesla_c1060_3qt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1632" y="3969060"/>
            <a:ext cx="2219592" cy="170555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 bwMode="auto">
          <a:xfrm>
            <a:off x="2242325" y="5911198"/>
            <a:ext cx="712046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</a:rPr>
              <a:t>Host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6514740" y="5911198"/>
            <a:ext cx="970129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</a:rPr>
              <a:t>Device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3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Heterogeneous Computing</a:t>
            </a:r>
          </a:p>
        </p:txBody>
      </p:sp>
      <p:sp>
        <p:nvSpPr>
          <p:cNvPr id="100" name="Folded Corner 99"/>
          <p:cNvSpPr/>
          <p:nvPr/>
        </p:nvSpPr>
        <p:spPr>
          <a:xfrm>
            <a:off x="1016605" y="1538791"/>
            <a:ext cx="1912713" cy="4500499"/>
          </a:xfrm>
          <a:prstGeom prst="foldedCorner">
            <a:avLst/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#include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iostream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#include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&lt;algorithm&gt;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srgbClr val="A3151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using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namespace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std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#define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N          1024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#define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RADIUS     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#define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BLOCK_SIZE 16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__global__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void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stencil_1d(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*in,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*out)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__shared__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temp[BLOCK_SIZE + 2 * RADIUS];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threadIdx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blockIdx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blockDim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threadIdx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RADIUS;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Read input elements into shared memory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temp[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 = in[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if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threadIdx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&lt; RADIUS)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temp[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- RADIUS] = in[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- RADIUS];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temp[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BLOCK_SIZE] = in[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BLOCK_SIZE];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Synchronize (ensure all the data is available)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__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syncthreads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Apply the stencil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result =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offset = -RADIUS ; offset &lt;= RADIUS ; offset++)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result += temp[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offset];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Store the result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out[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 = result;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void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fill_ints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*x,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n)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fill_n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(x, n, 1);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main(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void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*in, *out;              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host copies of a, b, 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d_in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*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d_out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;          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device copies of a, b, 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size = (N + 2*RADIUS) *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sizeof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Alloc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space for host copies and setup values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in  = 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*)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malloc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(size);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fill_ints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(in,  N + 2*RADIUS);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out = 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*)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malloc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(size);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fill_ints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(out, N + 2*RADIUS);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Alloc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space for device copies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cudaMalloc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((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void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**)&amp;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d_in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 size);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cudaMalloc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((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void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**)&amp;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d_out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size);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Copy to device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cudaMemcpy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d_in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 in,  size,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cudaMemcpyHostToDevice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cudaMemcpy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d_out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out, size,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cudaMemcpyHostToDevice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Launch stencil_1d() kernel on GPU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stencil_1d&lt;&lt;&lt;N/BLOCK_SIZE,BLOCK_SIZE&gt;&gt;&gt;(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d_in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RADIUS,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d_out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RADIUS);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Copy result back to host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cudaMemcpy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(out,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d_out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size,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cudaMemcpyDeviceToHost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Cleanup</a:t>
            </a: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free(in); free(out);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cudaFree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d_in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cudaFree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d_out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return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1" name="Right Brace 100"/>
          <p:cNvSpPr/>
          <p:nvPr/>
        </p:nvSpPr>
        <p:spPr>
          <a:xfrm>
            <a:off x="2986451" y="4089074"/>
            <a:ext cx="75008" cy="1100122"/>
          </a:xfrm>
          <a:prstGeom prst="rightBrac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2" name="Right Brace 101"/>
          <p:cNvSpPr/>
          <p:nvPr/>
        </p:nvSpPr>
        <p:spPr>
          <a:xfrm>
            <a:off x="2998524" y="5489228"/>
            <a:ext cx="62935" cy="450051"/>
          </a:xfrm>
          <a:prstGeom prst="rightBrac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3" name="Right Brace 102"/>
          <p:cNvSpPr/>
          <p:nvPr/>
        </p:nvSpPr>
        <p:spPr>
          <a:xfrm>
            <a:off x="2986451" y="5189196"/>
            <a:ext cx="75008" cy="300032"/>
          </a:xfrm>
          <a:prstGeom prst="rightBrac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 bwMode="auto">
          <a:xfrm>
            <a:off x="3128690" y="4416851"/>
            <a:ext cx="13099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hangingPunct="0"/>
            <a:r>
              <a:rPr lang="en-GB" dirty="0">
                <a:latin typeface="Trebuchet MS" pitchFamily="34" charset="0"/>
              </a:rPr>
              <a:t>serial code</a:t>
            </a: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3128691" y="5116928"/>
            <a:ext cx="15359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hangingPunct="0"/>
            <a:r>
              <a:rPr lang="en-GB" dirty="0">
                <a:latin typeface="Trebuchet MS" pitchFamily="34" charset="0"/>
              </a:rPr>
              <a:t>parallel code</a:t>
            </a: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3128690" y="5491970"/>
            <a:ext cx="13099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hangingPunct="0"/>
            <a:r>
              <a:rPr lang="en-GB" dirty="0">
                <a:latin typeface="Trebuchet MS" pitchFamily="34" charset="0"/>
              </a:rPr>
              <a:t>serial code</a:t>
            </a:r>
          </a:p>
        </p:txBody>
      </p:sp>
      <p:sp>
        <p:nvSpPr>
          <p:cNvPr id="107" name="Right Brace 106"/>
          <p:cNvSpPr/>
          <p:nvPr/>
        </p:nvSpPr>
        <p:spPr>
          <a:xfrm>
            <a:off x="2986451" y="2161119"/>
            <a:ext cx="75008" cy="1627920"/>
          </a:xfrm>
          <a:prstGeom prst="rightBrac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 bwMode="auto">
          <a:xfrm>
            <a:off x="3128690" y="2769895"/>
            <a:ext cx="12554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hangingPunct="0"/>
            <a:r>
              <a:rPr lang="en-GB" dirty="0">
                <a:latin typeface="Trebuchet MS" pitchFamily="34" charset="0"/>
              </a:rPr>
              <a:t>parallel </a:t>
            </a:r>
            <a:r>
              <a:rPr lang="en-GB" dirty="0" err="1">
                <a:latin typeface="Trebuchet MS" pitchFamily="34" charset="0"/>
              </a:rPr>
              <a:t>fn</a:t>
            </a:r>
            <a:endParaRPr lang="en-GB" dirty="0">
              <a:latin typeface="Trebuchet MS" pitchFamily="34" charset="0"/>
            </a:endParaRPr>
          </a:p>
        </p:txBody>
      </p:sp>
      <p:pic>
        <p:nvPicPr>
          <p:cNvPr id="109" name="Picture 3" descr="\\JASON-PC\Users\Jason\Documents\CUDA by Example\ho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9328" y="1538790"/>
            <a:ext cx="1107723" cy="1107824"/>
          </a:xfrm>
          <a:prstGeom prst="rect">
            <a:avLst/>
          </a:prstGeom>
          <a:noFill/>
        </p:spPr>
      </p:pic>
      <p:sp>
        <p:nvSpPr>
          <p:cNvPr id="110" name="Freeform 109"/>
          <p:cNvSpPr/>
          <p:nvPr/>
        </p:nvSpPr>
        <p:spPr>
          <a:xfrm>
            <a:off x="6712081" y="1692224"/>
            <a:ext cx="92812" cy="800956"/>
          </a:xfrm>
          <a:custGeom>
            <a:avLst/>
            <a:gdLst>
              <a:gd name="connsiteX0" fmla="*/ 2 w 733595"/>
              <a:gd name="connsiteY0" fmla="*/ 0 h 4064000"/>
              <a:gd name="connsiteX1" fmla="*/ 719668 w 733595"/>
              <a:gd name="connsiteY1" fmla="*/ 736600 h 4064000"/>
              <a:gd name="connsiteX2" fmla="*/ 2 w 733595"/>
              <a:gd name="connsiteY2" fmla="*/ 1456266 h 4064000"/>
              <a:gd name="connsiteX3" fmla="*/ 728135 w 733595"/>
              <a:gd name="connsiteY3" fmla="*/ 2175933 h 4064000"/>
              <a:gd name="connsiteX4" fmla="*/ 16935 w 733595"/>
              <a:gd name="connsiteY4" fmla="*/ 2895600 h 4064000"/>
              <a:gd name="connsiteX5" fmla="*/ 728135 w 733595"/>
              <a:gd name="connsiteY5" fmla="*/ 3615266 h 4064000"/>
              <a:gd name="connsiteX6" fmla="*/ 287868 w 733595"/>
              <a:gd name="connsiteY6" fmla="*/ 4064000 h 4064000"/>
              <a:gd name="connsiteX0" fmla="*/ 278841 w 733595"/>
              <a:gd name="connsiteY0" fmla="*/ 0 h 3840926"/>
              <a:gd name="connsiteX1" fmla="*/ 719668 w 733595"/>
              <a:gd name="connsiteY1" fmla="*/ 513526 h 3840926"/>
              <a:gd name="connsiteX2" fmla="*/ 2 w 733595"/>
              <a:gd name="connsiteY2" fmla="*/ 1233192 h 3840926"/>
              <a:gd name="connsiteX3" fmla="*/ 728135 w 733595"/>
              <a:gd name="connsiteY3" fmla="*/ 1952859 h 3840926"/>
              <a:gd name="connsiteX4" fmla="*/ 16935 w 733595"/>
              <a:gd name="connsiteY4" fmla="*/ 2672526 h 3840926"/>
              <a:gd name="connsiteX5" fmla="*/ 728135 w 733595"/>
              <a:gd name="connsiteY5" fmla="*/ 3392192 h 3840926"/>
              <a:gd name="connsiteX6" fmla="*/ 287868 w 733595"/>
              <a:gd name="connsiteY6" fmla="*/ 3840926 h 384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  <a:tailEnd type="triangle" w="lg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6032449" y="2988083"/>
            <a:ext cx="1217937" cy="800956"/>
            <a:chOff x="7881458" y="2545259"/>
            <a:chExt cx="1461524" cy="720860"/>
          </a:xfrm>
        </p:grpSpPr>
        <p:sp>
          <p:nvSpPr>
            <p:cNvPr id="112" name="Freeform 111"/>
            <p:cNvSpPr/>
            <p:nvPr/>
          </p:nvSpPr>
          <p:spPr>
            <a:xfrm>
              <a:off x="7881458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7933387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7985316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8037245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8141103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8244961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8348819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8504606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8660393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8089174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8193032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8296890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8400748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8556535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8712322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8816180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8920038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9023896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8452677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8608464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8764251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8868109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8971967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9075825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9127754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9179683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9231608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139" name="Picture 2" descr="\\JASON-PC\Users\Jason\Documents\CUDA by Example\Tesla_c1060_3qt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4383" y="2923864"/>
            <a:ext cx="957612" cy="864404"/>
          </a:xfrm>
          <a:prstGeom prst="rect">
            <a:avLst/>
          </a:prstGeom>
          <a:noFill/>
        </p:spPr>
      </p:pic>
      <p:pic>
        <p:nvPicPr>
          <p:cNvPr id="140" name="Picture 3" descr="\\JASON-PC\Users\Jason\Documents\CUDA by Example\ho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9328" y="4481416"/>
            <a:ext cx="1107723" cy="1107824"/>
          </a:xfrm>
          <a:prstGeom prst="rect">
            <a:avLst/>
          </a:prstGeom>
          <a:noFill/>
        </p:spPr>
      </p:pic>
      <p:sp>
        <p:nvSpPr>
          <p:cNvPr id="141" name="Freeform 140"/>
          <p:cNvSpPr/>
          <p:nvPr/>
        </p:nvSpPr>
        <p:spPr>
          <a:xfrm>
            <a:off x="6712081" y="4634850"/>
            <a:ext cx="92812" cy="800956"/>
          </a:xfrm>
          <a:custGeom>
            <a:avLst/>
            <a:gdLst>
              <a:gd name="connsiteX0" fmla="*/ 2 w 733595"/>
              <a:gd name="connsiteY0" fmla="*/ 0 h 4064000"/>
              <a:gd name="connsiteX1" fmla="*/ 719668 w 733595"/>
              <a:gd name="connsiteY1" fmla="*/ 736600 h 4064000"/>
              <a:gd name="connsiteX2" fmla="*/ 2 w 733595"/>
              <a:gd name="connsiteY2" fmla="*/ 1456266 h 4064000"/>
              <a:gd name="connsiteX3" fmla="*/ 728135 w 733595"/>
              <a:gd name="connsiteY3" fmla="*/ 2175933 h 4064000"/>
              <a:gd name="connsiteX4" fmla="*/ 16935 w 733595"/>
              <a:gd name="connsiteY4" fmla="*/ 2895600 h 4064000"/>
              <a:gd name="connsiteX5" fmla="*/ 728135 w 733595"/>
              <a:gd name="connsiteY5" fmla="*/ 3615266 h 4064000"/>
              <a:gd name="connsiteX6" fmla="*/ 287868 w 733595"/>
              <a:gd name="connsiteY6" fmla="*/ 4064000 h 4064000"/>
              <a:gd name="connsiteX0" fmla="*/ 278841 w 733595"/>
              <a:gd name="connsiteY0" fmla="*/ 0 h 3840926"/>
              <a:gd name="connsiteX1" fmla="*/ 719668 w 733595"/>
              <a:gd name="connsiteY1" fmla="*/ 513526 h 3840926"/>
              <a:gd name="connsiteX2" fmla="*/ 2 w 733595"/>
              <a:gd name="connsiteY2" fmla="*/ 1233192 h 3840926"/>
              <a:gd name="connsiteX3" fmla="*/ 728135 w 733595"/>
              <a:gd name="connsiteY3" fmla="*/ 1952859 h 3840926"/>
              <a:gd name="connsiteX4" fmla="*/ 16935 w 733595"/>
              <a:gd name="connsiteY4" fmla="*/ 2672526 h 3840926"/>
              <a:gd name="connsiteX5" fmla="*/ 728135 w 733595"/>
              <a:gd name="connsiteY5" fmla="*/ 3392192 h 3840926"/>
              <a:gd name="connsiteX6" fmla="*/ 287868 w 733595"/>
              <a:gd name="connsiteY6" fmla="*/ 3840926 h 384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  <a:tailEnd type="triangle" w="lg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 flipV="1">
            <a:off x="4299096" y="2238869"/>
            <a:ext cx="2129083" cy="2177982"/>
          </a:xfrm>
          <a:prstGeom prst="straightConnector1">
            <a:avLst/>
          </a:prstGeom>
          <a:noFill/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3" name="Straight Arrow Connector 142"/>
          <p:cNvCxnSpPr/>
          <p:nvPr/>
        </p:nvCxnSpPr>
        <p:spPr>
          <a:xfrm flipV="1">
            <a:off x="4572000" y="3788268"/>
            <a:ext cx="1414784" cy="1400928"/>
          </a:xfrm>
          <a:prstGeom prst="straightConnector1">
            <a:avLst/>
          </a:prstGeom>
          <a:noFill/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4" name="Straight Arrow Connector 143"/>
          <p:cNvCxnSpPr/>
          <p:nvPr/>
        </p:nvCxnSpPr>
        <p:spPr>
          <a:xfrm flipV="1">
            <a:off x="4438664" y="5116929"/>
            <a:ext cx="2026526" cy="559707"/>
          </a:xfrm>
          <a:prstGeom prst="straightConnector1">
            <a:avLst/>
          </a:prstGeom>
          <a:noFill/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5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4" grpId="0"/>
      <p:bldP spid="105" grpId="0"/>
      <p:bldP spid="106" grpId="0"/>
      <p:bldP spid="107" grpId="0" animBg="1"/>
      <p:bldP spid="108" grpId="0"/>
      <p:bldP spid="110" grpId="0" animBg="1"/>
      <p:bldP spid="1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Processing Flow</a:t>
            </a:r>
            <a:endParaRPr lang="en-GB" dirty="0"/>
          </a:p>
        </p:txBody>
      </p:sp>
      <p:sp>
        <p:nvSpPr>
          <p:cNvPr id="216" name="TextBox 215"/>
          <p:cNvSpPr txBox="1"/>
          <p:nvPr/>
        </p:nvSpPr>
        <p:spPr>
          <a:xfrm>
            <a:off x="464315" y="4143380"/>
            <a:ext cx="410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Copy input data from CPU memory to GPU memory</a:t>
            </a:r>
          </a:p>
        </p:txBody>
      </p:sp>
      <p:pic>
        <p:nvPicPr>
          <p:cNvPr id="133123" name="Picture 3" descr="\\europa\USB_Storage\Parallel programming.png"/>
          <p:cNvPicPr>
            <a:picLocks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810135" y="1133745"/>
            <a:ext cx="4169664" cy="5120640"/>
          </a:xfrm>
          <a:prstGeom prst="rect">
            <a:avLst/>
          </a:prstGeom>
          <a:noFill/>
        </p:spPr>
      </p:pic>
      <p:pic>
        <p:nvPicPr>
          <p:cNvPr id="133124" name="Picture 4" descr="\\europa\USB_Storage\Parallel programming (CPU).png"/>
          <p:cNvPicPr>
            <a:picLocks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836585" y="1493785"/>
            <a:ext cx="2642616" cy="2039112"/>
          </a:xfrm>
          <a:prstGeom prst="rect">
            <a:avLst/>
          </a:prstGeom>
          <a:noFill/>
        </p:spPr>
      </p:pic>
      <p:sp>
        <p:nvSpPr>
          <p:cNvPr id="124" name="Left-Right Arrow 123"/>
          <p:cNvSpPr/>
          <p:nvPr/>
        </p:nvSpPr>
        <p:spPr>
          <a:xfrm>
            <a:off x="3262303" y="2033845"/>
            <a:ext cx="1666887" cy="545760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PCI Bus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2" name="Bent Arrow 131"/>
          <p:cNvSpPr/>
          <p:nvPr/>
        </p:nvSpPr>
        <p:spPr>
          <a:xfrm rot="5400000">
            <a:off x="3202528" y="2278193"/>
            <a:ext cx="2949997" cy="3631432"/>
          </a:xfrm>
          <a:prstGeom prst="bentArrow">
            <a:avLst>
              <a:gd name="adj1" fmla="val 14333"/>
              <a:gd name="adj2" fmla="val 13740"/>
              <a:gd name="adj3" fmla="val 20259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</p:bldLst>
  </p:timing>
</p:sld>
</file>

<file path=ppt/theme/theme1.xml><?xml version="1.0" encoding="utf-8"?>
<a:theme xmlns:a="http://schemas.openxmlformats.org/drawingml/2006/main" name="NVIDIA_Developer_Curriculum_4x3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AE50FE4E83134C8518AD921FB0A4A5" ma:contentTypeVersion="0" ma:contentTypeDescription="Create a new document." ma:contentTypeScope="" ma:versionID="5e4399a53672ba32467c4ab61950bd1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64BF7E-7044-494D-AD07-F09143F3B43B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69518ED-EBA0-4E1B-8758-A78F00C8C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BA93D17-D153-49A4-9FCE-3B810FBC70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59488</TotalTime>
  <Words>3297</Words>
  <Application>Microsoft Office PowerPoint</Application>
  <PresentationFormat>Presentación en pantalla (4:3)</PresentationFormat>
  <Paragraphs>1013</Paragraphs>
  <Slides>68</Slides>
  <Notes>10</Notes>
  <HiddenSlides>1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68</vt:i4>
      </vt:variant>
    </vt:vector>
  </HeadingPairs>
  <TitlesOfParts>
    <vt:vector size="74" baseType="lpstr">
      <vt:lpstr>Arial</vt:lpstr>
      <vt:lpstr>Calibri</vt:lpstr>
      <vt:lpstr>Courier New</vt:lpstr>
      <vt:lpstr>Trebuchet MS</vt:lpstr>
      <vt:lpstr>Wingdings</vt:lpstr>
      <vt:lpstr>NVIDIA_Developer_Curriculum_4x3_Theme</vt:lpstr>
      <vt:lpstr>CUDA C/C++ BASICS</vt:lpstr>
      <vt:lpstr>What is CUDA?</vt:lpstr>
      <vt:lpstr>Introduction to CUDA C/C++</vt:lpstr>
      <vt:lpstr>Prerequisites</vt:lpstr>
      <vt:lpstr>Presentación de PowerPoint</vt:lpstr>
      <vt:lpstr>Presentación de PowerPoint</vt:lpstr>
      <vt:lpstr>Heterogeneous Computing</vt:lpstr>
      <vt:lpstr>Heterogeneous Computing</vt:lpstr>
      <vt:lpstr>Simple Processing Flow</vt:lpstr>
      <vt:lpstr>Simple Processing Flow</vt:lpstr>
      <vt:lpstr>Simple Processing Flow</vt:lpstr>
      <vt:lpstr>Hello World!</vt:lpstr>
      <vt:lpstr>Hello World! with Device Code</vt:lpstr>
      <vt:lpstr>Hello World! with Device Code</vt:lpstr>
      <vt:lpstr>Hello World! with Device COde</vt:lpstr>
      <vt:lpstr>Hello World! with Device Code</vt:lpstr>
      <vt:lpstr>Parallel Programming in CUDA C/C++</vt:lpstr>
      <vt:lpstr>Addition on the Device</vt:lpstr>
      <vt:lpstr>Addition on the Device</vt:lpstr>
      <vt:lpstr>Memory Management</vt:lpstr>
      <vt:lpstr>Addition on the Device: add()</vt:lpstr>
      <vt:lpstr>Addition on the Device: main()</vt:lpstr>
      <vt:lpstr>Addition on the Device: main()</vt:lpstr>
      <vt:lpstr>Presentación de PowerPoint</vt:lpstr>
      <vt:lpstr>Moving to Parallel</vt:lpstr>
      <vt:lpstr>Vector Addition on the Device</vt:lpstr>
      <vt:lpstr>Vector Addition on the Device</vt:lpstr>
      <vt:lpstr>Vector Addition on the Device: add()</vt:lpstr>
      <vt:lpstr>Vector Addition on the Device: main()</vt:lpstr>
      <vt:lpstr>Vector Addition on the Device: main()</vt:lpstr>
      <vt:lpstr>Review (1 of 2)</vt:lpstr>
      <vt:lpstr>Review (2 of 2)</vt:lpstr>
      <vt:lpstr>Presentación de PowerPoint</vt:lpstr>
      <vt:lpstr>CUDA Threads</vt:lpstr>
      <vt:lpstr>Vector Addition Using Threads: main()</vt:lpstr>
      <vt:lpstr>Vector Addition Using Threads: main()</vt:lpstr>
      <vt:lpstr>Presentación de PowerPoint</vt:lpstr>
      <vt:lpstr>Combining Blocks and Threads</vt:lpstr>
      <vt:lpstr>Indexing Arrays with Blocks and Threads</vt:lpstr>
      <vt:lpstr>Indexing Arrays: Example</vt:lpstr>
      <vt:lpstr>Vector Addition with Blocks and Threads</vt:lpstr>
      <vt:lpstr>Addition with Blocks and Threads: main()</vt:lpstr>
      <vt:lpstr>Addition with Blocks and Threads: main()</vt:lpstr>
      <vt:lpstr>Handling Arbitrary Vector Sizes</vt:lpstr>
      <vt:lpstr>Why Bother with Threads?</vt:lpstr>
      <vt:lpstr>Review</vt:lpstr>
      <vt:lpstr>Presentación de PowerPoint</vt:lpstr>
      <vt:lpstr>1D Stencil</vt:lpstr>
      <vt:lpstr>Implementing Within a Block</vt:lpstr>
      <vt:lpstr>Sharing Data Between Threads</vt:lpstr>
      <vt:lpstr>Implementing With Shared Memory</vt:lpstr>
      <vt:lpstr>Presentación de PowerPoint</vt:lpstr>
      <vt:lpstr>Stencil Kernel</vt:lpstr>
      <vt:lpstr>Data Race!</vt:lpstr>
      <vt:lpstr>__syncthreads()</vt:lpstr>
      <vt:lpstr>Stencil Kernel</vt:lpstr>
      <vt:lpstr>Stencil Kernel</vt:lpstr>
      <vt:lpstr>Review (1 of 2)</vt:lpstr>
      <vt:lpstr>Review (2 of 2)</vt:lpstr>
      <vt:lpstr>Presentación de PowerPoint</vt:lpstr>
      <vt:lpstr>Coordinating Host &amp; Device</vt:lpstr>
      <vt:lpstr>Reporting Errors</vt:lpstr>
      <vt:lpstr>Device Management</vt:lpstr>
      <vt:lpstr>Introduction to CUDA C/C++</vt:lpstr>
      <vt:lpstr>Compute Capability</vt:lpstr>
      <vt:lpstr>IDs and Dimensions</vt:lpstr>
      <vt:lpstr>Textures</vt:lpstr>
      <vt:lpstr>Topics we skipped</vt:lpstr>
    </vt:vector>
  </TitlesOfParts>
  <Company>NVIDIA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Introduction to CUDA C Programming</dc:title>
  <dc:creator>NVIDIA</dc:creator>
  <cp:lastModifiedBy>César Pedraza</cp:lastModifiedBy>
  <cp:revision>1668</cp:revision>
  <dcterms:created xsi:type="dcterms:W3CDTF">2008-09-02T20:19:23Z</dcterms:created>
  <dcterms:modified xsi:type="dcterms:W3CDTF">2020-04-16T19:06:01Z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0x0101003FAE50FE4E83134C8518AD921FB0A4A5</vt:lpwstr>
  </property>
  <property fmtid="{D5CDD505-2E9C-101B-9397-08002B2CF9AE}" pid="4" name="Security0">
    <vt:lpwstr>Public</vt:lpwstr>
  </property>
  <property fmtid="{D5CDD505-2E9C-101B-9397-08002B2CF9AE}" pid="5" name="Description0">
    <vt:lpwstr>CUDA Toolkit 4.0 Overview</vt:lpwstr>
  </property>
</Properties>
</file>