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62"/>
    <p:restoredTop sz="94673"/>
  </p:normalViewPr>
  <p:slideViewPr>
    <p:cSldViewPr snapToGrid="0">
      <p:cViewPr>
        <p:scale>
          <a:sx n="92" d="100"/>
          <a:sy n="92" d="100"/>
        </p:scale>
        <p:origin x="294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D8680B-E6F9-FC40-B354-E6115C165ED7}" type="datetimeFigureOut">
              <a:rPr lang="en-KR" smtClean="0"/>
              <a:t>4/30/24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04F85-1D76-9542-BB0F-5A4CF22FB77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8036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F04F85-1D76-9542-BB0F-5A4CF22FB774}" type="slidenum">
              <a:rPr lang="en-KR" smtClean="0"/>
              <a:t>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33875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64504-AF1A-0B4B-B6BB-9EDD696D1060}" type="datetimeFigureOut">
              <a:rPr lang="en-KR" smtClean="0"/>
              <a:t>4/30/24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08307-3D89-7F45-BD35-658F02DB38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22248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64504-AF1A-0B4B-B6BB-9EDD696D1060}" type="datetimeFigureOut">
              <a:rPr lang="en-KR" smtClean="0"/>
              <a:t>4/30/24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08307-3D89-7F45-BD35-658F02DB38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32994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3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3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64504-AF1A-0B4B-B6BB-9EDD696D1060}" type="datetimeFigureOut">
              <a:rPr lang="en-KR" smtClean="0"/>
              <a:t>4/30/24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08307-3D89-7F45-BD35-658F02DB38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29775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64504-AF1A-0B4B-B6BB-9EDD696D1060}" type="datetimeFigureOut">
              <a:rPr lang="en-KR" smtClean="0"/>
              <a:t>4/30/24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08307-3D89-7F45-BD35-658F02DB38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98855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64504-AF1A-0B4B-B6BB-9EDD696D1060}" type="datetimeFigureOut">
              <a:rPr lang="en-KR" smtClean="0"/>
              <a:t>4/30/24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08307-3D89-7F45-BD35-658F02DB38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54766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64504-AF1A-0B4B-B6BB-9EDD696D1060}" type="datetimeFigureOut">
              <a:rPr lang="en-KR" smtClean="0"/>
              <a:t>4/30/24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08307-3D89-7F45-BD35-658F02DB38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51901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5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64504-AF1A-0B4B-B6BB-9EDD696D1060}" type="datetimeFigureOut">
              <a:rPr lang="en-KR" smtClean="0"/>
              <a:t>4/30/24</a:t>
            </a:fld>
            <a:endParaRPr lang="en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08307-3D89-7F45-BD35-658F02DB38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17430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64504-AF1A-0B4B-B6BB-9EDD696D1060}" type="datetimeFigureOut">
              <a:rPr lang="en-KR" smtClean="0"/>
              <a:t>4/30/24</a:t>
            </a:fld>
            <a:endParaRPr lang="en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08307-3D89-7F45-BD35-658F02DB38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2927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64504-AF1A-0B4B-B6BB-9EDD696D1060}" type="datetimeFigureOut">
              <a:rPr lang="en-KR" smtClean="0"/>
              <a:t>4/30/24</a:t>
            </a:fld>
            <a:endParaRPr lang="en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08307-3D89-7F45-BD35-658F02DB38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42903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8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64504-AF1A-0B4B-B6BB-9EDD696D1060}" type="datetimeFigureOut">
              <a:rPr lang="en-KR" smtClean="0"/>
              <a:t>4/30/24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08307-3D89-7F45-BD35-658F02DB38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19838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8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64504-AF1A-0B4B-B6BB-9EDD696D1060}" type="datetimeFigureOut">
              <a:rPr lang="en-KR" smtClean="0"/>
              <a:t>4/30/24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08307-3D89-7F45-BD35-658F02DB38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21819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5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64504-AF1A-0B4B-B6BB-9EDD696D1060}" type="datetimeFigureOut">
              <a:rPr lang="en-KR" smtClean="0"/>
              <a:t>4/30/24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08307-3D89-7F45-BD35-658F02DB38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04852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32F69AC-D7F4-E2C0-7B82-88B0386746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607633"/>
              </p:ext>
            </p:extLst>
          </p:nvPr>
        </p:nvGraphicFramePr>
        <p:xfrm>
          <a:off x="0" y="0"/>
          <a:ext cx="6858000" cy="9158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643">
                  <a:extLst>
                    <a:ext uri="{9D8B030D-6E8A-4147-A177-3AD203B41FA5}">
                      <a16:colId xmlns:a16="http://schemas.microsoft.com/office/drawing/2014/main" val="1894313111"/>
                    </a:ext>
                  </a:extLst>
                </a:gridCol>
                <a:gridCol w="1080617">
                  <a:extLst>
                    <a:ext uri="{9D8B030D-6E8A-4147-A177-3AD203B41FA5}">
                      <a16:colId xmlns:a16="http://schemas.microsoft.com/office/drawing/2014/main" val="3841302526"/>
                    </a:ext>
                  </a:extLst>
                </a:gridCol>
                <a:gridCol w="943583">
                  <a:extLst>
                    <a:ext uri="{9D8B030D-6E8A-4147-A177-3AD203B41FA5}">
                      <a16:colId xmlns:a16="http://schemas.microsoft.com/office/drawing/2014/main" val="4082994067"/>
                    </a:ext>
                  </a:extLst>
                </a:gridCol>
                <a:gridCol w="1263724">
                  <a:extLst>
                    <a:ext uri="{9D8B030D-6E8A-4147-A177-3AD203B41FA5}">
                      <a16:colId xmlns:a16="http://schemas.microsoft.com/office/drawing/2014/main" val="1852771672"/>
                    </a:ext>
                  </a:extLst>
                </a:gridCol>
                <a:gridCol w="1214651">
                  <a:extLst>
                    <a:ext uri="{9D8B030D-6E8A-4147-A177-3AD203B41FA5}">
                      <a16:colId xmlns:a16="http://schemas.microsoft.com/office/drawing/2014/main" val="782934022"/>
                    </a:ext>
                  </a:extLst>
                </a:gridCol>
                <a:gridCol w="1480782">
                  <a:extLst>
                    <a:ext uri="{9D8B030D-6E8A-4147-A177-3AD203B41FA5}">
                      <a16:colId xmlns:a16="http://schemas.microsoft.com/office/drawing/2014/main" val="2546016981"/>
                    </a:ext>
                  </a:extLst>
                </a:gridCol>
              </a:tblGrid>
              <a:tr h="873264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300" b="1" i="0" dirty="0">
                          <a:latin typeface="NanumSquare ExtraBold" panose="020B0600000101010101" pitchFamily="34" charset="-127"/>
                          <a:ea typeface="NanumSquare ExtraBold" panose="020B0600000101010101" pitchFamily="34" charset="-127"/>
                        </a:rPr>
                        <a:t>구분</a:t>
                      </a:r>
                      <a:endParaRPr lang="en-KR" sz="1300" b="1" i="0" dirty="0">
                        <a:latin typeface="NanumSquare ExtraBold" panose="020B0600000101010101" pitchFamily="34" charset="-127"/>
                        <a:ea typeface="NanumSquare ExtraBold" panose="020B0600000101010101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300" b="1" i="0" dirty="0">
                          <a:latin typeface="NanumSquare ExtraBold" panose="020B0600000101010101" pitchFamily="34" charset="-127"/>
                          <a:ea typeface="NanumSquare ExtraBold" panose="020B0600000101010101" pitchFamily="34" charset="-127"/>
                        </a:rPr>
                        <a:t>해외 경쟁사</a:t>
                      </a:r>
                      <a:endParaRPr lang="en-KR" sz="1300" b="1" i="0" dirty="0">
                        <a:latin typeface="NanumSquare ExtraBold" panose="020B0600000101010101" pitchFamily="34" charset="-127"/>
                        <a:ea typeface="NanumSquare ExtraBold" panose="020B0600000101010101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300" b="1" i="0" dirty="0">
                          <a:latin typeface="NanumSquare ExtraBold" panose="020B0600000101010101" pitchFamily="34" charset="-127"/>
                          <a:ea typeface="NanumSquare ExtraBold" panose="020B0600000101010101" pitchFamily="34" charset="-127"/>
                        </a:rPr>
                        <a:t>국내 경쟁사</a:t>
                      </a:r>
                      <a:endParaRPr lang="en-KR" sz="1300" b="1" i="0" dirty="0">
                        <a:latin typeface="NanumSquare ExtraBold" panose="020B0600000101010101" pitchFamily="34" charset="-127"/>
                        <a:ea typeface="NanumSquare ExtraBold" panose="020B0600000101010101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300" b="1" i="0" dirty="0">
                          <a:latin typeface="NanumSquare ExtraBold" panose="020B0600000101010101" pitchFamily="34" charset="-127"/>
                          <a:ea typeface="NanumSquare ExtraBold" panose="020B0600000101010101" pitchFamily="34" charset="-127"/>
                        </a:rPr>
                        <a:t>방산 특허</a:t>
                      </a:r>
                      <a:endParaRPr lang="en-US" altLang="ko-KR" sz="1300" b="1" i="0" dirty="0">
                        <a:latin typeface="NanumSquare ExtraBold" panose="020B0600000101010101" pitchFamily="34" charset="-127"/>
                        <a:ea typeface="NanumSquare ExtraBold" panose="020B0600000101010101" pitchFamily="34" charset="-127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300" b="1" i="0" dirty="0">
                          <a:latin typeface="NanumSquare ExtraBold" panose="020B0600000101010101" pitchFamily="34" charset="-127"/>
                          <a:ea typeface="NanumSquare ExtraBold" panose="020B0600000101010101" pitchFamily="34" charset="-127"/>
                        </a:rPr>
                        <a:t>분석 플랫폼</a:t>
                      </a:r>
                      <a:endParaRPr lang="en-KR" sz="1300" b="1" i="0" dirty="0">
                        <a:latin typeface="NanumSquare ExtraBold" panose="020B0600000101010101" pitchFamily="34" charset="-127"/>
                        <a:ea typeface="NanumSquare ExtraBold" panose="020B0600000101010101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684894"/>
                  </a:ext>
                </a:extLst>
              </a:tr>
              <a:tr h="1197764">
                <a:tc v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000" b="1" i="0" dirty="0">
                          <a:latin typeface="NanumSquare ExtraBold" panose="020B0600000101010101" pitchFamily="34" charset="-127"/>
                          <a:ea typeface="NanumSquare ExtraBold" panose="020B0600000101010101" pitchFamily="34" charset="-127"/>
                        </a:rPr>
                        <a:t>(</a:t>
                      </a:r>
                      <a:r>
                        <a:rPr lang="ko-KR" altLang="en-US" sz="1000" b="1" i="0" dirty="0">
                          <a:latin typeface="NanumSquare ExtraBold" panose="020B0600000101010101" pitchFamily="34" charset="-127"/>
                          <a:ea typeface="NanumSquare ExtraBold" panose="020B0600000101010101" pitchFamily="34" charset="-127"/>
                        </a:rPr>
                        <a:t>미국</a:t>
                      </a:r>
                      <a:r>
                        <a:rPr lang="en-US" altLang="ko-KR" sz="1000" b="1" i="0" dirty="0">
                          <a:latin typeface="NanumSquare ExtraBold" panose="020B0600000101010101" pitchFamily="34" charset="-127"/>
                          <a:ea typeface="NanumSquare ExtraBold" panose="020B0600000101010101" pitchFamily="34" charset="-127"/>
                        </a:rPr>
                        <a:t>)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b="1" i="0" dirty="0" err="1">
                          <a:latin typeface="NanumSquare ExtraBold" panose="020B0600000101010101" pitchFamily="34" charset="-127"/>
                          <a:ea typeface="NanumSquare ExtraBold" panose="020B0600000101010101" pitchFamily="34" charset="-127"/>
                        </a:rPr>
                        <a:t>PatentsView</a:t>
                      </a:r>
                      <a:endParaRPr lang="en-US" sz="1000" b="1" i="0" dirty="0">
                        <a:latin typeface="NanumSquare ExtraBold" panose="020B0600000101010101" pitchFamily="34" charset="-127"/>
                        <a:ea typeface="NanumSquare ExtraBold" panose="020B0600000101010101" pitchFamily="34" charset="-127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endParaRPr lang="en-KR" sz="1000" b="1" i="0" dirty="0">
                        <a:latin typeface="NanumSquare ExtraBold" panose="020B0600000101010101" pitchFamily="34" charset="-127"/>
                        <a:ea typeface="NanumSquare ExtraBold" panose="020B0600000101010101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000" b="1" i="0" dirty="0">
                          <a:latin typeface="NanumSquare ExtraBold" panose="020B0600000101010101" pitchFamily="34" charset="-127"/>
                          <a:ea typeface="NanumSquare ExtraBold" panose="020B0600000101010101" pitchFamily="34" charset="-127"/>
                        </a:rPr>
                        <a:t>(</a:t>
                      </a:r>
                      <a:r>
                        <a:rPr lang="ko-KR" altLang="en-US" sz="1000" b="1" i="0" dirty="0">
                          <a:latin typeface="NanumSquare ExtraBold" panose="020B0600000101010101" pitchFamily="34" charset="-127"/>
                          <a:ea typeface="NanumSquare ExtraBold" panose="020B0600000101010101" pitchFamily="34" charset="-127"/>
                        </a:rPr>
                        <a:t>일본</a:t>
                      </a:r>
                      <a:r>
                        <a:rPr lang="en-US" altLang="ko-KR" sz="1000" b="1" i="0" dirty="0">
                          <a:latin typeface="NanumSquare ExtraBold" panose="020B0600000101010101" pitchFamily="34" charset="-127"/>
                          <a:ea typeface="NanumSquare ExtraBold" panose="020B0600000101010101" pitchFamily="34" charset="-127"/>
                        </a:rPr>
                        <a:t>)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b="1" i="0" dirty="0">
                          <a:latin typeface="NanumSquare ExtraBold" panose="020B0600000101010101" pitchFamily="34" charset="-127"/>
                          <a:ea typeface="NanumSquare ExtraBold" panose="020B0600000101010101" pitchFamily="34" charset="-127"/>
                        </a:rPr>
                        <a:t>JAPIO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endParaRPr lang="en-US" sz="1000" b="1" i="0" dirty="0">
                        <a:latin typeface="NanumSquare ExtraBold" panose="020B0600000101010101" pitchFamily="34" charset="-127"/>
                        <a:ea typeface="NanumSquare ExtraBold" panose="020B0600000101010101" pitchFamily="34" charset="-127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000" b="1" i="0" dirty="0">
                          <a:latin typeface="NanumSquare ExtraBold" panose="020B0600000101010101" pitchFamily="34" charset="-127"/>
                          <a:ea typeface="NanumSquare ExtraBold" panose="020B0600000101010101" pitchFamily="34" charset="-127"/>
                        </a:rPr>
                        <a:t>특허정보검색서비스</a:t>
                      </a:r>
                      <a:endParaRPr lang="en-US" altLang="ko-KR" sz="1000" b="1" i="0" dirty="0">
                        <a:latin typeface="NanumSquare ExtraBold" panose="020B0600000101010101" pitchFamily="34" charset="-127"/>
                        <a:ea typeface="NanumSquare ExtraBold" panose="020B0600000101010101" pitchFamily="34" charset="-127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000" b="1" i="0" dirty="0">
                          <a:latin typeface="NanumSquare ExtraBold" panose="020B0600000101010101" pitchFamily="34" charset="-127"/>
                          <a:ea typeface="NanumSquare ExtraBold" panose="020B0600000101010101" pitchFamily="34" charset="-127"/>
                        </a:rPr>
                        <a:t>KIPRIS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endParaRPr lang="en-KR" sz="1000" b="1" i="0" dirty="0">
                        <a:latin typeface="NanumSquare ExtraBold" panose="020B0600000101010101" pitchFamily="34" charset="-127"/>
                        <a:ea typeface="NanumSquare ExtraBold" panose="020B0600000101010101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000" b="1" i="0" dirty="0" err="1">
                          <a:latin typeface="NanumSquare ExtraBold" panose="020B0600000101010101" pitchFamily="34" charset="-127"/>
                          <a:ea typeface="NanumSquare ExtraBold" panose="020B0600000101010101" pitchFamily="34" charset="-127"/>
                        </a:rPr>
                        <a:t>한국특허정보원</a:t>
                      </a:r>
                      <a:endParaRPr lang="en-US" altLang="ko-KR" sz="1000" b="1" i="0" dirty="0">
                        <a:latin typeface="NanumSquare ExtraBold" panose="020B0600000101010101" pitchFamily="34" charset="-127"/>
                        <a:ea typeface="NanumSquare ExtraBold" panose="020B0600000101010101" pitchFamily="34" charset="-127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b="1" i="0" dirty="0" err="1">
                          <a:latin typeface="NanumSquare ExtraBold" panose="020B0600000101010101" pitchFamily="34" charset="-127"/>
                          <a:ea typeface="NanumSquare ExtraBold" panose="020B0600000101010101" pitchFamily="34" charset="-127"/>
                        </a:rPr>
                        <a:t>KorPatELECTRA</a:t>
                      </a:r>
                      <a:endParaRPr lang="en-US" sz="1000" b="1" i="0" dirty="0">
                        <a:latin typeface="NanumSquare ExtraBold" panose="020B0600000101010101" pitchFamily="34" charset="-127"/>
                        <a:ea typeface="NanumSquare ExtraBold" panose="020B0600000101010101" pitchFamily="34" charset="-127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endParaRPr lang="en-US" sz="500" b="1" i="0" dirty="0">
                        <a:latin typeface="NanumSquare ExtraBold" panose="020B0600000101010101" pitchFamily="34" charset="-127"/>
                        <a:ea typeface="NanumSquare ExtraBold" panose="020B0600000101010101" pitchFamily="34" charset="-127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endParaRPr lang="en-KR" sz="1000" b="1" i="0" dirty="0">
                        <a:latin typeface="NanumSquare ExtraBold" panose="020B0600000101010101" pitchFamily="34" charset="-127"/>
                        <a:ea typeface="NanumSquare ExtraBold" panose="020B0600000101010101" pitchFamily="34" charset="-127"/>
                      </a:endParaRPr>
                    </a:p>
                  </a:txBody>
                  <a:tcPr anchor="ctr"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000" b="1" i="0" dirty="0" err="1">
                          <a:latin typeface="NanumSquare ExtraBold" panose="020B0600000101010101" pitchFamily="34" charset="-127"/>
                          <a:ea typeface="NanumSquare ExtraBold" panose="020B0600000101010101" pitchFamily="34" charset="-127"/>
                        </a:rPr>
                        <a:t>밀리펫</a:t>
                      </a:r>
                      <a:endParaRPr lang="en-US" altLang="ko-KR" sz="1000" b="1" i="0" dirty="0">
                        <a:latin typeface="NanumSquare ExtraBold" panose="020B0600000101010101" pitchFamily="34" charset="-127"/>
                        <a:ea typeface="NanumSquare ExtraBold" panose="020B0600000101010101" pitchFamily="34" charset="-127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endParaRPr lang="en-KR" sz="1000" b="1" i="0" dirty="0">
                        <a:latin typeface="NanumSquare ExtraBold" panose="020B0600000101010101" pitchFamily="34" charset="-127"/>
                        <a:ea typeface="NanumSquare ExtraBold" panose="020B0600000101010101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600935"/>
                  </a:ext>
                </a:extLst>
              </a:tr>
              <a:tr h="107610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200" b="1" i="0" dirty="0">
                          <a:solidFill>
                            <a:schemeClr val="tx1"/>
                          </a:solidFill>
                          <a:latin typeface="NanumSquare ExtraBold" panose="020B0600000101010101" pitchFamily="34" charset="-127"/>
                          <a:ea typeface="NanumSquare ExtraBold" panose="020B0600000101010101" pitchFamily="34" charset="-127"/>
                        </a:rPr>
                        <a:t>대표 기능</a:t>
                      </a:r>
                      <a:endParaRPr lang="en-KR" sz="1200" b="1" i="0" dirty="0">
                        <a:solidFill>
                          <a:schemeClr val="tx1"/>
                        </a:solidFill>
                        <a:latin typeface="NanumSquare ExtraBold" panose="020B0600000101010101" pitchFamily="34" charset="-127"/>
                        <a:ea typeface="NanumSquare ExtraBold" panose="020B0600000101010101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0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특허 데이터 기반 차트 시각화</a:t>
                      </a:r>
                      <a:endParaRPr lang="en-KR" sz="1000" b="0" i="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0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국제 특허 조회 및 기계 번역</a:t>
                      </a:r>
                      <a:endParaRPr lang="en-KR" sz="1000" b="0" i="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0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특허 정보 검색</a:t>
                      </a:r>
                      <a:endParaRPr lang="en-KR" sz="1000" b="0" i="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0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특허 데이터 학습 언어 모델</a:t>
                      </a:r>
                      <a:endParaRPr lang="en-KR" sz="1000" b="0" i="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28600" indent="-228600" algn="ctr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000" b="1" i="0" dirty="0">
                          <a:latin typeface="NanumSquare ExtraBold" panose="020B0600000101010101" pitchFamily="34" charset="-127"/>
                          <a:ea typeface="NanumSquare ExtraBold" panose="020B0600000101010101" pitchFamily="34" charset="-127"/>
                        </a:rPr>
                        <a:t>특허 데이터 기반 </a:t>
                      </a:r>
                      <a:r>
                        <a:rPr lang="en-US" altLang="ko-KR" sz="1000" b="1" i="0" dirty="0">
                          <a:latin typeface="NanumSquare ExtraBold" panose="020B0600000101010101" pitchFamily="34" charset="-127"/>
                          <a:ea typeface="NanumSquare ExtraBold" panose="020B0600000101010101" pitchFamily="34" charset="-127"/>
                        </a:rPr>
                        <a:t>LLM</a:t>
                      </a:r>
                    </a:p>
                    <a:p>
                      <a:pPr marL="228600" indent="-228600" algn="ctr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000" b="1" i="0" dirty="0">
                          <a:latin typeface="NanumSquare ExtraBold" panose="020B0600000101010101" pitchFamily="34" charset="-127"/>
                          <a:ea typeface="NanumSquare ExtraBold" panose="020B0600000101010101" pitchFamily="34" charset="-127"/>
                        </a:rPr>
                        <a:t>특허</a:t>
                      </a:r>
                      <a:r>
                        <a:rPr lang="en-US" altLang="ko-KR" sz="1000" b="1" i="0" dirty="0">
                          <a:latin typeface="NanumSquare ExtraBold" panose="020B0600000101010101" pitchFamily="34" charset="-127"/>
                          <a:ea typeface="NanumSquare ExtraBold" panose="020B0600000101010101" pitchFamily="34" charset="-127"/>
                        </a:rPr>
                        <a:t> AI </a:t>
                      </a:r>
                      <a:r>
                        <a:rPr lang="ko-KR" altLang="en-US" sz="1000" b="1" i="0" dirty="0">
                          <a:latin typeface="NanumSquare ExtraBold" panose="020B0600000101010101" pitchFamily="34" charset="-127"/>
                          <a:ea typeface="NanumSquare ExtraBold" panose="020B0600000101010101" pitchFamily="34" charset="-127"/>
                        </a:rPr>
                        <a:t>분석 및 </a:t>
                      </a:r>
                      <a:r>
                        <a:rPr lang="en-US" altLang="ko-KR" sz="1000" b="1" i="0" dirty="0">
                          <a:latin typeface="NanumSquare ExtraBold" panose="020B0600000101010101" pitchFamily="34" charset="-127"/>
                          <a:ea typeface="NanumSquare ExtraBold" panose="020B0600000101010101" pitchFamily="34" charset="-127"/>
                        </a:rPr>
                        <a:t>AI </a:t>
                      </a:r>
                      <a:r>
                        <a:rPr lang="ko-KR" altLang="en-US" sz="1000" b="1" i="0" dirty="0">
                          <a:latin typeface="NanumSquare ExtraBold" panose="020B0600000101010101" pitchFamily="34" charset="-127"/>
                          <a:ea typeface="NanumSquare ExtraBold" panose="020B0600000101010101" pitchFamily="34" charset="-127"/>
                        </a:rPr>
                        <a:t>시각화</a:t>
                      </a:r>
                      <a:endParaRPr lang="en-KR" sz="1000" b="1" i="0" dirty="0">
                        <a:latin typeface="NanumSquare ExtraBold" panose="020B0600000101010101" pitchFamily="34" charset="-127"/>
                        <a:ea typeface="NanumSquare ExtraBold" panose="020B0600000101010101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9276518"/>
                  </a:ext>
                </a:extLst>
              </a:tr>
              <a:tr h="103304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200" b="1" i="0" dirty="0" err="1">
                          <a:solidFill>
                            <a:schemeClr val="tx1"/>
                          </a:solidFill>
                          <a:latin typeface="NanumSquare ExtraBold" panose="020B0600000101010101" pitchFamily="34" charset="-127"/>
                          <a:ea typeface="NanumSquare ExtraBold" panose="020B0600000101010101" pitchFamily="34" charset="-127"/>
                        </a:rPr>
                        <a:t>기술성</a:t>
                      </a:r>
                      <a:endParaRPr lang="en-KR" sz="1200" b="1" i="0" dirty="0">
                        <a:solidFill>
                          <a:schemeClr val="tx1"/>
                        </a:solidFill>
                        <a:latin typeface="NanumSquare ExtraBold" panose="020B0600000101010101" pitchFamily="34" charset="-127"/>
                        <a:ea typeface="NanumSquare ExtraBold" panose="020B0600000101010101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0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하</a:t>
                      </a:r>
                      <a:endParaRPr lang="en-US" altLang="ko-KR" sz="1000" b="0" i="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0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(</a:t>
                      </a:r>
                      <a:r>
                        <a:rPr lang="ko-KR" altLang="en-US" sz="10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보안장치 </a:t>
                      </a:r>
                      <a:r>
                        <a:rPr lang="en-US" altLang="ko-KR" sz="10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X)</a:t>
                      </a:r>
                      <a:endParaRPr lang="en-KR" sz="1000" b="0" i="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0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하</a:t>
                      </a:r>
                      <a:endParaRPr lang="en-US" altLang="ko-KR" sz="1000" b="0" i="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0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(</a:t>
                      </a:r>
                      <a:r>
                        <a:rPr lang="ko-KR" altLang="en-US" sz="10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보안장치 </a:t>
                      </a:r>
                      <a:r>
                        <a:rPr lang="en-US" altLang="ko-KR" sz="10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X)</a:t>
                      </a:r>
                      <a:endParaRPr lang="en-KR" sz="1000" b="0" i="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0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중</a:t>
                      </a:r>
                      <a:endParaRPr lang="en-KR" sz="1000" b="0" i="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0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중</a:t>
                      </a:r>
                      <a:endParaRPr lang="en-KR" sz="1000" b="0" i="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000" b="1" i="0" dirty="0">
                          <a:latin typeface="NanumSquare ExtraBold" panose="020B0600000101010101" pitchFamily="34" charset="-127"/>
                          <a:ea typeface="NanumSquare ExtraBold" panose="020B0600000101010101" pitchFamily="34" charset="-127"/>
                        </a:rPr>
                        <a:t>상</a:t>
                      </a:r>
                      <a:endParaRPr lang="en-US" altLang="ko-KR" sz="1000" b="1" i="0" dirty="0">
                        <a:latin typeface="NanumSquare ExtraBold" panose="020B0600000101010101" pitchFamily="34" charset="-127"/>
                        <a:ea typeface="NanumSquare ExtraBold" panose="020B0600000101010101" pitchFamily="34" charset="-127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000" b="1" i="0" dirty="0">
                          <a:latin typeface="NanumSquare ExtraBold" panose="020B0600000101010101" pitchFamily="34" charset="-127"/>
                          <a:ea typeface="NanumSquare ExtraBold" panose="020B0600000101010101" pitchFamily="34" charset="-127"/>
                        </a:rPr>
                        <a:t>(</a:t>
                      </a:r>
                      <a:r>
                        <a:rPr lang="ko-KR" altLang="en-US" sz="1000" b="1" i="0" dirty="0">
                          <a:latin typeface="NanumSquare ExtraBold" panose="020B0600000101010101" pitchFamily="34" charset="-127"/>
                          <a:ea typeface="NanumSquare ExtraBold" panose="020B0600000101010101" pitchFamily="34" charset="-127"/>
                        </a:rPr>
                        <a:t>다수의 </a:t>
                      </a:r>
                      <a:r>
                        <a:rPr lang="en-US" altLang="ko-KR" sz="1000" b="1" i="0" dirty="0">
                          <a:latin typeface="NanumSquare ExtraBold" panose="020B0600000101010101" pitchFamily="34" charset="-127"/>
                          <a:ea typeface="NanumSquare ExtraBold" panose="020B0600000101010101" pitchFamily="34" charset="-127"/>
                        </a:rPr>
                        <a:t>LLM Agent </a:t>
                      </a:r>
                      <a:r>
                        <a:rPr lang="ko-KR" altLang="en-US" sz="1000" b="1" i="0" dirty="0">
                          <a:latin typeface="NanumSquare ExtraBold" panose="020B0600000101010101" pitchFamily="34" charset="-127"/>
                          <a:ea typeface="NanumSquare ExtraBold" panose="020B0600000101010101" pitchFamily="34" charset="-127"/>
                        </a:rPr>
                        <a:t>구조</a:t>
                      </a:r>
                      <a:r>
                        <a:rPr lang="en-US" altLang="ko-KR" sz="1000" b="1" i="0" dirty="0">
                          <a:latin typeface="NanumSquare ExtraBold" panose="020B0600000101010101" pitchFamily="34" charset="-127"/>
                          <a:ea typeface="NanumSquare ExtraBold" panose="020B0600000101010101" pitchFamily="34" charset="-127"/>
                        </a:rPr>
                        <a:t>,</a:t>
                      </a:r>
                      <a:r>
                        <a:rPr lang="ko-KR" altLang="en-US" sz="1000" b="1" i="0" dirty="0">
                          <a:latin typeface="NanumSquare ExtraBold" panose="020B0600000101010101" pitchFamily="34" charset="-127"/>
                          <a:ea typeface="NanumSquare ExtraBold" panose="020B0600000101010101" pitchFamily="34" charset="-127"/>
                        </a:rPr>
                        <a:t> </a:t>
                      </a:r>
                      <a:r>
                        <a:rPr lang="en-US" altLang="ko-KR" sz="1000" b="1" i="0" dirty="0">
                          <a:latin typeface="NanumSquare ExtraBold" panose="020B0600000101010101" pitchFamily="34" charset="-127"/>
                          <a:ea typeface="NanumSquare ExtraBold" panose="020B0600000101010101" pitchFamily="34" charset="-127"/>
                        </a:rPr>
                        <a:t>3D</a:t>
                      </a:r>
                      <a:r>
                        <a:rPr lang="ko-KR" altLang="en-US" sz="1000" b="1" i="0" dirty="0">
                          <a:latin typeface="NanumSquare ExtraBold" panose="020B0600000101010101" pitchFamily="34" charset="-127"/>
                          <a:ea typeface="NanumSquare ExtraBold" panose="020B0600000101010101" pitchFamily="34" charset="-127"/>
                        </a:rPr>
                        <a:t> 렌더링</a:t>
                      </a:r>
                      <a:r>
                        <a:rPr lang="en-US" altLang="ko-KR" sz="1000" b="1" i="0" dirty="0">
                          <a:latin typeface="NanumSquare ExtraBold" panose="020B0600000101010101" pitchFamily="34" charset="-127"/>
                          <a:ea typeface="NanumSquare ExtraBold" panose="020B0600000101010101" pitchFamily="34" charset="-127"/>
                        </a:rPr>
                        <a:t>)</a:t>
                      </a:r>
                      <a:endParaRPr lang="en-KR" sz="1000" b="1" i="0" dirty="0">
                        <a:latin typeface="NanumSquare ExtraBold" panose="020B0600000101010101" pitchFamily="34" charset="-127"/>
                        <a:ea typeface="NanumSquare ExtraBold" panose="020B0600000101010101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8846222"/>
                  </a:ext>
                </a:extLst>
              </a:tr>
              <a:tr h="74240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200" b="1" i="0" dirty="0">
                          <a:solidFill>
                            <a:schemeClr val="tx1"/>
                          </a:solidFill>
                          <a:latin typeface="NanumSquare ExtraBold" panose="020B0600000101010101" pitchFamily="34" charset="-127"/>
                          <a:ea typeface="NanumSquare ExtraBold" panose="020B0600000101010101" pitchFamily="34" charset="-127"/>
                        </a:rPr>
                        <a:t>답변의</a:t>
                      </a:r>
                      <a:endParaRPr lang="en-US" altLang="ko-KR" sz="1200" b="1" i="0" dirty="0">
                        <a:solidFill>
                          <a:schemeClr val="tx1"/>
                        </a:solidFill>
                        <a:latin typeface="NanumSquare ExtraBold" panose="020B0600000101010101" pitchFamily="34" charset="-127"/>
                        <a:ea typeface="NanumSquare ExtraBold" panose="020B0600000101010101" pitchFamily="34" charset="-127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200" b="1" i="0" dirty="0">
                          <a:solidFill>
                            <a:schemeClr val="tx1"/>
                          </a:solidFill>
                          <a:latin typeface="NanumSquare ExtraBold" panose="020B0600000101010101" pitchFamily="34" charset="-127"/>
                          <a:ea typeface="NanumSquare ExtraBold" panose="020B0600000101010101" pitchFamily="34" charset="-127"/>
                        </a:rPr>
                        <a:t>정확도</a:t>
                      </a:r>
                      <a:endParaRPr lang="en-KR" sz="1200" b="1" i="0" dirty="0">
                        <a:solidFill>
                          <a:schemeClr val="tx1"/>
                        </a:solidFill>
                        <a:latin typeface="NanumSquare ExtraBold" panose="020B0600000101010101" pitchFamily="34" charset="-127"/>
                        <a:ea typeface="NanumSquare ExtraBold" panose="020B0600000101010101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0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답변 기능 </a:t>
                      </a:r>
                      <a:r>
                        <a:rPr lang="en-US" altLang="ko-KR" sz="10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X</a:t>
                      </a:r>
                      <a:endParaRPr lang="en-KR" sz="1000" b="0" i="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답변 기능 </a:t>
                      </a:r>
                      <a:r>
                        <a:rPr lang="en-US" altLang="ko-KR" sz="10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X</a:t>
                      </a:r>
                      <a:endParaRPr lang="en-KR" sz="1000" b="0" i="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답변 기능 </a:t>
                      </a:r>
                      <a:r>
                        <a:rPr lang="en-US" altLang="ko-KR" sz="10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X</a:t>
                      </a:r>
                      <a:endParaRPr lang="en-KR" sz="1000" b="0" i="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0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중</a:t>
                      </a:r>
                      <a:endParaRPr lang="en-US" altLang="ko-KR" sz="1000" b="0" i="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0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(</a:t>
                      </a:r>
                      <a:r>
                        <a:rPr lang="ko-KR" altLang="en-US" sz="10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매개변수 </a:t>
                      </a:r>
                      <a:r>
                        <a:rPr lang="en-US" altLang="ko-KR" sz="10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3</a:t>
                      </a:r>
                      <a:r>
                        <a:rPr lang="ko-KR" altLang="en-US" sz="10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억 개</a:t>
                      </a:r>
                      <a:r>
                        <a:rPr lang="en-US" altLang="ko-KR" sz="10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)</a:t>
                      </a:r>
                      <a:endParaRPr lang="en-KR" sz="1000" b="0" i="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000" b="1" i="0" dirty="0">
                          <a:latin typeface="NanumSquare ExtraBold" panose="020B0600000101010101" pitchFamily="34" charset="-127"/>
                          <a:ea typeface="NanumSquare ExtraBold" panose="020B0600000101010101" pitchFamily="34" charset="-127"/>
                        </a:rPr>
                        <a:t>상</a:t>
                      </a:r>
                      <a:endParaRPr lang="en-US" altLang="ko-KR" sz="1000" b="1" i="0" dirty="0">
                        <a:latin typeface="NanumSquare ExtraBold" panose="020B0600000101010101" pitchFamily="34" charset="-127"/>
                        <a:ea typeface="NanumSquare ExtraBold" panose="020B0600000101010101" pitchFamily="34" charset="-127"/>
                      </a:endParaRP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dirty="0">
                          <a:latin typeface="NanumSquare ExtraBold" panose="020B0600000101010101" pitchFamily="34" charset="-127"/>
                          <a:ea typeface="NanumSquare ExtraBold" panose="020B0600000101010101" pitchFamily="34" charset="-127"/>
                        </a:rPr>
                        <a:t>(</a:t>
                      </a:r>
                      <a:r>
                        <a:rPr lang="ko-KR" altLang="en-US" sz="1000" b="1" i="0" dirty="0">
                          <a:latin typeface="NanumSquare ExtraBold" panose="020B0600000101010101" pitchFamily="34" charset="-127"/>
                          <a:ea typeface="NanumSquare ExtraBold" panose="020B0600000101010101" pitchFamily="34" charset="-127"/>
                        </a:rPr>
                        <a:t>매개변수 </a:t>
                      </a:r>
                      <a:r>
                        <a:rPr lang="en-US" altLang="ko-KR" sz="1000" b="1" i="0" dirty="0">
                          <a:latin typeface="NanumSquare ExtraBold" panose="020B0600000101010101" pitchFamily="34" charset="-127"/>
                          <a:ea typeface="NanumSquare ExtraBold" panose="020B0600000101010101" pitchFamily="34" charset="-127"/>
                        </a:rPr>
                        <a:t>70</a:t>
                      </a:r>
                      <a:r>
                        <a:rPr lang="ko-KR" altLang="en-US" sz="1000" b="1" i="0" dirty="0">
                          <a:latin typeface="NanumSquare ExtraBold" panose="020B0600000101010101" pitchFamily="34" charset="-127"/>
                          <a:ea typeface="NanumSquare ExtraBold" panose="020B0600000101010101" pitchFamily="34" charset="-127"/>
                        </a:rPr>
                        <a:t>억 개</a:t>
                      </a:r>
                      <a:r>
                        <a:rPr lang="en-US" altLang="ko-KR" sz="1000" b="1" i="0" dirty="0">
                          <a:latin typeface="NanumSquare ExtraBold" panose="020B0600000101010101" pitchFamily="34" charset="-127"/>
                          <a:ea typeface="NanumSquare ExtraBold" panose="020B0600000101010101" pitchFamily="34" charset="-127"/>
                        </a:rPr>
                        <a:t>)</a:t>
                      </a:r>
                      <a:endParaRPr lang="en-KR" sz="1000" b="1" i="0" dirty="0">
                        <a:latin typeface="NanumSquare ExtraBold" panose="020B0600000101010101" pitchFamily="34" charset="-127"/>
                        <a:ea typeface="NanumSquare ExtraBold" panose="020B0600000101010101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5655842"/>
                  </a:ext>
                </a:extLst>
              </a:tr>
              <a:tr h="7231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200" b="1" i="0" dirty="0">
                          <a:solidFill>
                            <a:schemeClr val="tx1"/>
                          </a:solidFill>
                          <a:latin typeface="NanumSquare ExtraBold" panose="020B0600000101010101" pitchFamily="34" charset="-127"/>
                          <a:ea typeface="NanumSquare ExtraBold" panose="020B0600000101010101" pitchFamily="34" charset="-127"/>
                        </a:rPr>
                        <a:t>답변의</a:t>
                      </a:r>
                      <a:endParaRPr lang="en-US" altLang="ko-KR" sz="1200" b="1" i="0" dirty="0">
                        <a:solidFill>
                          <a:schemeClr val="tx1"/>
                        </a:solidFill>
                        <a:latin typeface="NanumSquare ExtraBold" panose="020B0600000101010101" pitchFamily="34" charset="-127"/>
                        <a:ea typeface="NanumSquare ExtraBold" panose="020B0600000101010101" pitchFamily="34" charset="-127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200" b="1" i="0" dirty="0">
                          <a:solidFill>
                            <a:schemeClr val="tx1"/>
                          </a:solidFill>
                          <a:latin typeface="NanumSquare ExtraBold" panose="020B0600000101010101" pitchFamily="34" charset="-127"/>
                          <a:ea typeface="NanumSquare ExtraBold" panose="020B0600000101010101" pitchFamily="34" charset="-127"/>
                        </a:rPr>
                        <a:t>유연성</a:t>
                      </a:r>
                      <a:endParaRPr lang="en-KR" sz="1200" b="1" i="0" dirty="0">
                        <a:solidFill>
                          <a:schemeClr val="tx1"/>
                        </a:solidFill>
                        <a:latin typeface="NanumSquare ExtraBold" panose="020B0600000101010101" pitchFamily="34" charset="-127"/>
                        <a:ea typeface="NanumSquare ExtraBold" panose="020B0600000101010101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답변 기능 </a:t>
                      </a:r>
                      <a:r>
                        <a:rPr lang="en-US" altLang="ko-KR" sz="10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X</a:t>
                      </a:r>
                      <a:endParaRPr lang="en-KR" sz="1000" b="0" i="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답변 기능 </a:t>
                      </a:r>
                      <a:r>
                        <a:rPr lang="en-US" altLang="ko-KR" sz="10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X</a:t>
                      </a:r>
                      <a:endParaRPr lang="en-KR" sz="1000" b="0" i="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답변 기능 </a:t>
                      </a:r>
                      <a:r>
                        <a:rPr lang="en-US" altLang="ko-KR" sz="10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X</a:t>
                      </a:r>
                      <a:endParaRPr lang="en-KR" sz="1000" b="0" i="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0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중</a:t>
                      </a:r>
                      <a:endParaRPr lang="en-US" altLang="ko-KR" sz="1000" b="0" i="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(</a:t>
                      </a:r>
                      <a:r>
                        <a:rPr lang="ko-KR" altLang="en-US" sz="10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매개변수 </a:t>
                      </a:r>
                      <a:r>
                        <a:rPr lang="en-US" altLang="ko-KR" sz="10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3</a:t>
                      </a:r>
                      <a:r>
                        <a:rPr lang="ko-KR" altLang="en-US" sz="10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억 개</a:t>
                      </a:r>
                      <a:r>
                        <a:rPr lang="en-US" altLang="ko-KR" sz="10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)</a:t>
                      </a:r>
                      <a:endParaRPr lang="en-KR" sz="1000" b="0" i="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000" b="1" i="0" dirty="0">
                          <a:latin typeface="NanumSquare ExtraBold" panose="020B0600000101010101" pitchFamily="34" charset="-127"/>
                          <a:ea typeface="NanumSquare ExtraBold" panose="020B0600000101010101" pitchFamily="34" charset="-127"/>
                        </a:rPr>
                        <a:t>상</a:t>
                      </a:r>
                      <a:endParaRPr lang="en-US" altLang="ko-KR" sz="1000" b="1" i="0" dirty="0">
                        <a:latin typeface="NanumSquare ExtraBold" panose="020B0600000101010101" pitchFamily="34" charset="-127"/>
                        <a:ea typeface="NanumSquare ExtraBold" panose="020B0600000101010101" pitchFamily="34" charset="-127"/>
                      </a:endParaRP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dirty="0">
                          <a:latin typeface="NanumSquare ExtraBold" panose="020B0600000101010101" pitchFamily="34" charset="-127"/>
                          <a:ea typeface="NanumSquare ExtraBold" panose="020B0600000101010101" pitchFamily="34" charset="-127"/>
                        </a:rPr>
                        <a:t>(</a:t>
                      </a:r>
                      <a:r>
                        <a:rPr lang="ko-KR" altLang="en-US" sz="1000" b="1" i="0" dirty="0">
                          <a:latin typeface="NanumSquare ExtraBold" panose="020B0600000101010101" pitchFamily="34" charset="-127"/>
                          <a:ea typeface="NanumSquare ExtraBold" panose="020B0600000101010101" pitchFamily="34" charset="-127"/>
                        </a:rPr>
                        <a:t>매개변수 </a:t>
                      </a:r>
                      <a:r>
                        <a:rPr lang="en-US" altLang="ko-KR" sz="1000" b="1" i="0" dirty="0">
                          <a:latin typeface="NanumSquare ExtraBold" panose="020B0600000101010101" pitchFamily="34" charset="-127"/>
                          <a:ea typeface="NanumSquare ExtraBold" panose="020B0600000101010101" pitchFamily="34" charset="-127"/>
                        </a:rPr>
                        <a:t>70</a:t>
                      </a:r>
                      <a:r>
                        <a:rPr lang="ko-KR" altLang="en-US" sz="1000" b="1" i="0" dirty="0">
                          <a:latin typeface="NanumSquare ExtraBold" panose="020B0600000101010101" pitchFamily="34" charset="-127"/>
                          <a:ea typeface="NanumSquare ExtraBold" panose="020B0600000101010101" pitchFamily="34" charset="-127"/>
                        </a:rPr>
                        <a:t>억 개</a:t>
                      </a:r>
                      <a:r>
                        <a:rPr lang="en-US" altLang="ko-KR" sz="1000" b="1" i="0" dirty="0">
                          <a:latin typeface="NanumSquare ExtraBold" panose="020B0600000101010101" pitchFamily="34" charset="-127"/>
                          <a:ea typeface="NanumSquare ExtraBold" panose="020B0600000101010101" pitchFamily="34" charset="-127"/>
                        </a:rPr>
                        <a:t>)</a:t>
                      </a:r>
                      <a:endParaRPr lang="en-KR" sz="1000" b="1" i="0" dirty="0">
                        <a:latin typeface="NanumSquare ExtraBold" panose="020B0600000101010101" pitchFamily="34" charset="-127"/>
                        <a:ea typeface="NanumSquare ExtraBold" panose="020B0600000101010101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6720799"/>
                  </a:ext>
                </a:extLst>
              </a:tr>
              <a:tr h="74061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200" b="1" i="0" dirty="0">
                          <a:solidFill>
                            <a:schemeClr val="tx1"/>
                          </a:solidFill>
                          <a:latin typeface="NanumSquare ExtraBold" panose="020B0600000101010101" pitchFamily="34" charset="-127"/>
                          <a:ea typeface="NanumSquare ExtraBold" panose="020B0600000101010101" pitchFamily="34" charset="-127"/>
                        </a:rPr>
                        <a:t>학습</a:t>
                      </a:r>
                      <a:endParaRPr lang="en-US" altLang="ko-KR" sz="1200" b="1" i="0" dirty="0">
                        <a:solidFill>
                          <a:schemeClr val="tx1"/>
                        </a:solidFill>
                        <a:latin typeface="NanumSquare ExtraBold" panose="020B0600000101010101" pitchFamily="34" charset="-127"/>
                        <a:ea typeface="NanumSquare ExtraBold" panose="020B0600000101010101" pitchFamily="34" charset="-127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200" b="1" i="0" dirty="0">
                          <a:solidFill>
                            <a:schemeClr val="tx1"/>
                          </a:solidFill>
                          <a:latin typeface="NanumSquare ExtraBold" panose="020B0600000101010101" pitchFamily="34" charset="-127"/>
                          <a:ea typeface="NanumSquare ExtraBold" panose="020B0600000101010101" pitchFamily="34" charset="-127"/>
                        </a:rPr>
                        <a:t>데이터</a:t>
                      </a:r>
                      <a:endParaRPr lang="en-KR" sz="1200" b="1" i="0" dirty="0">
                        <a:solidFill>
                          <a:schemeClr val="tx1"/>
                        </a:solidFill>
                        <a:latin typeface="NanumSquare ExtraBold" panose="020B0600000101010101" pitchFamily="34" charset="-127"/>
                        <a:ea typeface="NanumSquare ExtraBold" panose="020B0600000101010101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i="0" dirty="0">
                          <a:solidFill>
                            <a:srgbClr val="FF0000"/>
                          </a:solidFill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X</a:t>
                      </a:r>
                      <a:endParaRPr lang="en-KR" sz="1700" b="0" i="0" dirty="0">
                        <a:solidFill>
                          <a:srgbClr val="FF0000"/>
                        </a:solidFill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i="0" dirty="0">
                          <a:solidFill>
                            <a:srgbClr val="FF0000"/>
                          </a:solidFill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X</a:t>
                      </a:r>
                      <a:endParaRPr lang="en-KR" sz="1700" b="0" i="0" dirty="0">
                        <a:solidFill>
                          <a:srgbClr val="FF0000"/>
                        </a:solidFill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i="0" dirty="0">
                          <a:solidFill>
                            <a:srgbClr val="FF0000"/>
                          </a:solidFill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X</a:t>
                      </a:r>
                      <a:endParaRPr lang="en-KR" sz="1700" b="0" i="0" dirty="0">
                        <a:solidFill>
                          <a:srgbClr val="FF0000"/>
                        </a:solidFill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0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중</a:t>
                      </a:r>
                      <a:endParaRPr lang="en-US" altLang="ko-KR" sz="1000" b="0" i="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0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(</a:t>
                      </a:r>
                      <a:r>
                        <a:rPr lang="ko-KR" altLang="en-US" sz="10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대용량 국내</a:t>
                      </a:r>
                      <a:endParaRPr lang="en-US" altLang="ko-KR" sz="1000" b="0" i="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0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특허 문헌</a:t>
                      </a:r>
                      <a:r>
                        <a:rPr lang="en-US" altLang="ko-KR" sz="10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)</a:t>
                      </a:r>
                      <a:endParaRPr lang="en-KR" sz="1000" b="0" i="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000" b="1" i="0" dirty="0">
                          <a:latin typeface="NanumSquare ExtraBold" panose="020B0600000101010101" pitchFamily="34" charset="-127"/>
                          <a:ea typeface="NanumSquare ExtraBold" panose="020B0600000101010101" pitchFamily="34" charset="-127"/>
                        </a:rPr>
                        <a:t>상</a:t>
                      </a:r>
                      <a:endParaRPr lang="en-US" altLang="ko-KR" sz="1000" b="1" i="0" dirty="0">
                        <a:latin typeface="NanumSquare ExtraBold" panose="020B0600000101010101" pitchFamily="34" charset="-127"/>
                        <a:ea typeface="NanumSquare ExtraBold" panose="020B0600000101010101" pitchFamily="34" charset="-127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000" b="1" i="0" dirty="0">
                          <a:latin typeface="NanumSquare ExtraBold" panose="020B0600000101010101" pitchFamily="34" charset="-127"/>
                          <a:ea typeface="NanumSquare ExtraBold" panose="020B0600000101010101" pitchFamily="34" charset="-127"/>
                        </a:rPr>
                        <a:t>(</a:t>
                      </a:r>
                      <a:r>
                        <a:rPr lang="ko-KR" altLang="en-US" sz="1000" b="1" i="0" dirty="0">
                          <a:latin typeface="NanumSquare ExtraBold" panose="020B0600000101010101" pitchFamily="34" charset="-127"/>
                          <a:ea typeface="NanumSquare ExtraBold" panose="020B0600000101010101" pitchFamily="34" charset="-127"/>
                        </a:rPr>
                        <a:t>국내외의 특허 문헌</a:t>
                      </a:r>
                      <a:r>
                        <a:rPr lang="en-US" altLang="ko-KR" sz="1000" b="1" i="0" dirty="0">
                          <a:latin typeface="NanumSquare ExtraBold" panose="020B0600000101010101" pitchFamily="34" charset="-127"/>
                          <a:ea typeface="NanumSquare ExtraBold" panose="020B0600000101010101" pitchFamily="34" charset="-127"/>
                        </a:rPr>
                        <a:t>)</a:t>
                      </a:r>
                      <a:endParaRPr lang="en-KR" sz="1000" b="1" i="0" dirty="0">
                        <a:latin typeface="NanumSquare ExtraBold" panose="020B0600000101010101" pitchFamily="34" charset="-127"/>
                        <a:ea typeface="NanumSquare ExtraBold" panose="020B0600000101010101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8812731"/>
                  </a:ext>
                </a:extLst>
              </a:tr>
              <a:tr h="9192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200" b="1" i="0" dirty="0">
                          <a:solidFill>
                            <a:schemeClr val="tx1"/>
                          </a:solidFill>
                          <a:latin typeface="NanumSquare ExtraBold" panose="020B0600000101010101" pitchFamily="34" charset="-127"/>
                          <a:ea typeface="NanumSquare ExtraBold" panose="020B0600000101010101" pitchFamily="34" charset="-127"/>
                        </a:rPr>
                        <a:t>보안성</a:t>
                      </a:r>
                      <a:endParaRPr lang="en-KR" sz="1200" b="1" i="0" dirty="0">
                        <a:solidFill>
                          <a:schemeClr val="tx1"/>
                        </a:solidFill>
                        <a:latin typeface="NanumSquare ExtraBold" panose="020B0600000101010101" pitchFamily="34" charset="-127"/>
                        <a:ea typeface="NanumSquare ExtraBold" panose="020B0600000101010101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0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하</a:t>
                      </a:r>
                      <a:endParaRPr lang="en-KR" sz="1000" b="0" i="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0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하</a:t>
                      </a:r>
                      <a:endParaRPr lang="en-KR" sz="1000" b="0" i="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0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중</a:t>
                      </a:r>
                      <a:endParaRPr lang="en-KR" sz="1000" b="0" i="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0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중</a:t>
                      </a:r>
                      <a:endParaRPr lang="en-KR" sz="1000" b="0" i="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000" b="1" i="0" dirty="0">
                          <a:latin typeface="NanumSquare ExtraBold" panose="020B0600000101010101" pitchFamily="34" charset="-127"/>
                          <a:ea typeface="NanumSquare ExtraBold" panose="020B0600000101010101" pitchFamily="34" charset="-127"/>
                        </a:rPr>
                        <a:t>상</a:t>
                      </a:r>
                      <a:endParaRPr lang="en-US" altLang="ko-KR" sz="1000" b="1" i="0" dirty="0">
                        <a:latin typeface="NanumSquare ExtraBold" panose="020B0600000101010101" pitchFamily="34" charset="-127"/>
                        <a:ea typeface="NanumSquare ExtraBold" panose="020B0600000101010101" pitchFamily="34" charset="-127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000" b="1" i="0" dirty="0">
                          <a:latin typeface="NanumSquare ExtraBold" panose="020B0600000101010101" pitchFamily="34" charset="-127"/>
                          <a:ea typeface="NanumSquare ExtraBold" panose="020B0600000101010101" pitchFamily="34" charset="-127"/>
                        </a:rPr>
                        <a:t>(</a:t>
                      </a:r>
                      <a:r>
                        <a:rPr lang="ko-KR" altLang="en-US" sz="1000" b="1" i="0" dirty="0">
                          <a:latin typeface="NanumSquare ExtraBold" panose="020B0600000101010101" pitchFamily="34" charset="-127"/>
                          <a:ea typeface="NanumSquare ExtraBold" panose="020B0600000101010101" pitchFamily="34" charset="-127"/>
                        </a:rPr>
                        <a:t>독립된 서버 환경 및 각종 보안 장치</a:t>
                      </a:r>
                      <a:r>
                        <a:rPr lang="en-US" altLang="ko-KR" sz="1000" b="1" i="0" dirty="0">
                          <a:latin typeface="NanumSquare ExtraBold" panose="020B0600000101010101" pitchFamily="34" charset="-127"/>
                          <a:ea typeface="NanumSquare ExtraBold" panose="020B0600000101010101" pitchFamily="34" charset="-127"/>
                        </a:rPr>
                        <a:t>)</a:t>
                      </a:r>
                      <a:endParaRPr lang="en-KR" sz="1000" b="1" i="0" dirty="0">
                        <a:latin typeface="NanumSquare ExtraBold" panose="020B0600000101010101" pitchFamily="34" charset="-127"/>
                        <a:ea typeface="NanumSquare ExtraBold" panose="020B0600000101010101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7750645"/>
                  </a:ext>
                </a:extLst>
              </a:tr>
              <a:tr h="9192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200" b="1" i="0" dirty="0">
                          <a:solidFill>
                            <a:schemeClr val="tx1"/>
                          </a:solidFill>
                          <a:latin typeface="NanumSquare ExtraBold" panose="020B0600000101010101" pitchFamily="34" charset="-127"/>
                          <a:ea typeface="NanumSquare ExtraBold" panose="020B0600000101010101" pitchFamily="34" charset="-127"/>
                        </a:rPr>
                        <a:t>다국어</a:t>
                      </a:r>
                      <a:endParaRPr lang="en-US" altLang="ko-KR" sz="1200" b="1" i="0" dirty="0">
                        <a:solidFill>
                          <a:schemeClr val="tx1"/>
                        </a:solidFill>
                        <a:latin typeface="NanumSquare ExtraBold" panose="020B0600000101010101" pitchFamily="34" charset="-127"/>
                        <a:ea typeface="NanumSquare ExtraBold" panose="020B0600000101010101" pitchFamily="34" charset="-127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200" b="1" i="0" dirty="0">
                          <a:solidFill>
                            <a:schemeClr val="tx1"/>
                          </a:solidFill>
                          <a:latin typeface="NanumSquare ExtraBold" panose="020B0600000101010101" pitchFamily="34" charset="-127"/>
                          <a:ea typeface="NanumSquare ExtraBold" panose="020B0600000101010101" pitchFamily="34" charset="-127"/>
                        </a:rPr>
                        <a:t>통역 지원</a:t>
                      </a:r>
                      <a:endParaRPr lang="en-US" altLang="ko-KR" sz="1200" b="1" i="0" dirty="0">
                        <a:solidFill>
                          <a:schemeClr val="tx1"/>
                        </a:solidFill>
                        <a:latin typeface="NanumSquare ExtraBold" panose="020B0600000101010101" pitchFamily="34" charset="-127"/>
                        <a:ea typeface="NanumSquare ExtraBold" panose="020B0600000101010101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700" b="0" i="0" dirty="0">
                          <a:solidFill>
                            <a:srgbClr val="FF0000"/>
                          </a:solidFill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X</a:t>
                      </a:r>
                      <a:endParaRPr lang="en-KR" sz="1700" b="0" i="0" dirty="0">
                        <a:solidFill>
                          <a:srgbClr val="FF0000"/>
                        </a:solidFill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700" b="0" i="0" dirty="0">
                          <a:solidFill>
                            <a:srgbClr val="00B050"/>
                          </a:solidFill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O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i="0" dirty="0">
                          <a:solidFill>
                            <a:srgbClr val="FF0000"/>
                          </a:solidFill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X</a:t>
                      </a:r>
                      <a:endParaRPr lang="en-KR" sz="1700" b="0" i="0" dirty="0">
                        <a:solidFill>
                          <a:srgbClr val="FF0000"/>
                        </a:solidFill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700" b="0" i="0" dirty="0">
                          <a:solidFill>
                            <a:srgbClr val="FF0000"/>
                          </a:solidFill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X</a:t>
                      </a:r>
                      <a:endParaRPr lang="en-KR" sz="1700" b="0" i="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000" b="1" i="0" dirty="0">
                          <a:latin typeface="NanumSquare ExtraBold" panose="020B0600000101010101" pitchFamily="34" charset="-127"/>
                          <a:ea typeface="NanumSquare ExtraBold" panose="020B0600000101010101" pitchFamily="34" charset="-127"/>
                        </a:rPr>
                        <a:t>학습에 따라</a:t>
                      </a:r>
                      <a:endParaRPr lang="en-US" altLang="ko-KR" sz="1000" b="1" i="0" dirty="0">
                        <a:latin typeface="NanumSquare ExtraBold" panose="020B0600000101010101" pitchFamily="34" charset="-127"/>
                        <a:ea typeface="NanumSquare ExtraBold" panose="020B0600000101010101" pitchFamily="34" charset="-127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000" b="1" i="0" dirty="0">
                          <a:latin typeface="NanumSquare ExtraBold" panose="020B0600000101010101" pitchFamily="34" charset="-127"/>
                          <a:ea typeface="NanumSquare ExtraBold" panose="020B0600000101010101" pitchFamily="34" charset="-127"/>
                        </a:rPr>
                        <a:t>다국어 지원 가능</a:t>
                      </a:r>
                      <a:endParaRPr lang="en-KR" sz="1000" b="1" i="0" dirty="0">
                        <a:latin typeface="NanumSquare ExtraBold" panose="020B0600000101010101" pitchFamily="34" charset="-127"/>
                        <a:ea typeface="NanumSquare ExtraBold" panose="020B0600000101010101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5545341"/>
                  </a:ext>
                </a:extLst>
              </a:tr>
              <a:tr h="9192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200" b="1" i="0" dirty="0">
                          <a:solidFill>
                            <a:schemeClr val="tx1"/>
                          </a:solidFill>
                          <a:latin typeface="NanumSquare ExtraBold" panose="020B0600000101010101" pitchFamily="34" charset="-127"/>
                          <a:ea typeface="NanumSquare ExtraBold" panose="020B0600000101010101" pitchFamily="34" charset="-127"/>
                        </a:rPr>
                        <a:t>업데이트</a:t>
                      </a:r>
                      <a:endParaRPr lang="en-US" altLang="ko-KR" sz="1200" b="1" i="0" dirty="0">
                        <a:solidFill>
                          <a:schemeClr val="tx1"/>
                        </a:solidFill>
                        <a:latin typeface="NanumSquare ExtraBold" panose="020B0600000101010101" pitchFamily="34" charset="-127"/>
                        <a:ea typeface="NanumSquare ExtraBold" panose="020B0600000101010101" pitchFamily="34" charset="-127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200" b="1" i="0" dirty="0">
                          <a:solidFill>
                            <a:schemeClr val="tx1"/>
                          </a:solidFill>
                          <a:latin typeface="NanumSquare ExtraBold" panose="020B0600000101010101" pitchFamily="34" charset="-127"/>
                          <a:ea typeface="NanumSquare ExtraBold" panose="020B0600000101010101" pitchFamily="34" charset="-127"/>
                        </a:rPr>
                        <a:t>속도</a:t>
                      </a:r>
                      <a:endParaRPr lang="en-KR" sz="1200" b="1" i="0" dirty="0">
                        <a:solidFill>
                          <a:schemeClr val="tx1"/>
                        </a:solidFill>
                        <a:latin typeface="NanumSquare ExtraBold" panose="020B0600000101010101" pitchFamily="34" charset="-127"/>
                        <a:ea typeface="NanumSquare ExtraBold" panose="020B0600000101010101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0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하</a:t>
                      </a:r>
                      <a:endParaRPr lang="en-KR" sz="1000" b="0" i="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0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하</a:t>
                      </a:r>
                      <a:endParaRPr lang="en-KR" sz="1000" b="0" i="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0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중</a:t>
                      </a:r>
                      <a:endParaRPr lang="en-KR" sz="1000" b="0" i="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000" b="0" i="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중</a:t>
                      </a:r>
                      <a:endParaRPr lang="en-KR" sz="1000" b="0" i="0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anchor="ctr"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000" b="1" i="0" dirty="0">
                          <a:latin typeface="NanumSquare ExtraBold" panose="020B0600000101010101" pitchFamily="34" charset="-127"/>
                          <a:ea typeface="NanumSquare ExtraBold" panose="020B0600000101010101" pitchFamily="34" charset="-127"/>
                        </a:rPr>
                        <a:t>상</a:t>
                      </a:r>
                      <a:endParaRPr lang="en-US" altLang="ko-KR" sz="1000" b="1" i="0" dirty="0">
                        <a:latin typeface="NanumSquare ExtraBold" panose="020B0600000101010101" pitchFamily="34" charset="-127"/>
                        <a:ea typeface="NanumSquare ExtraBold" panose="020B0600000101010101" pitchFamily="34" charset="-127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000" b="1" i="0" dirty="0">
                          <a:latin typeface="NanumSquare ExtraBold" panose="020B0600000101010101" pitchFamily="34" charset="-127"/>
                          <a:ea typeface="NanumSquare ExtraBold" panose="020B0600000101010101" pitchFamily="34" charset="-127"/>
                        </a:rPr>
                        <a:t>(LLM </a:t>
                      </a:r>
                      <a:r>
                        <a:rPr lang="ko-KR" altLang="en-US" sz="1000" b="1" i="0" dirty="0">
                          <a:latin typeface="NanumSquare ExtraBold" panose="020B0600000101010101" pitchFamily="34" charset="-127"/>
                          <a:ea typeface="NanumSquare ExtraBold" panose="020B0600000101010101" pitchFamily="34" charset="-127"/>
                        </a:rPr>
                        <a:t>주입을 통해서 데이터 최신화 진행</a:t>
                      </a:r>
                      <a:r>
                        <a:rPr lang="en-US" altLang="ko-KR" sz="1000" b="1" i="0" dirty="0">
                          <a:latin typeface="NanumSquare ExtraBold" panose="020B0600000101010101" pitchFamily="34" charset="-127"/>
                          <a:ea typeface="NanumSquare ExtraBold" panose="020B0600000101010101" pitchFamily="34" charset="-127"/>
                        </a:rPr>
                        <a:t>)</a:t>
                      </a:r>
                      <a:endParaRPr lang="en-KR" sz="1000" b="1" i="0" dirty="0">
                        <a:latin typeface="NanumSquare ExtraBold" panose="020B0600000101010101" pitchFamily="34" charset="-127"/>
                        <a:ea typeface="NanumSquare ExtraBold" panose="020B0600000101010101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46497"/>
                  </a:ext>
                </a:extLst>
              </a:tr>
            </a:tbl>
          </a:graphicData>
        </a:graphic>
      </p:graphicFrame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1399D98-7DA1-A2A6-D5B2-E73C2DF70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996" y="1503703"/>
            <a:ext cx="800100" cy="2400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98FEB7-9E24-BA92-9EAE-927A19ACD3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7930" y="1624076"/>
            <a:ext cx="1066800" cy="2921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255E5C-C49D-CD73-C214-FB26F7F429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000" b="97609" l="2609" r="95000">
                        <a14:foregroundMark x1="43478" y1="76522" x2="26087" y2="69348"/>
                        <a14:foregroundMark x1="26087" y1="69348" x2="15652" y2="55652"/>
                        <a14:foregroundMark x1="15652" y1="55652" x2="23261" y2="41087"/>
                        <a14:foregroundMark x1="23261" y1="41087" x2="51957" y2="23261"/>
                        <a14:foregroundMark x1="51957" y1="23261" x2="70217" y2="20217"/>
                        <a14:foregroundMark x1="70217" y1="20217" x2="77826" y2="35652"/>
                        <a14:foregroundMark x1="77826" y1="35652" x2="66522" y2="70870"/>
                        <a14:foregroundMark x1="66522" y1="70870" x2="51087" y2="77174"/>
                        <a14:foregroundMark x1="51087" y1="77174" x2="39783" y2="76739"/>
                        <a14:foregroundMark x1="9348" y1="63478" x2="3043" y2="46957"/>
                        <a14:foregroundMark x1="3043" y1="46957" x2="20000" y2="44130"/>
                        <a14:foregroundMark x1="20000" y1="44130" x2="21739" y2="60435"/>
                        <a14:foregroundMark x1="21739" y1="60435" x2="10435" y2="63478"/>
                        <a14:foregroundMark x1="53261" y1="15217" x2="53913" y2="16522"/>
                        <a14:foregroundMark x1="54783" y1="12391" x2="38261" y2="12174"/>
                        <a14:foregroundMark x1="38261" y1="12174" x2="53696" y2="5000"/>
                        <a14:foregroundMark x1="53696" y1="5000" x2="54130" y2="12826"/>
                        <a14:foregroundMark x1="90000" y1="62174" x2="89565" y2="42609"/>
                        <a14:foregroundMark x1="89565" y1="42609" x2="90870" y2="61957"/>
                        <a14:foregroundMark x1="50217" y1="97609" x2="51739" y2="96957"/>
                        <a14:foregroundMark x1="94348" y1="53478" x2="95000" y2="5260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69547" y="1558798"/>
            <a:ext cx="356893" cy="356893"/>
          </a:xfrm>
          <a:prstGeom prst="rect">
            <a:avLst/>
          </a:prstGeom>
        </p:spPr>
      </p:pic>
      <p:pic>
        <p:nvPicPr>
          <p:cNvPr id="17" name="Picture 16" descr="A blue and white logo&#10;&#10;Description automatically generated">
            <a:extLst>
              <a:ext uri="{FF2B5EF4-FFF2-40B4-BE49-F238E27FC236}">
                <a16:creationId xmlns:a16="http://schemas.microsoft.com/office/drawing/2014/main" id="{A801BA77-2F14-9ABA-1E45-4D68EB05EFE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5126" t="34087" r="15483" b="35131"/>
          <a:stretch/>
        </p:blipFill>
        <p:spPr>
          <a:xfrm>
            <a:off x="2018018" y="1623718"/>
            <a:ext cx="775254" cy="343909"/>
          </a:xfrm>
          <a:prstGeom prst="rect">
            <a:avLst/>
          </a:prstGeom>
        </p:spPr>
      </p:pic>
      <p:pic>
        <p:nvPicPr>
          <p:cNvPr id="19" name="Picture 18" descr="A close-up of a logo&#10;&#10;Description automatically generated">
            <a:extLst>
              <a:ext uri="{FF2B5EF4-FFF2-40B4-BE49-F238E27FC236}">
                <a16:creationId xmlns:a16="http://schemas.microsoft.com/office/drawing/2014/main" id="{1B53DEB0-7411-36D9-18E8-4560E8471E6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40483" b="35339"/>
          <a:stretch/>
        </p:blipFill>
        <p:spPr>
          <a:xfrm>
            <a:off x="981163" y="1633171"/>
            <a:ext cx="914564" cy="22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919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52</TotalTime>
  <Words>187</Words>
  <Application>Microsoft Macintosh PowerPoint</Application>
  <PresentationFormat>On-screen Show (4:3)</PresentationFormat>
  <Paragraphs>82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NanumSquare</vt:lpstr>
      <vt:lpstr>NanumSquare ExtraBold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김지욱[ 학부졸업 / 경영학과 ]</dc:creator>
  <cp:lastModifiedBy>김지욱[ 학부졸업 / 경영학과 ]</cp:lastModifiedBy>
  <cp:revision>1</cp:revision>
  <dcterms:created xsi:type="dcterms:W3CDTF">2024-04-30T09:53:48Z</dcterms:created>
  <dcterms:modified xsi:type="dcterms:W3CDTF">2024-04-30T10:46:03Z</dcterms:modified>
</cp:coreProperties>
</file>