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61360"/>
  </p:normalViewPr>
  <p:slideViewPr>
    <p:cSldViewPr snapToGrid="0">
      <p:cViewPr varScale="1">
        <p:scale>
          <a:sx n="82" d="100"/>
          <a:sy n="82" d="100"/>
        </p:scale>
        <p:origin x="2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EDDF0-ECC7-6B4E-B712-9EE483730D5C}" type="datetimeFigureOut">
              <a:rPr lang="fr-FR" smtClean="0"/>
              <a:t>26/10/2023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EBDC3-754F-2545-BE24-C324DAAFA2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35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C’est quoi un article scientifique ?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qui présente les résultats d'une recherche scientifique et est </a:t>
            </a:r>
            <a:r>
              <a:rPr lang="fr-CA" sz="11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destiné à</a:t>
            </a:r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A" sz="11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être publié dans une revue scientifique</a:t>
            </a:r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 un autre support de communication académique. 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Moyen par lesquels les chercheurs </a:t>
            </a:r>
            <a:r>
              <a:rPr lang="fr-CA" sz="11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communiquent leurs découvertes, leurs expérimentations</a:t>
            </a:r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à la communauté scientifique et au public intéressé.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qui a été </a:t>
            </a:r>
            <a:r>
              <a:rPr lang="fr-CA" sz="11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revue par les pairs</a:t>
            </a:r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avant d’être publié. 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 processus signifie que d’autres experts du domaine examinent l’article pour évaluer sa </a:t>
            </a:r>
            <a:r>
              <a:rPr lang="fr-CA" sz="1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métho</a:t>
            </a:r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ses résultats et ses conclusions.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 qui </a:t>
            </a:r>
            <a:r>
              <a:rPr lang="fr-CA" sz="11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inclue des citations et des référence bibliographiques</a:t>
            </a:r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pour indiquer d’où proviennent les informations. 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Courier New" panose="02070309020205020404" pitchFamily="49" charset="0"/>
              <a:buChar char="o"/>
            </a:pPr>
            <a:r>
              <a:rPr lang="fr-CA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Permet aux lecteurs de vérifier la base de connaissances antérieures et ça permet au chercheur d’être transparent.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EBDC3-754F-2545-BE24-C324DAAFA2C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68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Pourquoi sur Google Scholar il est écrit « Stand on the </a:t>
            </a:r>
            <a:r>
              <a:rPr lang="fr-CA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shoulders</a:t>
            </a:r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r-CA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giants</a:t>
            </a:r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» ?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99160" algn="just"/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 qui signifie "Se tenir sur les épaules de géants". 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L'idée qu’on peut construire sur les réalisations, les idées et les connaissances de ceux qui nous ont précédés pour accomplir davantage. 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/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itchFamily="2" charset="2"/>
              <a:buChar char=""/>
            </a:pPr>
            <a:r>
              <a:rPr lang="fr-CA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 </a:t>
            </a:r>
            <a:r>
              <a:rPr lang="fr-CA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</a:t>
            </a:r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: Expression attribuée à Isaac Newton, qui l'utilisait pour souligner que ses découvertes en science auraient pas été possibles sans le travail préalable de chercheurs et de penseurs antérieurs. 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EBDC3-754F-2545-BE24-C324DAAFA2C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83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Citer ses sources permet d’établir notre crédibilité en tant que chercheur ou étudiant. 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situer notre travail dans le contexte plus large de la recherche existante. Montrent comment notre travail s'inscrit dans un dialogue continu entre chercheurs.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Contribue à la construction d'une base de connaissances collective dans un domaine.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/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Attribue correctement le mérite aux chercheurs qui ont contribué aux idées et aux avancées qu’on utilise. 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Permet d'éviter les biais et les prétentions non fondées. Donc, démontre que notre travail repose sur des preuves tangibles plutôt que sur des opinions personnelles.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CA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EBDC3-754F-2545-BE24-C324DAAFA2C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6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C05A0A-872D-42BC-B821-2EA691339CE1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2B4D0F-4249-40A2-B8C2-5797E71AD72E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EBED90-0860-4344-824F-49AD2D811A5E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9AA403-FCB6-4ACD-8210-1ED250988AC0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561857F-6A7E-49F4-AE92-A2CEE7768AC1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9BE85BC-4441-47D7-8939-5C4F89D9765E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87C43BC-B068-4521-9F20-C05956AB89ED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07662B2-5A5C-467D-9E11-E19C7BADC5F6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39819F2-FF43-4602-9712-E38B571DEA65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5E2CDFE-4740-4ACC-939D-413C372DBADF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2512895-14AA-469A-A6B1-BB02DCAAE083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EC7EA3-DEBD-4A1C-9EE3-355B467C4EAB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DD90DEF-E4CC-4C64-B78C-F45AC11F79DA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883AF6C-89FF-4CFE-A351-1529877BCD8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8080C89-B830-4961-A02C-DA8CFA529E4A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CB915DF-B335-4F3F-9072-A8E781B1C85A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F743135-2AFA-4203-8689-60BD9C99FD2D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9CE9BC-E107-4E4F-828A-404C479EA61B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18F1BB-161C-4D8C-8718-F7B4E7406629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2C4689-04B0-4514-9B41-D952091EDBA5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0DA8A5-C929-476C-8DC6-51EFB90A4F77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C1B0BD-753B-4F85-AE59-1628C344615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FD3A3A-2589-46BE-948B-02F93FCC3166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5A02CE-9F98-4C51-9618-F1EC9F2DA112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A52FF12-6E86-4FCE-BB9A-6EBB601D8D1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9053ED8-38B3-4C7F-BB93-CF29F77DD93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28000" y="2548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thelas"/>
                <a:ea typeface="DejaVu Sans"/>
              </a:rPr>
              <a:t>C’est quoi un article scientifique?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Image 82"/>
          <p:cNvPicPr/>
          <p:nvPr/>
        </p:nvPicPr>
        <p:blipFill>
          <a:blip r:embed="rId3"/>
          <a:stretch/>
        </p:blipFill>
        <p:spPr>
          <a:xfrm>
            <a:off x="5410080" y="1371600"/>
            <a:ext cx="4191120" cy="4573440"/>
          </a:xfrm>
          <a:prstGeom prst="rect">
            <a:avLst/>
          </a:prstGeom>
          <a:ln w="0">
            <a:noFill/>
          </a:ln>
        </p:spPr>
      </p:pic>
      <p:pic>
        <p:nvPicPr>
          <p:cNvPr id="84" name="Image 83"/>
          <p:cNvPicPr/>
          <p:nvPr/>
        </p:nvPicPr>
        <p:blipFill>
          <a:blip r:embed="rId4"/>
          <a:stretch/>
        </p:blipFill>
        <p:spPr>
          <a:xfrm>
            <a:off x="685800" y="1199520"/>
            <a:ext cx="4287960" cy="5670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Source Code Pro"/>
                <a:ea typeface="DejaVu Sans"/>
              </a:rPr>
              <a:t>Le référencement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Image 42"/>
          <p:cNvPicPr/>
          <p:nvPr/>
        </p:nvPicPr>
        <p:blipFill>
          <a:blip r:embed="rId3"/>
          <a:stretch/>
        </p:blipFill>
        <p:spPr>
          <a:xfrm>
            <a:off x="0" y="45360"/>
            <a:ext cx="9684360" cy="566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49"/>
          <p:cNvSpPr/>
          <p:nvPr/>
        </p:nvSpPr>
        <p:spPr>
          <a:xfrm>
            <a:off x="2520" y="0"/>
            <a:ext cx="10076400" cy="566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89" name="Freeform: Shape 51"/>
          <p:cNvSpPr/>
          <p:nvPr/>
        </p:nvSpPr>
        <p:spPr>
          <a:xfrm>
            <a:off x="0" y="0"/>
            <a:ext cx="3443760" cy="5668920"/>
          </a:xfrm>
          <a:custGeom>
            <a:avLst/>
            <a:gdLst>
              <a:gd name="textAreaLeft" fmla="*/ 0 w 3443760"/>
              <a:gd name="textAreaRight" fmla="*/ 3445560 w 3443760"/>
              <a:gd name="textAreaTop" fmla="*/ 0 h 5668920"/>
              <a:gd name="textAreaBottom" fmla="*/ 5670720 h 5668920"/>
            </a:gdLst>
            <a:ahLst/>
            <a:cxnLst/>
            <a:rect l="textAreaLeft" t="textAreaTop" r="textAreaRight" b="textAreaBottom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3760" y="914400"/>
            <a:ext cx="3330000" cy="368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FFFFFF"/>
                </a:solidFill>
                <a:latin typeface="Athelas"/>
                <a:ea typeface="DejaVu Sans"/>
              </a:rPr>
              <a:t>Pourquoi référencer?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Arc 53"/>
          <p:cNvSpPr/>
          <p:nvPr/>
        </p:nvSpPr>
        <p:spPr>
          <a:xfrm flipV="1">
            <a:off x="6242760" y="2027160"/>
            <a:ext cx="3374640" cy="3374640"/>
          </a:xfrm>
          <a:prstGeom prst="arc">
            <a:avLst>
              <a:gd name="adj1" fmla="val 16200000"/>
              <a:gd name="adj2" fmla="val 0"/>
            </a:avLst>
          </a:prstGeom>
          <a:noFill/>
          <a:ln w="127000" cap="rnd">
            <a:solidFill>
              <a:srgbClr val="8E03A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677040" y="488880"/>
            <a:ext cx="5708520" cy="461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100" b="0" strike="noStrike" spc="-1">
                <a:solidFill>
                  <a:srgbClr val="000000"/>
                </a:solidFill>
                <a:latin typeface="Athelas"/>
                <a:ea typeface="DejaVu Sans"/>
              </a:rPr>
              <a:t>Crédibilité académique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100" b="0" strike="noStrike" spc="-1">
                <a:solidFill>
                  <a:srgbClr val="000000"/>
                </a:solidFill>
                <a:latin typeface="Athelas"/>
                <a:ea typeface="DejaVu Sans"/>
              </a:rPr>
              <a:t>Contextualisation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100" b="0" strike="noStrike" spc="-1">
                <a:solidFill>
                  <a:srgbClr val="000000"/>
                </a:solidFill>
                <a:latin typeface="Athelas"/>
                <a:ea typeface="DejaVu Sans"/>
              </a:rPr>
              <a:t>Reproductibilité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100" b="0" strike="noStrike" spc="-1">
                <a:solidFill>
                  <a:srgbClr val="000000"/>
                </a:solidFill>
                <a:latin typeface="Athelas"/>
                <a:ea typeface="DejaVu Sans"/>
              </a:rPr>
              <a:t>Création d’une base de connaissances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100" b="0" strike="noStrike" spc="-1">
                <a:solidFill>
                  <a:srgbClr val="000000"/>
                </a:solidFill>
                <a:latin typeface="Athelas"/>
                <a:ea typeface="DejaVu Sans"/>
              </a:rPr>
              <a:t>Attribution du mérite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100" b="0" strike="noStrike" spc="-1">
                <a:solidFill>
                  <a:srgbClr val="000000"/>
                </a:solidFill>
                <a:latin typeface="Athelas"/>
                <a:ea typeface="DejaVu Sans"/>
              </a:rPr>
              <a:t>Éviter le plagiat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100" b="0" strike="noStrike" spc="-1">
                <a:solidFill>
                  <a:srgbClr val="000000"/>
                </a:solidFill>
                <a:latin typeface="Athelas"/>
                <a:ea typeface="DejaVu Sans"/>
              </a:rPr>
              <a:t>Éviter les biais </a:t>
            </a:r>
            <a:endParaRPr lang="en-US" sz="31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52"/>
          <p:cNvSpPr/>
          <p:nvPr/>
        </p:nvSpPr>
        <p:spPr>
          <a:xfrm>
            <a:off x="0" y="0"/>
            <a:ext cx="10076400" cy="566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93000" y="302040"/>
            <a:ext cx="8692920" cy="10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thelas"/>
                <a:ea typeface="DejaVu Sans"/>
              </a:rPr>
              <a:t>Vous n’aimez pas référencer?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sketch line"/>
          <p:cNvSpPr/>
          <p:nvPr/>
        </p:nvSpPr>
        <p:spPr>
          <a:xfrm>
            <a:off x="693000" y="1542240"/>
            <a:ext cx="8616960" cy="13320"/>
          </a:xfrm>
          <a:custGeom>
            <a:avLst/>
            <a:gdLst>
              <a:gd name="textAreaLeft" fmla="*/ 0 w 8616960"/>
              <a:gd name="textAreaRight" fmla="*/ 8618760 w 8616960"/>
              <a:gd name="textAreaTop" fmla="*/ 0 h 13320"/>
              <a:gd name="textAreaBottom" fmla="*/ 15120 h 13320"/>
            </a:gdLst>
            <a:ahLst/>
            <a:cxnLst/>
            <a:rect l="textAreaLeft" t="textAreaTop" r="textAreaRight" b="textAreaBottom"/>
            <a:pathLst>
              <a:path w="8618935" h="15121" fill="none">
                <a:moveTo>
                  <a:pt x="0" y="0"/>
                </a:moveTo>
                <a:cubicBezTo>
                  <a:pt x="272696" y="-15099"/>
                  <a:pt x="419119" y="-7193"/>
                  <a:pt x="576806" y="0"/>
                </a:cubicBezTo>
                <a:cubicBezTo>
                  <a:pt x="756795" y="34943"/>
                  <a:pt x="919169" y="5531"/>
                  <a:pt x="1239801" y="0"/>
                </a:cubicBezTo>
                <a:cubicBezTo>
                  <a:pt x="1558076" y="-24963"/>
                  <a:pt x="1706307" y="-9999"/>
                  <a:pt x="1988985" y="0"/>
                </a:cubicBezTo>
                <a:cubicBezTo>
                  <a:pt x="2289675" y="27926"/>
                  <a:pt x="2453143" y="21399"/>
                  <a:pt x="2565791" y="0"/>
                </a:cubicBezTo>
                <a:cubicBezTo>
                  <a:pt x="2689324" y="-5643"/>
                  <a:pt x="2905038" y="-68437"/>
                  <a:pt x="3228786" y="0"/>
                </a:cubicBezTo>
                <a:cubicBezTo>
                  <a:pt x="3508228" y="44611"/>
                  <a:pt x="3813250" y="-17514"/>
                  <a:pt x="4064159" y="0"/>
                </a:cubicBezTo>
                <a:cubicBezTo>
                  <a:pt x="4356785" y="17699"/>
                  <a:pt x="4369841" y="-16800"/>
                  <a:pt x="4554776" y="0"/>
                </a:cubicBezTo>
                <a:cubicBezTo>
                  <a:pt x="4710527" y="24486"/>
                  <a:pt x="5012688" y="6854"/>
                  <a:pt x="5303960" y="0"/>
                </a:cubicBezTo>
                <a:cubicBezTo>
                  <a:pt x="5595637" y="21523"/>
                  <a:pt x="5562269" y="17783"/>
                  <a:pt x="5794576" y="0"/>
                </a:cubicBezTo>
                <a:cubicBezTo>
                  <a:pt x="6044467" y="2516"/>
                  <a:pt x="6309951" y="-19966"/>
                  <a:pt x="6457571" y="0"/>
                </a:cubicBezTo>
                <a:cubicBezTo>
                  <a:pt x="6580411" y="37521"/>
                  <a:pt x="6880414" y="-13087"/>
                  <a:pt x="7206756" y="0"/>
                </a:cubicBezTo>
                <a:cubicBezTo>
                  <a:pt x="7533156" y="204"/>
                  <a:pt x="7446101" y="-8502"/>
                  <a:pt x="7611183" y="0"/>
                </a:cubicBezTo>
                <a:cubicBezTo>
                  <a:pt x="7767203" y="-7214"/>
                  <a:pt x="7899018" y="-23573"/>
                  <a:pt x="8015610" y="0"/>
                </a:cubicBezTo>
                <a:cubicBezTo>
                  <a:pt x="8150743" y="3031"/>
                  <a:pt x="8483574" y="-26083"/>
                  <a:pt x="8618935" y="0"/>
                </a:cubicBezTo>
                <a:cubicBezTo>
                  <a:pt x="8618336" y="3828"/>
                  <a:pt x="8618452" y="7645"/>
                  <a:pt x="8618935" y="15121"/>
                </a:cubicBezTo>
                <a:cubicBezTo>
                  <a:pt x="8354484" y="52222"/>
                  <a:pt x="8201256" y="-18946"/>
                  <a:pt x="7869751" y="15121"/>
                </a:cubicBezTo>
                <a:cubicBezTo>
                  <a:pt x="7535407" y="45217"/>
                  <a:pt x="7406862" y="44348"/>
                  <a:pt x="7206756" y="15121"/>
                </a:cubicBezTo>
                <a:cubicBezTo>
                  <a:pt x="6981218" y="-6650"/>
                  <a:pt x="6839900" y="-21575"/>
                  <a:pt x="6629950" y="15121"/>
                </a:cubicBezTo>
                <a:cubicBezTo>
                  <a:pt x="6381829" y="36740"/>
                  <a:pt x="6247471" y="34182"/>
                  <a:pt x="5880766" y="15121"/>
                </a:cubicBezTo>
                <a:cubicBezTo>
                  <a:pt x="5510080" y="23776"/>
                  <a:pt x="5429310" y="23204"/>
                  <a:pt x="5217771" y="15121"/>
                </a:cubicBezTo>
                <a:cubicBezTo>
                  <a:pt x="4986296" y="5039"/>
                  <a:pt x="4602922" y="46626"/>
                  <a:pt x="4382397" y="15121"/>
                </a:cubicBezTo>
                <a:cubicBezTo>
                  <a:pt x="4103592" y="-23754"/>
                  <a:pt x="3733838" y="-13780"/>
                  <a:pt x="3547023" y="15121"/>
                </a:cubicBezTo>
                <a:cubicBezTo>
                  <a:pt x="3350121" y="44845"/>
                  <a:pt x="3129294" y="36548"/>
                  <a:pt x="2797839" y="15121"/>
                </a:cubicBezTo>
                <a:cubicBezTo>
                  <a:pt x="2456150" y="4969"/>
                  <a:pt x="2330391" y="14784"/>
                  <a:pt x="2048655" y="15121"/>
                </a:cubicBezTo>
                <a:cubicBezTo>
                  <a:pt x="1732037" y="18983"/>
                  <a:pt x="1515833" y="8436"/>
                  <a:pt x="1299470" y="15121"/>
                </a:cubicBezTo>
                <a:cubicBezTo>
                  <a:pt x="1089890" y="-5634"/>
                  <a:pt x="962794" y="-1922"/>
                  <a:pt x="808854" y="15121"/>
                </a:cubicBezTo>
                <a:cubicBezTo>
                  <a:pt x="708512" y="-8007"/>
                  <a:pt x="252410" y="33575"/>
                  <a:pt x="0" y="15121"/>
                </a:cubicBezTo>
                <a:cubicBezTo>
                  <a:pt x="-469" y="10057"/>
                  <a:pt x="508" y="6165"/>
                  <a:pt x="0" y="0"/>
                </a:cubicBezTo>
                <a:close/>
              </a:path>
              <a:path w="8618935" h="15121" stroke="0">
                <a:moveTo>
                  <a:pt x="0" y="0"/>
                </a:moveTo>
                <a:cubicBezTo>
                  <a:pt x="232368" y="25551"/>
                  <a:pt x="337071" y="-31231"/>
                  <a:pt x="576806" y="0"/>
                </a:cubicBezTo>
                <a:cubicBezTo>
                  <a:pt x="805723" y="18944"/>
                  <a:pt x="861886" y="-3008"/>
                  <a:pt x="981233" y="0"/>
                </a:cubicBezTo>
                <a:cubicBezTo>
                  <a:pt x="1084024" y="51794"/>
                  <a:pt x="1628806" y="-39842"/>
                  <a:pt x="1816606" y="0"/>
                </a:cubicBezTo>
                <a:cubicBezTo>
                  <a:pt x="2018422" y="21507"/>
                  <a:pt x="2232842" y="-6451"/>
                  <a:pt x="2393412" y="0"/>
                </a:cubicBezTo>
                <a:cubicBezTo>
                  <a:pt x="2573464" y="-8242"/>
                  <a:pt x="2783239" y="-12203"/>
                  <a:pt x="2970218" y="0"/>
                </a:cubicBezTo>
                <a:cubicBezTo>
                  <a:pt x="3191809" y="6860"/>
                  <a:pt x="3633589" y="57883"/>
                  <a:pt x="3805591" y="0"/>
                </a:cubicBezTo>
                <a:cubicBezTo>
                  <a:pt x="3968666" y="-36388"/>
                  <a:pt x="4154438" y="-4564"/>
                  <a:pt x="4296208" y="0"/>
                </a:cubicBezTo>
                <a:cubicBezTo>
                  <a:pt x="4467125" y="-12427"/>
                  <a:pt x="4936118" y="-41442"/>
                  <a:pt x="5131581" y="0"/>
                </a:cubicBezTo>
                <a:cubicBezTo>
                  <a:pt x="5381350" y="74133"/>
                  <a:pt x="5673228" y="14341"/>
                  <a:pt x="5966955" y="0"/>
                </a:cubicBezTo>
                <a:cubicBezTo>
                  <a:pt x="6318285" y="-26135"/>
                  <a:pt x="6446862" y="-41076"/>
                  <a:pt x="6629950" y="0"/>
                </a:cubicBezTo>
                <a:cubicBezTo>
                  <a:pt x="6834353" y="18290"/>
                  <a:pt x="7173036" y="-29794"/>
                  <a:pt x="7465324" y="0"/>
                </a:cubicBezTo>
                <a:cubicBezTo>
                  <a:pt x="7813013" y="-1460"/>
                  <a:pt x="7886566" y="-13319"/>
                  <a:pt x="8042129" y="0"/>
                </a:cubicBezTo>
                <a:cubicBezTo>
                  <a:pt x="8196942" y="-4231"/>
                  <a:pt x="8462274" y="10368"/>
                  <a:pt x="8618935" y="0"/>
                </a:cubicBezTo>
                <a:cubicBezTo>
                  <a:pt x="8619428" y="6942"/>
                  <a:pt x="8618777" y="8651"/>
                  <a:pt x="8618935" y="15121"/>
                </a:cubicBezTo>
                <a:cubicBezTo>
                  <a:pt x="8289493" y="-7301"/>
                  <a:pt x="8252249" y="16637"/>
                  <a:pt x="7955940" y="15121"/>
                </a:cubicBezTo>
                <a:cubicBezTo>
                  <a:pt x="7658318" y="21800"/>
                  <a:pt x="7529661" y="22160"/>
                  <a:pt x="7292945" y="15121"/>
                </a:cubicBezTo>
                <a:cubicBezTo>
                  <a:pt x="7114950" y="31010"/>
                  <a:pt x="6758035" y="12397"/>
                  <a:pt x="6457571" y="15121"/>
                </a:cubicBezTo>
                <a:cubicBezTo>
                  <a:pt x="6166377" y="57032"/>
                  <a:pt x="6008751" y="5399"/>
                  <a:pt x="5794576" y="15121"/>
                </a:cubicBezTo>
                <a:cubicBezTo>
                  <a:pt x="5595936" y="5056"/>
                  <a:pt x="5529099" y="-3194"/>
                  <a:pt x="5390149" y="15121"/>
                </a:cubicBezTo>
                <a:cubicBezTo>
                  <a:pt x="5240138" y="36785"/>
                  <a:pt x="5096390" y="14299"/>
                  <a:pt x="4899533" y="15121"/>
                </a:cubicBezTo>
                <a:cubicBezTo>
                  <a:pt x="4718189" y="9125"/>
                  <a:pt x="4415969" y="-14287"/>
                  <a:pt x="4064159" y="15121"/>
                </a:cubicBezTo>
                <a:cubicBezTo>
                  <a:pt x="3747200" y="-5704"/>
                  <a:pt x="3639230" y="47792"/>
                  <a:pt x="3401164" y="15121"/>
                </a:cubicBezTo>
                <a:cubicBezTo>
                  <a:pt x="3149703" y="-7299"/>
                  <a:pt x="3151312" y="26043"/>
                  <a:pt x="2910548" y="15121"/>
                </a:cubicBezTo>
                <a:cubicBezTo>
                  <a:pt x="2694993" y="-5646"/>
                  <a:pt x="2546049" y="-29665"/>
                  <a:pt x="2247553" y="15121"/>
                </a:cubicBezTo>
                <a:cubicBezTo>
                  <a:pt x="1937204" y="50411"/>
                  <a:pt x="1947846" y="6320"/>
                  <a:pt x="1843126" y="15121"/>
                </a:cubicBezTo>
                <a:cubicBezTo>
                  <a:pt x="1720422" y="31476"/>
                  <a:pt x="1594232" y="29925"/>
                  <a:pt x="1438699" y="15121"/>
                </a:cubicBezTo>
                <a:cubicBezTo>
                  <a:pt x="1230925" y="31037"/>
                  <a:pt x="994638" y="80073"/>
                  <a:pt x="775704" y="15121"/>
                </a:cubicBezTo>
                <a:cubicBezTo>
                  <a:pt x="523194" y="-13953"/>
                  <a:pt x="355253" y="6604"/>
                  <a:pt x="0" y="15121"/>
                </a:cubicBezTo>
                <a:cubicBezTo>
                  <a:pt x="206" y="7714"/>
                  <a:pt x="18" y="6340"/>
                  <a:pt x="0" y="0"/>
                </a:cubicBezTo>
                <a:close/>
              </a:path>
              <a:path w="8618935" h="15121" fill="none" stroke="0">
                <a:moveTo>
                  <a:pt x="0" y="0"/>
                </a:moveTo>
                <a:cubicBezTo>
                  <a:pt x="244713" y="-24434"/>
                  <a:pt x="405928" y="-20086"/>
                  <a:pt x="576806" y="0"/>
                </a:cubicBezTo>
                <a:cubicBezTo>
                  <a:pt x="740172" y="29337"/>
                  <a:pt x="894726" y="26047"/>
                  <a:pt x="1239801" y="0"/>
                </a:cubicBezTo>
                <a:cubicBezTo>
                  <a:pt x="1545375" y="-16229"/>
                  <a:pt x="1692287" y="10746"/>
                  <a:pt x="1988985" y="0"/>
                </a:cubicBezTo>
                <a:cubicBezTo>
                  <a:pt x="2258365" y="6952"/>
                  <a:pt x="2468420" y="21957"/>
                  <a:pt x="2565791" y="0"/>
                </a:cubicBezTo>
                <a:cubicBezTo>
                  <a:pt x="2698582" y="-11036"/>
                  <a:pt x="2940801" y="-43224"/>
                  <a:pt x="3228786" y="0"/>
                </a:cubicBezTo>
                <a:cubicBezTo>
                  <a:pt x="3502417" y="26301"/>
                  <a:pt x="3757025" y="-4938"/>
                  <a:pt x="4064159" y="0"/>
                </a:cubicBezTo>
                <a:cubicBezTo>
                  <a:pt x="4349347" y="22069"/>
                  <a:pt x="4366320" y="-3614"/>
                  <a:pt x="4554776" y="0"/>
                </a:cubicBezTo>
                <a:cubicBezTo>
                  <a:pt x="4763880" y="27128"/>
                  <a:pt x="5025841" y="-19718"/>
                  <a:pt x="5303960" y="0"/>
                </a:cubicBezTo>
                <a:cubicBezTo>
                  <a:pt x="5591411" y="22421"/>
                  <a:pt x="5562396" y="18972"/>
                  <a:pt x="5794576" y="0"/>
                </a:cubicBezTo>
                <a:cubicBezTo>
                  <a:pt x="6047282" y="11115"/>
                  <a:pt x="6296313" y="-306"/>
                  <a:pt x="6457571" y="0"/>
                </a:cubicBezTo>
                <a:cubicBezTo>
                  <a:pt x="6649310" y="66297"/>
                  <a:pt x="6921590" y="46515"/>
                  <a:pt x="7206756" y="0"/>
                </a:cubicBezTo>
                <a:cubicBezTo>
                  <a:pt x="7542182" y="-4611"/>
                  <a:pt x="7441814" y="1695"/>
                  <a:pt x="7611183" y="0"/>
                </a:cubicBezTo>
                <a:cubicBezTo>
                  <a:pt x="7775046" y="-7230"/>
                  <a:pt x="7880233" y="-19166"/>
                  <a:pt x="8015610" y="0"/>
                </a:cubicBezTo>
                <a:cubicBezTo>
                  <a:pt x="8107124" y="9209"/>
                  <a:pt x="8470369" y="-32890"/>
                  <a:pt x="8618935" y="0"/>
                </a:cubicBezTo>
                <a:cubicBezTo>
                  <a:pt x="8618303" y="3874"/>
                  <a:pt x="8618130" y="7980"/>
                  <a:pt x="8618935" y="15121"/>
                </a:cubicBezTo>
                <a:cubicBezTo>
                  <a:pt x="8355955" y="34783"/>
                  <a:pt x="8212201" y="-8734"/>
                  <a:pt x="7869751" y="15121"/>
                </a:cubicBezTo>
                <a:cubicBezTo>
                  <a:pt x="7531748" y="46424"/>
                  <a:pt x="7438721" y="31900"/>
                  <a:pt x="7206756" y="15121"/>
                </a:cubicBezTo>
                <a:cubicBezTo>
                  <a:pt x="6976972" y="6111"/>
                  <a:pt x="6833363" y="7827"/>
                  <a:pt x="6629950" y="15121"/>
                </a:cubicBezTo>
                <a:cubicBezTo>
                  <a:pt x="6436218" y="56057"/>
                  <a:pt x="6236135" y="11691"/>
                  <a:pt x="5880766" y="15121"/>
                </a:cubicBezTo>
                <a:cubicBezTo>
                  <a:pt x="5513982" y="14864"/>
                  <a:pt x="5390985" y="20369"/>
                  <a:pt x="5217771" y="15121"/>
                </a:cubicBezTo>
                <a:cubicBezTo>
                  <a:pt x="5055568" y="34475"/>
                  <a:pt x="4633757" y="50981"/>
                  <a:pt x="4382397" y="15121"/>
                </a:cubicBezTo>
                <a:cubicBezTo>
                  <a:pt x="4109596" y="29308"/>
                  <a:pt x="3711368" y="-26340"/>
                  <a:pt x="3547023" y="15121"/>
                </a:cubicBezTo>
                <a:cubicBezTo>
                  <a:pt x="3381199" y="34595"/>
                  <a:pt x="3131555" y="-7388"/>
                  <a:pt x="2797839" y="15121"/>
                </a:cubicBezTo>
                <a:cubicBezTo>
                  <a:pt x="2482811" y="16260"/>
                  <a:pt x="2314041" y="7328"/>
                  <a:pt x="2048655" y="15121"/>
                </a:cubicBezTo>
                <a:cubicBezTo>
                  <a:pt x="1768813" y="31402"/>
                  <a:pt x="1510339" y="2958"/>
                  <a:pt x="1299470" y="15121"/>
                </a:cubicBezTo>
                <a:cubicBezTo>
                  <a:pt x="1092828" y="654"/>
                  <a:pt x="963049" y="-8815"/>
                  <a:pt x="808854" y="15121"/>
                </a:cubicBezTo>
                <a:cubicBezTo>
                  <a:pt x="631764" y="10099"/>
                  <a:pt x="252855" y="31010"/>
                  <a:pt x="0" y="15121"/>
                </a:cubicBezTo>
                <a:cubicBezTo>
                  <a:pt x="-702" y="9587"/>
                  <a:pt x="242" y="666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0369A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9880" rIns="90000" bIns="-2988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DejaVu Sans"/>
            </a:endParaRPr>
          </a:p>
        </p:txBody>
      </p:sp>
      <p:grpSp>
        <p:nvGrpSpPr>
          <p:cNvPr id="96" name="Diagram1"/>
          <p:cNvGrpSpPr/>
          <p:nvPr/>
        </p:nvGrpSpPr>
        <p:grpSpPr>
          <a:xfrm>
            <a:off x="693000" y="1842120"/>
            <a:ext cx="8692920" cy="3263400"/>
            <a:chOff x="693000" y="1842120"/>
            <a:chExt cx="8692920" cy="3263400"/>
          </a:xfrm>
        </p:grpSpPr>
        <p:sp>
          <p:nvSpPr>
            <p:cNvPr id="97" name="Rectangle 96"/>
            <p:cNvSpPr/>
            <p:nvPr/>
          </p:nvSpPr>
          <p:spPr>
            <a:xfrm>
              <a:off x="693000" y="1842120"/>
              <a:ext cx="8692920" cy="326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Rectangle : avec coins arrondis en diagonale 97"/>
            <p:cNvSpPr/>
            <p:nvPr/>
          </p:nvSpPr>
          <p:spPr>
            <a:xfrm>
              <a:off x="1210680" y="2079720"/>
              <a:ext cx="1577880" cy="157788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547280" y="2415960"/>
              <a:ext cx="905400" cy="90540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6350"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706320" y="4149720"/>
              <a:ext cx="2587320" cy="71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t">
              <a:noAutofit/>
            </a:bodyPr>
            <a:lstStyle/>
            <a:p>
              <a:pPr algn="ctr" defTabSz="577800">
                <a:lnSpc>
                  <a:spcPct val="9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US" sz="1300" b="0" strike="noStrike" cap="all" spc="-1">
                  <a:solidFill>
                    <a:srgbClr val="000000"/>
                  </a:solidFill>
                  <a:latin typeface="Arial"/>
                  <a:ea typeface="DejaVu Sans"/>
                </a:rPr>
                <a:t>Trop de styles différents?</a:t>
              </a:r>
              <a:endParaRPr lang="en-US" sz="1300" b="0" strike="noStrike" spc="-1">
                <a:solidFill>
                  <a:srgbClr val="000000"/>
                </a:solidFill>
                <a:latin typeface="Arial"/>
              </a:endParaRPr>
            </a:p>
            <a:p>
              <a:pPr algn="ctr" defTabSz="577800">
                <a:lnSpc>
                  <a:spcPct val="90000"/>
                </a:lnSpc>
                <a:spcAft>
                  <a:spcPts val="456"/>
                </a:spcAft>
                <a:tabLst>
                  <a:tab pos="0" algn="l"/>
                </a:tabLst>
              </a:pPr>
              <a:endParaRPr lang="en-US" sz="1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Rectangle : avec coins arrondis en diagonale 100"/>
            <p:cNvSpPr/>
            <p:nvPr/>
          </p:nvSpPr>
          <p:spPr>
            <a:xfrm>
              <a:off x="4251240" y="2079720"/>
              <a:ext cx="1577880" cy="157788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587480" y="2415960"/>
              <a:ext cx="905400" cy="90540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6350"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746520" y="4149720"/>
              <a:ext cx="2587320" cy="71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t">
              <a:noAutofit/>
            </a:bodyPr>
            <a:lstStyle/>
            <a:p>
              <a:pPr algn="ctr" defTabSz="577800">
                <a:lnSpc>
                  <a:spcPct val="9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US" sz="1300" b="0" strike="noStrike" cap="all" spc="-1">
                  <a:solidFill>
                    <a:srgbClr val="000000"/>
                  </a:solidFill>
                  <a:latin typeface="Arial"/>
                  <a:ea typeface="DejaVu Sans"/>
                </a:rPr>
                <a:t>Difficile à formatter?</a:t>
              </a:r>
              <a:endParaRPr lang="en-US" sz="1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Rectangle : avec coins arrondis en diagonale 103"/>
            <p:cNvSpPr/>
            <p:nvPr/>
          </p:nvSpPr>
          <p:spPr>
            <a:xfrm>
              <a:off x="7291440" y="2079720"/>
              <a:ext cx="1577880" cy="1577880"/>
            </a:xfrm>
            <a:prstGeom prst="round2DiagRect">
              <a:avLst>
                <a:gd name="adj1" fmla="val 29727"/>
                <a:gd name="adj2" fmla="val 0"/>
              </a:avLst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7627680" y="2415960"/>
              <a:ext cx="905400" cy="9054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6350"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786720" y="4149720"/>
              <a:ext cx="2587320" cy="71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numCol="1" spcCol="1440" anchor="t">
              <a:noAutofit/>
            </a:bodyPr>
            <a:lstStyle/>
            <a:p>
              <a:pPr algn="ctr" defTabSz="577800">
                <a:lnSpc>
                  <a:spcPct val="9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US" sz="1300" b="0" strike="noStrike" cap="all" spc="-1">
                  <a:solidFill>
                    <a:srgbClr val="000000"/>
                  </a:solidFill>
                  <a:latin typeface="Arial"/>
                  <a:ea typeface="DejaVu Sans"/>
                </a:rPr>
                <a:t>Écrire les bibliographies à la main et conserver un fichier de bibliographie?</a:t>
              </a:r>
              <a:endParaRPr lang="en-US" sz="1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54"/>
          <p:cNvSpPr/>
          <p:nvPr/>
        </p:nvSpPr>
        <p:spPr>
          <a:xfrm>
            <a:off x="0" y="6840"/>
            <a:ext cx="10078920" cy="5668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-55080" y="3428280"/>
            <a:ext cx="3255480" cy="138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6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Zotero</a:t>
            </a:r>
            <a:endParaRPr lang="en-US" sz="66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9" name="Straight Connector 56"/>
          <p:cNvCxnSpPr/>
          <p:nvPr/>
        </p:nvCxnSpPr>
        <p:spPr>
          <a:xfrm>
            <a:off x="3909240" y="936000"/>
            <a:ext cx="1800" cy="4729320"/>
          </a:xfrm>
          <a:prstGeom prst="straightConnector1">
            <a:avLst/>
          </a:prstGeom>
          <a:ln w="25400" cap="sq">
            <a:solidFill>
              <a:srgbClr val="18A303"/>
            </a:solidFill>
            <a:bevel/>
          </a:ln>
        </p:spPr>
      </p:cxnSp>
      <p:grpSp>
        <p:nvGrpSpPr>
          <p:cNvPr id="110" name="Diagram2"/>
          <p:cNvGrpSpPr/>
          <p:nvPr/>
        </p:nvGrpSpPr>
        <p:grpSpPr>
          <a:xfrm>
            <a:off x="4285440" y="405360"/>
            <a:ext cx="5162400" cy="4619880"/>
            <a:chOff x="4285440" y="405360"/>
            <a:chExt cx="5162400" cy="4619880"/>
          </a:xfrm>
        </p:grpSpPr>
        <p:sp>
          <p:nvSpPr>
            <p:cNvPr id="111" name="Rectangle 110"/>
            <p:cNvSpPr/>
            <p:nvPr/>
          </p:nvSpPr>
          <p:spPr>
            <a:xfrm>
              <a:off x="4285440" y="405360"/>
              <a:ext cx="5162040" cy="4619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Rectangle : coins arrondis 111"/>
            <p:cNvSpPr/>
            <p:nvPr/>
          </p:nvSpPr>
          <p:spPr>
            <a:xfrm>
              <a:off x="4285440" y="407160"/>
              <a:ext cx="5162400" cy="97056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579560" y="626040"/>
              <a:ext cx="533160" cy="5331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6350"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408280" y="407160"/>
              <a:ext cx="4039560" cy="97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700"/>
                </a:spcAft>
                <a:tabLst>
                  <a:tab pos="0" algn="l"/>
                </a:tabLst>
              </a:pPr>
              <a:r>
                <a:rPr lang="en-US" sz="2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Rend le référencement agréable</a:t>
              </a:r>
              <a:endParaRPr lang="en-US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Rectangle : coins arrondis 114"/>
            <p:cNvSpPr/>
            <p:nvPr/>
          </p:nvSpPr>
          <p:spPr>
            <a:xfrm>
              <a:off x="4285440" y="1622520"/>
              <a:ext cx="5162400" cy="97056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579560" y="1841040"/>
              <a:ext cx="533160" cy="53316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6350"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408280" y="1622520"/>
              <a:ext cx="4039560" cy="97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700"/>
                </a:spcAft>
                <a:tabLst>
                  <a:tab pos="0" algn="l"/>
                </a:tabLst>
              </a:pPr>
              <a:r>
                <a:rPr lang="en-US" sz="2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Permet la gestion des pdf</a:t>
              </a:r>
              <a:endParaRPr lang="en-US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Rectangle : coins arrondis 117"/>
            <p:cNvSpPr/>
            <p:nvPr/>
          </p:nvSpPr>
          <p:spPr>
            <a:xfrm>
              <a:off x="4285440" y="2837520"/>
              <a:ext cx="5162400" cy="97056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579560" y="3056400"/>
              <a:ext cx="533160" cy="53316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6350"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408280" y="2837520"/>
              <a:ext cx="4039560" cy="97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700"/>
                </a:spcAft>
                <a:tabLst>
                  <a:tab pos="0" algn="l"/>
                </a:tabLst>
              </a:pPr>
              <a:r>
                <a:rPr lang="en-US" sz="2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Répertoire de styles interchangeables (Chicago, APA, etc)</a:t>
              </a:r>
              <a:endParaRPr lang="en-US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Rectangle : coins arrondis 120"/>
            <p:cNvSpPr/>
            <p:nvPr/>
          </p:nvSpPr>
          <p:spPr>
            <a:xfrm>
              <a:off x="4285440" y="4052880"/>
              <a:ext cx="5162400" cy="970560"/>
            </a:xfrm>
            <a:prstGeom prst="roundRect">
              <a:avLst>
                <a:gd name="adj" fmla="val 10000"/>
              </a:avLst>
            </a:prstGeom>
            <a:solidFill>
              <a:schemeClr val="bg1">
                <a:lumMod val="95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579560" y="4271760"/>
              <a:ext cx="533160" cy="53316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6350"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408280" y="4052880"/>
              <a:ext cx="4039560" cy="97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2960" tIns="102960" rIns="102960" bIns="10296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700"/>
                </a:spcAft>
                <a:tabLst>
                  <a:tab pos="0" algn="l"/>
                </a:tabLst>
              </a:pPr>
              <a:r>
                <a:rPr lang="en-US" sz="2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Facilite la collaboration (Travailler avec les même bibliothèques)</a:t>
              </a:r>
              <a:endParaRPr lang="en-US" sz="2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24" name="Image 123"/>
          <p:cNvPicPr/>
          <p:nvPr/>
        </p:nvPicPr>
        <p:blipFill>
          <a:blip r:embed="rId6"/>
          <a:stretch/>
        </p:blipFill>
        <p:spPr>
          <a:xfrm>
            <a:off x="914400" y="1146600"/>
            <a:ext cx="2281680" cy="228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1600200" y="1143000"/>
            <a:ext cx="6629400" cy="194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Zotero dans votre nagivateur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Zotero dans votre OS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Zotero dans votre logiciel de traitement de texte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Zotero en LaTeX et Markdown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Image 125"/>
          <p:cNvPicPr/>
          <p:nvPr/>
        </p:nvPicPr>
        <p:blipFill>
          <a:blip r:embed="rId2"/>
          <a:stretch/>
        </p:blipFill>
        <p:spPr>
          <a:xfrm>
            <a:off x="6629400" y="3200400"/>
            <a:ext cx="541440" cy="504360"/>
          </a:xfrm>
          <a:prstGeom prst="rect">
            <a:avLst/>
          </a:prstGeom>
          <a:ln w="0">
            <a:noFill/>
          </a:ln>
        </p:spPr>
      </p:pic>
      <p:pic>
        <p:nvPicPr>
          <p:cNvPr id="127" name="Image 126"/>
          <p:cNvPicPr/>
          <p:nvPr/>
        </p:nvPicPr>
        <p:blipFill>
          <a:blip r:embed="rId3"/>
          <a:stretch/>
        </p:blipFill>
        <p:spPr>
          <a:xfrm>
            <a:off x="4800600" y="4343400"/>
            <a:ext cx="506160" cy="506160"/>
          </a:xfrm>
          <a:prstGeom prst="rect">
            <a:avLst/>
          </a:prstGeom>
          <a:ln w="0">
            <a:noFill/>
          </a:ln>
        </p:spPr>
      </p:pic>
      <p:pic>
        <p:nvPicPr>
          <p:cNvPr id="128" name="Image 127"/>
          <p:cNvPicPr/>
          <p:nvPr/>
        </p:nvPicPr>
        <p:blipFill>
          <a:blip r:embed="rId4"/>
          <a:stretch/>
        </p:blipFill>
        <p:spPr>
          <a:xfrm>
            <a:off x="5487480" y="4572000"/>
            <a:ext cx="913320" cy="219240"/>
          </a:xfrm>
          <a:prstGeom prst="rect">
            <a:avLst/>
          </a:prstGeom>
          <a:ln w="0">
            <a:noFill/>
          </a:ln>
        </p:spPr>
      </p:pic>
      <p:pic>
        <p:nvPicPr>
          <p:cNvPr id="129" name="Image 128"/>
          <p:cNvPicPr/>
          <p:nvPr/>
        </p:nvPicPr>
        <p:blipFill>
          <a:blip r:embed="rId5"/>
          <a:stretch/>
        </p:blipFill>
        <p:spPr>
          <a:xfrm>
            <a:off x="6172200" y="1143000"/>
            <a:ext cx="389160" cy="457200"/>
          </a:xfrm>
          <a:prstGeom prst="rect">
            <a:avLst/>
          </a:prstGeom>
          <a:ln w="0">
            <a:noFill/>
          </a:ln>
        </p:spPr>
      </p:pic>
      <p:pic>
        <p:nvPicPr>
          <p:cNvPr id="130" name="Image 129"/>
          <p:cNvPicPr/>
          <p:nvPr/>
        </p:nvPicPr>
        <p:blipFill>
          <a:blip r:embed="rId6"/>
          <a:stretch/>
        </p:blipFill>
        <p:spPr>
          <a:xfrm>
            <a:off x="5486400" y="1166400"/>
            <a:ext cx="417600" cy="433800"/>
          </a:xfrm>
          <a:prstGeom prst="rect">
            <a:avLst/>
          </a:prstGeom>
          <a:ln w="0">
            <a:noFill/>
          </a:ln>
        </p:spPr>
      </p:pic>
      <p:pic>
        <p:nvPicPr>
          <p:cNvPr id="131" name="Image 130"/>
          <p:cNvPicPr/>
          <p:nvPr/>
        </p:nvPicPr>
        <p:blipFill>
          <a:blip r:embed="rId7"/>
          <a:stretch/>
        </p:blipFill>
        <p:spPr>
          <a:xfrm>
            <a:off x="4800600" y="1144080"/>
            <a:ext cx="456120" cy="456120"/>
          </a:xfrm>
          <a:prstGeom prst="rect">
            <a:avLst/>
          </a:prstGeom>
          <a:ln w="0">
            <a:noFill/>
          </a:ln>
        </p:spPr>
      </p:pic>
      <p:pic>
        <p:nvPicPr>
          <p:cNvPr id="132" name="Image 131"/>
          <p:cNvPicPr/>
          <p:nvPr/>
        </p:nvPicPr>
        <p:blipFill>
          <a:blip r:embed="rId8"/>
          <a:stretch/>
        </p:blipFill>
        <p:spPr>
          <a:xfrm>
            <a:off x="7543800" y="3200400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133" name="Image 132"/>
          <p:cNvPicPr/>
          <p:nvPr/>
        </p:nvPicPr>
        <p:blipFill>
          <a:blip r:embed="rId9"/>
          <a:stretch/>
        </p:blipFill>
        <p:spPr>
          <a:xfrm>
            <a:off x="5715000" y="2286000"/>
            <a:ext cx="457200" cy="457200"/>
          </a:xfrm>
          <a:prstGeom prst="rect">
            <a:avLst/>
          </a:prstGeom>
          <a:ln w="0">
            <a:noFill/>
          </a:ln>
        </p:spPr>
      </p:pic>
      <p:pic>
        <p:nvPicPr>
          <p:cNvPr id="134" name="Image 133"/>
          <p:cNvPicPr/>
          <p:nvPr/>
        </p:nvPicPr>
        <p:blipFill>
          <a:blip r:embed="rId10"/>
          <a:stretch/>
        </p:blipFill>
        <p:spPr>
          <a:xfrm>
            <a:off x="5029200" y="2287080"/>
            <a:ext cx="456120" cy="456120"/>
          </a:xfrm>
          <a:prstGeom prst="rect">
            <a:avLst/>
          </a:prstGeom>
          <a:ln w="0">
            <a:noFill/>
          </a:ln>
        </p:spPr>
      </p:pic>
      <p:pic>
        <p:nvPicPr>
          <p:cNvPr id="135" name="Image 134"/>
          <p:cNvPicPr/>
          <p:nvPr/>
        </p:nvPicPr>
        <p:blipFill>
          <a:blip r:embed="rId11"/>
          <a:stretch/>
        </p:blipFill>
        <p:spPr>
          <a:xfrm>
            <a:off x="4241880" y="2080800"/>
            <a:ext cx="558720" cy="662400"/>
          </a:xfrm>
          <a:prstGeom prst="rect">
            <a:avLst/>
          </a:prstGeom>
          <a:ln w="0">
            <a:noFill/>
          </a:ln>
        </p:spPr>
      </p:pic>
      <p:sp>
        <p:nvSpPr>
          <p:cNvPr id="136" name="Rectangle 135"/>
          <p:cNvSpPr/>
          <p:nvPr/>
        </p:nvSpPr>
        <p:spPr>
          <a:xfrm>
            <a:off x="1143000" y="228600"/>
            <a:ext cx="7771320" cy="42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Parce que c’est Open Source, Zotero s’intègre dans TOUT!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438</Words>
  <Application>Microsoft Macintosh PowerPoint</Application>
  <PresentationFormat>Personnalisé</PresentationFormat>
  <Paragraphs>67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6" baseType="lpstr">
      <vt:lpstr>Arial</vt:lpstr>
      <vt:lpstr>Athelas</vt:lpstr>
      <vt:lpstr>Calibri</vt:lpstr>
      <vt:lpstr>Courier New</vt:lpstr>
      <vt:lpstr>Source Code Pro</vt:lpstr>
      <vt:lpstr>Symbol</vt:lpstr>
      <vt:lpstr>Times New Roman</vt:lpstr>
      <vt:lpstr>Wingdings</vt:lpstr>
      <vt:lpstr>Office Theme</vt:lpstr>
      <vt:lpstr>Office Theme</vt:lpstr>
      <vt:lpstr>C’est quoi un article scientifique?</vt:lpstr>
      <vt:lpstr>Le référencement</vt:lpstr>
      <vt:lpstr>Pourquoi référencer?</vt:lpstr>
      <vt:lpstr>Vous n’aimez pas référencer?</vt:lpstr>
      <vt:lpstr>Zotero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référencement</dc:title>
  <dc:subject/>
  <dc:creator/>
  <dc:description/>
  <cp:lastModifiedBy>Camille Pelletier</cp:lastModifiedBy>
  <cp:revision>12</cp:revision>
  <dcterms:created xsi:type="dcterms:W3CDTF">2023-10-20T10:50:21Z</dcterms:created>
  <dcterms:modified xsi:type="dcterms:W3CDTF">2023-10-26T16:12:07Z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Personnalisé</vt:lpwstr>
  </property>
  <property fmtid="{D5CDD505-2E9C-101B-9397-08002B2CF9AE}" pid="3" name="Slides">
    <vt:i4>5</vt:i4>
  </property>
</Properties>
</file>