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Ubuntu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Nunito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5.xml"/><Relationship Id="rId41" Type="http://schemas.openxmlformats.org/officeDocument/2006/relationships/font" Target="fonts/MavenPr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Ubuntu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boldItalic.fntdata"/><Relationship Id="rId30" Type="http://schemas.openxmlformats.org/officeDocument/2006/relationships/font" Target="fonts/Ubuntu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Nunito-bold.fntdata"/><Relationship Id="rId14" Type="http://schemas.openxmlformats.org/officeDocument/2006/relationships/slide" Target="slides/slide9.xml"/><Relationship Id="rId36" Type="http://schemas.openxmlformats.org/officeDocument/2006/relationships/font" Target="fonts/Nunito-regular.fntdata"/><Relationship Id="rId17" Type="http://schemas.openxmlformats.org/officeDocument/2006/relationships/slide" Target="slides/slide12.xml"/><Relationship Id="rId39" Type="http://schemas.openxmlformats.org/officeDocument/2006/relationships/font" Target="fonts/Nunito-boldItalic.fntdata"/><Relationship Id="rId16" Type="http://schemas.openxmlformats.org/officeDocument/2006/relationships/slide" Target="slides/slide11.xml"/><Relationship Id="rId38" Type="http://schemas.openxmlformats.org/officeDocument/2006/relationships/font" Target="fonts/Nuni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40" Type="http://schemas.openxmlformats.org/officeDocument/2006/relationships/hyperlink" Target="https://pt.wikipedia.org/wiki/Equa%C3%A7%C3%A3o_diferencial_parcial" TargetMode="External"/><Relationship Id="rId20" Type="http://schemas.openxmlformats.org/officeDocument/2006/relationships/hyperlink" Target="https://pt.wikipedia.org/wiki/Israel" TargetMode="External"/><Relationship Id="rId42" Type="http://schemas.openxmlformats.org/officeDocument/2006/relationships/hyperlink" Target="https://pt.wikipedia.org/wiki/Universidade_Estatal_de_Moscovo" TargetMode="External"/><Relationship Id="rId41" Type="http://schemas.openxmlformats.org/officeDocument/2006/relationships/hyperlink" Target="https://pt.wikipedia.org/wiki/Universidade_Estatal_de_Moscovo" TargetMode="External"/><Relationship Id="rId22" Type="http://schemas.openxmlformats.org/officeDocument/2006/relationships/hyperlink" Target="https://pt.wikipedia.org/wiki/Asdode" TargetMode="External"/><Relationship Id="rId44" Type="http://schemas.openxmlformats.org/officeDocument/2006/relationships/hyperlink" Target="https://pt.wikipedia.org/wiki/Alexander_Kronrod" TargetMode="External"/><Relationship Id="rId21" Type="http://schemas.openxmlformats.org/officeDocument/2006/relationships/hyperlink" Target="https://pt.wikipedia.org/wiki/Israel" TargetMode="External"/><Relationship Id="rId43" Type="http://schemas.openxmlformats.org/officeDocument/2006/relationships/hyperlink" Target="https://pt.wikipedia.org/wiki/Alexander_Kronrod" TargetMode="External"/><Relationship Id="rId24" Type="http://schemas.openxmlformats.org/officeDocument/2006/relationships/hyperlink" Target="https://pt.wikipedia.org/wiki/Georgy_Adelson-Velsky#cite_note-auto-2" TargetMode="External"/><Relationship Id="rId46" Type="http://schemas.openxmlformats.org/officeDocument/2006/relationships/hyperlink" Target="https://pt.wikipedia.org/wiki/Ivan_Petrovsky" TargetMode="External"/><Relationship Id="rId23" Type="http://schemas.openxmlformats.org/officeDocument/2006/relationships/hyperlink" Target="https://pt.wikipedia.org/wiki/Asdode" TargetMode="External"/><Relationship Id="rId45" Type="http://schemas.openxmlformats.org/officeDocument/2006/relationships/hyperlink" Target="https://pt.wikipedia.org/wiki/Ivan_Petrovsky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t.wikipedia.org/wiki/L%C3%ADngua_russa" TargetMode="External"/><Relationship Id="rId3" Type="http://schemas.openxmlformats.org/officeDocument/2006/relationships/hyperlink" Target="https://pt.wikipedia.org/wiki/L%C3%ADngua_russa" TargetMode="External"/><Relationship Id="rId4" Type="http://schemas.openxmlformats.org/officeDocument/2006/relationships/hyperlink" Target="https://pt.wikipedia.org/wiki/Samara_(R%C3%BAssia)" TargetMode="External"/><Relationship Id="rId9" Type="http://schemas.openxmlformats.org/officeDocument/2006/relationships/hyperlink" Target="https://pt.wikipedia.org/wiki/8_de_janeiro" TargetMode="External"/><Relationship Id="rId26" Type="http://schemas.openxmlformats.org/officeDocument/2006/relationships/hyperlink" Target="https://pt.wikipedia.org/wiki/L%C3%ADngua_russa" TargetMode="External"/><Relationship Id="rId25" Type="http://schemas.openxmlformats.org/officeDocument/2006/relationships/hyperlink" Target="https://pt.wikipedia.org/wiki/L%C3%ADngua_russa" TargetMode="External"/><Relationship Id="rId47" Type="http://schemas.openxmlformats.org/officeDocument/2006/relationships/hyperlink" Target="https://pt.wikipedia.org/wiki/Georgy_Adelson-Velsky#cite_note-auto-2" TargetMode="External"/><Relationship Id="rId28" Type="http://schemas.openxmlformats.org/officeDocument/2006/relationships/hyperlink" Target="https://pt.wikipedia.org/wiki/6_de_outubro" TargetMode="External"/><Relationship Id="rId27" Type="http://schemas.openxmlformats.org/officeDocument/2006/relationships/hyperlink" Target="https://pt.wikipedia.org/wiki/6_de_outubro" TargetMode="External"/><Relationship Id="rId5" Type="http://schemas.openxmlformats.org/officeDocument/2006/relationships/hyperlink" Target="https://pt.wikipedia.org/wiki/Samara_(R%C3%BAssia)" TargetMode="External"/><Relationship Id="rId6" Type="http://schemas.openxmlformats.org/officeDocument/2006/relationships/hyperlink" Target="https://pt.wikipedia.org/wiki/R%C3%BAssia" TargetMode="External"/><Relationship Id="rId29" Type="http://schemas.openxmlformats.org/officeDocument/2006/relationships/hyperlink" Target="https://pt.wikipedia.org/wiki/1921" TargetMode="External"/><Relationship Id="rId7" Type="http://schemas.openxmlformats.org/officeDocument/2006/relationships/hyperlink" Target="https://pt.wikipedia.org/wiki/R%C3%BAssia" TargetMode="External"/><Relationship Id="rId8" Type="http://schemas.openxmlformats.org/officeDocument/2006/relationships/hyperlink" Target="https://pt.wikipedia.org/wiki/8_de_janeiro" TargetMode="External"/><Relationship Id="rId31" Type="http://schemas.openxmlformats.org/officeDocument/2006/relationships/hyperlink" Target="https://pt.wikipedia.org/wiki/12_de_dezembro" TargetMode="External"/><Relationship Id="rId30" Type="http://schemas.openxmlformats.org/officeDocument/2006/relationships/hyperlink" Target="https://pt.wikipedia.org/wiki/1921" TargetMode="External"/><Relationship Id="rId11" Type="http://schemas.openxmlformats.org/officeDocument/2006/relationships/hyperlink" Target="https://pt.wikipedia.org/wiki/1922" TargetMode="External"/><Relationship Id="rId33" Type="http://schemas.openxmlformats.org/officeDocument/2006/relationships/hyperlink" Target="https://pt.wikipedia.org/wiki/1997" TargetMode="External"/><Relationship Id="rId10" Type="http://schemas.openxmlformats.org/officeDocument/2006/relationships/hyperlink" Target="https://pt.wikipedia.org/wiki/1922" TargetMode="External"/><Relationship Id="rId32" Type="http://schemas.openxmlformats.org/officeDocument/2006/relationships/hyperlink" Target="https://pt.wikipedia.org/wiki/12_de_dezembro" TargetMode="External"/><Relationship Id="rId13" Type="http://schemas.openxmlformats.org/officeDocument/2006/relationships/hyperlink" Target="https://pt.wikipedia.org/wiki/Matem%C3%A1tico" TargetMode="External"/><Relationship Id="rId35" Type="http://schemas.openxmlformats.org/officeDocument/2006/relationships/hyperlink" Target="https://pt.wikipedia.org/wiki/Matem%C3%A1tico" TargetMode="External"/><Relationship Id="rId12" Type="http://schemas.openxmlformats.org/officeDocument/2006/relationships/hyperlink" Target="https://pt.wikipedia.org/wiki/Matem%C3%A1tico" TargetMode="External"/><Relationship Id="rId34" Type="http://schemas.openxmlformats.org/officeDocument/2006/relationships/hyperlink" Target="https://pt.wikipedia.org/wiki/1997" TargetMode="External"/><Relationship Id="rId15" Type="http://schemas.openxmlformats.org/officeDocument/2006/relationships/hyperlink" Target="https://pt.wikipedia.org/wiki/Ci%C3%AAncia_da_computa%C3%A7%C3%A3o" TargetMode="External"/><Relationship Id="rId37" Type="http://schemas.openxmlformats.org/officeDocument/2006/relationships/hyperlink" Target="https://pt.wikipedia.org/wiki/Uni%C3%A3o_Sovi%C3%A9tica" TargetMode="External"/><Relationship Id="rId14" Type="http://schemas.openxmlformats.org/officeDocument/2006/relationships/hyperlink" Target="https://pt.wikipedia.org/wiki/Ci%C3%AAncia_da_computa%C3%A7%C3%A3o" TargetMode="External"/><Relationship Id="rId36" Type="http://schemas.openxmlformats.org/officeDocument/2006/relationships/hyperlink" Target="https://pt.wikipedia.org/wiki/Matem%C3%A1tico" TargetMode="External"/><Relationship Id="rId17" Type="http://schemas.openxmlformats.org/officeDocument/2006/relationships/hyperlink" Target="https://pt.wikipedia.org/wiki/Uni%C3%A3o_Sovi%C3%A9tica" TargetMode="External"/><Relationship Id="rId39" Type="http://schemas.openxmlformats.org/officeDocument/2006/relationships/hyperlink" Target="https://pt.wikipedia.org/wiki/Equa%C3%A7%C3%A3o_diferencial_parcial" TargetMode="External"/><Relationship Id="rId16" Type="http://schemas.openxmlformats.org/officeDocument/2006/relationships/hyperlink" Target="https://pt.wikipedia.org/wiki/Uni%C3%A3o_Sovi%C3%A9tica" TargetMode="External"/><Relationship Id="rId38" Type="http://schemas.openxmlformats.org/officeDocument/2006/relationships/hyperlink" Target="https://pt.wikipedia.org/wiki/Uni%C3%A3o_Sovi%C3%A9tica" TargetMode="External"/><Relationship Id="rId19" Type="http://schemas.openxmlformats.org/officeDocument/2006/relationships/hyperlink" Target="https://pt.wikipedia.org/wiki/Israel" TargetMode="External"/><Relationship Id="rId18" Type="http://schemas.openxmlformats.org/officeDocument/2006/relationships/hyperlink" Target="https://pt.wikipedia.org/wiki/Israe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Todos</a:t>
            </a:r>
            <a:endParaRPr sz="30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Cabral :</a:t>
            </a:r>
            <a:r>
              <a:rPr lang="pt-BR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com Árvore AVL  </a:t>
            </a:r>
            <a:r>
              <a:rPr lang="pt-BR">
                <a:solidFill>
                  <a:srgbClr val="FF0000"/>
                </a:solidFill>
              </a:rPr>
              <a:t>&amp;  </a:t>
            </a:r>
            <a:r>
              <a:rPr lang="pt-BR"/>
              <a:t>Árvore binária com algoritmo DAY.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 - Resumo - útil se estivermos dispostos a pagar pela </a:t>
            </a:r>
            <a:r>
              <a:rPr lang="pt-BR"/>
              <a:t>implementação</a:t>
            </a:r>
            <a:r>
              <a:rPr lang="pt-BR"/>
              <a:t> !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Prós</a:t>
            </a:r>
            <a:endParaRPr b="1" u="sng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1. Balanceamento garante que a Eficiência na Busca seja SEMPRE O(log N).</a:t>
            </a:r>
            <a:endParaRPr b="1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2. Inserção e Remoção também têm Eficiência O(log N).</a:t>
            </a:r>
            <a:endParaRPr b="1">
              <a:solidFill>
                <a:srgbClr val="008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Contras</a:t>
            </a:r>
            <a:endParaRPr b="1" sz="1200" u="sng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1. Difícil de Programar e Verificar(debug);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mais espaço para o fator de balanceamento.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2. </a:t>
            </a:r>
            <a:r>
              <a:rPr b="1" lang="pt-BR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Assintoticamente</a:t>
            </a:r>
            <a:r>
              <a:rPr b="1" lang="pt-BR">
                <a:solidFill>
                  <a:srgbClr val="008000"/>
                </a:solidFill>
                <a:latin typeface="Verdana"/>
                <a:ea typeface="Verdana"/>
                <a:cs typeface="Verdana"/>
                <a:sym typeface="Verdana"/>
              </a:rPr>
              <a:t> mais rápida</a:t>
            </a: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, mas rebalancear custa tempo.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3. Buscas Maiores são feitas em RDBMSs no Disco(HD)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 usam outras Estruturas. (Ex.: B-Trees).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4. Pode estar OK em ter O(N) para uma única operação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se o Tempo de Execução Total para muitas operações consecutivas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é rápido. (Ex.: Splay Trees).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Vinícius</a:t>
            </a:r>
            <a:endParaRPr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Daniel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decidir as rotações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Calcule fb = hl -hr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-1 =&lt; fb =&gt; 1  -&gt; árvore equilibrada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fb &gt;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a subárvore da direita tem fb &lt;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Rotação dupla à esquerda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não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Rotação à esquerda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não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a subárvore da esquerda tem fb &gt;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Rotação dupla à direita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não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Rotação a direita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Vinícius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Contexto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que é ?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 que </a:t>
            </a:r>
            <a:r>
              <a:rPr lang="pt-BR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não</a:t>
            </a: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é ?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Analise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○"/>
            </a:pPr>
            <a:r>
              <a:rPr lang="pt-BR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Balanceamento</a:t>
            </a:r>
            <a:endParaRPr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unito"/>
              <a:buChar char="■"/>
            </a:pPr>
            <a:r>
              <a:rPr lang="pt-BR" sz="1800">
                <a:latin typeface="Nunito"/>
                <a:ea typeface="Nunito"/>
                <a:cs typeface="Nunito"/>
                <a:sym typeface="Nunito"/>
              </a:rPr>
              <a:t>Rotações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Exemplo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Char char="●"/>
            </a:pPr>
            <a:r>
              <a:rPr lang="pt-BR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Aplicação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Vinícius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Vinícius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Uma árvore binária de busca pode oferecer desvantagens, como por exemplo, afetar o seu tempo de busca à medida que foram inseridos ou/e  remoção de  muitos elementos em sua estrutura;  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unito"/>
              <a:buChar char="●"/>
            </a:pP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As operações sobre uma árvore levam tempo proporcional ao número de níveis da árvore binária de busca;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unito"/>
              <a:buChar char="●"/>
            </a:pPr>
            <a:r>
              <a:rPr lang="pt-BR" sz="13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Motivação:</a:t>
            </a:r>
            <a:r>
              <a:rPr lang="pt-BR" sz="1300">
                <a:latin typeface="Nunito"/>
                <a:ea typeface="Nunito"/>
                <a:cs typeface="Nunito"/>
                <a:sym typeface="Nunito"/>
              </a:rPr>
              <a:t> Buscar manter a árvore sempre com a menor quantidade de níveis possíveis;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Cabral</a:t>
            </a:r>
            <a:endParaRPr b="1"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Georgy Maximovich Adelson-Velsky</a:t>
            </a:r>
            <a:r>
              <a:rPr lang="pt-BR"/>
              <a:t> (em</a:t>
            </a:r>
            <a:r>
              <a:rPr lang="pt-BR">
                <a:uFill>
                  <a:noFill/>
                </a:uFill>
                <a:hlinkClick r:id="rId2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russo</a:t>
            </a:r>
            <a:r>
              <a:rPr lang="pt-BR"/>
              <a:t>: </a:t>
            </a:r>
            <a:r>
              <a:rPr b="1" lang="pt-BR"/>
              <a:t>Гео́ргий Макси́мович Адельсо́н-Ве́льский</a:t>
            </a:r>
            <a:r>
              <a:rPr lang="pt-BR"/>
              <a:t>; nome também transliterado como </a:t>
            </a:r>
            <a:r>
              <a:rPr b="1" lang="pt-BR"/>
              <a:t>Georgii Adelson-Velskii</a:t>
            </a:r>
            <a:r>
              <a:rPr lang="pt-BR"/>
              <a:t>;</a:t>
            </a:r>
            <a:r>
              <a:rPr lang="pt-BR">
                <a:uFill>
                  <a:noFill/>
                </a:uFill>
                <a:hlinkClick r:id="rId4"/>
              </a:rPr>
              <a:t>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Samara</a:t>
            </a:r>
            <a:r>
              <a:rPr lang="pt-BR"/>
              <a:t>,</a:t>
            </a:r>
            <a:r>
              <a:rPr lang="pt-BR">
                <a:uFill>
                  <a:noFill/>
                </a:uFill>
                <a:hlinkClick r:id="rId6"/>
              </a:rPr>
              <a:t>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Rússia</a:t>
            </a:r>
            <a:r>
              <a:rPr lang="pt-BR"/>
              <a:t>,</a:t>
            </a:r>
            <a:r>
              <a:rPr lang="pt-BR">
                <a:uFill>
                  <a:noFill/>
                </a:uFill>
                <a:hlinkClick r:id="rId8"/>
              </a:rPr>
              <a:t> </a:t>
            </a:r>
            <a:r>
              <a:rPr lang="pt-BR" u="sng">
                <a:solidFill>
                  <a:schemeClr val="hlink"/>
                </a:solidFill>
                <a:hlinkClick r:id="rId9"/>
              </a:rPr>
              <a:t>8 de janeiro</a:t>
            </a:r>
            <a:r>
              <a:rPr lang="pt-BR"/>
              <a:t> de</a:t>
            </a:r>
            <a:r>
              <a:rPr lang="pt-BR">
                <a:uFill>
                  <a:noFill/>
                </a:uFill>
                <a:hlinkClick r:id="rId10"/>
              </a:rPr>
              <a:t> </a:t>
            </a:r>
            <a:r>
              <a:rPr lang="pt-BR" u="sng">
                <a:solidFill>
                  <a:schemeClr val="hlink"/>
                </a:solidFill>
                <a:hlinkClick r:id="rId11"/>
              </a:rPr>
              <a:t>1922</a:t>
            </a:r>
            <a:r>
              <a:rPr lang="pt-BR"/>
              <a:t>) é um</a:t>
            </a:r>
            <a:r>
              <a:rPr lang="pt-BR">
                <a:uFill>
                  <a:noFill/>
                </a:uFill>
                <a:hlinkClick r:id="rId12"/>
              </a:rPr>
              <a:t> </a:t>
            </a:r>
            <a:r>
              <a:rPr lang="pt-BR" u="sng">
                <a:solidFill>
                  <a:schemeClr val="hlink"/>
                </a:solidFill>
                <a:hlinkClick r:id="rId13"/>
              </a:rPr>
              <a:t>matemático</a:t>
            </a:r>
            <a:r>
              <a:rPr lang="pt-BR"/>
              <a:t> e</a:t>
            </a:r>
            <a:r>
              <a:rPr lang="pt-BR">
                <a:uFill>
                  <a:noFill/>
                </a:uFill>
                <a:hlinkClick r:id="rId14"/>
              </a:rPr>
              <a:t> </a:t>
            </a:r>
            <a:r>
              <a:rPr lang="pt-BR" u="sng">
                <a:solidFill>
                  <a:schemeClr val="hlink"/>
                </a:solidFill>
                <a:hlinkClick r:id="rId15"/>
              </a:rPr>
              <a:t>cientista da computação</a:t>
            </a:r>
            <a:r>
              <a:rPr lang="pt-BR">
                <a:uFill>
                  <a:noFill/>
                </a:uFill>
                <a:hlinkClick r:id="rId16"/>
              </a:rPr>
              <a:t> </a:t>
            </a:r>
            <a:r>
              <a:rPr lang="pt-BR" u="sng">
                <a:solidFill>
                  <a:schemeClr val="hlink"/>
                </a:solidFill>
                <a:hlinkClick r:id="rId17"/>
              </a:rPr>
              <a:t>soviético</a:t>
            </a:r>
            <a:r>
              <a:rPr lang="pt-BR"/>
              <a:t> e</a:t>
            </a:r>
            <a:r>
              <a:rPr lang="pt-BR">
                <a:uFill>
                  <a:noFill/>
                </a:uFill>
                <a:hlinkClick r:id="rId18"/>
              </a:rPr>
              <a:t> </a:t>
            </a:r>
            <a:r>
              <a:rPr lang="pt-BR" u="sng">
                <a:solidFill>
                  <a:schemeClr val="hlink"/>
                </a:solidFill>
                <a:hlinkClick r:id="rId19"/>
              </a:rPr>
              <a:t>israelense</a:t>
            </a:r>
            <a:r>
              <a:rPr lang="pt-BR"/>
              <a:t>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agosto de 1992 foi para</a:t>
            </a:r>
            <a:r>
              <a:rPr lang="pt-BR">
                <a:uFill>
                  <a:noFill/>
                </a:uFill>
                <a:hlinkClick r:id="rId20"/>
              </a:rPr>
              <a:t> </a:t>
            </a:r>
            <a:r>
              <a:rPr lang="pt-BR" u="sng">
                <a:solidFill>
                  <a:schemeClr val="hlink"/>
                </a:solidFill>
                <a:hlinkClick r:id="rId21"/>
              </a:rPr>
              <a:t>Israel</a:t>
            </a:r>
            <a:r>
              <a:rPr lang="pt-BR"/>
              <a:t>, residindo atualmente em</a:t>
            </a:r>
            <a:r>
              <a:rPr lang="pt-BR">
                <a:uFill>
                  <a:noFill/>
                </a:uFill>
                <a:hlinkClick r:id="rId22"/>
              </a:rPr>
              <a:t> </a:t>
            </a:r>
            <a:r>
              <a:rPr lang="pt-BR" u="sng">
                <a:solidFill>
                  <a:schemeClr val="hlink"/>
                </a:solidFill>
                <a:hlinkClick r:id="rId23"/>
              </a:rPr>
              <a:t>Asdode</a:t>
            </a:r>
            <a:r>
              <a:rPr lang="pt-BR"/>
              <a:t>.</a:t>
            </a:r>
            <a:r>
              <a:rPr baseline="30000" lang="pt-BR" u="sng">
                <a:solidFill>
                  <a:schemeClr val="hlink"/>
                </a:solidFill>
                <a:hlinkClick r:id="rId24"/>
              </a:rPr>
              <a:t>[2]</a:t>
            </a:r>
            <a:endParaRPr baseline="30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Evgenii Mikhailovich Landis</a:t>
            </a:r>
            <a:r>
              <a:rPr lang="pt-BR"/>
              <a:t> (em</a:t>
            </a:r>
            <a:r>
              <a:rPr lang="pt-BR">
                <a:uFill>
                  <a:noFill/>
                </a:uFill>
                <a:hlinkClick r:id="rId25"/>
              </a:rPr>
              <a:t> </a:t>
            </a:r>
            <a:r>
              <a:rPr lang="pt-BR" u="sng">
                <a:solidFill>
                  <a:schemeClr val="hlink"/>
                </a:solidFill>
                <a:hlinkClick r:id="rId26"/>
              </a:rPr>
              <a:t>russo</a:t>
            </a:r>
            <a:r>
              <a:rPr lang="pt-BR"/>
              <a:t>: Евге́ний Миха́йлович Ла́ндис, </a:t>
            </a:r>
            <a:r>
              <a:rPr i="1" lang="pt-BR"/>
              <a:t>Yevgeny Mikhaylovich Landis</a:t>
            </a:r>
            <a:r>
              <a:rPr lang="pt-BR"/>
              <a:t>;</a:t>
            </a:r>
            <a:r>
              <a:rPr lang="pt-BR">
                <a:uFill>
                  <a:noFill/>
                </a:uFill>
                <a:hlinkClick r:id="rId27"/>
              </a:rPr>
              <a:t> </a:t>
            </a:r>
            <a:r>
              <a:rPr lang="pt-BR" u="sng">
                <a:solidFill>
                  <a:schemeClr val="hlink"/>
                </a:solidFill>
                <a:hlinkClick r:id="rId28"/>
              </a:rPr>
              <a:t>6 de outubro</a:t>
            </a:r>
            <a:r>
              <a:rPr lang="pt-BR"/>
              <a:t> de</a:t>
            </a:r>
            <a:r>
              <a:rPr lang="pt-BR">
                <a:uFill>
                  <a:noFill/>
                </a:uFill>
                <a:hlinkClick r:id="rId29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0"/>
              </a:rPr>
              <a:t>1921</a:t>
            </a:r>
            <a:r>
              <a:rPr lang="pt-BR"/>
              <a:t> –</a:t>
            </a:r>
            <a:r>
              <a:rPr lang="pt-BR">
                <a:uFill>
                  <a:noFill/>
                </a:uFill>
                <a:hlinkClick r:id="rId31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2"/>
              </a:rPr>
              <a:t>12 de dezembro</a:t>
            </a:r>
            <a:r>
              <a:rPr lang="pt-BR"/>
              <a:t> de</a:t>
            </a:r>
            <a:r>
              <a:rPr lang="pt-BR">
                <a:uFill>
                  <a:noFill/>
                </a:uFill>
                <a:hlinkClick r:id="rId33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4"/>
              </a:rPr>
              <a:t>1997</a:t>
            </a:r>
            <a:r>
              <a:rPr lang="pt-BR"/>
              <a:t>) foi um</a:t>
            </a:r>
            <a:r>
              <a:rPr lang="pt-BR">
                <a:uFill>
                  <a:noFill/>
                </a:uFill>
                <a:hlinkClick r:id="rId35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6"/>
              </a:rPr>
              <a:t>matemático</a:t>
            </a:r>
            <a:r>
              <a:rPr lang="pt-BR">
                <a:uFill>
                  <a:noFill/>
                </a:uFill>
                <a:hlinkClick r:id="rId37"/>
              </a:rPr>
              <a:t> </a:t>
            </a:r>
            <a:r>
              <a:rPr lang="pt-BR" u="sng">
                <a:solidFill>
                  <a:schemeClr val="hlink"/>
                </a:solidFill>
                <a:hlinkClick r:id="rId38"/>
              </a:rPr>
              <a:t>russo</a:t>
            </a:r>
            <a:r>
              <a:rPr lang="pt-BR"/>
              <a:t> que dedicou suas pesquisas às</a:t>
            </a:r>
            <a:r>
              <a:rPr lang="pt-BR">
                <a:uFill>
                  <a:noFill/>
                </a:uFill>
                <a:hlinkClick r:id="rId39"/>
              </a:rPr>
              <a:t> </a:t>
            </a:r>
            <a:r>
              <a:rPr lang="pt-BR" u="sng">
                <a:solidFill>
                  <a:schemeClr val="hlink"/>
                </a:solidFill>
                <a:hlinkClick r:id="rId40"/>
              </a:rPr>
              <a:t>equações diferenciais parciais</a:t>
            </a:r>
            <a:r>
              <a:rPr lang="pt-BR"/>
              <a:t>. Estudou na</a:t>
            </a:r>
            <a:r>
              <a:rPr lang="pt-BR">
                <a:uFill>
                  <a:noFill/>
                </a:uFill>
                <a:hlinkClick r:id="rId41"/>
              </a:rPr>
              <a:t> </a:t>
            </a:r>
            <a:r>
              <a:rPr lang="pt-BR" u="sng">
                <a:solidFill>
                  <a:schemeClr val="hlink"/>
                </a:solidFill>
                <a:hlinkClick r:id="rId42"/>
              </a:rPr>
              <a:t>Universidade Estatal de Moscou</a:t>
            </a:r>
            <a:r>
              <a:rPr lang="pt-BR"/>
              <a:t>, sob orientação de</a:t>
            </a:r>
            <a:r>
              <a:rPr lang="pt-BR">
                <a:uFill>
                  <a:noFill/>
                </a:uFill>
                <a:hlinkClick r:id="rId43"/>
              </a:rPr>
              <a:t> </a:t>
            </a:r>
            <a:r>
              <a:rPr lang="pt-BR" u="sng">
                <a:solidFill>
                  <a:schemeClr val="hlink"/>
                </a:solidFill>
                <a:hlinkClick r:id="rId44"/>
              </a:rPr>
              <a:t>Alexander Kronrod</a:t>
            </a:r>
            <a:r>
              <a:rPr lang="pt-BR"/>
              <a:t> e depois de</a:t>
            </a:r>
            <a:r>
              <a:rPr lang="pt-BR">
                <a:uFill>
                  <a:noFill/>
                </a:uFill>
                <a:hlinkClick r:id="rId45"/>
              </a:rPr>
              <a:t> </a:t>
            </a:r>
            <a:r>
              <a:rPr lang="pt-BR" u="sng">
                <a:solidFill>
                  <a:schemeClr val="hlink"/>
                </a:solidFill>
                <a:hlinkClick r:id="rId46"/>
              </a:rPr>
              <a:t>Ivan Petrovsky</a:t>
            </a:r>
            <a:r>
              <a:rPr lang="pt-BR"/>
              <a:t>.</a:t>
            </a:r>
            <a:endParaRPr baseline="30000">
              <a:uFill>
                <a:noFill/>
              </a:uFill>
              <a:hlinkClick r:id="rId47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Daniel</a:t>
            </a:r>
            <a:endParaRPr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Vinícius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/>
              <a:t>Para uma árvore, </a:t>
            </a:r>
            <a:r>
              <a:rPr lang="pt-BR" sz="1400">
                <a:solidFill>
                  <a:srgbClr val="FF0000"/>
                </a:solidFill>
              </a:rPr>
              <a:t>A</a:t>
            </a:r>
            <a:r>
              <a:rPr lang="pt-BR" sz="1400"/>
              <a:t>, não vazia qualquer, sendo as sub-árvores:</a:t>
            </a:r>
            <a:endParaRPr sz="1400"/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/>
              <a:t>À esquerda: </a:t>
            </a:r>
            <a:r>
              <a:rPr b="1" i="1" lang="pt-BR" sz="1400"/>
              <a:t>T</a:t>
            </a:r>
            <a:r>
              <a:rPr b="1" baseline="-25000" i="1" lang="pt-BR" sz="1400"/>
              <a:t>L </a:t>
            </a:r>
            <a:r>
              <a:rPr lang="pt-BR" sz="1400"/>
              <a:t>;</a:t>
            </a:r>
            <a:endParaRPr sz="1400"/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/>
              <a:t>À direita:</a:t>
            </a:r>
            <a:r>
              <a:rPr b="1" i="1" lang="pt-BR" sz="1400"/>
              <a:t>T</a:t>
            </a:r>
            <a:r>
              <a:rPr b="1" baseline="-25000" i="1" lang="pt-BR" sz="1400"/>
              <a:t>R</a:t>
            </a:r>
            <a:r>
              <a:rPr lang="pt-BR" sz="1400"/>
              <a:t> ;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/>
              <a:t>T</a:t>
            </a:r>
            <a:r>
              <a:rPr b="1" baseline="-25000" i="1" lang="pt-BR" sz="1400"/>
              <a:t>L</a:t>
            </a:r>
            <a:r>
              <a:rPr b="1" i="1" lang="pt-BR" sz="1400"/>
              <a:t> </a:t>
            </a:r>
            <a:r>
              <a:rPr lang="pt-BR" sz="1400"/>
              <a:t>e </a:t>
            </a:r>
            <a:r>
              <a:rPr b="1" i="1" lang="pt-BR" sz="1400"/>
              <a:t>T</a:t>
            </a:r>
            <a:r>
              <a:rPr b="1" baseline="-25000" i="1" lang="pt-BR" sz="1400"/>
              <a:t>R </a:t>
            </a:r>
            <a:r>
              <a:rPr lang="pt-BR" sz="1400"/>
              <a:t> são balanceadas por altura; 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/>
              <a:t>Com alturas </a:t>
            </a:r>
            <a:r>
              <a:rPr b="1" i="1" lang="pt-BR" sz="1400"/>
              <a:t>h</a:t>
            </a:r>
            <a:r>
              <a:rPr b="1" baseline="-25000" i="1" lang="pt-BR" sz="1400"/>
              <a:t>L</a:t>
            </a:r>
            <a:r>
              <a:rPr b="1" i="1" lang="pt-BR" sz="1400"/>
              <a:t> e h</a:t>
            </a:r>
            <a:r>
              <a:rPr b="1" baseline="-25000" i="1" lang="pt-BR" sz="1400"/>
              <a:t>R</a:t>
            </a:r>
            <a:r>
              <a:rPr lang="pt-BR" sz="1400"/>
              <a:t>, respectivamente;</a:t>
            </a:r>
            <a:endParaRPr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/>
              <a:t>|h</a:t>
            </a:r>
            <a:r>
              <a:rPr b="1" baseline="-25000" i="1" lang="pt-BR" sz="1400"/>
              <a:t>L</a:t>
            </a:r>
            <a:r>
              <a:rPr b="1" i="1" lang="pt-BR" sz="1400"/>
              <a:t> e h</a:t>
            </a:r>
            <a:r>
              <a:rPr b="1" baseline="-25000" i="1" lang="pt-BR" sz="1400"/>
              <a:t>R</a:t>
            </a:r>
            <a:r>
              <a:rPr b="1" i="1" lang="pt-BR" sz="1400"/>
              <a:t>| ±1;</a:t>
            </a:r>
            <a:endParaRPr b="1" i="1" sz="1400"/>
          </a:p>
          <a:p>
            <a:pPr indent="-317500" lvl="0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/>
              <a:t>Fator de balanceamento;</a:t>
            </a:r>
            <a:endParaRPr b="1" i="1" sz="1400"/>
          </a:p>
          <a:p>
            <a:pPr indent="-317500" lvl="1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○"/>
            </a:pPr>
            <a:r>
              <a:rPr b="1" i="1" lang="pt-BR" sz="1400">
                <a:solidFill>
                  <a:srgbClr val="FF0000"/>
                </a:solidFill>
              </a:rPr>
              <a:t>fb = h</a:t>
            </a:r>
            <a:r>
              <a:rPr b="1" baseline="-25000" i="1" lang="pt-BR" sz="1400">
                <a:solidFill>
                  <a:srgbClr val="FF0000"/>
                </a:solidFill>
              </a:rPr>
              <a:t>L</a:t>
            </a:r>
            <a:r>
              <a:rPr b="1" i="1" lang="pt-BR" sz="1400">
                <a:solidFill>
                  <a:srgbClr val="FF0000"/>
                </a:solidFill>
              </a:rPr>
              <a:t> - h</a:t>
            </a:r>
            <a:r>
              <a:rPr b="1" baseline="-25000" i="1" lang="pt-BR" sz="1400">
                <a:solidFill>
                  <a:srgbClr val="FF0000"/>
                </a:solidFill>
              </a:rPr>
              <a:t>R</a:t>
            </a:r>
            <a:endParaRPr b="1" i="1" sz="1400"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Cabral</a:t>
            </a:r>
            <a:endParaRPr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Daniel</a:t>
            </a:r>
            <a:endParaRPr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Vinícius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imNl_qg6ILw&amp;list=FLQRfghLDX3omBa2nZwhsGZA" TargetMode="External"/><Relationship Id="rId4" Type="http://schemas.openxmlformats.org/officeDocument/2006/relationships/hyperlink" Target="https://www.youtube.com/watch?v=imNl_qg6ILw&amp;list=FLQRfghLDX3omBa2nZwhsGZA" TargetMode="External"/><Relationship Id="rId5" Type="http://schemas.openxmlformats.org/officeDocument/2006/relationships/hyperlink" Target="http://www.youtube.com/watch?v=imNl_qg6ILw" TargetMode="External"/><Relationship Id="rId6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t.wikipedia.org/wiki/Georgy_Adelson-Velsky" TargetMode="External"/><Relationship Id="rId4" Type="http://schemas.openxmlformats.org/officeDocument/2006/relationships/hyperlink" Target="https://pt.wikipedia.org/wiki/Yevgeniy_Landis" TargetMode="External"/><Relationship Id="rId9" Type="http://schemas.openxmlformats.org/officeDocument/2006/relationships/hyperlink" Target="https://pt.wikipedia.org/wiki/%C3%81rvore_AVL" TargetMode="External"/><Relationship Id="rId5" Type="http://schemas.openxmlformats.org/officeDocument/2006/relationships/hyperlink" Target="https://mathscinet.ams.org/mathscinet-getitem?mr=0156719" TargetMode="External"/><Relationship Id="rId6" Type="http://schemas.openxmlformats.org/officeDocument/2006/relationships/hyperlink" Target="http://www.lcad.icmc.usp.br/~nonato/ED/AVL/node67.html" TargetMode="External"/><Relationship Id="rId7" Type="http://schemas.openxmlformats.org/officeDocument/2006/relationships/hyperlink" Target="https://www.youtube.com/watch?v=imNl_qg6ILw&amp;list=FLQRfghLDX3omBa2nZwhsGZA" TargetMode="External"/><Relationship Id="rId8" Type="http://schemas.openxmlformats.org/officeDocument/2006/relationships/hyperlink" Target="https://www.quora.com/How-would-you-explain-O-log-n-in-algorithms-to-1st-year-undergrad-student-Can-any-one-explain-it-with-mathematical-proof-for-log-n-complexity-by-taking-a-simple-example-like-Binary-search-and-simple-to-understan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hyperlink" Target="https://commons.wikimedia.org/wiki/File:%D0%9C%D0%BE%D1%81%D0%BA%D0%BE%D0%B2%D1%81%D0%BA%D0%B8%D0%B9_%D0%B3%D0%BE%D1%81%D1%83%D0%B4%D0%B0%D1%80%D1%81%D1%82%D0%B2%D0%B5%D0%BD%D0%BD%D1%8B%D0%B9_%D1%83%D0%BD%D0%B8%D0%B2%D0%B5%D1%80%D1%81%D0%B8%D1%82%D0%B5%D1%82_%D0%B8%D0%BC%D0%B5%D0%BD%D0%B8_%D0%9C.%D0%92.%D0%9B%D0%BE%D0%BC%D0%BE%D0%BD%D0%BE%D1%81%D0%BE%D0%B2%D0%B0.JPG" TargetMode="External"/><Relationship Id="rId6" Type="http://schemas.openxmlformats.org/officeDocument/2006/relationships/image" Target="../media/image5.jpg"/><Relationship Id="rId7" Type="http://schemas.openxmlformats.org/officeDocument/2006/relationships/hyperlink" Target="https://pixabay.com/pt/bandeira-da-federa%C3%A7%C3%A3o-da-r%C3%BAssia-38922/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7625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Seminário de Estrutura de Dados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2444250" y="2921525"/>
            <a:ext cx="4255500" cy="5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</a:rPr>
              <a:t>Árvores</a:t>
            </a:r>
            <a:r>
              <a:rPr b="1" lang="pt-BR" sz="3000">
                <a:solidFill>
                  <a:srgbClr val="FF0000"/>
                </a:solidFill>
              </a:rPr>
              <a:t> AVL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311700" y="375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Daniel Carvalho Moreira          16/0116821       Ciência da Computação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/>
              <a:t>João Victor Cabral de Melo      16/0127670       </a:t>
            </a:r>
            <a:r>
              <a:rPr lang="pt-BR" sz="1100"/>
              <a:t>Ciência da Computação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Vinícius Bowen                         18/0079239       </a:t>
            </a:r>
            <a:r>
              <a:rPr lang="pt-BR" sz="1100"/>
              <a:t>Ciência da Computação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Otimizando a árvore !</a:t>
            </a:r>
            <a:endParaRPr/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1034600" y="1674025"/>
            <a:ext cx="7230300" cy="29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Propondo a inserção de números em estrutura de árvore temos: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Números: 1, 2,  3, 4, 5, 6, 7, 8, 9.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4507111" y="3248700"/>
            <a:ext cx="285300" cy="30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3718404" y="2294244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3302938" y="27781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Shape 376"/>
          <p:cNvSpPr txBox="1"/>
          <p:nvPr/>
        </p:nvSpPr>
        <p:spPr>
          <a:xfrm>
            <a:off x="6097475" y="3071138"/>
            <a:ext cx="650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144038" y="27781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093563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808263" y="383038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80" name="Shape 380"/>
          <p:cNvCxnSpPr>
            <a:stCxn id="375" idx="0"/>
            <a:endCxn id="374" idx="2"/>
          </p:cNvCxnSpPr>
          <p:nvPr/>
        </p:nvCxnSpPr>
        <p:spPr>
          <a:xfrm rot="-5400000">
            <a:off x="3550138" y="2467188"/>
            <a:ext cx="206400" cy="415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Shape 381"/>
          <p:cNvCxnSpPr>
            <a:stCxn id="377" idx="0"/>
            <a:endCxn id="374" idx="2"/>
          </p:cNvCxnSpPr>
          <p:nvPr/>
        </p:nvCxnSpPr>
        <p:spPr>
          <a:xfrm flipH="1" rot="5400000">
            <a:off x="3970638" y="2462088"/>
            <a:ext cx="206400" cy="4257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Shape 382"/>
          <p:cNvCxnSpPr>
            <a:stCxn id="378" idx="0"/>
            <a:endCxn id="375" idx="2"/>
          </p:cNvCxnSpPr>
          <p:nvPr/>
        </p:nvCxnSpPr>
        <p:spPr>
          <a:xfrm rot="-5400000">
            <a:off x="3237713" y="3054138"/>
            <a:ext cx="206400" cy="20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Shape 383"/>
          <p:cNvCxnSpPr>
            <a:stCxn id="379" idx="0"/>
            <a:endCxn id="378" idx="2"/>
          </p:cNvCxnSpPr>
          <p:nvPr/>
        </p:nvCxnSpPr>
        <p:spPr>
          <a:xfrm rot="-5400000">
            <a:off x="2948063" y="3542238"/>
            <a:ext cx="291000" cy="285300"/>
          </a:xfrm>
          <a:prstGeom prst="bentConnector3">
            <a:avLst>
              <a:gd fmla="val 4997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Shape 384"/>
          <p:cNvCxnSpPr>
            <a:stCxn id="373" idx="0"/>
            <a:endCxn id="377" idx="2"/>
          </p:cNvCxnSpPr>
          <p:nvPr/>
        </p:nvCxnSpPr>
        <p:spPr>
          <a:xfrm flipH="1" rot="5400000">
            <a:off x="4371661" y="2970600"/>
            <a:ext cx="193200" cy="3630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da Complexidade</a:t>
            </a:r>
            <a:endParaRPr/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705" y="1349426"/>
            <a:ext cx="5486595" cy="31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88" y="1190613"/>
            <a:ext cx="2809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Shape 3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604" y="1190625"/>
            <a:ext cx="2859171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/>
          <p:nvPr/>
        </p:nvSpPr>
        <p:spPr>
          <a:xfrm>
            <a:off x="4411675" y="2464229"/>
            <a:ext cx="814774" cy="432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v.s.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sobre uma </a:t>
            </a:r>
            <a:r>
              <a:rPr lang="pt-BR">
                <a:solidFill>
                  <a:srgbClr val="000000"/>
                </a:solidFill>
              </a:rPr>
              <a:t>árvore qualquer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pt-BR">
                <a:solidFill>
                  <a:srgbClr val="FF0000"/>
                </a:solidFill>
              </a:rPr>
              <a:t>Motivação:</a:t>
            </a:r>
            <a:r>
              <a:rPr lang="pt-BR">
                <a:solidFill>
                  <a:srgbClr val="000000"/>
                </a:solidFill>
              </a:rPr>
              <a:t> Buscar manter a árvore sempre com a menor quantidade de níveis possíveis;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3735900" y="2776500"/>
            <a:ext cx="1672200" cy="96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1489963" y="3808226"/>
            <a:ext cx="6119229" cy="723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Balanceamento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-BR" sz="2400">
                <a:solidFill>
                  <a:srgbClr val="000000"/>
                </a:solidFill>
              </a:rPr>
              <a:t>Para isso utilizaremos de rotação, são 4 tipos 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Rotação à esquerda;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Rotação à direita;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Rotação dupla à esquerda;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-BR" sz="2400">
                <a:solidFill>
                  <a:srgbClr val="000000"/>
                </a:solidFill>
              </a:rPr>
              <a:t>Rotação dupla à direita;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5857375" y="2570725"/>
            <a:ext cx="439200" cy="69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 txBox="1"/>
          <p:nvPr/>
        </p:nvSpPr>
        <p:spPr>
          <a:xfrm>
            <a:off x="6296575" y="3545225"/>
            <a:ext cx="1740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Dupla  e derivada</a:t>
            </a: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5947775" y="3423125"/>
            <a:ext cx="439200" cy="69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/>
        </p:nvSpPr>
        <p:spPr>
          <a:xfrm>
            <a:off x="6296575" y="2626100"/>
            <a:ext cx="11439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Simples e primitivas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2" name="Shape 422"/>
          <p:cNvSpPr txBox="1"/>
          <p:nvPr>
            <p:ph idx="1" type="body"/>
          </p:nvPr>
        </p:nvSpPr>
        <p:spPr>
          <a:xfrm>
            <a:off x="1505275" y="1561050"/>
            <a:ext cx="7030500" cy="2933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2400">
                <a:solidFill>
                  <a:srgbClr val="000000"/>
                </a:solidFill>
              </a:rPr>
              <a:t>Rotação à esquerda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4423800" y="2824550"/>
            <a:ext cx="7905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/>
        </p:nvSpPr>
        <p:spPr>
          <a:xfrm>
            <a:off x="2413765" y="25717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2986922" y="28891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502763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27" name="Shape 427"/>
          <p:cNvCxnSpPr>
            <a:stCxn id="425" idx="2"/>
            <a:endCxn id="426" idx="0"/>
          </p:cNvCxnSpPr>
          <p:nvPr/>
        </p:nvCxnSpPr>
        <p:spPr>
          <a:xfrm flipH="1" rot="-5400000">
            <a:off x="3339722" y="2956495"/>
            <a:ext cx="95400" cy="515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8" name="Shape 428"/>
          <p:cNvCxnSpPr>
            <a:stCxn id="424" idx="2"/>
            <a:endCxn id="425" idx="0"/>
          </p:cNvCxnSpPr>
          <p:nvPr/>
        </p:nvCxnSpPr>
        <p:spPr>
          <a:xfrm flipH="1" rot="-5400000">
            <a:off x="2823115" y="2582551"/>
            <a:ext cx="39900" cy="573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Shape 429"/>
          <p:cNvSpPr/>
          <p:nvPr/>
        </p:nvSpPr>
        <p:spPr>
          <a:xfrm>
            <a:off x="6254190" y="32620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6873847" y="28891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532438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32" name="Shape 432"/>
          <p:cNvCxnSpPr>
            <a:stCxn id="430" idx="2"/>
            <a:endCxn id="431" idx="0"/>
          </p:cNvCxnSpPr>
          <p:nvPr/>
        </p:nvCxnSpPr>
        <p:spPr>
          <a:xfrm flipH="1" rot="-5400000">
            <a:off x="7298047" y="2885095"/>
            <a:ext cx="95400" cy="65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Shape 433"/>
          <p:cNvCxnSpPr>
            <a:stCxn id="429" idx="0"/>
            <a:endCxn id="430" idx="2"/>
          </p:cNvCxnSpPr>
          <p:nvPr/>
        </p:nvCxnSpPr>
        <p:spPr>
          <a:xfrm rot="-5400000">
            <a:off x="6659040" y="2904451"/>
            <a:ext cx="95400" cy="619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Shape 434"/>
          <p:cNvSpPr/>
          <p:nvPr/>
        </p:nvSpPr>
        <p:spPr>
          <a:xfrm rot="5400000">
            <a:off x="1422900" y="2895300"/>
            <a:ext cx="1065600" cy="614100"/>
          </a:xfrm>
          <a:prstGeom prst="curvedUpArrow">
            <a:avLst>
              <a:gd fmla="val 25000" name="adj1"/>
              <a:gd fmla="val 50000" name="adj2"/>
              <a:gd fmla="val 59345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5" name="Shape 435"/>
          <p:cNvCxnSpPr/>
          <p:nvPr/>
        </p:nvCxnSpPr>
        <p:spPr>
          <a:xfrm flipH="1" rot="-5400000">
            <a:off x="3372235" y="2956495"/>
            <a:ext cx="95400" cy="515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Shape 436"/>
          <p:cNvCxnSpPr/>
          <p:nvPr/>
        </p:nvCxnSpPr>
        <p:spPr>
          <a:xfrm flipH="1" rot="-5400000">
            <a:off x="2855627" y="2582551"/>
            <a:ext cx="39900" cy="573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7" name="Shape 437"/>
          <p:cNvCxnSpPr/>
          <p:nvPr/>
        </p:nvCxnSpPr>
        <p:spPr>
          <a:xfrm rot="-5400000">
            <a:off x="6691552" y="2904451"/>
            <a:ext cx="95400" cy="619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1303800" y="1561050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 sz="2400">
                <a:solidFill>
                  <a:srgbClr val="000000"/>
                </a:solidFill>
              </a:rPr>
              <a:t>Rotação à direita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4423800" y="2824550"/>
            <a:ext cx="7905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2960665" y="25717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2521022" y="28891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2084288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48" name="Shape 448"/>
          <p:cNvCxnSpPr>
            <a:stCxn id="446" idx="2"/>
            <a:endCxn id="447" idx="0"/>
          </p:cNvCxnSpPr>
          <p:nvPr/>
        </p:nvCxnSpPr>
        <p:spPr>
          <a:xfrm rot="5400000">
            <a:off x="2397572" y="2995945"/>
            <a:ext cx="95400" cy="436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Shape 449"/>
          <p:cNvCxnSpPr>
            <a:stCxn id="445" idx="2"/>
            <a:endCxn id="446" idx="0"/>
          </p:cNvCxnSpPr>
          <p:nvPr/>
        </p:nvCxnSpPr>
        <p:spPr>
          <a:xfrm rot="5400000">
            <a:off x="2863615" y="2649451"/>
            <a:ext cx="39900" cy="439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Shape 450"/>
          <p:cNvSpPr/>
          <p:nvPr/>
        </p:nvSpPr>
        <p:spPr>
          <a:xfrm>
            <a:off x="6177990" y="32620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6797647" y="28891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7456238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53" name="Shape 453"/>
          <p:cNvCxnSpPr>
            <a:stCxn id="451" idx="2"/>
            <a:endCxn id="452" idx="0"/>
          </p:cNvCxnSpPr>
          <p:nvPr/>
        </p:nvCxnSpPr>
        <p:spPr>
          <a:xfrm flipH="1" rot="-5400000">
            <a:off x="7221847" y="2885095"/>
            <a:ext cx="95400" cy="65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Shape 454"/>
          <p:cNvCxnSpPr>
            <a:stCxn id="450" idx="0"/>
            <a:endCxn id="451" idx="2"/>
          </p:cNvCxnSpPr>
          <p:nvPr/>
        </p:nvCxnSpPr>
        <p:spPr>
          <a:xfrm rot="-5400000">
            <a:off x="6582840" y="2904451"/>
            <a:ext cx="95400" cy="619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Shape 455"/>
          <p:cNvSpPr/>
          <p:nvPr/>
        </p:nvSpPr>
        <p:spPr>
          <a:xfrm flipH="1" rot="-5400000">
            <a:off x="3145338" y="2837000"/>
            <a:ext cx="1065600" cy="614100"/>
          </a:xfrm>
          <a:prstGeom prst="curvedUpArrow">
            <a:avLst>
              <a:gd fmla="val 25000" name="adj1"/>
              <a:gd fmla="val 50000" name="adj2"/>
              <a:gd fmla="val 59345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/>
        </p:nvSpPr>
        <p:spPr>
          <a:xfrm rot="3574649">
            <a:off x="2554403" y="2733757"/>
            <a:ext cx="648139" cy="119398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2400">
                <a:solidFill>
                  <a:srgbClr val="000000"/>
                </a:solidFill>
              </a:rPr>
              <a:t>Rotação dupla à esquerda</a:t>
            </a:r>
            <a:endParaRPr/>
          </a:p>
        </p:txBody>
      </p:sp>
      <p:sp>
        <p:nvSpPr>
          <p:cNvPr id="462" name="Shape 46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>
            <a:off x="3630700" y="3009300"/>
            <a:ext cx="5559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2413765" y="25717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>
            <a:off x="3057972" y="29845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2413763" y="33994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67" name="Shape 467"/>
          <p:cNvCxnSpPr>
            <a:stCxn id="465" idx="2"/>
            <a:endCxn id="466" idx="0"/>
          </p:cNvCxnSpPr>
          <p:nvPr/>
        </p:nvCxnSpPr>
        <p:spPr>
          <a:xfrm rot="5400000">
            <a:off x="2809872" y="3008695"/>
            <a:ext cx="137400" cy="644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Shape 468"/>
          <p:cNvCxnSpPr>
            <a:stCxn id="464" idx="2"/>
            <a:endCxn id="465" idx="0"/>
          </p:cNvCxnSpPr>
          <p:nvPr/>
        </p:nvCxnSpPr>
        <p:spPr>
          <a:xfrm flipH="1" rot="-5400000">
            <a:off x="2810815" y="2594851"/>
            <a:ext cx="135300" cy="644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Shape 469"/>
          <p:cNvSpPr/>
          <p:nvPr/>
        </p:nvSpPr>
        <p:spPr>
          <a:xfrm rot="2427006">
            <a:off x="3264261" y="2778042"/>
            <a:ext cx="221953" cy="27769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153100" y="2265750"/>
            <a:ext cx="1033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Esse será</a:t>
            </a:r>
            <a:endParaRPr sz="11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nova raiz</a:t>
            </a:r>
            <a:endParaRPr sz="1100"/>
          </a:p>
        </p:txBody>
      </p:sp>
      <p:sp>
        <p:nvSpPr>
          <p:cNvPr id="471" name="Shape 471"/>
          <p:cNvSpPr/>
          <p:nvPr/>
        </p:nvSpPr>
        <p:spPr>
          <a:xfrm>
            <a:off x="4384265" y="257070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5051847" y="33283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4706363" y="298348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74" name="Shape 474"/>
          <p:cNvCxnSpPr>
            <a:stCxn id="472" idx="0"/>
            <a:endCxn id="473" idx="2"/>
          </p:cNvCxnSpPr>
          <p:nvPr/>
        </p:nvCxnSpPr>
        <p:spPr>
          <a:xfrm flipH="1" rot="5400000">
            <a:off x="4987947" y="3121795"/>
            <a:ext cx="67500" cy="345600"/>
          </a:xfrm>
          <a:prstGeom prst="bentConnector3">
            <a:avLst>
              <a:gd fmla="val 498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Shape 475"/>
          <p:cNvCxnSpPr>
            <a:stCxn id="471" idx="2"/>
            <a:endCxn id="473" idx="0"/>
          </p:cNvCxnSpPr>
          <p:nvPr/>
        </p:nvCxnSpPr>
        <p:spPr>
          <a:xfrm flipH="1" rot="-5400000">
            <a:off x="4620365" y="2754751"/>
            <a:ext cx="135300" cy="322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Shape 476"/>
          <p:cNvSpPr/>
          <p:nvPr/>
        </p:nvSpPr>
        <p:spPr>
          <a:xfrm>
            <a:off x="5511450" y="2962950"/>
            <a:ext cx="5559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6224590" y="309450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7397347" y="309449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6767788" y="2627963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80" name="Shape 480"/>
          <p:cNvCxnSpPr>
            <a:stCxn id="478" idx="0"/>
            <a:endCxn id="479" idx="2"/>
          </p:cNvCxnSpPr>
          <p:nvPr/>
        </p:nvCxnSpPr>
        <p:spPr>
          <a:xfrm flipH="1" rot="5400000">
            <a:off x="7130647" y="2685145"/>
            <a:ext cx="189000" cy="629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Shape 481"/>
          <p:cNvCxnSpPr>
            <a:stCxn id="477" idx="0"/>
            <a:endCxn id="479" idx="2"/>
          </p:cNvCxnSpPr>
          <p:nvPr/>
        </p:nvCxnSpPr>
        <p:spPr>
          <a:xfrm rot="-5400000">
            <a:off x="6544390" y="2728351"/>
            <a:ext cx="189000" cy="543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Shape 482"/>
          <p:cNvSpPr txBox="1"/>
          <p:nvPr/>
        </p:nvSpPr>
        <p:spPr>
          <a:xfrm>
            <a:off x="1903550" y="3935550"/>
            <a:ext cx="5407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1º Rotação à direita na </a:t>
            </a:r>
            <a:r>
              <a:rPr lang="pt-BR">
                <a:solidFill>
                  <a:srgbClr val="274E13"/>
                </a:solidFill>
              </a:rPr>
              <a:t>subárvore</a:t>
            </a:r>
            <a:r>
              <a:rPr lang="pt-BR">
                <a:solidFill>
                  <a:srgbClr val="274E13"/>
                </a:solidFill>
              </a:rPr>
              <a:t> à direita.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483" name="Shape 483"/>
          <p:cNvSpPr txBox="1"/>
          <p:nvPr/>
        </p:nvSpPr>
        <p:spPr>
          <a:xfrm>
            <a:off x="1903550" y="4391575"/>
            <a:ext cx="5407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2º Rotação à esquerda na </a:t>
            </a:r>
            <a:r>
              <a:rPr lang="pt-BR">
                <a:solidFill>
                  <a:srgbClr val="FF0000"/>
                </a:solidFill>
              </a:rPr>
              <a:t>árvore</a:t>
            </a:r>
            <a:r>
              <a:rPr lang="pt-BR">
                <a:solidFill>
                  <a:srgbClr val="FF0000"/>
                </a:solidFill>
              </a:rPr>
              <a:t> original.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/>
        </p:nvSpPr>
        <p:spPr>
          <a:xfrm flipH="1" rot="-3574649">
            <a:off x="2760953" y="2742607"/>
            <a:ext cx="648139" cy="1193987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2400">
                <a:solidFill>
                  <a:srgbClr val="000000"/>
                </a:solidFill>
              </a:rPr>
              <a:t>Rotação dupla à direita</a:t>
            </a:r>
            <a:endParaRPr/>
          </a:p>
        </p:txBody>
      </p:sp>
      <p:sp>
        <p:nvSpPr>
          <p:cNvPr id="490" name="Shape 4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Balanceamento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3689100" y="2800800"/>
            <a:ext cx="5559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Shape 492"/>
          <p:cNvSpPr/>
          <p:nvPr/>
        </p:nvSpPr>
        <p:spPr>
          <a:xfrm flipH="1">
            <a:off x="3264536" y="25717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 flipH="1">
            <a:off x="2620328" y="29845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 flipH="1">
            <a:off x="3264537" y="33994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95" name="Shape 495"/>
          <p:cNvCxnSpPr>
            <a:stCxn id="493" idx="2"/>
            <a:endCxn id="494" idx="0"/>
          </p:cNvCxnSpPr>
          <p:nvPr/>
        </p:nvCxnSpPr>
        <p:spPr>
          <a:xfrm flipH="1" rot="-5400000">
            <a:off x="3016328" y="3008695"/>
            <a:ext cx="137400" cy="644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Shape 496"/>
          <p:cNvCxnSpPr>
            <a:stCxn id="492" idx="2"/>
            <a:endCxn id="493" idx="0"/>
          </p:cNvCxnSpPr>
          <p:nvPr/>
        </p:nvCxnSpPr>
        <p:spPr>
          <a:xfrm rot="5400000">
            <a:off x="3017486" y="2594851"/>
            <a:ext cx="135300" cy="6441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Shape 497"/>
          <p:cNvSpPr/>
          <p:nvPr/>
        </p:nvSpPr>
        <p:spPr>
          <a:xfrm flipH="1" rot="-2427006">
            <a:off x="2477387" y="2778042"/>
            <a:ext cx="221953" cy="277693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 txBox="1"/>
          <p:nvPr/>
        </p:nvSpPr>
        <p:spPr>
          <a:xfrm>
            <a:off x="1705300" y="2265750"/>
            <a:ext cx="1033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Esse será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nova raiz</a:t>
            </a:r>
            <a:endParaRPr sz="1100"/>
          </a:p>
        </p:txBody>
      </p:sp>
      <p:sp>
        <p:nvSpPr>
          <p:cNvPr id="499" name="Shape 499"/>
          <p:cNvSpPr/>
          <p:nvPr/>
        </p:nvSpPr>
        <p:spPr>
          <a:xfrm flipH="1">
            <a:off x="5051847" y="257070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 flipH="1">
            <a:off x="4384265" y="33283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 flipH="1">
            <a:off x="4729749" y="298348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2" name="Shape 502"/>
          <p:cNvCxnSpPr>
            <a:stCxn id="500" idx="0"/>
            <a:endCxn id="501" idx="2"/>
          </p:cNvCxnSpPr>
          <p:nvPr/>
        </p:nvCxnSpPr>
        <p:spPr>
          <a:xfrm rot="-5400000">
            <a:off x="4665965" y="3121795"/>
            <a:ext cx="67500" cy="345600"/>
          </a:xfrm>
          <a:prstGeom prst="bentConnector3">
            <a:avLst>
              <a:gd fmla="val 498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Shape 503"/>
          <p:cNvCxnSpPr>
            <a:stCxn id="499" idx="2"/>
            <a:endCxn id="501" idx="0"/>
          </p:cNvCxnSpPr>
          <p:nvPr/>
        </p:nvCxnSpPr>
        <p:spPr>
          <a:xfrm rot="5400000">
            <a:off x="4965747" y="2754751"/>
            <a:ext cx="135300" cy="322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4" name="Shape 504"/>
          <p:cNvSpPr/>
          <p:nvPr/>
        </p:nvSpPr>
        <p:spPr>
          <a:xfrm>
            <a:off x="5502925" y="2800800"/>
            <a:ext cx="555900" cy="64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6377602" y="309450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7397347" y="309449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6935776" y="2627963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08" name="Shape 508"/>
          <p:cNvCxnSpPr>
            <a:stCxn id="506" idx="0"/>
            <a:endCxn id="507" idx="2"/>
          </p:cNvCxnSpPr>
          <p:nvPr/>
        </p:nvCxnSpPr>
        <p:spPr>
          <a:xfrm flipH="1" rot="5400000">
            <a:off x="7214647" y="2769145"/>
            <a:ext cx="189000" cy="461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Shape 509"/>
          <p:cNvCxnSpPr>
            <a:stCxn id="505" idx="0"/>
            <a:endCxn id="507" idx="2"/>
          </p:cNvCxnSpPr>
          <p:nvPr/>
        </p:nvCxnSpPr>
        <p:spPr>
          <a:xfrm rot="-5400000">
            <a:off x="6704902" y="2720851"/>
            <a:ext cx="189000" cy="5583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Shape 510"/>
          <p:cNvSpPr txBox="1"/>
          <p:nvPr/>
        </p:nvSpPr>
        <p:spPr>
          <a:xfrm>
            <a:off x="1903550" y="3935550"/>
            <a:ext cx="5407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74E13"/>
                </a:solidFill>
              </a:rPr>
              <a:t>1º Rotação à esquerda  na </a:t>
            </a:r>
            <a:r>
              <a:rPr lang="pt-BR">
                <a:solidFill>
                  <a:srgbClr val="274E13"/>
                </a:solidFill>
              </a:rPr>
              <a:t>subárvore</a:t>
            </a:r>
            <a:r>
              <a:rPr lang="pt-BR">
                <a:solidFill>
                  <a:srgbClr val="274E13"/>
                </a:solidFill>
              </a:rPr>
              <a:t> à esquerda.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511" name="Shape 511"/>
          <p:cNvSpPr txBox="1"/>
          <p:nvPr/>
        </p:nvSpPr>
        <p:spPr>
          <a:xfrm>
            <a:off x="1903550" y="4391575"/>
            <a:ext cx="54078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2º Rotação à direita na </a:t>
            </a:r>
            <a:r>
              <a:rPr lang="pt-BR">
                <a:solidFill>
                  <a:srgbClr val="FF0000"/>
                </a:solidFill>
              </a:rPr>
              <a:t>árvore</a:t>
            </a:r>
            <a:r>
              <a:rPr lang="pt-BR">
                <a:solidFill>
                  <a:srgbClr val="FF0000"/>
                </a:solidFill>
              </a:rPr>
              <a:t> original.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41575" y="541950"/>
            <a:ext cx="67926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Maven Pro"/>
                <a:ea typeface="Maven Pro"/>
                <a:cs typeface="Maven Pro"/>
                <a:sym typeface="Maven Pro"/>
              </a:rPr>
              <a:t>Como decidir as rotações </a:t>
            </a:r>
            <a:endParaRPr b="1" sz="2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Calcule fb = hl -hr</a:t>
            </a:r>
            <a:endParaRPr>
              <a:solidFill>
                <a:srgbClr val="99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FF"/>
                </a:solidFill>
              </a:rPr>
              <a:t>Se -1 =&lt; fb =&gt; 1  -&gt; árvore equilibrada</a:t>
            </a:r>
            <a:endParaRPr>
              <a:solidFill>
                <a:srgbClr val="99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fb &gt; 1: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a subárvore da direita tem fb &lt;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r>
              <a:rPr lang="pt-BR">
                <a:solidFill>
                  <a:srgbClr val="CC0000"/>
                </a:solidFill>
              </a:rPr>
              <a:t>Rotação dupla à esquerda</a:t>
            </a:r>
            <a:endParaRPr>
              <a:solidFill>
                <a:srgbClr val="CC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não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r>
              <a:rPr lang="pt-BR">
                <a:solidFill>
                  <a:srgbClr val="FF0000"/>
                </a:solidFill>
              </a:rPr>
              <a:t>Rotação à esquerda</a:t>
            </a:r>
            <a:endParaRPr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não 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a subárvore da esquerda tem fb &gt; 0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990000"/>
                </a:solidFill>
              </a:rPr>
              <a:t>			Rotação dupla à direita</a:t>
            </a:r>
            <a:endParaRPr>
              <a:solidFill>
                <a:srgbClr val="99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Se não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r>
              <a:rPr lang="pt-BR">
                <a:solidFill>
                  <a:srgbClr val="CC0000"/>
                </a:solidFill>
              </a:rPr>
              <a:t>Rotação a direita</a:t>
            </a:r>
            <a:endParaRPr>
              <a:solidFill>
                <a:srgbClr val="CC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Roteiro: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Contex</a:t>
            </a:r>
            <a:r>
              <a:rPr lang="pt-BR" sz="1800"/>
              <a:t>to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é 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que </a:t>
            </a:r>
            <a:r>
              <a:rPr lang="pt-BR" sz="1800">
                <a:solidFill>
                  <a:srgbClr val="FF0000"/>
                </a:solidFill>
              </a:rPr>
              <a:t>não</a:t>
            </a:r>
            <a:r>
              <a:rPr lang="pt-BR" sz="1800"/>
              <a:t> é ?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Analise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pt-BR" sz="1800">
                <a:solidFill>
                  <a:srgbClr val="FF0000"/>
                </a:solidFill>
              </a:rPr>
              <a:t>Balanceamento</a:t>
            </a:r>
            <a:endParaRPr sz="1800">
              <a:solidFill>
                <a:srgbClr val="FF0000"/>
              </a:solidFill>
            </a:endParaRPr>
          </a:p>
          <a:p>
            <a: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Rotações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Exemplo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Aplicação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Binária de Busca v.s. </a:t>
            </a:r>
            <a:r>
              <a:rPr lang="pt-BR">
                <a:solidFill>
                  <a:srgbClr val="FF0000"/>
                </a:solidFill>
              </a:rPr>
              <a:t>Árvore </a:t>
            </a:r>
            <a:r>
              <a:rPr lang="pt-BR">
                <a:solidFill>
                  <a:srgbClr val="FF0000"/>
                </a:solidFill>
              </a:rPr>
              <a:t>AVL</a:t>
            </a:r>
            <a:r>
              <a:rPr lang="pt-BR"/>
              <a:t> </a:t>
            </a:r>
            <a:endParaRPr/>
          </a:p>
        </p:txBody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530500" y="4531650"/>
            <a:ext cx="82803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u="sng">
                <a:solidFill>
                  <a:srgbClr val="000000"/>
                </a:solidFill>
                <a:hlinkClick r:id="rId3"/>
              </a:rPr>
              <a:t>https://www.youtube.com/watch?v=imNl_qg6ILw&amp;list=FLQRfghLDX3omBa2nZwhsGZA</a:t>
            </a:r>
            <a:r>
              <a:rPr lang="pt-BR" sz="1000">
                <a:solidFill>
                  <a:srgbClr val="000000"/>
                </a:solidFill>
              </a:rPr>
              <a:t>  ~  </a:t>
            </a:r>
            <a:r>
              <a:rPr lang="pt-BR" sz="1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árvores binárias de busca x árvores AVL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descr="Estudo comparativo entre árvores binárias de busca e árvores AVL." id="523" name="Shape 523" title="árvores binárias de busca x árvores AVL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5884" y="1089800"/>
            <a:ext cx="4512241" cy="3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</a:t>
            </a:r>
            <a:endParaRPr/>
          </a:p>
        </p:txBody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x="1303800" y="1487825"/>
            <a:ext cx="70305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Devido suas operações (inserção, </a:t>
            </a:r>
            <a:r>
              <a:rPr lang="pt-BR"/>
              <a:t>busca, </a:t>
            </a:r>
            <a:r>
              <a:rPr lang="pt-BR"/>
              <a:t>remoção) levarem o tempo da complexidade O(log N), ou seja, sendo rápida em suas buscas.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530" name="Shape 5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76" y="2041575"/>
            <a:ext cx="4138951" cy="29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1303800" y="5178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Bibliografia:</a:t>
            </a:r>
            <a:endParaRPr/>
          </a:p>
        </p:txBody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1303800" y="1579950"/>
            <a:ext cx="7030500" cy="29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https://pt.wikipedia.org/wiki/Georgy_Adelson-Velsky</a:t>
            </a: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https://pt.wikipedia.org/wiki/Yevgeniy_Landis</a:t>
            </a: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https://mathscinet.ams.org/mathscinet-getitem?mr=0156719</a:t>
            </a: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http://www.lcad.icmc.usp.br/~nonato/ED/AVL/node67.html</a:t>
            </a: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https://www.youtube.com/watch?v=imNl_qg6ILw&amp;list=FLQRfghLDX3omBa2nZwhsGZA</a:t>
            </a: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https://www.quora.com/How-would-you-explain-O-log-n-in-algorithms-to-1st-year-undergrad-student-Can-any-one-explain-it-with-mathematical-proof-for-log-n-complexity-by-taking-a-simple-example-like-Binary-search-and-simple-to-understand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https://pt.wikipedia.org/wiki/%C3%81rvore_AVL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https://pt.wikipedia.org/wiki/%C3%81rvore_bin%C3%A1ria_de_busca</a:t>
            </a:r>
            <a:endParaRPr sz="11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Uma árvore </a:t>
            </a:r>
            <a:r>
              <a:rPr lang="pt-BR">
                <a:solidFill>
                  <a:srgbClr val="000000"/>
                </a:solidFill>
              </a:rPr>
              <a:t>binária</a:t>
            </a:r>
            <a:r>
              <a:rPr lang="pt-BR">
                <a:solidFill>
                  <a:srgbClr val="000000"/>
                </a:solidFill>
              </a:rPr>
              <a:t> de busca pode oferecer desvantagens, como por exemplo, afetar o seu tempo de busca à medida que foram inseridos ou/e  remoção de  muitos elementos em sua estrutura;  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As operações sobre uma árvore levam tempo proporcional ao número de níveis da árvore binária de busca;</a:t>
            </a:r>
            <a:endParaRPr>
              <a:solidFill>
                <a:srgbClr val="000000"/>
              </a:solidFill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pt-BR">
                <a:solidFill>
                  <a:srgbClr val="FF0000"/>
                </a:solidFill>
              </a:rPr>
              <a:t>Motivação:</a:t>
            </a:r>
            <a:r>
              <a:rPr lang="pt-BR">
                <a:solidFill>
                  <a:srgbClr val="000000"/>
                </a:solidFill>
              </a:rPr>
              <a:t> Buscar manter a árvore sempre com a menor quantidade de níveis possíveis;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2073000" y="1079200"/>
            <a:ext cx="48393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2400">
                <a:solidFill>
                  <a:srgbClr val="FF0000"/>
                </a:solidFill>
              </a:rPr>
              <a:t>AVL  </a:t>
            </a:r>
            <a:r>
              <a:rPr b="1" lang="pt-BR" sz="2400">
                <a:solidFill>
                  <a:srgbClr val="000000"/>
                </a:solidFill>
              </a:rPr>
              <a:t>=</a:t>
            </a:r>
            <a:r>
              <a:rPr b="1" lang="pt-BR" sz="2400">
                <a:solidFill>
                  <a:srgbClr val="FF0000"/>
                </a:solidFill>
              </a:rPr>
              <a:t> A</a:t>
            </a:r>
            <a:r>
              <a:rPr b="1" lang="pt-BR" sz="2400"/>
              <a:t>delson-</a:t>
            </a:r>
            <a:r>
              <a:rPr b="1" lang="pt-BR" sz="2400">
                <a:solidFill>
                  <a:srgbClr val="FF0000"/>
                </a:solidFill>
              </a:rPr>
              <a:t>V</a:t>
            </a:r>
            <a:r>
              <a:rPr b="1" lang="pt-BR" sz="2400"/>
              <a:t>elskii e </a:t>
            </a:r>
            <a:r>
              <a:rPr b="1" lang="pt-BR" sz="2400">
                <a:solidFill>
                  <a:srgbClr val="FF0000"/>
                </a:solidFill>
              </a:rPr>
              <a:t>L</a:t>
            </a:r>
            <a:r>
              <a:rPr b="1" lang="pt-BR" sz="2400"/>
              <a:t>andis </a:t>
            </a:r>
            <a:endParaRPr b="1" sz="2400"/>
          </a:p>
        </p:txBody>
      </p:sp>
      <p:pic>
        <p:nvPicPr>
          <p:cNvPr descr="Resultado de imagem para Georgy Adelson-Velsky" id="298" name="Shape 298"/>
          <p:cNvPicPr preferRelativeResize="0"/>
          <p:nvPr/>
        </p:nvPicPr>
        <p:blipFill rotWithShape="1">
          <a:blip r:embed="rId3">
            <a:alphaModFix/>
          </a:blip>
          <a:srcRect b="0" l="0" r="49584" t="0"/>
          <a:stretch/>
        </p:blipFill>
        <p:spPr>
          <a:xfrm>
            <a:off x="2073000" y="1650063"/>
            <a:ext cx="1402650" cy="17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450" y="1597875"/>
            <a:ext cx="1271850" cy="178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1315425" y="3482850"/>
            <a:ext cx="291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Georgy Maximovich Adelson-Velsky</a:t>
            </a:r>
            <a:endParaRPr sz="1000"/>
          </a:p>
        </p:txBody>
      </p:sp>
      <p:sp>
        <p:nvSpPr>
          <p:cNvPr id="301" name="Shape 301"/>
          <p:cNvSpPr txBox="1"/>
          <p:nvPr/>
        </p:nvSpPr>
        <p:spPr>
          <a:xfrm>
            <a:off x="4817475" y="3482825"/>
            <a:ext cx="291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/>
              <a:t>Evgenii Mikhailovich Landis</a:t>
            </a:r>
            <a:endParaRPr sz="1000"/>
          </a:p>
        </p:txBody>
      </p:sp>
      <p:sp>
        <p:nvSpPr>
          <p:cNvPr id="302" name="Shape 302"/>
          <p:cNvSpPr txBox="1"/>
          <p:nvPr/>
        </p:nvSpPr>
        <p:spPr>
          <a:xfrm>
            <a:off x="1383900" y="3978725"/>
            <a:ext cx="5950800" cy="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pt-BR" sz="1100"/>
              <a:t>Adelʹson-Velʹskiĭ, G. M.; Landis, E. M. An algorithm for organization of information. (Russian) </a:t>
            </a:r>
            <a:r>
              <a:rPr i="1" lang="pt-BR" sz="1100"/>
              <a:t>Dokl. Akad. Nauk SSSR</a:t>
            </a:r>
            <a:r>
              <a:rPr lang="pt-BR" sz="1100"/>
              <a:t> </a:t>
            </a:r>
            <a:r>
              <a:rPr b="1" lang="pt-BR" sz="1100"/>
              <a:t>146 </a:t>
            </a:r>
            <a:r>
              <a:rPr lang="pt-BR" sz="1100"/>
              <a:t>1962 263–266. </a:t>
            </a:r>
            <a:endParaRPr sz="1100"/>
          </a:p>
          <a:p>
            <a: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○"/>
            </a:pPr>
            <a:r>
              <a:rPr lang="pt-BR" sz="1100">
                <a:solidFill>
                  <a:srgbClr val="FF0000"/>
                </a:solidFill>
              </a:rPr>
              <a:t>“ Algoritmos para Organização de Informação “ em 1962</a:t>
            </a:r>
            <a:endParaRPr sz="1100">
              <a:solidFill>
                <a:srgbClr val="FF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Shape 30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8982" y="1795225"/>
            <a:ext cx="1907338" cy="126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81926" y="3063225"/>
            <a:ext cx="621451" cy="41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</a:t>
            </a:r>
            <a:r>
              <a:rPr lang="pt-BR">
                <a:solidFill>
                  <a:srgbClr val="FF0000"/>
                </a:solidFill>
              </a:rPr>
              <a:t>Árvore AVL</a:t>
            </a:r>
            <a:r>
              <a:rPr lang="pt-BR"/>
              <a:t>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1303800" y="1545350"/>
            <a:ext cx="37653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binária de busca 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uma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subárvore à esquerda e à direita devem ter 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máximo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diferença em 1 (um)de altura;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Utiliza-se o </a:t>
            </a:r>
            <a:r>
              <a:rPr lang="pt-B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balanceamento  dinâmico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 sua execução, ou seja, seu conceito obriga que a árvore seja balanceada e organizada a cada interação;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rvore avl" id="311" name="Shape 311"/>
          <p:cNvPicPr preferRelativeResize="0"/>
          <p:nvPr/>
        </p:nvPicPr>
        <p:blipFill rotWithShape="1">
          <a:blip r:embed="rId3">
            <a:alphaModFix/>
          </a:blip>
          <a:srcRect b="3452" l="4069" r="3848" t="3498"/>
          <a:stretch/>
        </p:blipFill>
        <p:spPr>
          <a:xfrm>
            <a:off x="5444425" y="1436699"/>
            <a:ext cx="2889885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5449950" y="4522300"/>
            <a:ext cx="2884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Nunito"/>
                <a:ea typeface="Nunito"/>
                <a:cs typeface="Nunito"/>
                <a:sym typeface="Nunito"/>
              </a:rPr>
              <a:t>Fator de balanceamento de uma árvore balanceada.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1303800" y="1545350"/>
            <a:ext cx="4477500" cy="1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uma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não vazia qualquer, sendo as sub-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esquerda: 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direita: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balanceadas por altura;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alturas 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h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respectivamente;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|h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h</a:t>
            </a:r>
            <a:r>
              <a:rPr b="1" baseline="-25000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±1;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sultado de imagem para arvore avl" id="319" name="Shape 319"/>
          <p:cNvPicPr preferRelativeResize="0"/>
          <p:nvPr/>
        </p:nvPicPr>
        <p:blipFill rotWithShape="1">
          <a:blip r:embed="rId3">
            <a:alphaModFix/>
          </a:blip>
          <a:srcRect b="3452" l="4069" r="3848" t="3498"/>
          <a:stretch/>
        </p:blipFill>
        <p:spPr>
          <a:xfrm>
            <a:off x="5444425" y="1436699"/>
            <a:ext cx="2889885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 txBox="1"/>
          <p:nvPr>
            <p:ph idx="1" type="body"/>
          </p:nvPr>
        </p:nvSpPr>
        <p:spPr>
          <a:xfrm>
            <a:off x="966925" y="3867800"/>
            <a:ext cx="44775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Fator de balanceamento;</a:t>
            </a:r>
            <a:endParaRPr b="1" i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○"/>
            </a:pP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 = h</a:t>
            </a:r>
            <a:r>
              <a:rPr b="1" baseline="-25000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h</a:t>
            </a:r>
            <a:r>
              <a:rPr b="1" baseline="-25000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5449950" y="4522300"/>
            <a:ext cx="2884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Nunito"/>
                <a:ea typeface="Nunito"/>
                <a:cs typeface="Nunito"/>
                <a:sym typeface="Nunito"/>
              </a:rPr>
              <a:t>Fator de balanceamento de uma árvore balanceada.</a:t>
            </a:r>
            <a:endParaRPr sz="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</a:t>
            </a:r>
            <a:r>
              <a:rPr lang="pt-BR">
                <a:solidFill>
                  <a:srgbClr val="FF0000"/>
                </a:solidFill>
              </a:rPr>
              <a:t> não</a:t>
            </a:r>
            <a:r>
              <a:rPr lang="pt-BR"/>
              <a:t> é uma </a:t>
            </a:r>
            <a:r>
              <a:rPr lang="pt-BR">
                <a:solidFill>
                  <a:srgbClr val="FF0000"/>
                </a:solidFill>
              </a:rPr>
              <a:t>Árvore AVL</a:t>
            </a:r>
            <a:r>
              <a:rPr lang="pt-BR"/>
              <a:t>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192700" y="1664150"/>
            <a:ext cx="3197100" cy="28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exemplo, vejamos: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 primeira árvore, em sua  </a:t>
            </a:r>
            <a:r>
              <a:rPr lang="pt-BR"/>
              <a:t>subárvore</a:t>
            </a:r>
            <a:r>
              <a:rPr lang="pt-BR"/>
              <a:t> da  esquerda existe 2 alturas a mais pela </a:t>
            </a:r>
            <a:r>
              <a:rPr lang="pt-BR"/>
              <a:t>esquerda</a:t>
            </a:r>
            <a:r>
              <a:rPr lang="pt-BR"/>
              <a:t>;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Logo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= h</a:t>
            </a:r>
            <a:r>
              <a:rPr b="1" baseline="-25000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h</a:t>
            </a:r>
            <a:r>
              <a:rPr b="1" baseline="-25000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1"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 = 2 - 0 </a:t>
            </a:r>
            <a:endParaRPr b="1" i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pt-BR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fb = +2 </a:t>
            </a:r>
            <a:r>
              <a:rPr lang="pt-BR" sz="1300"/>
              <a:t>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descr="Resultado de imagem para arvore avl" id="328" name="Shape 328"/>
          <p:cNvPicPr preferRelativeResize="0"/>
          <p:nvPr/>
        </p:nvPicPr>
        <p:blipFill rotWithShape="1">
          <a:blip r:embed="rId3">
            <a:alphaModFix/>
          </a:blip>
          <a:srcRect b="3328" l="3125" r="1880" t="3449"/>
          <a:stretch/>
        </p:blipFill>
        <p:spPr>
          <a:xfrm>
            <a:off x="4389798" y="1630963"/>
            <a:ext cx="4427327" cy="29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4572000" y="4522300"/>
            <a:ext cx="44274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Fator de balanceamento de uma árvore não balanceada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5052400" y="1524000"/>
            <a:ext cx="3660900" cy="34455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5137200" y="1597875"/>
            <a:ext cx="3576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typedef</a:t>
            </a: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struct </a:t>
            </a: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no_AVL AVL;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struct </a:t>
            </a: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no_AVL {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b="1"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 </a:t>
            </a: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info;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</a:t>
            </a:r>
            <a:r>
              <a:rPr b="1"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int</a:t>
            </a: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fb; </a:t>
            </a:r>
            <a:r>
              <a:rPr i="1" lang="pt-BR" sz="1400">
                <a:solidFill>
                  <a:srgbClr val="FF0000"/>
                </a:solidFill>
                <a:latin typeface="Ubuntu"/>
                <a:ea typeface="Ubuntu"/>
                <a:cs typeface="Ubuntu"/>
                <a:sym typeface="Ubuntu"/>
              </a:rPr>
              <a:t>// fator de balanceamento</a:t>
            </a:r>
            <a:endParaRPr i="1" sz="1400">
              <a:solidFill>
                <a:srgbClr val="FF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AVL *pai;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AVL *esq;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     AVL *dir;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};</a:t>
            </a:r>
            <a:endParaRPr sz="14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Shape 3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nó da Árvore</a:t>
            </a:r>
            <a:endParaRPr b="0"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996000" y="1597875"/>
            <a:ext cx="35760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</a:pPr>
            <a:r>
              <a:rPr lang="pt-BR" sz="1400">
                <a:latin typeface="Ubuntu"/>
                <a:ea typeface="Ubuntu"/>
                <a:cs typeface="Ubuntu"/>
                <a:sym typeface="Ubuntu"/>
              </a:rPr>
              <a:t>Exemplo: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</a:pPr>
            <a:r>
              <a:rPr lang="pt-BR" sz="1400">
                <a:latin typeface="Ubuntu"/>
                <a:ea typeface="Ubuntu"/>
                <a:cs typeface="Ubuntu"/>
                <a:sym typeface="Ubuntu"/>
              </a:rPr>
              <a:t>Utiliza em sua estrutura a </a:t>
            </a:r>
            <a:r>
              <a:rPr lang="pt-BR" sz="1400">
                <a:latin typeface="Ubuntu"/>
                <a:ea typeface="Ubuntu"/>
                <a:cs typeface="Ubuntu"/>
                <a:sym typeface="Ubuntu"/>
              </a:rPr>
              <a:t>variável</a:t>
            </a:r>
            <a:r>
              <a:rPr lang="pt-BR" sz="1400">
                <a:latin typeface="Ubuntu"/>
                <a:ea typeface="Ubuntu"/>
                <a:cs typeface="Ubuntu"/>
                <a:sym typeface="Ubuntu"/>
              </a:rPr>
              <a:t> fb para guardar a informação do fator de balanceamento no nó;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1476775" y="3600075"/>
            <a:ext cx="1994495" cy="392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Exemplo de</a:t>
            </a:r>
          </a:p>
        </p:txBody>
      </p:sp>
      <p:sp>
        <p:nvSpPr>
          <p:cNvPr id="339" name="Shape 339"/>
          <p:cNvSpPr/>
          <p:nvPr/>
        </p:nvSpPr>
        <p:spPr>
          <a:xfrm>
            <a:off x="1476775" y="4140175"/>
            <a:ext cx="1994502" cy="48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implementação</a:t>
            </a:r>
          </a:p>
        </p:txBody>
      </p:sp>
      <p:sp>
        <p:nvSpPr>
          <p:cNvPr id="340" name="Shape 340"/>
          <p:cNvSpPr/>
          <p:nvPr/>
        </p:nvSpPr>
        <p:spPr>
          <a:xfrm>
            <a:off x="3787675" y="3600075"/>
            <a:ext cx="948300" cy="876600"/>
          </a:xfrm>
          <a:prstGeom prst="chevron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</a:t>
            </a:r>
            <a:r>
              <a:rPr lang="pt-BR"/>
              <a:t> sobre uma </a:t>
            </a:r>
            <a:r>
              <a:rPr lang="pt-BR">
                <a:solidFill>
                  <a:srgbClr val="000000"/>
                </a:solidFill>
              </a:rPr>
              <a:t>árvore qualquer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1303800" y="2002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Propondo a inserção de números em estrutura de árvore temos: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Números</a:t>
            </a:r>
            <a:r>
              <a:rPr lang="pt-BR"/>
              <a:t>: 1, 2,  3, 4, 5, 6.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478940" y="2611651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986922" y="2889145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714643" y="3817060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0" name="Shape 350"/>
          <p:cNvSpPr/>
          <p:nvPr/>
        </p:nvSpPr>
        <p:spPr>
          <a:xfrm>
            <a:off x="5272973" y="4162950"/>
            <a:ext cx="285300" cy="3042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Shape 351"/>
          <p:cNvSpPr/>
          <p:nvPr/>
        </p:nvSpPr>
        <p:spPr>
          <a:xfrm>
            <a:off x="4122304" y="3539544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2" name="Shape 352"/>
          <p:cNvSpPr/>
          <p:nvPr/>
        </p:nvSpPr>
        <p:spPr>
          <a:xfrm>
            <a:off x="3645513" y="3262038"/>
            <a:ext cx="285300" cy="277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53" name="Shape 353"/>
          <p:cNvCxnSpPr>
            <a:stCxn id="349" idx="2"/>
            <a:endCxn id="350" idx="0"/>
          </p:cNvCxnSpPr>
          <p:nvPr/>
        </p:nvCxnSpPr>
        <p:spPr>
          <a:xfrm flipH="1" rot="-5400000">
            <a:off x="5102243" y="3849610"/>
            <a:ext cx="68400" cy="55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Shape 354"/>
          <p:cNvCxnSpPr>
            <a:stCxn id="351" idx="2"/>
            <a:endCxn id="349" idx="0"/>
          </p:cNvCxnSpPr>
          <p:nvPr/>
        </p:nvCxnSpPr>
        <p:spPr>
          <a:xfrm flipH="1" rot="-5400000">
            <a:off x="4560754" y="3521244"/>
            <a:ext cx="600" cy="592200"/>
          </a:xfrm>
          <a:prstGeom prst="bentConnector3">
            <a:avLst>
              <a:gd fmla="val 13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Shape 355"/>
          <p:cNvCxnSpPr>
            <a:stCxn id="348" idx="2"/>
            <a:endCxn id="352" idx="0"/>
          </p:cNvCxnSpPr>
          <p:nvPr/>
        </p:nvCxnSpPr>
        <p:spPr>
          <a:xfrm flipH="1" rot="-5400000">
            <a:off x="3411122" y="2885095"/>
            <a:ext cx="95400" cy="6585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Shape 356"/>
          <p:cNvCxnSpPr>
            <a:stCxn id="352" idx="2"/>
            <a:endCxn id="351" idx="0"/>
          </p:cNvCxnSpPr>
          <p:nvPr/>
        </p:nvCxnSpPr>
        <p:spPr>
          <a:xfrm flipH="1" rot="-5400000">
            <a:off x="4026213" y="3301488"/>
            <a:ext cx="600" cy="476700"/>
          </a:xfrm>
          <a:prstGeom prst="bentConnector3">
            <a:avLst>
              <a:gd fmla="val 51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Shape 357"/>
          <p:cNvCxnSpPr>
            <a:stCxn id="347" idx="2"/>
          </p:cNvCxnSpPr>
          <p:nvPr/>
        </p:nvCxnSpPr>
        <p:spPr>
          <a:xfrm flipH="1" rot="-5400000">
            <a:off x="2875390" y="2635351"/>
            <a:ext cx="600" cy="5082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Shape 358"/>
          <p:cNvCxnSpPr>
            <a:stCxn id="350" idx="2"/>
          </p:cNvCxnSpPr>
          <p:nvPr/>
        </p:nvCxnSpPr>
        <p:spPr>
          <a:xfrm flipH="1" rot="-5400000">
            <a:off x="5644973" y="4237800"/>
            <a:ext cx="99600" cy="5583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Shape 359"/>
          <p:cNvSpPr/>
          <p:nvPr/>
        </p:nvSpPr>
        <p:spPr>
          <a:xfrm>
            <a:off x="6054575" y="4543800"/>
            <a:ext cx="126900" cy="9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6206975" y="4696200"/>
            <a:ext cx="126900" cy="9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6359375" y="4848600"/>
            <a:ext cx="126900" cy="996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5598275" y="2571750"/>
            <a:ext cx="476700" cy="1845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880850" y="2571750"/>
            <a:ext cx="476700" cy="2329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Shape 364"/>
          <p:cNvSpPr txBox="1"/>
          <p:nvPr/>
        </p:nvSpPr>
        <p:spPr>
          <a:xfrm>
            <a:off x="6097475" y="3248700"/>
            <a:ext cx="650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h=6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7408375" y="3526200"/>
            <a:ext cx="7911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h ~ Ni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1759925" y="4140525"/>
            <a:ext cx="2647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h = altura da árvore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0000"/>
                </a:solidFill>
              </a:rPr>
              <a:t>Ni = Número de inserções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