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960710-7179-4C78-82BA-FC2C470A0A5E}">
  <a:tblStyle styleId="{65960710-7179-4C78-82BA-FC2C470A0A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t.wikipedia.org/wiki/ZIP" TargetMode="External"/><Relationship Id="rId4" Type="http://schemas.openxmlformats.org/officeDocument/2006/relationships/hyperlink" Target="https://pt.wikipedia.org/wiki/PKZI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ime.usp.br/~pf/estruturas-de-dados/aulas/compress.html" TargetMode="External"/><Relationship Id="rId4" Type="http://schemas.openxmlformats.org/officeDocument/2006/relationships/hyperlink" Target="https://www.ime.usp.br/~pf/estruturas-de-dados/aulas/huffman.html" TargetMode="External"/><Relationship Id="rId5" Type="http://schemas.openxmlformats.org/officeDocument/2006/relationships/hyperlink" Target="https://www.youtube.com/watch?v=MaPGqrdjCo8" TargetMode="External"/><Relationship Id="rId6" Type="http://schemas.openxmlformats.org/officeDocument/2006/relationships/hyperlink" Target="http://www.eletrica.ufpr.br/marcelo/TE072/012007/Nilson-JPEG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20275" y="299975"/>
            <a:ext cx="76881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Codificação de Huffman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7950" y="1436075"/>
            <a:ext cx="7688100" cy="24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Base teórica e seu funcionamento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Alunos: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Luis Vinicius Capelletto - Eng. da Computação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Gabriel Henrique               - Eng. da Computação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233775" y="700350"/>
            <a:ext cx="4406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Funcionamento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36954" l="58101" r="1972" t="29001"/>
          <a:stretch/>
        </p:blipFill>
        <p:spPr>
          <a:xfrm>
            <a:off x="1860725" y="2949875"/>
            <a:ext cx="630975" cy="3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b="29881" l="50779" r="37674" t="31595"/>
          <a:stretch/>
        </p:blipFill>
        <p:spPr>
          <a:xfrm>
            <a:off x="5118225" y="2482925"/>
            <a:ext cx="630975" cy="3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b="30875" l="84588" r="4771" t="33623"/>
          <a:stretch/>
        </p:blipFill>
        <p:spPr>
          <a:xfrm>
            <a:off x="5975211" y="2482925"/>
            <a:ext cx="630965" cy="3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 b="31791" l="68271" r="21336" t="30692"/>
          <a:stretch/>
        </p:blipFill>
        <p:spPr>
          <a:xfrm>
            <a:off x="4572000" y="1648500"/>
            <a:ext cx="630975" cy="30912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276475" y="1470750"/>
            <a:ext cx="417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A operação é repetida até que a estrutura que representava a tabela inicial contenha apenas 1 elemento;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 b="62649" l="11164" r="80535" t="29280"/>
          <a:stretch/>
        </p:blipFill>
        <p:spPr>
          <a:xfrm>
            <a:off x="6843797" y="1629278"/>
            <a:ext cx="600300" cy="324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6">
            <a:alphaModFix/>
          </a:blip>
          <a:srcRect b="29343" l="0" r="4707" t="29343"/>
          <a:stretch/>
        </p:blipFill>
        <p:spPr>
          <a:xfrm>
            <a:off x="6703224" y="2482925"/>
            <a:ext cx="630975" cy="3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29107" l="19246" r="70423" t="29582"/>
          <a:stretch/>
        </p:blipFill>
        <p:spPr>
          <a:xfrm>
            <a:off x="7556325" y="2482925"/>
            <a:ext cx="630975" cy="3063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hape 240"/>
          <p:cNvCxnSpPr>
            <a:stCxn id="238" idx="0"/>
            <a:endCxn id="237" idx="2"/>
          </p:cNvCxnSpPr>
          <p:nvPr/>
        </p:nvCxnSpPr>
        <p:spPr>
          <a:xfrm flipH="1" rot="10800000">
            <a:off x="7018712" y="1953725"/>
            <a:ext cx="1251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Shape 241"/>
          <p:cNvCxnSpPr>
            <a:stCxn id="237" idx="2"/>
            <a:endCxn id="239" idx="0"/>
          </p:cNvCxnSpPr>
          <p:nvPr/>
        </p:nvCxnSpPr>
        <p:spPr>
          <a:xfrm>
            <a:off x="7143947" y="1953730"/>
            <a:ext cx="7278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 b="62649" l="11164" r="80535" t="29280"/>
          <a:stretch/>
        </p:blipFill>
        <p:spPr>
          <a:xfrm>
            <a:off x="5707900" y="1629278"/>
            <a:ext cx="600300" cy="324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Shape 243"/>
          <p:cNvCxnSpPr>
            <a:stCxn id="242" idx="2"/>
            <a:endCxn id="234" idx="0"/>
          </p:cNvCxnSpPr>
          <p:nvPr/>
        </p:nvCxnSpPr>
        <p:spPr>
          <a:xfrm>
            <a:off x="6008050" y="1953720"/>
            <a:ext cx="2826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Shape 244"/>
          <p:cNvCxnSpPr>
            <a:stCxn id="242" idx="2"/>
            <a:endCxn id="233" idx="0"/>
          </p:cNvCxnSpPr>
          <p:nvPr/>
        </p:nvCxnSpPr>
        <p:spPr>
          <a:xfrm flipH="1">
            <a:off x="5433850" y="1953720"/>
            <a:ext cx="5742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" name="Shape 245"/>
          <p:cNvPicPr preferRelativeResize="0"/>
          <p:nvPr/>
        </p:nvPicPr>
        <p:blipFill rotWithShape="1">
          <a:blip r:embed="rId7">
            <a:alphaModFix/>
          </a:blip>
          <a:srcRect b="27760" l="64323" r="27680" t="64134"/>
          <a:stretch/>
        </p:blipFill>
        <p:spPr>
          <a:xfrm>
            <a:off x="5118225" y="922561"/>
            <a:ext cx="630975" cy="325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>
            <a:endCxn id="242" idx="0"/>
          </p:cNvCxnSpPr>
          <p:nvPr/>
        </p:nvCxnSpPr>
        <p:spPr>
          <a:xfrm>
            <a:off x="5441950" y="1238078"/>
            <a:ext cx="5661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Shape 247"/>
          <p:cNvCxnSpPr>
            <a:endCxn id="235" idx="0"/>
          </p:cNvCxnSpPr>
          <p:nvPr/>
        </p:nvCxnSpPr>
        <p:spPr>
          <a:xfrm flipH="1">
            <a:off x="4887487" y="1238100"/>
            <a:ext cx="55440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8" name="Shape 248"/>
          <p:cNvPicPr preferRelativeResize="0"/>
          <p:nvPr/>
        </p:nvPicPr>
        <p:blipFill rotWithShape="1">
          <a:blip r:embed="rId5">
            <a:alphaModFix/>
          </a:blip>
          <a:srcRect b="62649" l="11164" r="80535" t="29280"/>
          <a:stretch/>
        </p:blipFill>
        <p:spPr>
          <a:xfrm>
            <a:off x="878025" y="2950653"/>
            <a:ext cx="600300" cy="32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5">
            <a:alphaModFix/>
          </a:blip>
          <a:srcRect b="62649" l="11164" r="80535" t="29280"/>
          <a:stretch/>
        </p:blipFill>
        <p:spPr>
          <a:xfrm>
            <a:off x="3364575" y="3595540"/>
            <a:ext cx="600300" cy="32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7">
            <a:alphaModFix/>
          </a:blip>
          <a:srcRect b="27760" l="64323" r="27680" t="64134"/>
          <a:stretch/>
        </p:blipFill>
        <p:spPr>
          <a:xfrm>
            <a:off x="2874100" y="2949886"/>
            <a:ext cx="630975" cy="32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36954" l="58101" r="1972" t="29001"/>
          <a:stretch/>
        </p:blipFill>
        <p:spPr>
          <a:xfrm>
            <a:off x="7979704" y="1629275"/>
            <a:ext cx="668245" cy="3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31791" l="68271" r="21336" t="30692"/>
          <a:stretch/>
        </p:blipFill>
        <p:spPr>
          <a:xfrm>
            <a:off x="2442900" y="3603200"/>
            <a:ext cx="630975" cy="30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 b="29881" l="50779" r="37674" t="31595"/>
          <a:stretch/>
        </p:blipFill>
        <p:spPr>
          <a:xfrm>
            <a:off x="2952950" y="4239650"/>
            <a:ext cx="630975" cy="3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 b="30875" l="84588" r="4771" t="33623"/>
          <a:stretch/>
        </p:blipFill>
        <p:spPr>
          <a:xfrm>
            <a:off x="3779461" y="4239650"/>
            <a:ext cx="630965" cy="3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6">
            <a:alphaModFix/>
          </a:blip>
          <a:srcRect b="29343" l="0" r="4707" t="29343"/>
          <a:stretch/>
        </p:blipFill>
        <p:spPr>
          <a:xfrm>
            <a:off x="389974" y="3604587"/>
            <a:ext cx="630975" cy="3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b="29107" l="19246" r="70423" t="29582"/>
          <a:stretch/>
        </p:blipFill>
        <p:spPr>
          <a:xfrm>
            <a:off x="1351937" y="3604588"/>
            <a:ext cx="630975" cy="3063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Shape 257"/>
          <p:cNvCxnSpPr>
            <a:stCxn id="250" idx="2"/>
            <a:endCxn id="252" idx="0"/>
          </p:cNvCxnSpPr>
          <p:nvPr/>
        </p:nvCxnSpPr>
        <p:spPr>
          <a:xfrm flipH="1">
            <a:off x="2758487" y="3275875"/>
            <a:ext cx="4311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Shape 258"/>
          <p:cNvCxnSpPr>
            <a:stCxn id="250" idx="2"/>
            <a:endCxn id="249" idx="0"/>
          </p:cNvCxnSpPr>
          <p:nvPr/>
        </p:nvCxnSpPr>
        <p:spPr>
          <a:xfrm>
            <a:off x="3189587" y="3275875"/>
            <a:ext cx="4752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Shape 259"/>
          <p:cNvCxnSpPr>
            <a:stCxn id="249" idx="2"/>
            <a:endCxn id="253" idx="0"/>
          </p:cNvCxnSpPr>
          <p:nvPr/>
        </p:nvCxnSpPr>
        <p:spPr>
          <a:xfrm flipH="1">
            <a:off x="3268425" y="3919982"/>
            <a:ext cx="3963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Shape 260"/>
          <p:cNvCxnSpPr>
            <a:stCxn id="249" idx="2"/>
            <a:endCxn id="254" idx="0"/>
          </p:cNvCxnSpPr>
          <p:nvPr/>
        </p:nvCxnSpPr>
        <p:spPr>
          <a:xfrm>
            <a:off x="3664725" y="3919982"/>
            <a:ext cx="4302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Shape 261"/>
          <p:cNvCxnSpPr>
            <a:stCxn id="248" idx="2"/>
            <a:endCxn id="255" idx="0"/>
          </p:cNvCxnSpPr>
          <p:nvPr/>
        </p:nvCxnSpPr>
        <p:spPr>
          <a:xfrm flipH="1">
            <a:off x="705375" y="3275095"/>
            <a:ext cx="4728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Shape 262"/>
          <p:cNvCxnSpPr>
            <a:stCxn id="248" idx="2"/>
            <a:endCxn id="256" idx="0"/>
          </p:cNvCxnSpPr>
          <p:nvPr/>
        </p:nvCxnSpPr>
        <p:spPr>
          <a:xfrm>
            <a:off x="1178175" y="3275095"/>
            <a:ext cx="4893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8">
            <a:alphaModFix/>
          </a:blip>
          <a:srcRect b="62107" l="33605" r="57766" t="29292"/>
          <a:stretch/>
        </p:blipFill>
        <p:spPr>
          <a:xfrm>
            <a:off x="1397353" y="2363175"/>
            <a:ext cx="630974" cy="301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Shape 264"/>
          <p:cNvCxnSpPr>
            <a:stCxn id="263" idx="2"/>
            <a:endCxn id="232" idx="0"/>
          </p:cNvCxnSpPr>
          <p:nvPr/>
        </p:nvCxnSpPr>
        <p:spPr>
          <a:xfrm>
            <a:off x="1712840" y="2664528"/>
            <a:ext cx="4635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Shape 265"/>
          <p:cNvCxnSpPr>
            <a:stCxn id="263" idx="2"/>
            <a:endCxn id="248" idx="0"/>
          </p:cNvCxnSpPr>
          <p:nvPr/>
        </p:nvCxnSpPr>
        <p:spPr>
          <a:xfrm flipH="1">
            <a:off x="1178240" y="2664528"/>
            <a:ext cx="5346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Shape 266"/>
          <p:cNvSpPr/>
          <p:nvPr/>
        </p:nvSpPr>
        <p:spPr>
          <a:xfrm>
            <a:off x="2772425" y="2410863"/>
            <a:ext cx="403200" cy="3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267" name="Shape 267"/>
          <p:cNvSpPr txBox="1"/>
          <p:nvPr/>
        </p:nvSpPr>
        <p:spPr>
          <a:xfrm>
            <a:off x="726675" y="2329200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 pai</a:t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5839198" y="900900"/>
            <a:ext cx="7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 pai</a:t>
            </a:r>
            <a:endParaRPr/>
          </a:p>
        </p:txBody>
      </p:sp>
      <p:cxnSp>
        <p:nvCxnSpPr>
          <p:cNvPr id="269" name="Shape 269"/>
          <p:cNvCxnSpPr>
            <a:stCxn id="242" idx="3"/>
            <a:endCxn id="237" idx="1"/>
          </p:cNvCxnSpPr>
          <p:nvPr/>
        </p:nvCxnSpPr>
        <p:spPr>
          <a:xfrm>
            <a:off x="6308200" y="1791499"/>
            <a:ext cx="53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Shape 270"/>
          <p:cNvCxnSpPr>
            <a:stCxn id="237" idx="3"/>
            <a:endCxn id="251" idx="1"/>
          </p:cNvCxnSpPr>
          <p:nvPr/>
        </p:nvCxnSpPr>
        <p:spPr>
          <a:xfrm>
            <a:off x="7444097" y="1791504"/>
            <a:ext cx="53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Shape 271"/>
          <p:cNvCxnSpPr>
            <a:stCxn id="235" idx="3"/>
            <a:endCxn id="242" idx="1"/>
          </p:cNvCxnSpPr>
          <p:nvPr/>
        </p:nvCxnSpPr>
        <p:spPr>
          <a:xfrm flipH="1" rot="10800000">
            <a:off x="5202975" y="1791364"/>
            <a:ext cx="5049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Shape 272"/>
          <p:cNvCxnSpPr>
            <a:stCxn id="248" idx="3"/>
            <a:endCxn id="232" idx="1"/>
          </p:cNvCxnSpPr>
          <p:nvPr/>
        </p:nvCxnSpPr>
        <p:spPr>
          <a:xfrm>
            <a:off x="1478325" y="3112874"/>
            <a:ext cx="3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Shape 273"/>
          <p:cNvCxnSpPr>
            <a:stCxn id="232" idx="3"/>
            <a:endCxn id="250" idx="1"/>
          </p:cNvCxnSpPr>
          <p:nvPr/>
        </p:nvCxnSpPr>
        <p:spPr>
          <a:xfrm>
            <a:off x="2491700" y="3112875"/>
            <a:ext cx="3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ctrTitle"/>
          </p:nvPr>
        </p:nvSpPr>
        <p:spPr>
          <a:xfrm>
            <a:off x="233775" y="700350"/>
            <a:ext cx="4406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Funcionamento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36954" l="58101" r="1972" t="29001"/>
          <a:stretch/>
        </p:blipFill>
        <p:spPr>
          <a:xfrm>
            <a:off x="7802313" y="3076437"/>
            <a:ext cx="630975" cy="3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 b="62649" l="11164" r="80535" t="29280"/>
          <a:stretch/>
        </p:blipFill>
        <p:spPr>
          <a:xfrm>
            <a:off x="6934875" y="3077215"/>
            <a:ext cx="600300" cy="32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 b="62649" l="11164" r="80535" t="29280"/>
          <a:stretch/>
        </p:blipFill>
        <p:spPr>
          <a:xfrm>
            <a:off x="5239725" y="3124790"/>
            <a:ext cx="600300" cy="32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5">
            <a:alphaModFix/>
          </a:blip>
          <a:srcRect b="27760" l="64323" r="27680" t="64134"/>
          <a:stretch/>
        </p:blipFill>
        <p:spPr>
          <a:xfrm>
            <a:off x="4759938" y="2183674"/>
            <a:ext cx="630975" cy="32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6">
            <a:alphaModFix/>
          </a:blip>
          <a:srcRect b="31791" l="68271" r="21336" t="30692"/>
          <a:stretch/>
        </p:blipFill>
        <p:spPr>
          <a:xfrm>
            <a:off x="4256513" y="3132450"/>
            <a:ext cx="630975" cy="30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6">
            <a:alphaModFix/>
          </a:blip>
          <a:srcRect b="29881" l="50779" r="37674" t="31595"/>
          <a:stretch/>
        </p:blipFill>
        <p:spPr>
          <a:xfrm>
            <a:off x="4759938" y="4064350"/>
            <a:ext cx="630975" cy="3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6">
            <a:alphaModFix/>
          </a:blip>
          <a:srcRect b="30875" l="84588" r="4771" t="33623"/>
          <a:stretch/>
        </p:blipFill>
        <p:spPr>
          <a:xfrm>
            <a:off x="5654836" y="4064250"/>
            <a:ext cx="630965" cy="3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7">
            <a:alphaModFix/>
          </a:blip>
          <a:srcRect b="29343" l="0" r="4707" t="29343"/>
          <a:stretch/>
        </p:blipFill>
        <p:spPr>
          <a:xfrm>
            <a:off x="6549724" y="4064250"/>
            <a:ext cx="630975" cy="3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6">
            <a:alphaModFix/>
          </a:blip>
          <a:srcRect b="29107" l="19246" r="70423" t="29582"/>
          <a:stretch/>
        </p:blipFill>
        <p:spPr>
          <a:xfrm>
            <a:off x="7331775" y="4064338"/>
            <a:ext cx="630975" cy="3063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Shape 288"/>
          <p:cNvCxnSpPr>
            <a:stCxn id="282" idx="2"/>
            <a:endCxn id="283" idx="0"/>
          </p:cNvCxnSpPr>
          <p:nvPr/>
        </p:nvCxnSpPr>
        <p:spPr>
          <a:xfrm flipH="1">
            <a:off x="4572025" y="2509663"/>
            <a:ext cx="5034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Shape 289"/>
          <p:cNvCxnSpPr>
            <a:stCxn id="282" idx="2"/>
            <a:endCxn id="281" idx="0"/>
          </p:cNvCxnSpPr>
          <p:nvPr/>
        </p:nvCxnSpPr>
        <p:spPr>
          <a:xfrm>
            <a:off x="5075425" y="2509663"/>
            <a:ext cx="4644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Shape 290"/>
          <p:cNvCxnSpPr>
            <a:stCxn id="281" idx="2"/>
            <a:endCxn id="284" idx="0"/>
          </p:cNvCxnSpPr>
          <p:nvPr/>
        </p:nvCxnSpPr>
        <p:spPr>
          <a:xfrm flipH="1">
            <a:off x="5075475" y="3449232"/>
            <a:ext cx="4644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Shape 291"/>
          <p:cNvCxnSpPr>
            <a:stCxn id="281" idx="2"/>
            <a:endCxn id="285" idx="0"/>
          </p:cNvCxnSpPr>
          <p:nvPr/>
        </p:nvCxnSpPr>
        <p:spPr>
          <a:xfrm>
            <a:off x="5539875" y="3449232"/>
            <a:ext cx="4305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Shape 292"/>
          <p:cNvCxnSpPr>
            <a:stCxn id="280" idx="2"/>
            <a:endCxn id="286" idx="0"/>
          </p:cNvCxnSpPr>
          <p:nvPr/>
        </p:nvCxnSpPr>
        <p:spPr>
          <a:xfrm flipH="1">
            <a:off x="6865125" y="3401657"/>
            <a:ext cx="3699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Shape 293"/>
          <p:cNvCxnSpPr>
            <a:stCxn id="280" idx="2"/>
            <a:endCxn id="287" idx="0"/>
          </p:cNvCxnSpPr>
          <p:nvPr/>
        </p:nvCxnSpPr>
        <p:spPr>
          <a:xfrm>
            <a:off x="7235025" y="3401657"/>
            <a:ext cx="4122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4" name="Shape 294"/>
          <p:cNvPicPr preferRelativeResize="0"/>
          <p:nvPr/>
        </p:nvPicPr>
        <p:blipFill rotWithShape="1">
          <a:blip r:embed="rId8">
            <a:alphaModFix/>
          </a:blip>
          <a:srcRect b="62107" l="33605" r="57766" t="29292"/>
          <a:stretch/>
        </p:blipFill>
        <p:spPr>
          <a:xfrm>
            <a:off x="7331753" y="2196000"/>
            <a:ext cx="630974" cy="301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Shape 295"/>
          <p:cNvCxnSpPr>
            <a:stCxn id="294" idx="2"/>
            <a:endCxn id="279" idx="0"/>
          </p:cNvCxnSpPr>
          <p:nvPr/>
        </p:nvCxnSpPr>
        <p:spPr>
          <a:xfrm>
            <a:off x="7647240" y="2497353"/>
            <a:ext cx="4707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Shape 296"/>
          <p:cNvCxnSpPr>
            <a:stCxn id="294" idx="2"/>
            <a:endCxn id="280" idx="0"/>
          </p:cNvCxnSpPr>
          <p:nvPr/>
        </p:nvCxnSpPr>
        <p:spPr>
          <a:xfrm flipH="1">
            <a:off x="7235040" y="2497353"/>
            <a:ext cx="412200" cy="5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7" name="Shape 297"/>
          <p:cNvPicPr preferRelativeResize="0"/>
          <p:nvPr/>
        </p:nvPicPr>
        <p:blipFill rotWithShape="1">
          <a:blip r:embed="rId9">
            <a:alphaModFix/>
          </a:blip>
          <a:srcRect b="84359" l="52628" r="35279" t="2025"/>
          <a:stretch/>
        </p:blipFill>
        <p:spPr>
          <a:xfrm>
            <a:off x="6037800" y="1145850"/>
            <a:ext cx="572401" cy="32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Shape 298"/>
          <p:cNvCxnSpPr>
            <a:stCxn id="297" idx="2"/>
            <a:endCxn id="282" idx="0"/>
          </p:cNvCxnSpPr>
          <p:nvPr/>
        </p:nvCxnSpPr>
        <p:spPr>
          <a:xfrm flipH="1">
            <a:off x="5075400" y="1470750"/>
            <a:ext cx="1248600" cy="7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Shape 299"/>
          <p:cNvCxnSpPr>
            <a:stCxn id="297" idx="2"/>
            <a:endCxn id="294" idx="0"/>
          </p:cNvCxnSpPr>
          <p:nvPr/>
        </p:nvCxnSpPr>
        <p:spPr>
          <a:xfrm>
            <a:off x="6324000" y="1470750"/>
            <a:ext cx="132330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Shape 300"/>
          <p:cNvSpPr txBox="1"/>
          <p:nvPr/>
        </p:nvSpPr>
        <p:spPr>
          <a:xfrm>
            <a:off x="298300" y="1681600"/>
            <a:ext cx="3660000" cy="29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Para gerar os códigos de cada símbolo, percorre-se a árvore gerada da raiz até cada nó folha, atribuindo-se 0 caso o percurso seja pelo ponteiro esquerdo e 1 caso percurso passe pelo caminho do ponteiro da direita;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5433200" y="152842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4435975" y="260225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4939400" y="352622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7083675" y="260225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6695800" y="352622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6934875" y="157290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7802325" y="2621588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7421488" y="352667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5239725" y="260225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5654825" y="3591438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5970373" y="820300"/>
            <a:ext cx="7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 raiz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ctrTitle"/>
          </p:nvPr>
        </p:nvSpPr>
        <p:spPr>
          <a:xfrm>
            <a:off x="233775" y="700350"/>
            <a:ext cx="4406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Tabela de códigos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36954" l="58101" r="1972" t="29001"/>
          <a:stretch/>
        </p:blipFill>
        <p:spPr>
          <a:xfrm>
            <a:off x="7802313" y="3076437"/>
            <a:ext cx="630975" cy="3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62649" l="11164" r="80535" t="29280"/>
          <a:stretch/>
        </p:blipFill>
        <p:spPr>
          <a:xfrm>
            <a:off x="6934875" y="3077215"/>
            <a:ext cx="600300" cy="32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4">
            <a:alphaModFix/>
          </a:blip>
          <a:srcRect b="62649" l="11164" r="80535" t="29280"/>
          <a:stretch/>
        </p:blipFill>
        <p:spPr>
          <a:xfrm>
            <a:off x="5239725" y="3124790"/>
            <a:ext cx="600300" cy="32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5">
            <a:alphaModFix/>
          </a:blip>
          <a:srcRect b="27760" l="64323" r="27680" t="64134"/>
          <a:stretch/>
        </p:blipFill>
        <p:spPr>
          <a:xfrm>
            <a:off x="4759938" y="2183674"/>
            <a:ext cx="630975" cy="32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6">
            <a:alphaModFix/>
          </a:blip>
          <a:srcRect b="31791" l="68271" r="21336" t="30692"/>
          <a:stretch/>
        </p:blipFill>
        <p:spPr>
          <a:xfrm>
            <a:off x="4256513" y="3132450"/>
            <a:ext cx="630975" cy="30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6">
            <a:alphaModFix/>
          </a:blip>
          <a:srcRect b="29881" l="50779" r="37674" t="31595"/>
          <a:stretch/>
        </p:blipFill>
        <p:spPr>
          <a:xfrm>
            <a:off x="4759938" y="4064350"/>
            <a:ext cx="630975" cy="3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 b="30875" l="84588" r="4771" t="33623"/>
          <a:stretch/>
        </p:blipFill>
        <p:spPr>
          <a:xfrm>
            <a:off x="5654836" y="4064250"/>
            <a:ext cx="630965" cy="3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7">
            <a:alphaModFix/>
          </a:blip>
          <a:srcRect b="29343" l="0" r="4707" t="29343"/>
          <a:stretch/>
        </p:blipFill>
        <p:spPr>
          <a:xfrm>
            <a:off x="6549724" y="4064250"/>
            <a:ext cx="630975" cy="3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6">
            <a:alphaModFix/>
          </a:blip>
          <a:srcRect b="29107" l="19246" r="70423" t="29582"/>
          <a:stretch/>
        </p:blipFill>
        <p:spPr>
          <a:xfrm>
            <a:off x="7331775" y="4064338"/>
            <a:ext cx="630975" cy="3063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Shape 326"/>
          <p:cNvCxnSpPr>
            <a:stCxn id="320" idx="2"/>
            <a:endCxn id="321" idx="0"/>
          </p:cNvCxnSpPr>
          <p:nvPr/>
        </p:nvCxnSpPr>
        <p:spPr>
          <a:xfrm flipH="1">
            <a:off x="4572025" y="2509663"/>
            <a:ext cx="5034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Shape 327"/>
          <p:cNvCxnSpPr>
            <a:stCxn id="320" idx="2"/>
            <a:endCxn id="319" idx="0"/>
          </p:cNvCxnSpPr>
          <p:nvPr/>
        </p:nvCxnSpPr>
        <p:spPr>
          <a:xfrm>
            <a:off x="5075425" y="2509663"/>
            <a:ext cx="4644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Shape 328"/>
          <p:cNvCxnSpPr>
            <a:stCxn id="319" idx="2"/>
            <a:endCxn id="322" idx="0"/>
          </p:cNvCxnSpPr>
          <p:nvPr/>
        </p:nvCxnSpPr>
        <p:spPr>
          <a:xfrm flipH="1">
            <a:off x="5075475" y="3449232"/>
            <a:ext cx="4644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Shape 329"/>
          <p:cNvCxnSpPr>
            <a:stCxn id="319" idx="2"/>
            <a:endCxn id="323" idx="0"/>
          </p:cNvCxnSpPr>
          <p:nvPr/>
        </p:nvCxnSpPr>
        <p:spPr>
          <a:xfrm>
            <a:off x="5539875" y="3449232"/>
            <a:ext cx="4305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Shape 330"/>
          <p:cNvCxnSpPr>
            <a:stCxn id="318" idx="2"/>
            <a:endCxn id="324" idx="0"/>
          </p:cNvCxnSpPr>
          <p:nvPr/>
        </p:nvCxnSpPr>
        <p:spPr>
          <a:xfrm flipH="1">
            <a:off x="6865125" y="3401657"/>
            <a:ext cx="3699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>
            <a:stCxn id="318" idx="2"/>
            <a:endCxn id="325" idx="0"/>
          </p:cNvCxnSpPr>
          <p:nvPr/>
        </p:nvCxnSpPr>
        <p:spPr>
          <a:xfrm>
            <a:off x="7235025" y="3401657"/>
            <a:ext cx="4122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2" name="Shape 332"/>
          <p:cNvPicPr preferRelativeResize="0"/>
          <p:nvPr/>
        </p:nvPicPr>
        <p:blipFill rotWithShape="1">
          <a:blip r:embed="rId8">
            <a:alphaModFix/>
          </a:blip>
          <a:srcRect b="62107" l="33605" r="57766" t="29292"/>
          <a:stretch/>
        </p:blipFill>
        <p:spPr>
          <a:xfrm>
            <a:off x="7331753" y="2196000"/>
            <a:ext cx="630974" cy="301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Shape 333"/>
          <p:cNvCxnSpPr>
            <a:stCxn id="332" idx="2"/>
            <a:endCxn id="317" idx="0"/>
          </p:cNvCxnSpPr>
          <p:nvPr/>
        </p:nvCxnSpPr>
        <p:spPr>
          <a:xfrm>
            <a:off x="7647240" y="2497353"/>
            <a:ext cx="4707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Shape 334"/>
          <p:cNvCxnSpPr>
            <a:stCxn id="332" idx="2"/>
            <a:endCxn id="318" idx="0"/>
          </p:cNvCxnSpPr>
          <p:nvPr/>
        </p:nvCxnSpPr>
        <p:spPr>
          <a:xfrm flipH="1">
            <a:off x="7235040" y="2497353"/>
            <a:ext cx="412200" cy="5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5" name="Shape 335"/>
          <p:cNvPicPr preferRelativeResize="0"/>
          <p:nvPr/>
        </p:nvPicPr>
        <p:blipFill rotWithShape="1">
          <a:blip r:embed="rId9">
            <a:alphaModFix/>
          </a:blip>
          <a:srcRect b="84359" l="52628" r="35279" t="2025"/>
          <a:stretch/>
        </p:blipFill>
        <p:spPr>
          <a:xfrm>
            <a:off x="6037800" y="1145850"/>
            <a:ext cx="572401" cy="32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Shape 336"/>
          <p:cNvCxnSpPr>
            <a:stCxn id="335" idx="2"/>
            <a:endCxn id="320" idx="0"/>
          </p:cNvCxnSpPr>
          <p:nvPr/>
        </p:nvCxnSpPr>
        <p:spPr>
          <a:xfrm flipH="1">
            <a:off x="5075400" y="1470750"/>
            <a:ext cx="1248600" cy="7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Shape 337"/>
          <p:cNvCxnSpPr>
            <a:stCxn id="335" idx="2"/>
            <a:endCxn id="332" idx="0"/>
          </p:cNvCxnSpPr>
          <p:nvPr/>
        </p:nvCxnSpPr>
        <p:spPr>
          <a:xfrm>
            <a:off x="6324000" y="1470750"/>
            <a:ext cx="132330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Shape 338"/>
          <p:cNvSpPr txBox="1"/>
          <p:nvPr/>
        </p:nvSpPr>
        <p:spPr>
          <a:xfrm>
            <a:off x="5433200" y="152842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4435975" y="260225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4939400" y="352622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7083675" y="260225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6695800" y="352622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6934875" y="157290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7802325" y="2621588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7421488" y="352667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5239725" y="260225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5654825" y="3591438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5970373" y="820300"/>
            <a:ext cx="7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 raiz</a:t>
            </a:r>
            <a:endParaRPr/>
          </a:p>
        </p:txBody>
      </p:sp>
      <p:graphicFrame>
        <p:nvGraphicFramePr>
          <p:cNvPr id="349" name="Shape 349"/>
          <p:cNvGraphicFramePr/>
          <p:nvPr/>
        </p:nvGraphicFramePr>
        <p:xfrm>
          <a:off x="493750" y="152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{65960710-7179-4C78-82BA-FC2C470A0A5E}</a:tableStyleId>
              </a:tblPr>
              <a:tblGrid>
                <a:gridCol w="798525"/>
                <a:gridCol w="1211325"/>
              </a:tblGrid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Letra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Código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0" name="Shape 350"/>
          <p:cNvSpPr txBox="1"/>
          <p:nvPr/>
        </p:nvSpPr>
        <p:spPr>
          <a:xfrm>
            <a:off x="2958725" y="1230125"/>
            <a:ext cx="262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Árvore de Huffman gerada;</a:t>
            </a:r>
            <a:endParaRPr/>
          </a:p>
        </p:txBody>
      </p:sp>
      <p:sp>
        <p:nvSpPr>
          <p:cNvPr id="351" name="Shape 351"/>
          <p:cNvSpPr/>
          <p:nvPr/>
        </p:nvSpPr>
        <p:spPr>
          <a:xfrm flipH="1" rot="-10631601">
            <a:off x="3660143" y="1617184"/>
            <a:ext cx="600420" cy="394982"/>
          </a:xfrm>
          <a:prstGeom prst="bentArrow">
            <a:avLst>
              <a:gd fmla="val 30947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ctrTitle"/>
          </p:nvPr>
        </p:nvSpPr>
        <p:spPr>
          <a:xfrm>
            <a:off x="233775" y="700350"/>
            <a:ext cx="4406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Tabela de códigos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36954" l="58101" r="1972" t="29001"/>
          <a:stretch/>
        </p:blipFill>
        <p:spPr>
          <a:xfrm>
            <a:off x="7802313" y="3076437"/>
            <a:ext cx="630975" cy="3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 b="62649" l="11164" r="80535" t="29280"/>
          <a:stretch/>
        </p:blipFill>
        <p:spPr>
          <a:xfrm>
            <a:off x="6934875" y="3077215"/>
            <a:ext cx="600300" cy="32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 b="62649" l="11164" r="80535" t="29280"/>
          <a:stretch/>
        </p:blipFill>
        <p:spPr>
          <a:xfrm>
            <a:off x="5239725" y="3124790"/>
            <a:ext cx="600300" cy="32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5">
            <a:alphaModFix/>
          </a:blip>
          <a:srcRect b="27760" l="64323" r="27680" t="64134"/>
          <a:stretch/>
        </p:blipFill>
        <p:spPr>
          <a:xfrm>
            <a:off x="4759938" y="2183674"/>
            <a:ext cx="630975" cy="32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6">
            <a:alphaModFix/>
          </a:blip>
          <a:srcRect b="31791" l="68271" r="21336" t="30692"/>
          <a:stretch/>
        </p:blipFill>
        <p:spPr>
          <a:xfrm>
            <a:off x="4256513" y="3132450"/>
            <a:ext cx="630975" cy="30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6">
            <a:alphaModFix/>
          </a:blip>
          <a:srcRect b="29881" l="50779" r="37674" t="31595"/>
          <a:stretch/>
        </p:blipFill>
        <p:spPr>
          <a:xfrm>
            <a:off x="4759938" y="4064350"/>
            <a:ext cx="630975" cy="3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6">
            <a:alphaModFix/>
          </a:blip>
          <a:srcRect b="30875" l="84588" r="4771" t="33623"/>
          <a:stretch/>
        </p:blipFill>
        <p:spPr>
          <a:xfrm>
            <a:off x="5654836" y="4064250"/>
            <a:ext cx="630965" cy="3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7">
            <a:alphaModFix/>
          </a:blip>
          <a:srcRect b="29343" l="0" r="4707" t="29343"/>
          <a:stretch/>
        </p:blipFill>
        <p:spPr>
          <a:xfrm>
            <a:off x="6549724" y="4064250"/>
            <a:ext cx="630975" cy="3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6">
            <a:alphaModFix/>
          </a:blip>
          <a:srcRect b="29107" l="19246" r="70423" t="29582"/>
          <a:stretch/>
        </p:blipFill>
        <p:spPr>
          <a:xfrm>
            <a:off x="7331775" y="4064338"/>
            <a:ext cx="630975" cy="3063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Shape 366"/>
          <p:cNvCxnSpPr>
            <a:stCxn id="360" idx="2"/>
            <a:endCxn id="361" idx="0"/>
          </p:cNvCxnSpPr>
          <p:nvPr/>
        </p:nvCxnSpPr>
        <p:spPr>
          <a:xfrm flipH="1">
            <a:off x="4572025" y="2509663"/>
            <a:ext cx="5034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Shape 367"/>
          <p:cNvCxnSpPr>
            <a:stCxn id="360" idx="2"/>
            <a:endCxn id="359" idx="0"/>
          </p:cNvCxnSpPr>
          <p:nvPr/>
        </p:nvCxnSpPr>
        <p:spPr>
          <a:xfrm>
            <a:off x="5075425" y="2509663"/>
            <a:ext cx="4644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Shape 368"/>
          <p:cNvCxnSpPr>
            <a:stCxn id="359" idx="2"/>
            <a:endCxn id="362" idx="0"/>
          </p:cNvCxnSpPr>
          <p:nvPr/>
        </p:nvCxnSpPr>
        <p:spPr>
          <a:xfrm flipH="1">
            <a:off x="5075475" y="3449232"/>
            <a:ext cx="4644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Shape 369"/>
          <p:cNvCxnSpPr>
            <a:stCxn id="359" idx="2"/>
            <a:endCxn id="363" idx="0"/>
          </p:cNvCxnSpPr>
          <p:nvPr/>
        </p:nvCxnSpPr>
        <p:spPr>
          <a:xfrm>
            <a:off x="5539875" y="3449232"/>
            <a:ext cx="4305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Shape 370"/>
          <p:cNvCxnSpPr>
            <a:stCxn id="358" idx="2"/>
            <a:endCxn id="364" idx="0"/>
          </p:cNvCxnSpPr>
          <p:nvPr/>
        </p:nvCxnSpPr>
        <p:spPr>
          <a:xfrm flipH="1">
            <a:off x="6865125" y="3401657"/>
            <a:ext cx="3699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Shape 371"/>
          <p:cNvCxnSpPr>
            <a:stCxn id="358" idx="2"/>
            <a:endCxn id="365" idx="0"/>
          </p:cNvCxnSpPr>
          <p:nvPr/>
        </p:nvCxnSpPr>
        <p:spPr>
          <a:xfrm>
            <a:off x="7235025" y="3401657"/>
            <a:ext cx="4122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2" name="Shape 372"/>
          <p:cNvPicPr preferRelativeResize="0"/>
          <p:nvPr/>
        </p:nvPicPr>
        <p:blipFill rotWithShape="1">
          <a:blip r:embed="rId8">
            <a:alphaModFix/>
          </a:blip>
          <a:srcRect b="62107" l="33605" r="57766" t="29292"/>
          <a:stretch/>
        </p:blipFill>
        <p:spPr>
          <a:xfrm>
            <a:off x="7331753" y="2196000"/>
            <a:ext cx="630974" cy="301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Shape 373"/>
          <p:cNvCxnSpPr>
            <a:stCxn id="372" idx="2"/>
            <a:endCxn id="357" idx="0"/>
          </p:cNvCxnSpPr>
          <p:nvPr/>
        </p:nvCxnSpPr>
        <p:spPr>
          <a:xfrm>
            <a:off x="7647240" y="2497353"/>
            <a:ext cx="4707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Shape 374"/>
          <p:cNvCxnSpPr>
            <a:stCxn id="372" idx="2"/>
            <a:endCxn id="358" idx="0"/>
          </p:cNvCxnSpPr>
          <p:nvPr/>
        </p:nvCxnSpPr>
        <p:spPr>
          <a:xfrm flipH="1">
            <a:off x="7235040" y="2497353"/>
            <a:ext cx="412200" cy="5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5" name="Shape 375"/>
          <p:cNvPicPr preferRelativeResize="0"/>
          <p:nvPr/>
        </p:nvPicPr>
        <p:blipFill rotWithShape="1">
          <a:blip r:embed="rId9">
            <a:alphaModFix/>
          </a:blip>
          <a:srcRect b="84359" l="52628" r="35279" t="2025"/>
          <a:stretch/>
        </p:blipFill>
        <p:spPr>
          <a:xfrm>
            <a:off x="6037800" y="1145850"/>
            <a:ext cx="572401" cy="32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Shape 376"/>
          <p:cNvCxnSpPr>
            <a:stCxn id="375" idx="2"/>
            <a:endCxn id="360" idx="0"/>
          </p:cNvCxnSpPr>
          <p:nvPr/>
        </p:nvCxnSpPr>
        <p:spPr>
          <a:xfrm flipH="1">
            <a:off x="5075400" y="1470750"/>
            <a:ext cx="1248600" cy="7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Shape 377"/>
          <p:cNvCxnSpPr>
            <a:stCxn id="375" idx="2"/>
            <a:endCxn id="372" idx="0"/>
          </p:cNvCxnSpPr>
          <p:nvPr/>
        </p:nvCxnSpPr>
        <p:spPr>
          <a:xfrm>
            <a:off x="6324000" y="1470750"/>
            <a:ext cx="132330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Shape 378"/>
          <p:cNvSpPr txBox="1"/>
          <p:nvPr/>
        </p:nvSpPr>
        <p:spPr>
          <a:xfrm>
            <a:off x="5433200" y="152842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4435975" y="260225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4939400" y="352622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7083675" y="260225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82" name="Shape 382"/>
          <p:cNvSpPr txBox="1"/>
          <p:nvPr/>
        </p:nvSpPr>
        <p:spPr>
          <a:xfrm>
            <a:off x="6695800" y="352622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6934875" y="157290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7892063" y="2602238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7421488" y="3526675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5239725" y="2602250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5744550" y="3591438"/>
            <a:ext cx="45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5970373" y="820300"/>
            <a:ext cx="7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 raiz</a:t>
            </a:r>
            <a:endParaRPr/>
          </a:p>
        </p:txBody>
      </p:sp>
      <p:graphicFrame>
        <p:nvGraphicFramePr>
          <p:cNvPr id="389" name="Shape 389"/>
          <p:cNvGraphicFramePr/>
          <p:nvPr/>
        </p:nvGraphicFramePr>
        <p:xfrm>
          <a:off x="493750" y="152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{65960710-7179-4C78-82BA-FC2C470A0A5E}</a:tableStyleId>
              </a:tblPr>
              <a:tblGrid>
                <a:gridCol w="798525"/>
                <a:gridCol w="1211325"/>
              </a:tblGrid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Letra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Código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Shape 390"/>
          <p:cNvSpPr txBox="1"/>
          <p:nvPr/>
        </p:nvSpPr>
        <p:spPr>
          <a:xfrm>
            <a:off x="2958725" y="1230125"/>
            <a:ext cx="262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Árvore de Huffman gerada;</a:t>
            </a:r>
            <a:endParaRPr/>
          </a:p>
        </p:txBody>
      </p:sp>
      <p:sp>
        <p:nvSpPr>
          <p:cNvPr id="391" name="Shape 391"/>
          <p:cNvSpPr/>
          <p:nvPr/>
        </p:nvSpPr>
        <p:spPr>
          <a:xfrm flipH="1" rot="-10631601">
            <a:off x="3660143" y="1617184"/>
            <a:ext cx="600420" cy="394982"/>
          </a:xfrm>
          <a:prstGeom prst="bentArrow">
            <a:avLst>
              <a:gd fmla="val 30947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329600" y="4524075"/>
            <a:ext cx="43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Código gerado: 100101111101001100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1334175" y="2495225"/>
            <a:ext cx="6882600" cy="19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antes: 0100100001110101011001100110110011011010110000101101110 (56 bits).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gerado: 100101111101001100 </a:t>
            </a:r>
            <a:b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(18 bits).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Economia de 38 bits;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Taxa de compressão: 67,86%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2943975" y="1532725"/>
            <a:ext cx="366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 u f f m a n</a:t>
            </a:r>
            <a:endParaRPr sz="2400"/>
          </a:p>
        </p:txBody>
      </p:sp>
      <p:sp>
        <p:nvSpPr>
          <p:cNvPr id="399" name="Shape 399"/>
          <p:cNvSpPr txBox="1"/>
          <p:nvPr/>
        </p:nvSpPr>
        <p:spPr>
          <a:xfrm>
            <a:off x="451050" y="717075"/>
            <a:ext cx="2133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Verificação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455600" y="695400"/>
            <a:ext cx="72936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Aplicações</a:t>
            </a:r>
            <a:endParaRPr b="0"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.Compressão de imagens (jpeg)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</a:t>
            </a:r>
            <a:r>
              <a:rPr lang="pt-BR" sz="1050">
                <a:highlight>
                  <a:srgbClr val="FFFFFF"/>
                </a:highlight>
              </a:rPr>
              <a:t>DEFLATE (usada nos arquivos do padrão </a:t>
            </a:r>
            <a:r>
              <a:rPr lang="pt-BR" sz="1050">
                <a:highlight>
                  <a:srgbClr val="FFFFFF"/>
                </a:highlight>
                <a:uFill>
                  <a:noFill/>
                </a:uFill>
                <a:hlinkClick r:id="rId3"/>
              </a:rPr>
              <a:t>ZIP</a:t>
            </a:r>
            <a:r>
              <a:rPr lang="pt-BR" sz="1050">
                <a:highlight>
                  <a:srgbClr val="FFFFFF"/>
                </a:highlight>
              </a:rPr>
              <a:t> e </a:t>
            </a:r>
            <a:r>
              <a:rPr lang="pt-BR" sz="1050">
                <a:highlight>
                  <a:srgbClr val="FFFFFF"/>
                </a:highlight>
                <a:uFill>
                  <a:noFill/>
                </a:uFill>
                <a:hlinkClick r:id="rId4"/>
              </a:rPr>
              <a:t>PKZIP</a:t>
            </a:r>
            <a:r>
              <a:rPr lang="pt-BR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.gzip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.png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.bzip2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346975" y="717075"/>
            <a:ext cx="5134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Considerações Finais</a:t>
            </a:r>
            <a:endParaRPr sz="2600"/>
          </a:p>
        </p:txBody>
      </p:sp>
      <p:sp>
        <p:nvSpPr>
          <p:cNvPr id="411" name="Shape 411"/>
          <p:cNvSpPr txBox="1"/>
          <p:nvPr/>
        </p:nvSpPr>
        <p:spPr>
          <a:xfrm>
            <a:off x="632800" y="1783875"/>
            <a:ext cx="6505200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Para descomprimir ou expandir novamente o código comprimido deve-se armazenar juntamente com o arquivo comprimido a árvore produzida para codificação ou a tabela de códigos formada;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. Curiosidade: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Aplicativo chamado </a:t>
            </a:r>
            <a:r>
              <a:rPr b="1" lang="pt-BR"/>
              <a:t>Huffman Encoder</a:t>
            </a:r>
            <a:r>
              <a:rPr lang="pt-BR"/>
              <a:t> na Play Store: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Codifica um texto de entrada qualquer e fornece informações sobre  o cálculo da entropia de compressão, sua taxa de compressão e sua tabela de símbolos, frequências e conversão binária;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850050" y="725750"/>
            <a:ext cx="1283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Fim</a:t>
            </a:r>
            <a:endParaRPr sz="2600"/>
          </a:p>
        </p:txBody>
      </p:sp>
      <p:sp>
        <p:nvSpPr>
          <p:cNvPr id="417" name="Shape 417"/>
          <p:cNvSpPr txBox="1"/>
          <p:nvPr/>
        </p:nvSpPr>
        <p:spPr>
          <a:xfrm>
            <a:off x="624500" y="1474975"/>
            <a:ext cx="63492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Canarinho pistola deseja uma ótima Copa a todos!!!</a:t>
            </a:r>
            <a:endParaRPr b="1" sz="1800"/>
          </a:p>
        </p:txBody>
      </p:sp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00" y="2169900"/>
            <a:ext cx="4559094" cy="26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 rotWithShape="1">
          <a:blip r:embed="rId4">
            <a:alphaModFix/>
          </a:blip>
          <a:srcRect b="58464" l="51205" r="24831" t="21849"/>
          <a:stretch/>
        </p:blipFill>
        <p:spPr>
          <a:xfrm rot="1007525">
            <a:off x="6045575" y="2370600"/>
            <a:ext cx="1578601" cy="12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/>
        </p:nvSpPr>
        <p:spPr>
          <a:xfrm>
            <a:off x="5542500" y="4099050"/>
            <a:ext cx="1882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</a:rPr>
              <a:t>#</a:t>
            </a:r>
            <a:r>
              <a:rPr b="1" lang="pt-BR" sz="2400">
                <a:solidFill>
                  <a:srgbClr val="38761D"/>
                </a:solidFill>
              </a:rPr>
              <a:t>VEM</a:t>
            </a:r>
            <a:r>
              <a:rPr b="1" lang="pt-BR" sz="2400">
                <a:solidFill>
                  <a:srgbClr val="F1C232"/>
                </a:solidFill>
              </a:rPr>
              <a:t>HEXA</a:t>
            </a:r>
            <a:endParaRPr b="1" sz="24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729450" y="2078875"/>
            <a:ext cx="76887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https://www.ime.usp.br/~pf/estruturas-de-dados/aulas/compress.html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https://www.ime.usp.br/~pf/estruturas-de-dados/aulas/huffman.html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https://www.youtube.com/watch?v=MaPGqrdjCo8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http://www.eletrica.ufpr.br/marcelo/TE072/012007/Nilson-JPEG.pdf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0" y="502550"/>
            <a:ext cx="8418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Conteúdo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840050" y="1311525"/>
            <a:ext cx="79956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 O problema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 O que é a codificação de Huffman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 Implementação.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 Como realizar a codificação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Tabela de frequência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Árvore de Huffman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Tabela de códigos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Codificação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28850" y="57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70100" y="1838600"/>
            <a:ext cx="76887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</a:t>
            </a:r>
            <a:r>
              <a:rPr lang="pt-BR"/>
              <a:t> </a:t>
            </a:r>
            <a:r>
              <a:rPr lang="pt-BR"/>
              <a:t>Problema de otimizar o uso do espaço de armazenamento.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 Devemos nos certificar que os dados sejam armazenados da maneira mais econômica </a:t>
            </a:r>
            <a:r>
              <a:rPr lang="pt-BR"/>
              <a:t>possível.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 Textos e outros tipos de informação apresentam muita redundância (letras/pixels repetidos).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. Exemplo:  “Estrutura de dados”.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31375" y="1609700"/>
            <a:ext cx="76887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A codificação de Huffman é um algoritmo de compressão sem perda de dados;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 Utilizado principalmente para arquivos de texto 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 Código fundamental para o entendimento dos métodos de compressão atuais;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 </a:t>
            </a:r>
            <a:r>
              <a:rPr lang="pt-BR"/>
              <a:t>Parte</a:t>
            </a:r>
            <a:r>
              <a:rPr lang="pt-BR"/>
              <a:t> do princípio de criar um formato binário onde são atribuídos menos bits para os símbolos mais frequentes e mais bits para os menos frequentes, em geral  a saída no formato binário possui menos bits que o original;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 Desenvolvido por David Huffman, enquanto aluno de doutorado do MIT por volta de 1950;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.</a:t>
            </a:r>
            <a:r>
              <a:rPr lang="pt-BR"/>
              <a:t>Os melhores desempenhos da codificação de Huffman acontecem quando as probabilidades de ocorrência dos símbolos são potências negativas de dois. Outra vantagem da codificação Huffman é que a codificação gerada não é ambígua;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0" y="527075"/>
            <a:ext cx="76887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 que é a codificação de Huffman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650" y="1164274"/>
            <a:ext cx="1102250" cy="15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7510675" y="620375"/>
            <a:ext cx="11022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David A. Huffman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66950" y="64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Teoria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29450" y="1391375"/>
            <a:ext cx="76887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Forma-se uma tabela contendo os símbolos presentes no texto analisado e suas respectivas frequências;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 Implementa um tipo abstrato de dados (TAD) do tipo árvore binária ordenada, construída de baixo para cima (bottom up) a partir da tabela gerada;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 A árvore formada é binária e ordenada, onde o maior valor é armazenado na raiz;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 Os nós internos armazenam a soma dos valores de frequência de seus filhos;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 Nós folhas contém os símbolos e suas frequências;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. Códigos são gerados ao percorrer os caminhos do nó raiz a suas folhas;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975" y="2510700"/>
            <a:ext cx="1330175" cy="190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233775" y="700350"/>
            <a:ext cx="4406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Funcionamento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29343" l="0" r="4707" t="29343"/>
          <a:stretch/>
        </p:blipFill>
        <p:spPr>
          <a:xfrm>
            <a:off x="2784483" y="2648000"/>
            <a:ext cx="760817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29107" l="19246" r="70423" t="29582"/>
          <a:stretch/>
        </p:blipFill>
        <p:spPr>
          <a:xfrm>
            <a:off x="3693875" y="264800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 b="36954" l="58101" r="1972" t="29001"/>
          <a:stretch/>
        </p:blipFill>
        <p:spPr>
          <a:xfrm>
            <a:off x="4603263" y="264800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29881" l="50779" r="37674" t="31595"/>
          <a:stretch/>
        </p:blipFill>
        <p:spPr>
          <a:xfrm>
            <a:off x="5512675" y="264800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30875" l="84588" r="4771" t="33623"/>
          <a:stretch/>
        </p:blipFill>
        <p:spPr>
          <a:xfrm>
            <a:off x="6422075" y="264800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31791" l="68271" r="21336" t="30692"/>
          <a:stretch/>
        </p:blipFill>
        <p:spPr>
          <a:xfrm>
            <a:off x="7331475" y="2646330"/>
            <a:ext cx="760825" cy="37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88675" y="1830525"/>
            <a:ext cx="26958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pt-BR">
                <a:solidFill>
                  <a:schemeClr val="dk2"/>
                </a:solidFill>
              </a:rPr>
              <a:t>Tabela de Letras/Frequências </a:t>
            </a:r>
            <a:r>
              <a:rPr b="1"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849325" y="1651100"/>
            <a:ext cx="33531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Exemplo: </a:t>
            </a:r>
            <a:r>
              <a:rPr lang="pt-BR" sz="2400"/>
              <a:t>Huffman</a:t>
            </a:r>
            <a:endParaRPr sz="2400"/>
          </a:p>
        </p:txBody>
      </p:sp>
      <p:graphicFrame>
        <p:nvGraphicFramePr>
          <p:cNvPr id="128" name="Shape 128"/>
          <p:cNvGraphicFramePr/>
          <p:nvPr/>
        </p:nvGraphicFramePr>
        <p:xfrm>
          <a:off x="168025" y="225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{65960710-7179-4C78-82BA-FC2C470A0A5E}</a:tableStyleId>
              </a:tblPr>
              <a:tblGrid>
                <a:gridCol w="748225"/>
                <a:gridCol w="1459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Letra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Frequência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2784475" y="3305800"/>
            <a:ext cx="54828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A princípio as letras e suas frequências são armazenadas e podem ser representadas por uma tabela;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A tabela pode ser armazenada através de uma lista encadeada, por heap, ou até em arrays e etc;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A forma implementada depende de sua utilização;</a:t>
            </a:r>
            <a:endParaRPr/>
          </a:p>
        </p:txBody>
      </p:sp>
      <p:cxnSp>
        <p:nvCxnSpPr>
          <p:cNvPr id="130" name="Shape 130"/>
          <p:cNvCxnSpPr>
            <a:stCxn id="120" idx="3"/>
            <a:endCxn id="121" idx="1"/>
          </p:cNvCxnSpPr>
          <p:nvPr/>
        </p:nvCxnSpPr>
        <p:spPr>
          <a:xfrm>
            <a:off x="3545300" y="283270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>
            <a:stCxn id="121" idx="3"/>
            <a:endCxn id="122" idx="1"/>
          </p:cNvCxnSpPr>
          <p:nvPr/>
        </p:nvCxnSpPr>
        <p:spPr>
          <a:xfrm>
            <a:off x="4454700" y="283270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>
            <a:stCxn id="122" idx="3"/>
            <a:endCxn id="123" idx="1"/>
          </p:cNvCxnSpPr>
          <p:nvPr/>
        </p:nvCxnSpPr>
        <p:spPr>
          <a:xfrm>
            <a:off x="5364088" y="283270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>
            <a:stCxn id="123" idx="3"/>
            <a:endCxn id="124" idx="1"/>
          </p:cNvCxnSpPr>
          <p:nvPr/>
        </p:nvCxnSpPr>
        <p:spPr>
          <a:xfrm>
            <a:off x="6273501" y="283270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>
            <a:stCxn id="124" idx="3"/>
            <a:endCxn id="125" idx="1"/>
          </p:cNvCxnSpPr>
          <p:nvPr/>
        </p:nvCxnSpPr>
        <p:spPr>
          <a:xfrm>
            <a:off x="7182901" y="283270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233775" y="700350"/>
            <a:ext cx="4406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Funcionamento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29343" l="0" r="4707" t="29343"/>
          <a:stretch/>
        </p:blipFill>
        <p:spPr>
          <a:xfrm>
            <a:off x="591658" y="2202350"/>
            <a:ext cx="760817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29107" l="19246" r="70423" t="29582"/>
          <a:stretch/>
        </p:blipFill>
        <p:spPr>
          <a:xfrm>
            <a:off x="1591900" y="220235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 b="36954" l="58101" r="1972" t="29001"/>
          <a:stretch/>
        </p:blipFill>
        <p:spPr>
          <a:xfrm>
            <a:off x="5592888" y="220235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29881" l="50779" r="37674" t="31595"/>
          <a:stretch/>
        </p:blipFill>
        <p:spPr>
          <a:xfrm>
            <a:off x="2592150" y="220235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30875" l="84588" r="4771" t="33301"/>
          <a:stretch/>
        </p:blipFill>
        <p:spPr>
          <a:xfrm>
            <a:off x="3592400" y="2199000"/>
            <a:ext cx="760825" cy="3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31791" l="68271" r="21336" t="30692"/>
          <a:stretch/>
        </p:blipFill>
        <p:spPr>
          <a:xfrm>
            <a:off x="4592650" y="2200680"/>
            <a:ext cx="760825" cy="37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25600" y="1649300"/>
            <a:ext cx="5527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Ordena-se por ordem de frequência os nós símbolos;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325600" y="2783250"/>
            <a:ext cx="7384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Define-se um nó pai que liga os 2 símbolos de menor frequência, esse nó contém a soma das frequências dos 2 nós filhos e nenhum símbolo (ou nulo ‘\0’ );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6">
            <a:alphaModFix/>
          </a:blip>
          <a:srcRect b="62649" l="11164" r="80535" t="29280"/>
          <a:stretch/>
        </p:blipFill>
        <p:spPr>
          <a:xfrm>
            <a:off x="1091763" y="3552075"/>
            <a:ext cx="760825" cy="4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29343" l="0" r="4707" t="29343"/>
          <a:stretch/>
        </p:blipFill>
        <p:spPr>
          <a:xfrm>
            <a:off x="591645" y="4410550"/>
            <a:ext cx="760817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29107" l="19246" r="70423" t="29582"/>
          <a:stretch/>
        </p:blipFill>
        <p:spPr>
          <a:xfrm>
            <a:off x="1591900" y="4414625"/>
            <a:ext cx="760825" cy="36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>
            <a:stCxn id="149" idx="0"/>
            <a:endCxn id="148" idx="2"/>
          </p:cNvCxnSpPr>
          <p:nvPr/>
        </p:nvCxnSpPr>
        <p:spPr>
          <a:xfrm flipH="1" rot="10800000">
            <a:off x="972054" y="3963250"/>
            <a:ext cx="500100" cy="4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Shape 152"/>
          <p:cNvCxnSpPr>
            <a:stCxn id="148" idx="2"/>
            <a:endCxn id="150" idx="0"/>
          </p:cNvCxnSpPr>
          <p:nvPr/>
        </p:nvCxnSpPr>
        <p:spPr>
          <a:xfrm>
            <a:off x="1472175" y="3963250"/>
            <a:ext cx="50010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Shape 153"/>
          <p:cNvCxnSpPr>
            <a:stCxn id="140" idx="3"/>
            <a:endCxn id="141" idx="1"/>
          </p:cNvCxnSpPr>
          <p:nvPr/>
        </p:nvCxnSpPr>
        <p:spPr>
          <a:xfrm>
            <a:off x="1352475" y="2387050"/>
            <a:ext cx="2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Shape 154"/>
          <p:cNvCxnSpPr>
            <a:stCxn id="141" idx="3"/>
            <a:endCxn id="143" idx="1"/>
          </p:cNvCxnSpPr>
          <p:nvPr/>
        </p:nvCxnSpPr>
        <p:spPr>
          <a:xfrm>
            <a:off x="2352725" y="2387050"/>
            <a:ext cx="2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Shape 155"/>
          <p:cNvCxnSpPr>
            <a:stCxn id="143" idx="3"/>
            <a:endCxn id="144" idx="1"/>
          </p:cNvCxnSpPr>
          <p:nvPr/>
        </p:nvCxnSpPr>
        <p:spPr>
          <a:xfrm flipH="1" rot="10800000">
            <a:off x="3352976" y="2385250"/>
            <a:ext cx="239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Shape 156"/>
          <p:cNvCxnSpPr>
            <a:stCxn id="144" idx="3"/>
            <a:endCxn id="145" idx="1"/>
          </p:cNvCxnSpPr>
          <p:nvPr/>
        </p:nvCxnSpPr>
        <p:spPr>
          <a:xfrm>
            <a:off x="4353225" y="2385375"/>
            <a:ext cx="239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>
            <a:stCxn id="145" idx="3"/>
            <a:endCxn id="142" idx="1"/>
          </p:cNvCxnSpPr>
          <p:nvPr/>
        </p:nvCxnSpPr>
        <p:spPr>
          <a:xfrm>
            <a:off x="5353475" y="2387053"/>
            <a:ext cx="2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29884" l="50779" r="37674" t="31244"/>
          <a:stretch/>
        </p:blipFill>
        <p:spPr>
          <a:xfrm>
            <a:off x="2592150" y="4411275"/>
            <a:ext cx="760825" cy="3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30875" l="84588" r="4771" t="33623"/>
          <a:stretch/>
        </p:blipFill>
        <p:spPr>
          <a:xfrm>
            <a:off x="3592400" y="4414625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31791" l="68271" r="21336" t="30692"/>
          <a:stretch/>
        </p:blipFill>
        <p:spPr>
          <a:xfrm>
            <a:off x="4592650" y="4412955"/>
            <a:ext cx="760825" cy="372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5">
            <a:alphaModFix/>
          </a:blip>
          <a:srcRect b="36954" l="58101" r="1972" t="29001"/>
          <a:stretch/>
        </p:blipFill>
        <p:spPr>
          <a:xfrm>
            <a:off x="5592888" y="4414625"/>
            <a:ext cx="760825" cy="36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>
            <a:stCxn id="149" idx="3"/>
            <a:endCxn id="150" idx="1"/>
          </p:cNvCxnSpPr>
          <p:nvPr/>
        </p:nvCxnSpPr>
        <p:spPr>
          <a:xfrm>
            <a:off x="1352463" y="4595250"/>
            <a:ext cx="239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>
            <a:stCxn id="150" idx="3"/>
            <a:endCxn id="158" idx="1"/>
          </p:cNvCxnSpPr>
          <p:nvPr/>
        </p:nvCxnSpPr>
        <p:spPr>
          <a:xfrm flipH="1" rot="10800000">
            <a:off x="2352725" y="4597525"/>
            <a:ext cx="239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>
            <a:stCxn id="158" idx="3"/>
            <a:endCxn id="159" idx="1"/>
          </p:cNvCxnSpPr>
          <p:nvPr/>
        </p:nvCxnSpPr>
        <p:spPr>
          <a:xfrm>
            <a:off x="3352975" y="4597650"/>
            <a:ext cx="239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>
            <a:stCxn id="159" idx="3"/>
            <a:endCxn id="160" idx="1"/>
          </p:cNvCxnSpPr>
          <p:nvPr/>
        </p:nvCxnSpPr>
        <p:spPr>
          <a:xfrm>
            <a:off x="4353226" y="4599325"/>
            <a:ext cx="2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>
            <a:stCxn id="160" idx="3"/>
            <a:endCxn id="161" idx="1"/>
          </p:cNvCxnSpPr>
          <p:nvPr/>
        </p:nvCxnSpPr>
        <p:spPr>
          <a:xfrm>
            <a:off x="5353475" y="4599328"/>
            <a:ext cx="2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Shape 167"/>
          <p:cNvSpPr txBox="1"/>
          <p:nvPr/>
        </p:nvSpPr>
        <p:spPr>
          <a:xfrm>
            <a:off x="1918750" y="3552050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 pai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233775" y="700350"/>
            <a:ext cx="4406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Funcionamento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36954" l="58101" r="1972" t="29001"/>
          <a:stretch/>
        </p:blipFill>
        <p:spPr>
          <a:xfrm>
            <a:off x="6303588" y="327390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29881" l="50779" r="37674" t="31595"/>
          <a:stretch/>
        </p:blipFill>
        <p:spPr>
          <a:xfrm>
            <a:off x="2056413" y="327390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30875" l="84588" r="4771" t="33623"/>
          <a:stretch/>
        </p:blipFill>
        <p:spPr>
          <a:xfrm>
            <a:off x="3118213" y="327390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31791" l="68271" r="21336" t="30692"/>
          <a:stretch/>
        </p:blipFill>
        <p:spPr>
          <a:xfrm>
            <a:off x="4180025" y="3272230"/>
            <a:ext cx="760825" cy="37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25600" y="1649300"/>
            <a:ext cx="69381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Os dois elementos símbolos que estavam presentes no início da lista são retirados;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Insere-se </a:t>
            </a:r>
            <a:r>
              <a:rPr lang="pt-BR"/>
              <a:t>de forma ordenada </a:t>
            </a:r>
            <a:r>
              <a:rPr lang="pt-BR"/>
              <a:t>o nó pai na estrutura contendo os demais nós símbolos;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5">
            <a:alphaModFix/>
          </a:blip>
          <a:srcRect b="62649" l="11164" r="80535" t="29280"/>
          <a:stretch/>
        </p:blipFill>
        <p:spPr>
          <a:xfrm>
            <a:off x="5241813" y="3253012"/>
            <a:ext cx="760825" cy="4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6">
            <a:alphaModFix/>
          </a:blip>
          <a:srcRect b="29343" l="0" r="4707" t="29343"/>
          <a:stretch/>
        </p:blipFill>
        <p:spPr>
          <a:xfrm>
            <a:off x="4639870" y="4304925"/>
            <a:ext cx="760817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29107" l="19246" r="70423" t="29582"/>
          <a:stretch/>
        </p:blipFill>
        <p:spPr>
          <a:xfrm>
            <a:off x="5841375" y="4304925"/>
            <a:ext cx="760825" cy="36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Shape 181"/>
          <p:cNvCxnSpPr>
            <a:stCxn id="179" idx="0"/>
            <a:endCxn id="178" idx="2"/>
          </p:cNvCxnSpPr>
          <p:nvPr/>
        </p:nvCxnSpPr>
        <p:spPr>
          <a:xfrm flipH="1" rot="10800000">
            <a:off x="5020279" y="3664125"/>
            <a:ext cx="601800" cy="6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>
            <a:stCxn id="178" idx="2"/>
            <a:endCxn id="180" idx="0"/>
          </p:cNvCxnSpPr>
          <p:nvPr/>
        </p:nvCxnSpPr>
        <p:spPr>
          <a:xfrm>
            <a:off x="5622225" y="3664188"/>
            <a:ext cx="599700" cy="6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>
            <a:stCxn id="174" idx="3"/>
            <a:endCxn id="175" idx="1"/>
          </p:cNvCxnSpPr>
          <p:nvPr/>
        </p:nvCxnSpPr>
        <p:spPr>
          <a:xfrm>
            <a:off x="2817238" y="3458600"/>
            <a:ext cx="3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Shape 184"/>
          <p:cNvSpPr/>
          <p:nvPr/>
        </p:nvSpPr>
        <p:spPr>
          <a:xfrm>
            <a:off x="1265725" y="3274150"/>
            <a:ext cx="403200" cy="3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</a:t>
            </a:r>
            <a:endParaRPr sz="1800"/>
          </a:p>
        </p:txBody>
      </p:sp>
      <p:cxnSp>
        <p:nvCxnSpPr>
          <p:cNvPr id="185" name="Shape 185"/>
          <p:cNvCxnSpPr>
            <a:stCxn id="175" idx="3"/>
            <a:endCxn id="176" idx="1"/>
          </p:cNvCxnSpPr>
          <p:nvPr/>
        </p:nvCxnSpPr>
        <p:spPr>
          <a:xfrm>
            <a:off x="3879038" y="3458600"/>
            <a:ext cx="3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Shape 186"/>
          <p:cNvCxnSpPr>
            <a:stCxn id="176" idx="3"/>
            <a:endCxn id="178" idx="1"/>
          </p:cNvCxnSpPr>
          <p:nvPr/>
        </p:nvCxnSpPr>
        <p:spPr>
          <a:xfrm>
            <a:off x="4940850" y="3458603"/>
            <a:ext cx="3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>
            <a:stCxn id="178" idx="3"/>
            <a:endCxn id="173" idx="1"/>
          </p:cNvCxnSpPr>
          <p:nvPr/>
        </p:nvCxnSpPr>
        <p:spPr>
          <a:xfrm>
            <a:off x="6002637" y="3458600"/>
            <a:ext cx="3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233775" y="700350"/>
            <a:ext cx="4406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Funcionamento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36954" l="58101" r="1972" t="29001"/>
          <a:stretch/>
        </p:blipFill>
        <p:spPr>
          <a:xfrm>
            <a:off x="7512888" y="165440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 b="29881" l="50779" r="37674" t="31595"/>
          <a:stretch/>
        </p:blipFill>
        <p:spPr>
          <a:xfrm>
            <a:off x="3243225" y="167025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30875" l="84588" r="4771" t="33623"/>
          <a:stretch/>
        </p:blipFill>
        <p:spPr>
          <a:xfrm>
            <a:off x="4359775" y="1670238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31791" l="68271" r="21336" t="30692"/>
          <a:stretch/>
        </p:blipFill>
        <p:spPr>
          <a:xfrm>
            <a:off x="5410825" y="1668580"/>
            <a:ext cx="760825" cy="37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284575" y="1633450"/>
            <a:ext cx="26499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Repete-se a operação;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5">
            <a:alphaModFix/>
          </a:blip>
          <a:srcRect b="62649" l="11164" r="80535" t="29280"/>
          <a:stretch/>
        </p:blipFill>
        <p:spPr>
          <a:xfrm>
            <a:off x="6461863" y="1649362"/>
            <a:ext cx="760825" cy="4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6">
            <a:alphaModFix/>
          </a:blip>
          <a:srcRect b="29343" l="0" r="4707" t="29343"/>
          <a:stretch/>
        </p:blipFill>
        <p:spPr>
          <a:xfrm>
            <a:off x="5929795" y="2427350"/>
            <a:ext cx="760817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29107" l="19246" r="70423" t="29582"/>
          <a:stretch/>
        </p:blipFill>
        <p:spPr>
          <a:xfrm>
            <a:off x="7124325" y="2427350"/>
            <a:ext cx="760825" cy="36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>
            <a:stCxn id="199" idx="0"/>
            <a:endCxn id="198" idx="2"/>
          </p:cNvCxnSpPr>
          <p:nvPr/>
        </p:nvCxnSpPr>
        <p:spPr>
          <a:xfrm flipH="1" rot="10800000">
            <a:off x="6310204" y="2060450"/>
            <a:ext cx="5322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Shape 202"/>
          <p:cNvCxnSpPr>
            <a:stCxn id="198" idx="2"/>
            <a:endCxn id="200" idx="0"/>
          </p:cNvCxnSpPr>
          <p:nvPr/>
        </p:nvCxnSpPr>
        <p:spPr>
          <a:xfrm>
            <a:off x="6842275" y="2060538"/>
            <a:ext cx="6624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b="62649" l="11164" r="80535" t="29280"/>
          <a:stretch/>
        </p:blipFill>
        <p:spPr>
          <a:xfrm>
            <a:off x="3860988" y="879962"/>
            <a:ext cx="760825" cy="41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Shape 204"/>
          <p:cNvCxnSpPr>
            <a:stCxn id="203" idx="2"/>
            <a:endCxn id="195" idx="0"/>
          </p:cNvCxnSpPr>
          <p:nvPr/>
        </p:nvCxnSpPr>
        <p:spPr>
          <a:xfrm>
            <a:off x="4241400" y="1291138"/>
            <a:ext cx="4989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Shape 205"/>
          <p:cNvCxnSpPr>
            <a:stCxn id="203" idx="2"/>
            <a:endCxn id="194" idx="0"/>
          </p:cNvCxnSpPr>
          <p:nvPr/>
        </p:nvCxnSpPr>
        <p:spPr>
          <a:xfrm flipH="1">
            <a:off x="3623700" y="1291138"/>
            <a:ext cx="6177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31791" l="68271" r="21336" t="30692"/>
          <a:stretch/>
        </p:blipFill>
        <p:spPr>
          <a:xfrm>
            <a:off x="564850" y="3175380"/>
            <a:ext cx="760825" cy="372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62649" l="11164" r="80535" t="29280"/>
          <a:stretch/>
        </p:blipFill>
        <p:spPr>
          <a:xfrm>
            <a:off x="1772188" y="3156162"/>
            <a:ext cx="760825" cy="4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62649" l="11164" r="80535" t="29280"/>
          <a:stretch/>
        </p:blipFill>
        <p:spPr>
          <a:xfrm>
            <a:off x="3748713" y="3156162"/>
            <a:ext cx="760825" cy="4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33409" l="58101" r="1972" t="28694"/>
          <a:stretch/>
        </p:blipFill>
        <p:spPr>
          <a:xfrm>
            <a:off x="5073625" y="3156150"/>
            <a:ext cx="760825" cy="4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29881" l="50779" r="37674" t="31595"/>
          <a:stretch/>
        </p:blipFill>
        <p:spPr>
          <a:xfrm>
            <a:off x="1229113" y="4112300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 b="30875" l="84588" r="4771" t="33623"/>
          <a:stretch/>
        </p:blipFill>
        <p:spPr>
          <a:xfrm>
            <a:off x="2199888" y="4112213"/>
            <a:ext cx="76082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6">
            <a:alphaModFix/>
          </a:blip>
          <a:srcRect b="29343" l="0" r="4707" t="29343"/>
          <a:stretch/>
        </p:blipFill>
        <p:spPr>
          <a:xfrm>
            <a:off x="3243220" y="4112225"/>
            <a:ext cx="760817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29107" l="19246" r="70423" t="29582"/>
          <a:stretch/>
        </p:blipFill>
        <p:spPr>
          <a:xfrm>
            <a:off x="4286562" y="4112225"/>
            <a:ext cx="760825" cy="3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743663" y="2661450"/>
            <a:ext cx="403200" cy="3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215" name="Shape 215"/>
          <p:cNvSpPr txBox="1"/>
          <p:nvPr/>
        </p:nvSpPr>
        <p:spPr>
          <a:xfrm>
            <a:off x="3861000" y="573600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 pai</a:t>
            </a:r>
            <a:endParaRPr/>
          </a:p>
        </p:txBody>
      </p:sp>
      <p:cxnSp>
        <p:nvCxnSpPr>
          <p:cNvPr id="216" name="Shape 216"/>
          <p:cNvCxnSpPr>
            <a:endCxn id="195" idx="3"/>
          </p:cNvCxnSpPr>
          <p:nvPr/>
        </p:nvCxnSpPr>
        <p:spPr>
          <a:xfrm flipH="1">
            <a:off x="5120601" y="1852538"/>
            <a:ext cx="297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>
            <a:stCxn id="196" idx="3"/>
            <a:endCxn id="198" idx="1"/>
          </p:cNvCxnSpPr>
          <p:nvPr/>
        </p:nvCxnSpPr>
        <p:spPr>
          <a:xfrm>
            <a:off x="6171650" y="1854953"/>
            <a:ext cx="2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Shape 218"/>
          <p:cNvCxnSpPr>
            <a:stCxn id="198" idx="3"/>
            <a:endCxn id="193" idx="1"/>
          </p:cNvCxnSpPr>
          <p:nvPr/>
        </p:nvCxnSpPr>
        <p:spPr>
          <a:xfrm flipH="1" rot="10800000">
            <a:off x="7222687" y="1839050"/>
            <a:ext cx="2901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Shape 219"/>
          <p:cNvCxnSpPr>
            <a:stCxn id="206" idx="3"/>
            <a:endCxn id="207" idx="1"/>
          </p:cNvCxnSpPr>
          <p:nvPr/>
        </p:nvCxnSpPr>
        <p:spPr>
          <a:xfrm>
            <a:off x="1325675" y="3361753"/>
            <a:ext cx="4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Shape 220"/>
          <p:cNvCxnSpPr>
            <a:stCxn id="207" idx="3"/>
            <a:endCxn id="208" idx="1"/>
          </p:cNvCxnSpPr>
          <p:nvPr/>
        </p:nvCxnSpPr>
        <p:spPr>
          <a:xfrm>
            <a:off x="2533012" y="3361750"/>
            <a:ext cx="121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Shape 221"/>
          <p:cNvCxnSpPr>
            <a:stCxn id="208" idx="3"/>
            <a:endCxn id="209" idx="1"/>
          </p:cNvCxnSpPr>
          <p:nvPr/>
        </p:nvCxnSpPr>
        <p:spPr>
          <a:xfrm>
            <a:off x="4509537" y="3361750"/>
            <a:ext cx="5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Shape 222"/>
          <p:cNvCxnSpPr>
            <a:stCxn id="207" idx="2"/>
            <a:endCxn id="211" idx="0"/>
          </p:cNvCxnSpPr>
          <p:nvPr/>
        </p:nvCxnSpPr>
        <p:spPr>
          <a:xfrm>
            <a:off x="2152600" y="3567338"/>
            <a:ext cx="427800" cy="5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Shape 223"/>
          <p:cNvCxnSpPr>
            <a:stCxn id="210" idx="0"/>
            <a:endCxn id="207" idx="2"/>
          </p:cNvCxnSpPr>
          <p:nvPr/>
        </p:nvCxnSpPr>
        <p:spPr>
          <a:xfrm flipH="1" rot="10800000">
            <a:off x="1609525" y="3567200"/>
            <a:ext cx="54300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Shape 224"/>
          <p:cNvCxnSpPr>
            <a:stCxn id="208" idx="2"/>
            <a:endCxn id="213" idx="0"/>
          </p:cNvCxnSpPr>
          <p:nvPr/>
        </p:nvCxnSpPr>
        <p:spPr>
          <a:xfrm>
            <a:off x="4129125" y="3567338"/>
            <a:ext cx="537900" cy="5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Shape 225"/>
          <p:cNvCxnSpPr>
            <a:stCxn id="208" idx="2"/>
            <a:endCxn id="212" idx="0"/>
          </p:cNvCxnSpPr>
          <p:nvPr/>
        </p:nvCxnSpPr>
        <p:spPr>
          <a:xfrm flipH="1">
            <a:off x="3623625" y="3567338"/>
            <a:ext cx="505500" cy="5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Shape 226"/>
          <p:cNvCxnSpPr>
            <a:stCxn id="194" idx="3"/>
            <a:endCxn id="195" idx="1"/>
          </p:cNvCxnSpPr>
          <p:nvPr/>
        </p:nvCxnSpPr>
        <p:spPr>
          <a:xfrm>
            <a:off x="4004051" y="1854950"/>
            <a:ext cx="35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