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0" r:id="rId3"/>
    <p:sldId id="271" r:id="rId4"/>
    <p:sldId id="280" r:id="rId5"/>
    <p:sldId id="281" r:id="rId6"/>
    <p:sldId id="282" r:id="rId7"/>
    <p:sldId id="272" r:id="rId8"/>
    <p:sldId id="273" r:id="rId9"/>
    <p:sldId id="274" r:id="rId10"/>
    <p:sldId id="275" r:id="rId11"/>
    <p:sldId id="276" r:id="rId12"/>
    <p:sldId id="263" r:id="rId13"/>
    <p:sldId id="283" r:id="rId14"/>
    <p:sldId id="277" r:id="rId15"/>
    <p:sldId id="278" r:id="rId16"/>
    <p:sldId id="279" r:id="rId17"/>
    <p:sldId id="269"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40B0EE7-583A-40A8-A35D-3C3A1919CF06}" type="datetimeFigureOut">
              <a:rPr lang="en-IN" smtClean="0"/>
              <a:t>15-01-2025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E7B3ADE-D411-4024-A367-52E1936D987A}" type="slidenum">
              <a:rPr lang="en-IN" smtClean="0"/>
              <a:t>‹#›</a:t>
            </a:fld>
            <a:endParaRPr lang="en-IN"/>
          </a:p>
        </p:txBody>
      </p:sp>
    </p:spTree>
    <p:extLst>
      <p:ext uri="{BB962C8B-B14F-4D97-AF65-F5344CB8AC3E}">
        <p14:creationId xmlns:p14="http://schemas.microsoft.com/office/powerpoint/2010/main" val="2305877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7B3ADE-D411-4024-A367-52E1936D987A}" type="slidenum">
              <a:rPr lang="en-IN" smtClean="0"/>
              <a:t>12</a:t>
            </a:fld>
            <a:endParaRPr lang="en-IN"/>
          </a:p>
        </p:txBody>
      </p:sp>
    </p:spTree>
    <p:extLst>
      <p:ext uri="{BB962C8B-B14F-4D97-AF65-F5344CB8AC3E}">
        <p14:creationId xmlns:p14="http://schemas.microsoft.com/office/powerpoint/2010/main" val="139273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7B3ADE-D411-4024-A367-52E1936D987A}" type="slidenum">
              <a:rPr lang="en-IN" smtClean="0"/>
              <a:t>13</a:t>
            </a:fld>
            <a:endParaRPr lang="en-IN"/>
          </a:p>
        </p:txBody>
      </p:sp>
    </p:spTree>
    <p:extLst>
      <p:ext uri="{BB962C8B-B14F-4D97-AF65-F5344CB8AC3E}">
        <p14:creationId xmlns:p14="http://schemas.microsoft.com/office/powerpoint/2010/main" val="3218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304800" y="1618361"/>
            <a:ext cx="11526520" cy="4112664"/>
          </a:xfrm>
          <a:prstGeom prst="rect">
            <a:avLst/>
          </a:prstGeom>
        </p:spPr>
        <p:txBody>
          <a:bodyPr vert="horz" wrap="square" lIns="0" tIns="16510" rIns="0" bIns="0" rtlCol="0">
            <a:spAutoFit/>
          </a:bodyPr>
          <a:lstStyle/>
          <a:p>
            <a:pPr marR="636270" algn="ctr">
              <a:lnSpc>
                <a:spcPct val="100000"/>
              </a:lnSpc>
              <a:spcBef>
                <a:spcPts val="130"/>
              </a:spcBef>
            </a:pPr>
            <a:r>
              <a:rPr lang="en-US" sz="2400" b="1" dirty="0">
                <a:latin typeface="Verdana"/>
                <a:cs typeface="Verdana"/>
              </a:rPr>
              <a:t>DIGITAL PUBLIC ANNOUNCEMENT AND CHAT BOT SYSTEMS</a:t>
            </a:r>
            <a:endParaRPr sz="2400" dirty="0">
              <a:latin typeface="Verdana"/>
              <a:cs typeface="Verdana"/>
            </a:endParaRPr>
          </a:p>
          <a:p>
            <a:pPr>
              <a:lnSpc>
                <a:spcPct val="100000"/>
              </a:lnSpc>
              <a:spcBef>
                <a:spcPts val="770"/>
              </a:spcBef>
            </a:pPr>
            <a:endParaRPr sz="3200" dirty="0">
              <a:latin typeface="Verdana"/>
              <a:cs typeface="Verdana"/>
            </a:endParaRPr>
          </a:p>
          <a:p>
            <a:pPr marL="12700">
              <a:lnSpc>
                <a:spcPct val="100000"/>
              </a:lnSpc>
            </a:pPr>
            <a:r>
              <a:rPr lang="en-US" sz="2400" b="1" dirty="0">
                <a:latin typeface="Calibri"/>
                <a:cs typeface="Calibri"/>
              </a:rPr>
              <a:t>         </a:t>
            </a: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 PSCS139</a:t>
            </a:r>
            <a:endParaRPr lang="en-IN" sz="2400" dirty="0">
              <a:latin typeface="Calibri"/>
              <a:cs typeface="Calibri"/>
            </a:endParaRPr>
          </a:p>
          <a:p>
            <a:pPr marL="6525259">
              <a:lnSpc>
                <a:spcPct val="100000"/>
              </a:lnSpc>
              <a:spcBef>
                <a:spcPts val="1650"/>
              </a:spcBef>
            </a:pPr>
            <a:r>
              <a:rPr lang="en-IN" sz="2000" b="1" dirty="0">
                <a:latin typeface="Verdana"/>
                <a:cs typeface="Verdana"/>
              </a:rPr>
              <a:t>Under</a:t>
            </a:r>
            <a:r>
              <a:rPr lang="en-IN" sz="2000" b="1" spc="-10" dirty="0">
                <a:latin typeface="Verdana"/>
                <a:cs typeface="Verdana"/>
              </a:rPr>
              <a:t> </a:t>
            </a:r>
            <a:r>
              <a:rPr lang="en-IN" sz="2000" b="1" dirty="0">
                <a:latin typeface="Verdana"/>
                <a:cs typeface="Verdana"/>
              </a:rPr>
              <a:t>the</a:t>
            </a:r>
            <a:r>
              <a:rPr lang="en-IN" sz="2000" b="1" spc="-40" dirty="0">
                <a:latin typeface="Verdana"/>
                <a:cs typeface="Verdana"/>
              </a:rPr>
              <a:t> </a:t>
            </a:r>
            <a:r>
              <a:rPr lang="en-IN" sz="2000" b="1" dirty="0">
                <a:latin typeface="Verdana"/>
                <a:cs typeface="Verdana"/>
              </a:rPr>
              <a:t>Supervision</a:t>
            </a:r>
            <a:r>
              <a:rPr lang="en-IN" sz="2000" b="1" spc="-65" dirty="0">
                <a:latin typeface="Verdana"/>
                <a:cs typeface="Verdana"/>
              </a:rPr>
              <a:t> </a:t>
            </a:r>
            <a:r>
              <a:rPr lang="en-IN" sz="2000" b="1" spc="-25" dirty="0">
                <a:latin typeface="Verdana"/>
                <a:cs typeface="Verdana"/>
              </a:rPr>
              <a:t>of,</a:t>
            </a:r>
            <a:endParaRPr lang="en-IN" sz="2000" dirty="0">
              <a:latin typeface="Verdana"/>
              <a:cs typeface="Verdana"/>
            </a:endParaRPr>
          </a:p>
          <a:p>
            <a:pPr>
              <a:lnSpc>
                <a:spcPct val="100000"/>
              </a:lnSpc>
              <a:spcBef>
                <a:spcPts val="425"/>
              </a:spcBef>
            </a:pPr>
            <a:r>
              <a:rPr lang="en-US" sz="2000" dirty="0">
                <a:latin typeface="Verdana"/>
                <a:cs typeface="Verdana"/>
              </a:rPr>
              <a:t>      </a:t>
            </a:r>
            <a:r>
              <a:rPr lang="en-IN" sz="2000" dirty="0">
                <a:latin typeface="Verdana"/>
                <a:cs typeface="Verdana"/>
              </a:rPr>
              <a:t> </a:t>
            </a:r>
          </a:p>
          <a:p>
            <a:pPr>
              <a:lnSpc>
                <a:spcPct val="100000"/>
              </a:lnSpc>
              <a:spcBef>
                <a:spcPts val="425"/>
              </a:spcBef>
            </a:pPr>
            <a:r>
              <a:rPr lang="en-US" sz="1700" b="1" dirty="0">
                <a:latin typeface="Verdana"/>
                <a:cs typeface="Verdana"/>
              </a:rPr>
              <a:t>        20221LCS0015   AMRUTH RAO P	   		</a:t>
            </a:r>
            <a:r>
              <a:rPr sz="1700" b="1" dirty="0">
                <a:latin typeface="Verdana"/>
                <a:cs typeface="Verdana"/>
              </a:rPr>
              <a:t>Dr.</a:t>
            </a:r>
            <a:r>
              <a:rPr sz="1700" b="1" spc="-5" dirty="0">
                <a:latin typeface="Verdana"/>
                <a:cs typeface="Verdana"/>
              </a:rPr>
              <a:t> </a:t>
            </a:r>
            <a:r>
              <a:rPr sz="1700" b="1" dirty="0">
                <a:latin typeface="Verdana"/>
                <a:cs typeface="Verdana"/>
              </a:rPr>
              <a:t>/</a:t>
            </a:r>
            <a:r>
              <a:rPr sz="1700" b="1" spc="-45" dirty="0">
                <a:latin typeface="Verdana"/>
                <a:cs typeface="Verdana"/>
              </a:rPr>
              <a:t> </a:t>
            </a:r>
            <a:r>
              <a:rPr sz="1700" b="1" dirty="0">
                <a:latin typeface="Verdana"/>
                <a:cs typeface="Verdana"/>
              </a:rPr>
              <a:t>Mr.</a:t>
            </a:r>
            <a:r>
              <a:rPr sz="1700" b="1" spc="-10" dirty="0">
                <a:latin typeface="Verdana"/>
                <a:cs typeface="Verdana"/>
              </a:rPr>
              <a:t> </a:t>
            </a:r>
            <a:r>
              <a:rPr sz="1700" b="1" dirty="0">
                <a:latin typeface="Verdana"/>
                <a:cs typeface="Verdana"/>
              </a:rPr>
              <a:t>/</a:t>
            </a:r>
            <a:r>
              <a:rPr sz="1700" b="1" spc="-45" dirty="0">
                <a:latin typeface="Verdana"/>
                <a:cs typeface="Verdana"/>
              </a:rPr>
              <a:t> </a:t>
            </a:r>
            <a:r>
              <a:rPr sz="1700" b="1" spc="-25" dirty="0">
                <a:latin typeface="Verdana"/>
                <a:cs typeface="Verdana"/>
              </a:rPr>
              <a:t>Ms.</a:t>
            </a:r>
            <a:r>
              <a:rPr lang="en-US" sz="1700" b="1" spc="-25" dirty="0">
                <a:latin typeface="Verdana"/>
                <a:cs typeface="Verdana"/>
              </a:rPr>
              <a:t> Pamila </a:t>
            </a:r>
            <a:r>
              <a:rPr lang="en-US" sz="1700" b="1" spc="-25" dirty="0" err="1">
                <a:latin typeface="Verdana"/>
                <a:cs typeface="Verdana"/>
              </a:rPr>
              <a:t>Vinitha</a:t>
            </a:r>
            <a:r>
              <a:rPr lang="en-US" sz="1700" b="1" spc="-25" dirty="0">
                <a:latin typeface="Verdana"/>
                <a:cs typeface="Verdana"/>
              </a:rPr>
              <a:t> Eric</a:t>
            </a:r>
          </a:p>
          <a:p>
            <a:pPr>
              <a:lnSpc>
                <a:spcPct val="100000"/>
              </a:lnSpc>
              <a:spcBef>
                <a:spcPts val="425"/>
              </a:spcBef>
            </a:pPr>
            <a:r>
              <a:rPr lang="en-IN" sz="1700" b="1" spc="-25" dirty="0">
                <a:latin typeface="Verdana"/>
                <a:cs typeface="Verdana"/>
              </a:rPr>
              <a:t>        20221LCS0014    G PANDURANGA			</a:t>
            </a:r>
            <a:r>
              <a:rPr sz="1700" b="1" dirty="0">
                <a:latin typeface="Verdana"/>
                <a:cs typeface="Verdana"/>
              </a:rPr>
              <a:t>Professor/Associate</a:t>
            </a:r>
            <a:r>
              <a:rPr sz="1700" b="1" spc="-80" dirty="0">
                <a:latin typeface="Verdana"/>
                <a:cs typeface="Verdana"/>
              </a:rPr>
              <a:t> </a:t>
            </a:r>
            <a:r>
              <a:rPr sz="1700" b="1" dirty="0">
                <a:latin typeface="Verdana"/>
                <a:cs typeface="Verdana"/>
              </a:rPr>
              <a:t>Professor/</a:t>
            </a:r>
            <a:r>
              <a:rPr sz="1700" b="1" spc="-10" dirty="0">
                <a:latin typeface="Verdana"/>
                <a:cs typeface="Verdana"/>
              </a:rPr>
              <a:t>Assistan</a:t>
            </a:r>
            <a:r>
              <a:rPr lang="en-US" sz="1700" b="1" spc="-10" dirty="0">
                <a:latin typeface="Verdana"/>
                <a:cs typeface="Verdana"/>
              </a:rPr>
              <a:t>t</a:t>
            </a:r>
          </a:p>
          <a:p>
            <a:pPr>
              <a:lnSpc>
                <a:spcPct val="100000"/>
              </a:lnSpc>
              <a:spcBef>
                <a:spcPts val="425"/>
              </a:spcBef>
            </a:pPr>
            <a:r>
              <a:rPr lang="en-US" sz="1700" b="1" spc="-10" dirty="0">
                <a:latin typeface="Verdana"/>
                <a:cs typeface="Verdana"/>
              </a:rPr>
              <a:t>        20211CSE	0269   NARESH MG			Professor</a:t>
            </a:r>
          </a:p>
          <a:p>
            <a:pPr>
              <a:lnSpc>
                <a:spcPct val="100000"/>
              </a:lnSpc>
              <a:spcBef>
                <a:spcPts val="425"/>
              </a:spcBef>
            </a:pPr>
            <a:r>
              <a:rPr lang="en-US" sz="1700" b="1" spc="-10" dirty="0">
                <a:latin typeface="Verdana"/>
                <a:cs typeface="Verdana"/>
              </a:rPr>
              <a:t>        20211CSE0303    ADITHYA S			School of Computer Science Engineering &amp;</a:t>
            </a:r>
          </a:p>
          <a:p>
            <a:pPr>
              <a:lnSpc>
                <a:spcPct val="100000"/>
              </a:lnSpc>
              <a:spcBef>
                <a:spcPts val="425"/>
              </a:spcBef>
            </a:pPr>
            <a:r>
              <a:rPr lang="en-US" sz="1700" b="1" spc="-10" dirty="0">
                <a:latin typeface="Verdana"/>
                <a:cs typeface="Verdana"/>
              </a:rPr>
              <a:t>        20211CSE0307    ULLAS S B			Information Science</a:t>
            </a:r>
          </a:p>
          <a:p>
            <a:pPr>
              <a:lnSpc>
                <a:spcPct val="100000"/>
              </a:lnSpc>
              <a:spcBef>
                <a:spcPts val="425"/>
              </a:spcBef>
            </a:pPr>
            <a:r>
              <a:rPr lang="en-US" sz="1700" b="1" spc="-10" dirty="0">
                <a:latin typeface="Verdana"/>
                <a:cs typeface="Verdana"/>
              </a:rPr>
              <a:t>							Presidency University</a:t>
            </a:r>
            <a:endParaRPr sz="1700" dirty="0">
              <a:latin typeface="Verdana"/>
              <a:cs typeface="Verdana"/>
            </a:endParaRPr>
          </a:p>
        </p:txBody>
      </p:sp>
      <p:sp>
        <p:nvSpPr>
          <p:cNvPr id="4" name="object 4"/>
          <p:cNvSpPr txBox="1">
            <a:spLocks noGrp="1"/>
          </p:cNvSpPr>
          <p:nvPr>
            <p:ph type="title"/>
          </p:nvPr>
        </p:nvSpPr>
        <p:spPr>
          <a:xfrm>
            <a:off x="917575" y="275444"/>
            <a:ext cx="8938260" cy="871008"/>
          </a:xfrm>
          <a:prstGeom prst="rect">
            <a:avLst/>
          </a:prstGeom>
        </p:spPr>
        <p:txBody>
          <a:bodyPr vert="horz" wrap="square" lIns="0" tIns="12065" rIns="0" bIns="0" rtlCol="0">
            <a:spAutoFit/>
          </a:bodyPr>
          <a:lstStyle/>
          <a:p>
            <a:pPr marL="4098290" marR="5080" indent="-2574925">
              <a:lnSpc>
                <a:spcPct val="122900"/>
              </a:lnSpc>
              <a:spcBef>
                <a:spcPts val="95"/>
              </a:spcBef>
            </a:pPr>
            <a:r>
              <a:rPr sz="2400" b="1" dirty="0">
                <a:latin typeface="Verdana"/>
                <a:cs typeface="Verdana"/>
              </a:rPr>
              <a:t>PIP104</a:t>
            </a:r>
            <a:r>
              <a:rPr sz="2400" b="1" spc="380" dirty="0">
                <a:latin typeface="Verdana"/>
                <a:cs typeface="Verdana"/>
              </a:rPr>
              <a:t> </a:t>
            </a:r>
            <a:r>
              <a:rPr sz="2400" b="1" dirty="0">
                <a:latin typeface="Verdana"/>
                <a:cs typeface="Verdana"/>
              </a:rPr>
              <a:t>PROFESSIONAL</a:t>
            </a:r>
            <a:r>
              <a:rPr sz="2400" b="1" spc="470" dirty="0">
                <a:latin typeface="Verdana"/>
                <a:cs typeface="Verdana"/>
              </a:rPr>
              <a:t> </a:t>
            </a:r>
            <a:r>
              <a:rPr sz="2400" b="1" dirty="0">
                <a:latin typeface="Verdana"/>
                <a:cs typeface="Verdana"/>
              </a:rPr>
              <a:t>PRACTICE-</a:t>
            </a:r>
            <a:r>
              <a:rPr sz="2400" b="1" spc="-25" dirty="0">
                <a:latin typeface="Verdana"/>
                <a:cs typeface="Verdana"/>
              </a:rPr>
              <a:t>II </a:t>
            </a:r>
            <a:r>
              <a:rPr sz="2400" b="1" dirty="0">
                <a:latin typeface="Verdana"/>
                <a:cs typeface="Verdana"/>
              </a:rPr>
              <a:t>VIVA-</a:t>
            </a:r>
            <a:r>
              <a:rPr sz="2400" b="1" spc="-20" dirty="0">
                <a:latin typeface="Verdana"/>
                <a:cs typeface="Verdana"/>
              </a:rPr>
              <a:t>VOCE</a:t>
            </a:r>
            <a:endParaRPr sz="2400" dirty="0">
              <a:latin typeface="Verdana"/>
              <a:cs typeface="Verdana"/>
            </a:endParaRPr>
          </a:p>
        </p:txBody>
      </p:sp>
      <p:grpSp>
        <p:nvGrpSpPr>
          <p:cNvPr id="5" name="object 5"/>
          <p:cNvGrpSpPr/>
          <p:nvPr/>
        </p:nvGrpSpPr>
        <p:grpSpPr>
          <a:xfrm>
            <a:off x="11049000" y="-99060"/>
            <a:ext cx="97790" cy="99060"/>
            <a:chOff x="11959212" y="2321449"/>
            <a:chExt cx="97790" cy="99060"/>
          </a:xfrm>
        </p:grpSpPr>
        <p:pic>
          <p:nvPicPr>
            <p:cNvPr id="6" name="object 6"/>
            <p:cNvPicPr/>
            <p:nvPr/>
          </p:nvPicPr>
          <p:blipFill>
            <a:blip r:embed="rId2" cstate="print"/>
            <a:stretch>
              <a:fillRect/>
            </a:stretch>
          </p:blipFill>
          <p:spPr>
            <a:xfrm>
              <a:off x="11959212" y="2321449"/>
              <a:ext cx="97321" cy="98776"/>
            </a:xfrm>
            <a:prstGeom prst="rect">
              <a:avLst/>
            </a:prstGeom>
          </p:spPr>
        </p:pic>
        <p:pic>
          <p:nvPicPr>
            <p:cNvPr id="7" name="object 7"/>
            <p:cNvPicPr/>
            <p:nvPr/>
          </p:nvPicPr>
          <p:blipFill>
            <a:blip r:embed="rId2" cstate="print"/>
            <a:stretch>
              <a:fillRect/>
            </a:stretch>
          </p:blipFill>
          <p:spPr>
            <a:xfrm>
              <a:off x="11959212" y="2321449"/>
              <a:ext cx="97321" cy="9877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95A9-E71B-0A11-B677-ECAD029ED491}"/>
              </a:ext>
            </a:extLst>
          </p:cNvPr>
          <p:cNvSpPr>
            <a:spLocks noGrp="1"/>
          </p:cNvSpPr>
          <p:nvPr>
            <p:ph type="title"/>
          </p:nvPr>
        </p:nvSpPr>
        <p:spPr>
          <a:xfrm>
            <a:off x="917575" y="275444"/>
            <a:ext cx="8938260" cy="677108"/>
          </a:xfrm>
        </p:spPr>
        <p:txBody>
          <a:bodyPr/>
          <a:lstStyle/>
          <a:p>
            <a:r>
              <a:rPr lang="en-IN" spc="-30" dirty="0"/>
              <a:t>Objectives</a:t>
            </a:r>
            <a:endParaRPr lang="en-IN" dirty="0"/>
          </a:p>
        </p:txBody>
      </p:sp>
      <p:sp>
        <p:nvSpPr>
          <p:cNvPr id="3" name="Text Placeholder 2">
            <a:extLst>
              <a:ext uri="{FF2B5EF4-FFF2-40B4-BE49-F238E27FC236}">
                <a16:creationId xmlns:a16="http://schemas.microsoft.com/office/drawing/2014/main" id="{B4E9441E-0545-5F39-F042-AA21E28D458F}"/>
              </a:ext>
            </a:extLst>
          </p:cNvPr>
          <p:cNvSpPr>
            <a:spLocks noGrp="1"/>
          </p:cNvSpPr>
          <p:nvPr>
            <p:ph type="body" idx="1"/>
          </p:nvPr>
        </p:nvSpPr>
        <p:spPr>
          <a:xfrm>
            <a:off x="869950" y="952552"/>
            <a:ext cx="10961370" cy="4154984"/>
          </a:xfrm>
        </p:spPr>
        <p:txBody>
          <a:bodyPr/>
          <a:lstStyle/>
          <a:p>
            <a:r>
              <a:rPr lang="en-US" dirty="0"/>
              <a:t>1.Enhance User Interaction: Make public information and support more interactive and engaging.</a:t>
            </a:r>
          </a:p>
          <a:p>
            <a:endParaRPr lang="en-US" dirty="0"/>
          </a:p>
          <a:p>
            <a:r>
              <a:rPr lang="en-US" dirty="0"/>
              <a:t>2.Improve Information Accuracy: Ensure the information provided is timely, accurate, and relevant to the user's context.</a:t>
            </a:r>
          </a:p>
          <a:p>
            <a:endParaRPr lang="en-US" dirty="0"/>
          </a:p>
          <a:p>
            <a:r>
              <a:rPr lang="en-US" dirty="0"/>
              <a:t>3.Increase Accessibility: Reach a broader demographic by supporting multiple languages and accessibility features.</a:t>
            </a:r>
          </a:p>
          <a:p>
            <a:endParaRPr lang="en-US" dirty="0"/>
          </a:p>
          <a:p>
            <a:r>
              <a:rPr lang="en-US" dirty="0"/>
              <a:t>4.Boost Security and Privacy: Create a secure environment where users feel safe interacting with the system.</a:t>
            </a:r>
          </a:p>
          <a:p>
            <a:endParaRPr lang="en-US" dirty="0"/>
          </a:p>
          <a:p>
            <a:r>
              <a:rPr lang="en-US" dirty="0"/>
              <a:t>5.Support Sustainability: Design the system to be energy-efficient and contribute to broader sustainability goals.</a:t>
            </a:r>
          </a:p>
          <a:p>
            <a:endParaRPr lang="en-US" dirty="0"/>
          </a:p>
          <a:p>
            <a:r>
              <a:rPr lang="en-US" dirty="0"/>
              <a:t>6.Scalable Architecture: Build a system capable of handling increasing numbers of users and services.</a:t>
            </a:r>
          </a:p>
          <a:p>
            <a:endParaRPr lang="en-US" dirty="0"/>
          </a:p>
          <a:p>
            <a:r>
              <a:rPr lang="en-US" dirty="0"/>
              <a:t>7.Reduce Operational Costs: Aim for a system that, over time, reduces the need for human intervention in information dissemination.</a:t>
            </a:r>
          </a:p>
        </p:txBody>
      </p:sp>
    </p:spTree>
    <p:extLst>
      <p:ext uri="{BB962C8B-B14F-4D97-AF65-F5344CB8AC3E}">
        <p14:creationId xmlns:p14="http://schemas.microsoft.com/office/powerpoint/2010/main" val="355918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E8B-7D3B-8E18-0BC3-52CA782F4B5E}"/>
              </a:ext>
            </a:extLst>
          </p:cNvPr>
          <p:cNvSpPr>
            <a:spLocks noGrp="1"/>
          </p:cNvSpPr>
          <p:nvPr>
            <p:ph type="title"/>
          </p:nvPr>
        </p:nvSpPr>
        <p:spPr>
          <a:xfrm>
            <a:off x="917575" y="275444"/>
            <a:ext cx="8938260" cy="677108"/>
          </a:xfrm>
        </p:spPr>
        <p:txBody>
          <a:bodyPr/>
          <a:lstStyle/>
          <a:p>
            <a:r>
              <a:rPr lang="en-IN" spc="-65" dirty="0"/>
              <a:t>System</a:t>
            </a:r>
            <a:r>
              <a:rPr lang="en-IN" spc="-150" dirty="0"/>
              <a:t> </a:t>
            </a:r>
            <a:r>
              <a:rPr lang="en-IN" spc="-25" dirty="0"/>
              <a:t>Design</a:t>
            </a:r>
            <a:r>
              <a:rPr lang="en-IN" spc="-140" dirty="0"/>
              <a:t> </a:t>
            </a:r>
            <a:r>
              <a:rPr lang="en-IN" dirty="0"/>
              <a:t>&amp;</a:t>
            </a:r>
            <a:r>
              <a:rPr lang="en-IN" spc="-125" dirty="0"/>
              <a:t> </a:t>
            </a:r>
            <a:r>
              <a:rPr lang="en-IN" spc="-35" dirty="0"/>
              <a:t>Implementation</a:t>
            </a:r>
            <a:endParaRPr lang="en-IN" dirty="0"/>
          </a:p>
        </p:txBody>
      </p:sp>
      <p:sp>
        <p:nvSpPr>
          <p:cNvPr id="3" name="Text Placeholder 2">
            <a:extLst>
              <a:ext uri="{FF2B5EF4-FFF2-40B4-BE49-F238E27FC236}">
                <a16:creationId xmlns:a16="http://schemas.microsoft.com/office/drawing/2014/main" id="{6DC282AC-A535-8874-6DEB-33F7167995F2}"/>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8CCF83CC-FB68-BA9B-2E6C-C44A0A8FA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550" y="1947227"/>
            <a:ext cx="5676900" cy="2963545"/>
          </a:xfrm>
          <a:prstGeom prst="rect">
            <a:avLst/>
          </a:prstGeom>
        </p:spPr>
      </p:pic>
    </p:spTree>
    <p:extLst>
      <p:ext uri="{BB962C8B-B14F-4D97-AF65-F5344CB8AC3E}">
        <p14:creationId xmlns:p14="http://schemas.microsoft.com/office/powerpoint/2010/main" val="282719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p>
        </p:txBody>
      </p:sp>
      <p:pic>
        <p:nvPicPr>
          <p:cNvPr id="3" name="Picture 2">
            <a:extLst>
              <a:ext uri="{FF2B5EF4-FFF2-40B4-BE49-F238E27FC236}">
                <a16:creationId xmlns:a16="http://schemas.microsoft.com/office/drawing/2014/main" id="{E2A760A9-E93C-B6D4-6961-182A7BA0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565" y="1624647"/>
            <a:ext cx="5690870" cy="3608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7384-8BB8-BE9B-6001-A472B5A77DBE}"/>
              </a:ext>
            </a:extLst>
          </p:cNvPr>
          <p:cNvSpPr>
            <a:spLocks noGrp="1"/>
          </p:cNvSpPr>
          <p:nvPr>
            <p:ph type="ctrTitle"/>
          </p:nvPr>
        </p:nvSpPr>
        <p:spPr>
          <a:xfrm>
            <a:off x="152400" y="381000"/>
            <a:ext cx="10363200" cy="677108"/>
          </a:xfrm>
        </p:spPr>
        <p:txBody>
          <a:bodyPr/>
          <a:lstStyle/>
          <a:p>
            <a:r>
              <a:rPr lang="en-US" dirty="0"/>
              <a:t>Architecture :</a:t>
            </a:r>
            <a:endParaRPr lang="en-IN" dirty="0"/>
          </a:p>
        </p:txBody>
      </p:sp>
      <p:pic>
        <p:nvPicPr>
          <p:cNvPr id="7" name="Picture 6">
            <a:extLst>
              <a:ext uri="{FF2B5EF4-FFF2-40B4-BE49-F238E27FC236}">
                <a16:creationId xmlns:a16="http://schemas.microsoft.com/office/drawing/2014/main" id="{4C18640D-5324-9014-0A03-FCE919F90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1162050"/>
            <a:ext cx="6477000" cy="4533900"/>
          </a:xfrm>
          <a:prstGeom prst="rect">
            <a:avLst/>
          </a:prstGeom>
        </p:spPr>
      </p:pic>
    </p:spTree>
    <p:extLst>
      <p:ext uri="{BB962C8B-B14F-4D97-AF65-F5344CB8AC3E}">
        <p14:creationId xmlns:p14="http://schemas.microsoft.com/office/powerpoint/2010/main" val="419464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931F-7525-8C55-7831-43C1AE69ED6E}"/>
              </a:ext>
            </a:extLst>
          </p:cNvPr>
          <p:cNvSpPr>
            <a:spLocks noGrp="1"/>
          </p:cNvSpPr>
          <p:nvPr>
            <p:ph type="title"/>
          </p:nvPr>
        </p:nvSpPr>
        <p:spPr>
          <a:xfrm>
            <a:off x="917575" y="275444"/>
            <a:ext cx="8938260" cy="677108"/>
          </a:xfrm>
        </p:spPr>
        <p:txBody>
          <a:bodyPr/>
          <a:lstStyle/>
          <a:p>
            <a:r>
              <a:rPr lang="en-IN" spc="-50" dirty="0"/>
              <a:t>Outcomes</a:t>
            </a:r>
            <a:r>
              <a:rPr lang="en-IN" spc="-165" dirty="0"/>
              <a:t> </a:t>
            </a:r>
            <a:r>
              <a:rPr lang="en-IN" dirty="0"/>
              <a:t>/</a:t>
            </a:r>
            <a:r>
              <a:rPr lang="en-IN" spc="-105" dirty="0"/>
              <a:t> </a:t>
            </a:r>
            <a:r>
              <a:rPr lang="en-IN" spc="-35" dirty="0"/>
              <a:t>Results</a:t>
            </a:r>
            <a:r>
              <a:rPr lang="en-IN" spc="-140" dirty="0"/>
              <a:t> </a:t>
            </a:r>
            <a:r>
              <a:rPr lang="en-IN" spc="-10" dirty="0"/>
              <a:t>Obtained</a:t>
            </a:r>
            <a:endParaRPr lang="en-IN" dirty="0"/>
          </a:p>
        </p:txBody>
      </p:sp>
      <p:sp>
        <p:nvSpPr>
          <p:cNvPr id="3" name="Text Placeholder 2">
            <a:extLst>
              <a:ext uri="{FF2B5EF4-FFF2-40B4-BE49-F238E27FC236}">
                <a16:creationId xmlns:a16="http://schemas.microsoft.com/office/drawing/2014/main" id="{DB773AAB-D62B-B50D-9C66-7BD5219720FA}"/>
              </a:ext>
            </a:extLst>
          </p:cNvPr>
          <p:cNvSpPr>
            <a:spLocks noGrp="1"/>
          </p:cNvSpPr>
          <p:nvPr>
            <p:ph type="body" idx="1"/>
          </p:nvPr>
        </p:nvSpPr>
        <p:spPr>
          <a:xfrm>
            <a:off x="869950" y="952553"/>
            <a:ext cx="10961370" cy="5262979"/>
          </a:xfrm>
        </p:spPr>
        <p:txBody>
          <a:bodyPr/>
          <a:lstStyle/>
          <a:p>
            <a:r>
              <a:rPr lang="en-IN" dirty="0"/>
              <a:t>1.Enhanced User Interaction</a:t>
            </a:r>
          </a:p>
          <a:p>
            <a:r>
              <a:rPr lang="en-IN" dirty="0"/>
              <a:t>Interactive Features:</a:t>
            </a:r>
          </a:p>
          <a:p>
            <a:r>
              <a:rPr lang="en-IN" dirty="0"/>
              <a:t>* Chat Bot Interaction </a:t>
            </a:r>
          </a:p>
          <a:p>
            <a:r>
              <a:rPr lang="en-IN" dirty="0"/>
              <a:t>* Video Support Implementation</a:t>
            </a:r>
          </a:p>
          <a:p>
            <a:endParaRPr lang="en-IN" dirty="0"/>
          </a:p>
          <a:p>
            <a:r>
              <a:rPr lang="en-US" dirty="0"/>
              <a:t>2:Improvement in Information Accuracy</a:t>
            </a:r>
          </a:p>
          <a:p>
            <a:r>
              <a:rPr lang="en-US" dirty="0"/>
              <a:t>* Real-Time Information Delivery</a:t>
            </a:r>
          </a:p>
          <a:p>
            <a:r>
              <a:rPr lang="en-US" dirty="0"/>
              <a:t>* Data Integrity and Verification</a:t>
            </a:r>
          </a:p>
          <a:p>
            <a:r>
              <a:rPr lang="en-US" dirty="0"/>
              <a:t>* Impact on Public Services</a:t>
            </a:r>
          </a:p>
          <a:p>
            <a:endParaRPr lang="en-US" dirty="0"/>
          </a:p>
          <a:p>
            <a:r>
              <a:rPr lang="en-US" dirty="0"/>
              <a:t>3: Increased Accessibility</a:t>
            </a:r>
          </a:p>
          <a:p>
            <a:r>
              <a:rPr lang="en-US" dirty="0"/>
              <a:t>* Accessibility Compliance</a:t>
            </a:r>
          </a:p>
          <a:p>
            <a:r>
              <a:rPr lang="en-US" dirty="0"/>
              <a:t>* Broader Demographic Reach</a:t>
            </a:r>
          </a:p>
          <a:p>
            <a:endParaRPr lang="en-US" dirty="0"/>
          </a:p>
          <a:p>
            <a:r>
              <a:rPr lang="en-US" dirty="0"/>
              <a:t>4: Boosted Security and Privacy </a:t>
            </a:r>
          </a:p>
          <a:p>
            <a:r>
              <a:rPr lang="en-US" dirty="0"/>
              <a:t>* Security Outcomes</a:t>
            </a:r>
          </a:p>
          <a:p>
            <a:r>
              <a:rPr lang="en-US" dirty="0"/>
              <a:t>* Privacy Enhancements</a:t>
            </a:r>
          </a:p>
          <a:p>
            <a:endParaRPr lang="en-US" dirty="0"/>
          </a:p>
          <a:p>
            <a:endParaRPr lang="en-IN" dirty="0"/>
          </a:p>
        </p:txBody>
      </p:sp>
    </p:spTree>
    <p:extLst>
      <p:ext uri="{BB962C8B-B14F-4D97-AF65-F5344CB8AC3E}">
        <p14:creationId xmlns:p14="http://schemas.microsoft.com/office/powerpoint/2010/main" val="5933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6834-EB2B-F2B2-611F-990E2467B538}"/>
              </a:ext>
            </a:extLst>
          </p:cNvPr>
          <p:cNvSpPr>
            <a:spLocks noGrp="1"/>
          </p:cNvSpPr>
          <p:nvPr>
            <p:ph type="title"/>
          </p:nvPr>
        </p:nvSpPr>
        <p:spPr>
          <a:xfrm>
            <a:off x="917575" y="275444"/>
            <a:ext cx="8938260" cy="677108"/>
          </a:xfrm>
        </p:spPr>
        <p:txBody>
          <a:bodyPr/>
          <a:lstStyle/>
          <a:p>
            <a:r>
              <a:rPr lang="en-IN" spc="-30" dirty="0"/>
              <a:t>Conclusion</a:t>
            </a:r>
            <a:endParaRPr lang="en-IN" dirty="0"/>
          </a:p>
        </p:txBody>
      </p:sp>
      <p:sp>
        <p:nvSpPr>
          <p:cNvPr id="3" name="Text Placeholder 2">
            <a:extLst>
              <a:ext uri="{FF2B5EF4-FFF2-40B4-BE49-F238E27FC236}">
                <a16:creationId xmlns:a16="http://schemas.microsoft.com/office/drawing/2014/main" id="{E680FE40-0D18-A6AC-3BB3-791C069AA765}"/>
              </a:ext>
            </a:extLst>
          </p:cNvPr>
          <p:cNvSpPr>
            <a:spLocks noGrp="1"/>
          </p:cNvSpPr>
          <p:nvPr>
            <p:ph type="body" idx="1"/>
          </p:nvPr>
        </p:nvSpPr>
        <p:spPr>
          <a:xfrm>
            <a:off x="869950" y="952553"/>
            <a:ext cx="10961370" cy="5559456"/>
          </a:xfrm>
        </p:spPr>
        <p:txBody>
          <a:bodyPr/>
          <a:lstStyle/>
          <a:p>
            <a:pPr algn="just">
              <a:lnSpc>
                <a:spcPct val="150000"/>
              </a:lnSpc>
              <a:spcBef>
                <a:spcPts val="1200"/>
              </a:spcBef>
              <a:spcAft>
                <a:spcPts val="1200"/>
              </a:spcAft>
              <a:tabLst>
                <a:tab pos="619125" algn="l"/>
              </a:tabLst>
            </a:pPr>
            <a:r>
              <a:rPr lang="en-US" sz="1800" dirty="0">
                <a:effectLst/>
                <a:latin typeface="Times New Roman" panose="02020603050405020304" pitchFamily="18" charset="0"/>
                <a:ea typeface="Times New Roman" panose="02020603050405020304" pitchFamily="18" charset="0"/>
              </a:rPr>
              <a:t>The "Digital Public Announcement and Chat Bot Systems" project has demonstrably enhanced the landscape of public service interaction. By integrating advanced technologies like AI, real-time communication, and user-centric design, the system has transcended traditional methods of information dissemination. The results show a marked improvement in user engagement, service delivery efficiency, and operational cost reduction, setting a new benchmark for public utilities in digital transformation.</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1200"/>
              </a:spcAft>
              <a:tabLst>
                <a:tab pos="619125" algn="l"/>
              </a:tabLst>
            </a:pPr>
            <a:r>
              <a:rPr lang="en-US" sz="1800" dirty="0">
                <a:effectLst/>
                <a:latin typeface="Times New Roman" panose="02020603050405020304" pitchFamily="18" charset="0"/>
                <a:ea typeface="Times New Roman" panose="02020603050405020304" pitchFamily="18" charset="0"/>
              </a:rPr>
              <a:t>Throughout the implementation, we've seen significant strides in user accessibility and inclusivity, with multilingual support and adherence to accessibility standards broadening the system's reach. Security and privacy enhancements have fostered greater user trust, while the system's scalability has proven its capability to adapt to varying loads, ensuring reliability when it matters most. This project not only meets but often exceeds the objectives set forth, contributing to both immediate operational enhancements and long-term sustainability goals.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838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2149-E5DE-70AB-F4C6-D8D498A30AA1}"/>
              </a:ext>
            </a:extLst>
          </p:cNvPr>
          <p:cNvSpPr>
            <a:spLocks noGrp="1"/>
          </p:cNvSpPr>
          <p:nvPr>
            <p:ph type="title"/>
          </p:nvPr>
        </p:nvSpPr>
        <p:spPr>
          <a:xfrm>
            <a:off x="917575" y="275444"/>
            <a:ext cx="8938260" cy="677108"/>
          </a:xfrm>
        </p:spPr>
        <p:txBody>
          <a:bodyPr/>
          <a:lstStyle/>
          <a:p>
            <a:r>
              <a:rPr lang="en-IN" spc="-60" dirty="0"/>
              <a:t>References</a:t>
            </a:r>
            <a:endParaRPr lang="en-IN" dirty="0"/>
          </a:p>
        </p:txBody>
      </p:sp>
      <p:sp>
        <p:nvSpPr>
          <p:cNvPr id="3" name="Text Placeholder 2">
            <a:extLst>
              <a:ext uri="{FF2B5EF4-FFF2-40B4-BE49-F238E27FC236}">
                <a16:creationId xmlns:a16="http://schemas.microsoft.com/office/drawing/2014/main" id="{E40B7291-0718-113F-ECAD-7BCF23F13376}"/>
              </a:ext>
            </a:extLst>
          </p:cNvPr>
          <p:cNvSpPr>
            <a:spLocks noGrp="1"/>
          </p:cNvSpPr>
          <p:nvPr>
            <p:ph type="body" idx="1"/>
          </p:nvPr>
        </p:nvSpPr>
        <p:spPr>
          <a:xfrm>
            <a:off x="869950" y="952551"/>
            <a:ext cx="10961370" cy="5513291"/>
          </a:xfrm>
        </p:spPr>
        <p:txBody>
          <a:bodyPr/>
          <a:lstStyle/>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Smith, J. (2021). "AI Chatbots in Public Sector Communication". Journal of Digital Transformation, Vol 5, No 2, pp. 45-60.</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Johnson, A. (2019). "Real-time Information Systems for Public Transit". Transportation Technology Today, Vol 3, pp. 102-117.</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Lee, M. (2022). "Video-based Support Systems in Public Services". Public Administration Review, Vol 82, No 1, pp. 23-35.</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Clarke, B. (2020). "Interactive Digital Signage for Public Announcements". Digital Signage Digest, Vol 14, No 3, pp. 67-80.</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Brown, E. (2023). "User Experience in Digital Public Services". UX in Government, Vol 9, No 4, pp. 12-25.</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Davis, K. (2021). "Accessibility in Digital Government Services". Accessibility Studies, Vol 18, No 2, pp. 55-70.</a:t>
            </a:r>
            <a:endParaRPr lang="en-IN" sz="1800" b="1" kern="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0" kern="0" dirty="0">
                <a:effectLst/>
                <a:latin typeface="Times New Roman" panose="02020603050405020304" pitchFamily="18" charset="0"/>
                <a:ea typeface="Times New Roman" panose="02020603050405020304" pitchFamily="18" charset="0"/>
              </a:rPr>
              <a:t>Martinez, L. (2022). "Security in Public Digital Systems". Cybersecurity Journal, Vol 17, No 1, pp. 33-48.</a:t>
            </a:r>
            <a:endParaRPr lang="en-IN" sz="1800" b="1" kern="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6391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714875" cy="4686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6158-F330-48CB-6AB2-4218935BC677}"/>
              </a:ext>
            </a:extLst>
          </p:cNvPr>
          <p:cNvSpPr>
            <a:spLocks noGrp="1"/>
          </p:cNvSpPr>
          <p:nvPr>
            <p:ph type="title"/>
          </p:nvPr>
        </p:nvSpPr>
        <p:spPr>
          <a:xfrm>
            <a:off x="917575" y="275444"/>
            <a:ext cx="8938260" cy="677108"/>
          </a:xfrm>
        </p:spPr>
        <p:txBody>
          <a:bodyPr/>
          <a:lstStyle/>
          <a:p>
            <a:r>
              <a:rPr lang="en-IN" dirty="0"/>
              <a:t>INTRODUCTION</a:t>
            </a:r>
          </a:p>
        </p:txBody>
      </p:sp>
      <p:sp>
        <p:nvSpPr>
          <p:cNvPr id="3" name="Text Placeholder 2">
            <a:extLst>
              <a:ext uri="{FF2B5EF4-FFF2-40B4-BE49-F238E27FC236}">
                <a16:creationId xmlns:a16="http://schemas.microsoft.com/office/drawing/2014/main" id="{F901B6E4-EB10-E17D-CE92-3ED68321C839}"/>
              </a:ext>
            </a:extLst>
          </p:cNvPr>
          <p:cNvSpPr>
            <a:spLocks noGrp="1"/>
          </p:cNvSpPr>
          <p:nvPr>
            <p:ph type="body" idx="1"/>
          </p:nvPr>
        </p:nvSpPr>
        <p:spPr>
          <a:xfrm>
            <a:off x="869950" y="1618360"/>
            <a:ext cx="10961370" cy="3662541"/>
          </a:xfrm>
        </p:spPr>
        <p:txBody>
          <a:bodyPr/>
          <a:lstStyle/>
          <a:p>
            <a:pPr algn="just"/>
            <a:r>
              <a:rPr lang="en-IN" sz="2000" dirty="0">
                <a:effectLst/>
                <a:latin typeface="Times New Roman" panose="02020603050405020304" pitchFamily="18" charset="0"/>
                <a:ea typeface="Times New Roman" panose="02020603050405020304" pitchFamily="18" charset="0"/>
              </a:rPr>
              <a:t>The "Digital Public Announcement and Chat Bot Systems" project introduces a groundbreaking method for disseminating information within public spaces. Leveraging Next.js for the frontend and Node.js with Socket.IO for real-time communication, the system is built to enhance how users interact with public services. It integrates AI for natural language processing, providing features such as real-time public announcements and a video support system, making information and assistance readily available.</a:t>
            </a:r>
          </a:p>
          <a:p>
            <a:pPr algn="just"/>
            <a:endParaRPr lang="en-IN" sz="2000" dirty="0">
              <a:effectLst/>
              <a:latin typeface="Times New Roman" panose="02020603050405020304" pitchFamily="18" charset="0"/>
              <a:ea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rPr>
              <a:t>A notable aspect of this project is its focus on user experience, accessibility, and security. The interfaces are designed to be intuitive and accessible to a wide range of users, ensuring that information is not just delivered but also comprehended. Security measures are in place to protect user data, with TypeScript ensuring the codebase remains robust and maintainable, thereby reducing vulnerabilities over time.</a:t>
            </a:r>
          </a:p>
          <a:p>
            <a:pPr algn="just"/>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6291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8ED9-C99F-2AA7-0EAF-2C7382C9884D}"/>
              </a:ext>
            </a:extLst>
          </p:cNvPr>
          <p:cNvSpPr>
            <a:spLocks noGrp="1"/>
          </p:cNvSpPr>
          <p:nvPr>
            <p:ph type="title"/>
          </p:nvPr>
        </p:nvSpPr>
        <p:spPr>
          <a:xfrm>
            <a:off x="917575" y="275444"/>
            <a:ext cx="8938260" cy="677108"/>
          </a:xfrm>
        </p:spPr>
        <p:txBody>
          <a:bodyPr/>
          <a:lstStyle/>
          <a:p>
            <a:r>
              <a:rPr lang="en-IN" spc="-50" dirty="0"/>
              <a:t>Literature</a:t>
            </a:r>
            <a:r>
              <a:rPr lang="en-IN" spc="-165" dirty="0"/>
              <a:t> </a:t>
            </a:r>
            <a:r>
              <a:rPr lang="en-IN" spc="-30" dirty="0"/>
              <a:t>Review</a:t>
            </a:r>
            <a:endParaRPr lang="en-IN" dirty="0"/>
          </a:p>
        </p:txBody>
      </p:sp>
      <p:sp>
        <p:nvSpPr>
          <p:cNvPr id="3" name="Text Placeholder 2">
            <a:extLst>
              <a:ext uri="{FF2B5EF4-FFF2-40B4-BE49-F238E27FC236}">
                <a16:creationId xmlns:a16="http://schemas.microsoft.com/office/drawing/2014/main" id="{5EAF2234-2403-CD7F-D486-77FA864F3043}"/>
              </a:ext>
            </a:extLst>
          </p:cNvPr>
          <p:cNvSpPr>
            <a:spLocks noGrp="1"/>
          </p:cNvSpPr>
          <p:nvPr>
            <p:ph type="body" idx="1"/>
          </p:nvPr>
        </p:nvSpPr>
        <p:spPr>
          <a:xfrm>
            <a:off x="762000" y="1213008"/>
            <a:ext cx="10961370" cy="4431983"/>
          </a:xfrm>
        </p:spPr>
        <p:txBody>
          <a:bodyPr/>
          <a:lstStyle/>
          <a:p>
            <a:r>
              <a:rPr lang="en-IN" dirty="0"/>
              <a:t>Title: "AI Chatbots in Public Sector Communication"</a:t>
            </a:r>
          </a:p>
          <a:p>
            <a:r>
              <a:rPr lang="en-IN" dirty="0"/>
              <a:t>Author: J. Smith</a:t>
            </a:r>
          </a:p>
          <a:p>
            <a:r>
              <a:rPr lang="en-IN" dirty="0"/>
              <a:t>Algorithm Used: Natural Language Processing (NLP)</a:t>
            </a:r>
          </a:p>
          <a:p>
            <a:r>
              <a:rPr lang="en-IN" dirty="0"/>
              <a:t>Drawbacks: Limited understanding of complex queries, difficulty in handling multiple languages.</a:t>
            </a:r>
          </a:p>
          <a:p>
            <a:endParaRPr lang="en-IN" dirty="0"/>
          </a:p>
          <a:p>
            <a:r>
              <a:rPr lang="en-IN" dirty="0"/>
              <a:t>Title: "Real-time Information Systems for Public Transit"</a:t>
            </a:r>
          </a:p>
          <a:p>
            <a:r>
              <a:rPr lang="en-IN" dirty="0"/>
              <a:t>Author: A. Johnson</a:t>
            </a:r>
          </a:p>
          <a:p>
            <a:r>
              <a:rPr lang="en-IN" dirty="0"/>
              <a:t>Algorithm Used: Real-Time Data Streaming</a:t>
            </a:r>
          </a:p>
          <a:p>
            <a:r>
              <a:rPr lang="en-IN" dirty="0"/>
              <a:t>Drawbacks: High dependency on network stability, potential data overload.</a:t>
            </a:r>
          </a:p>
          <a:p>
            <a:endParaRPr lang="en-IN" dirty="0"/>
          </a:p>
          <a:p>
            <a:r>
              <a:rPr lang="en-IN" dirty="0"/>
              <a:t>Title: "Video-based Support Systems in Public Services"</a:t>
            </a:r>
          </a:p>
          <a:p>
            <a:r>
              <a:rPr lang="en-IN" dirty="0"/>
              <a:t>Author: M. Lee</a:t>
            </a:r>
          </a:p>
          <a:p>
            <a:r>
              <a:rPr lang="en-IN" dirty="0"/>
              <a:t>Algorithm Used: WebRTC for video streaming</a:t>
            </a:r>
          </a:p>
          <a:p>
            <a:r>
              <a:rPr lang="en-IN" dirty="0"/>
              <a:t>Drawbacks: Privacy concerns, high bandwidth requirements</a:t>
            </a:r>
          </a:p>
          <a:p>
            <a:endParaRPr lang="en-IN" dirty="0"/>
          </a:p>
          <a:p>
            <a:endParaRPr lang="en-IN" dirty="0"/>
          </a:p>
        </p:txBody>
      </p:sp>
    </p:spTree>
    <p:extLst>
      <p:ext uri="{BB962C8B-B14F-4D97-AF65-F5344CB8AC3E}">
        <p14:creationId xmlns:p14="http://schemas.microsoft.com/office/powerpoint/2010/main" val="330290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E82B-1AB6-570D-4972-692E1225200F}"/>
              </a:ext>
            </a:extLst>
          </p:cNvPr>
          <p:cNvSpPr>
            <a:spLocks noGrp="1"/>
          </p:cNvSpPr>
          <p:nvPr>
            <p:ph type="title"/>
          </p:nvPr>
        </p:nvSpPr>
        <p:spPr>
          <a:xfrm>
            <a:off x="917575" y="275444"/>
            <a:ext cx="8938260" cy="677108"/>
          </a:xfrm>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Literature Review  </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a:extLst>
              <a:ext uri="{FF2B5EF4-FFF2-40B4-BE49-F238E27FC236}">
                <a16:creationId xmlns:a16="http://schemas.microsoft.com/office/drawing/2014/main" id="{0A3BC0B6-A137-0D0F-14AE-F1BCD662A0D6}"/>
              </a:ext>
            </a:extLst>
          </p:cNvPr>
          <p:cNvSpPr>
            <a:spLocks noGrp="1"/>
          </p:cNvSpPr>
          <p:nvPr>
            <p:ph type="body" idx="1"/>
          </p:nvPr>
        </p:nvSpPr>
        <p:spPr>
          <a:xfrm>
            <a:off x="436880" y="1143001"/>
            <a:ext cx="11450320" cy="3662541"/>
          </a:xfrm>
        </p:spPr>
        <p:txBody>
          <a:bodyPr/>
          <a:lstStyle/>
          <a:p>
            <a:pPr marL="0" indent="0">
              <a:buNone/>
            </a:pPr>
            <a:r>
              <a:rPr lang="en-GB" dirty="0">
                <a:solidFill>
                  <a:srgbClr val="002060"/>
                </a:solidFill>
                <a:latin typeface="Verdana"/>
                <a:ea typeface="Verdana"/>
              </a:rPr>
              <a:t>Technological Framework</a:t>
            </a:r>
            <a:endParaRPr lang="en-US" dirty="0"/>
          </a:p>
          <a:p>
            <a:pPr marL="342900" indent="-342900">
              <a:buFont typeface="Arial" panose="020B0604020202020204" pitchFamily="34" charset="0"/>
              <a:buChar char="•"/>
            </a:pPr>
            <a:r>
              <a:rPr lang="en-GB" sz="2000" b="1" dirty="0">
                <a:latin typeface="Verdana"/>
                <a:ea typeface="Verdana"/>
              </a:rPr>
              <a:t> </a:t>
            </a:r>
            <a:r>
              <a:rPr lang="en-GB" sz="1600" dirty="0">
                <a:latin typeface="Verdana"/>
                <a:ea typeface="Verdana"/>
              </a:rPr>
              <a:t>Components of DPAS</a:t>
            </a:r>
            <a:r>
              <a:rPr lang="en-GB" dirty="0">
                <a:latin typeface="Verdana"/>
                <a:ea typeface="Verdana"/>
              </a:rPr>
              <a:t>:</a:t>
            </a:r>
            <a:r>
              <a:rPr lang="en-GB" sz="1800" dirty="0">
                <a:latin typeface="Verdana"/>
                <a:ea typeface="Verdana"/>
              </a:rPr>
              <a:t> </a:t>
            </a:r>
            <a:r>
              <a:rPr lang="en-GB" sz="1800" dirty="0">
                <a:ea typeface="Verdana"/>
              </a:rPr>
              <a:t>Describe hardware and software elements, including sensors, digital signage, and user interfaces</a:t>
            </a:r>
            <a:r>
              <a:rPr lang="en-GB" dirty="0">
                <a:ea typeface="Verdana"/>
              </a:rPr>
              <a:t>.</a:t>
            </a:r>
          </a:p>
          <a:p>
            <a:pPr marL="342900" indent="-342900">
              <a:buFont typeface="Arial" panose="020B0604020202020204" pitchFamily="34" charset="0"/>
              <a:buChar char="•"/>
            </a:pPr>
            <a:r>
              <a:rPr lang="en-GB" sz="1600" dirty="0">
                <a:latin typeface="Verdana"/>
                <a:ea typeface="Verdana"/>
              </a:rPr>
              <a:t>Chatbot Architecture</a:t>
            </a:r>
            <a:r>
              <a:rPr lang="en-GB" sz="2000" dirty="0">
                <a:ea typeface="Verdana"/>
              </a:rPr>
              <a:t>:</a:t>
            </a:r>
            <a:r>
              <a:rPr lang="en-GB" dirty="0">
                <a:ea typeface="Verdana"/>
              </a:rPr>
              <a:t> </a:t>
            </a:r>
            <a:r>
              <a:rPr lang="en-GB" sz="1800" dirty="0">
                <a:ea typeface="Verdana"/>
              </a:rPr>
              <a:t>Explore different frameworks (e.g., rule-based, retrieval-based, generative models) and natural language processing techniques</a:t>
            </a:r>
            <a:r>
              <a:rPr lang="en-GB" dirty="0">
                <a:ea typeface="Verdana"/>
              </a:rPr>
              <a:t>.</a:t>
            </a:r>
          </a:p>
          <a:p>
            <a:pPr marL="0" indent="0">
              <a:buNone/>
            </a:pPr>
            <a:r>
              <a:rPr lang="en-GB" dirty="0">
                <a:solidFill>
                  <a:srgbClr val="002060"/>
                </a:solidFill>
                <a:latin typeface="Verdana"/>
                <a:ea typeface="Verdana"/>
              </a:rPr>
              <a:t>Applications</a:t>
            </a:r>
          </a:p>
          <a:p>
            <a:pPr marL="342900" indent="-342900">
              <a:buFont typeface="Arial" panose="020B0604020202020204" pitchFamily="34" charset="0"/>
              <a:buChar char="•"/>
            </a:pPr>
            <a:r>
              <a:rPr lang="en-GB" sz="1600" dirty="0">
                <a:latin typeface="Verdana"/>
                <a:ea typeface="Verdana"/>
              </a:rPr>
              <a:t>Public Safety and Emergency Response: </a:t>
            </a:r>
            <a:r>
              <a:rPr lang="en-GB" dirty="0">
                <a:ea typeface="Verdana"/>
              </a:rPr>
              <a:t>Use cases in crisis communication, alert systems, and information dissemination during emergencies.</a:t>
            </a:r>
          </a:p>
          <a:p>
            <a:pPr marL="342900" indent="-342900">
              <a:buFont typeface="Arial" panose="020B0604020202020204" pitchFamily="34" charset="0"/>
              <a:buChar char="•"/>
            </a:pPr>
            <a:r>
              <a:rPr lang="en-GB" dirty="0">
                <a:latin typeface="Verdana"/>
                <a:ea typeface="Verdana"/>
              </a:rPr>
              <a:t>Customer Service: </a:t>
            </a:r>
            <a:r>
              <a:rPr lang="en-GB" sz="1800" dirty="0">
                <a:ea typeface="Verdana"/>
              </a:rPr>
              <a:t>Role of chatbots in enhancing customer support in various sectors (retail, hospitality, etc</a:t>
            </a:r>
            <a:r>
              <a:rPr lang="en-GB" dirty="0">
                <a:ea typeface="Verdana"/>
              </a:rPr>
              <a:t>.).</a:t>
            </a:r>
          </a:p>
          <a:p>
            <a:pPr marL="0" indent="0">
              <a:buNone/>
            </a:pPr>
            <a:r>
              <a:rPr lang="en-GB" dirty="0">
                <a:solidFill>
                  <a:srgbClr val="002060"/>
                </a:solidFill>
                <a:latin typeface="Verdana"/>
                <a:ea typeface="Verdana"/>
              </a:rPr>
              <a:t>User Interaction and Experience</a:t>
            </a:r>
          </a:p>
          <a:p>
            <a:pPr marL="342900" indent="-342900">
              <a:buFont typeface="Arial" panose="020B0604020202020204" pitchFamily="34" charset="0"/>
              <a:buChar char="•"/>
            </a:pPr>
            <a:r>
              <a:rPr lang="en-GB" dirty="0">
                <a:latin typeface="Verdana"/>
                <a:ea typeface="Verdana"/>
              </a:rPr>
              <a:t>User-</a:t>
            </a:r>
            <a:r>
              <a:rPr lang="en-GB" dirty="0" err="1">
                <a:latin typeface="Verdana"/>
                <a:ea typeface="Verdana"/>
              </a:rPr>
              <a:t>Centered</a:t>
            </a:r>
            <a:r>
              <a:rPr lang="en-GB" dirty="0">
                <a:latin typeface="Verdana"/>
                <a:ea typeface="Verdana"/>
              </a:rPr>
              <a:t> Design: </a:t>
            </a:r>
            <a:r>
              <a:rPr lang="en-GB" sz="1800" dirty="0">
                <a:ea typeface="Verdana"/>
              </a:rPr>
              <a:t>Principles for creating effective interfaces for both DPAS and chatbots</a:t>
            </a:r>
            <a:r>
              <a:rPr lang="en-GB" sz="1800" dirty="0">
                <a:latin typeface="Verdana"/>
                <a:ea typeface="Verdana"/>
              </a:rPr>
              <a:t>.</a:t>
            </a:r>
          </a:p>
          <a:p>
            <a:pPr marL="342900" indent="-342900">
              <a:buFont typeface="Arial" panose="020B0604020202020204" pitchFamily="34" charset="0"/>
              <a:buChar char="•"/>
            </a:pPr>
            <a:r>
              <a:rPr lang="en-GB" dirty="0">
                <a:latin typeface="Verdana"/>
                <a:ea typeface="Verdana"/>
              </a:rPr>
              <a:t>Engagement Metrics: </a:t>
            </a:r>
            <a:r>
              <a:rPr lang="en-GB" sz="1800" dirty="0">
                <a:ea typeface="Verdana"/>
              </a:rPr>
              <a:t>Metrics to measure user satisfaction, retention, and effectiveness of communication</a:t>
            </a:r>
            <a:endParaRPr lang="en-GB" dirty="0"/>
          </a:p>
          <a:p>
            <a:r>
              <a:rPr lang="en-IN" dirty="0"/>
              <a:t> </a:t>
            </a:r>
          </a:p>
        </p:txBody>
      </p:sp>
    </p:spTree>
    <p:extLst>
      <p:ext uri="{BB962C8B-B14F-4D97-AF65-F5344CB8AC3E}">
        <p14:creationId xmlns:p14="http://schemas.microsoft.com/office/powerpoint/2010/main" val="372742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D137-F99B-1DEE-F33E-714CA2470C8B}"/>
              </a:ext>
            </a:extLst>
          </p:cNvPr>
          <p:cNvSpPr>
            <a:spLocks noGrp="1"/>
          </p:cNvSpPr>
          <p:nvPr>
            <p:ph type="title"/>
          </p:nvPr>
        </p:nvSpPr>
        <p:spPr>
          <a:xfrm>
            <a:off x="917575" y="275444"/>
            <a:ext cx="8938260" cy="677108"/>
          </a:xfrm>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Literature review</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a:extLst>
              <a:ext uri="{FF2B5EF4-FFF2-40B4-BE49-F238E27FC236}">
                <a16:creationId xmlns:a16="http://schemas.microsoft.com/office/drawing/2014/main" id="{5FA013CE-8CF2-1EEB-527D-4E812EDE38DF}"/>
              </a:ext>
            </a:extLst>
          </p:cNvPr>
          <p:cNvSpPr>
            <a:spLocks noGrp="1"/>
          </p:cNvSpPr>
          <p:nvPr>
            <p:ph type="body" idx="1"/>
          </p:nvPr>
        </p:nvSpPr>
        <p:spPr>
          <a:xfrm>
            <a:off x="533400" y="1295400"/>
            <a:ext cx="11450320" cy="3816429"/>
          </a:xfrm>
        </p:spPr>
        <p:txBody>
          <a:bodyPr/>
          <a:lstStyle/>
          <a:p>
            <a:r>
              <a:rPr lang="en-US" sz="2800" dirty="0">
                <a:latin typeface="Verdana" panose="020B0604030504040204" pitchFamily="34" charset="0"/>
                <a:ea typeface="Verdana" panose="020B0604030504040204" pitchFamily="34" charset="0"/>
              </a:rPr>
              <a:t>Benefits</a:t>
            </a:r>
          </a:p>
          <a:p>
            <a:pPr>
              <a:buFont typeface="Arial" panose="020B0604020202020204" pitchFamily="34" charset="0"/>
              <a:buChar char="•"/>
            </a:pPr>
            <a:r>
              <a:rPr lang="en-US" b="1" dirty="0"/>
              <a:t> </a:t>
            </a:r>
            <a:r>
              <a:rPr lang="en-US" sz="2000" dirty="0"/>
              <a:t>24/7 Availability: </a:t>
            </a:r>
            <a:r>
              <a:rPr lang="en-US" dirty="0"/>
              <a:t>Constant access to information and support.</a:t>
            </a:r>
          </a:p>
          <a:p>
            <a:pPr>
              <a:buFont typeface="Arial" panose="020B0604020202020204" pitchFamily="34" charset="0"/>
              <a:buChar char="•"/>
            </a:pPr>
            <a:r>
              <a:rPr lang="en-US" sz="2000" dirty="0"/>
              <a:t> Cost-Effective</a:t>
            </a:r>
            <a:r>
              <a:rPr lang="en-US" sz="2000" b="1" dirty="0"/>
              <a:t>:</a:t>
            </a:r>
            <a:r>
              <a:rPr lang="en-US" sz="2000" dirty="0"/>
              <a:t> </a:t>
            </a:r>
            <a:r>
              <a:rPr lang="en-US" dirty="0"/>
              <a:t>Reduces the need for extensive human resources.</a:t>
            </a:r>
          </a:p>
          <a:p>
            <a:pPr>
              <a:buFont typeface="Arial" panose="020B0604020202020204" pitchFamily="34" charset="0"/>
              <a:buChar char="•"/>
            </a:pPr>
            <a:r>
              <a:rPr lang="en-US" b="1" dirty="0"/>
              <a:t> </a:t>
            </a:r>
            <a:r>
              <a:rPr lang="en-US" sz="2000" dirty="0"/>
              <a:t>Scalability: </a:t>
            </a:r>
            <a:r>
              <a:rPr lang="en-US" dirty="0"/>
              <a:t>Can handle multiple users simultaneously.</a:t>
            </a:r>
          </a:p>
          <a:p>
            <a:pPr>
              <a:buFont typeface="Arial" panose="020B0604020202020204" pitchFamily="34" charset="0"/>
              <a:buChar char="•"/>
            </a:pPr>
            <a:r>
              <a:rPr lang="en-US" b="1" dirty="0"/>
              <a:t> </a:t>
            </a:r>
            <a:r>
              <a:rPr lang="en-US" sz="2000" dirty="0"/>
              <a:t>Personalization: </a:t>
            </a:r>
            <a:r>
              <a:rPr lang="en-US" dirty="0"/>
              <a:t>Tailored responses based on user data and preferences.</a:t>
            </a:r>
          </a:p>
          <a:p>
            <a:endParaRPr lang="en-US" dirty="0"/>
          </a:p>
          <a:p>
            <a:r>
              <a:rPr lang="en-IN" b="1" dirty="0"/>
              <a:t> </a:t>
            </a:r>
            <a:r>
              <a:rPr lang="en-IN" sz="2800" dirty="0">
                <a:latin typeface="Verdana" panose="020B0604030504040204" pitchFamily="34" charset="0"/>
                <a:ea typeface="Verdana" panose="020B0604030504040204" pitchFamily="34" charset="0"/>
              </a:rPr>
              <a:t>Challenges</a:t>
            </a:r>
          </a:p>
          <a:p>
            <a:pPr>
              <a:buFont typeface="Arial" panose="020B0604020202020204" pitchFamily="34" charset="0"/>
              <a:buChar char="•"/>
            </a:pPr>
            <a:r>
              <a:rPr lang="en-IN" sz="2000" dirty="0"/>
              <a:t>Natural Language Understanding</a:t>
            </a:r>
            <a:r>
              <a:rPr lang="en-IN" dirty="0"/>
              <a:t>: Difficulty in comprehending complex or ambiguous queries.</a:t>
            </a:r>
          </a:p>
          <a:p>
            <a:pPr>
              <a:buFont typeface="Arial" panose="020B0604020202020204" pitchFamily="34" charset="0"/>
              <a:buChar char="•"/>
            </a:pPr>
            <a:r>
              <a:rPr lang="en-IN" sz="2000" dirty="0"/>
              <a:t>User Trust: Ensuring users feel secure sharing information with chatbots.</a:t>
            </a:r>
          </a:p>
          <a:p>
            <a:pPr>
              <a:buFont typeface="Arial" panose="020B0604020202020204" pitchFamily="34" charset="0"/>
              <a:buChar char="•"/>
            </a:pPr>
            <a:r>
              <a:rPr lang="en-IN" sz="2000" dirty="0"/>
              <a:t>Integration: Seamlessly integrating chatbots with existing systems and databases.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56554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AB74-D267-D218-680A-E3FB3F47E19F}"/>
              </a:ext>
            </a:extLst>
          </p:cNvPr>
          <p:cNvSpPr>
            <a:spLocks noGrp="1"/>
          </p:cNvSpPr>
          <p:nvPr>
            <p:ph type="title"/>
          </p:nvPr>
        </p:nvSpPr>
        <p:spPr>
          <a:xfrm>
            <a:off x="917575" y="275444"/>
            <a:ext cx="8938260" cy="677108"/>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7E5AB668-4C97-B371-BD78-62CC99F8C160}"/>
              </a:ext>
            </a:extLst>
          </p:cNvPr>
          <p:cNvSpPr>
            <a:spLocks noGrp="1"/>
          </p:cNvSpPr>
          <p:nvPr>
            <p:ph type="body" idx="1"/>
          </p:nvPr>
        </p:nvSpPr>
        <p:spPr>
          <a:xfrm>
            <a:off x="869950" y="1066801"/>
            <a:ext cx="10961370" cy="4185761"/>
          </a:xfrm>
        </p:spPr>
        <p:txBody>
          <a:bodyPr/>
          <a:lstStyle/>
          <a:p>
            <a:r>
              <a:rPr lang="en-US" sz="2800" dirty="0">
                <a:latin typeface="Verdana" panose="020B0604030504040204" pitchFamily="34" charset="0"/>
                <a:ea typeface="Verdana" panose="020B0604030504040204" pitchFamily="34" charset="0"/>
              </a:rPr>
              <a:t>Conclusion</a:t>
            </a:r>
          </a:p>
          <a:p>
            <a:endParaRPr lang="en-US" sz="2800" dirty="0">
              <a:latin typeface="Verdana" panose="020B0604030504040204" pitchFamily="34" charset="0"/>
              <a:ea typeface="Verdana" panose="020B0604030504040204" pitchFamily="34" charset="0"/>
            </a:endParaRPr>
          </a:p>
          <a:p>
            <a:r>
              <a:rPr lang="en-US" dirty="0"/>
              <a:t>Digital public announcement systems and chatbots have emerged as powerful tools for modern communication. While both technologies offer distinct advantages, their integration can further revolutionize how information is disseminated and consumed. Continued research and development in this field are crucial to addressing current challenges and unlocking their full potential for societal benefit. Digital public announcement systems and chatbots have emerged as powerful tools for modern communication. While both technologies offer distinct advantages, their integration can further revolutionize how information is disseminated and consumed. By combining the real-time outreach capabilities of PA systems with the interactivity and personalization of chatbots, organizations can create robust, user-centric communication platforms. However, challenges such as data privacy, technical reliability, and user adoption must be addressed to unlock their full potential. Continued research and innovation in this domain are essential to ensure these technologies evolve in a manner that is efficient, ethical, and accessible to all.</a:t>
            </a:r>
          </a:p>
          <a:p>
            <a:endParaRPr lang="en-US" dirty="0"/>
          </a:p>
          <a:p>
            <a:endParaRPr lang="en-IN" dirty="0"/>
          </a:p>
        </p:txBody>
      </p:sp>
    </p:spTree>
    <p:extLst>
      <p:ext uri="{BB962C8B-B14F-4D97-AF65-F5344CB8AC3E}">
        <p14:creationId xmlns:p14="http://schemas.microsoft.com/office/powerpoint/2010/main" val="193935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09C2-2201-A592-115D-1C68724B0B0B}"/>
              </a:ext>
            </a:extLst>
          </p:cNvPr>
          <p:cNvSpPr>
            <a:spLocks noGrp="1"/>
          </p:cNvSpPr>
          <p:nvPr>
            <p:ph type="title"/>
          </p:nvPr>
        </p:nvSpPr>
        <p:spPr>
          <a:xfrm>
            <a:off x="917575" y="275444"/>
            <a:ext cx="8938260" cy="677108"/>
          </a:xfrm>
        </p:spPr>
        <p:txBody>
          <a:bodyPr/>
          <a:lstStyle/>
          <a:p>
            <a:r>
              <a:rPr lang="en-IN" spc="-50" dirty="0"/>
              <a:t>Research</a:t>
            </a:r>
            <a:r>
              <a:rPr lang="en-IN" spc="-200" dirty="0"/>
              <a:t> </a:t>
            </a:r>
            <a:r>
              <a:rPr lang="en-IN" dirty="0"/>
              <a:t>Gaps</a:t>
            </a:r>
            <a:r>
              <a:rPr lang="en-IN" spc="-175" dirty="0"/>
              <a:t> </a:t>
            </a:r>
            <a:r>
              <a:rPr lang="en-IN" spc="-20" dirty="0"/>
              <a:t>Identified</a:t>
            </a:r>
            <a:endParaRPr lang="en-IN" dirty="0"/>
          </a:p>
        </p:txBody>
      </p:sp>
      <p:sp>
        <p:nvSpPr>
          <p:cNvPr id="3" name="Text Placeholder 2">
            <a:extLst>
              <a:ext uri="{FF2B5EF4-FFF2-40B4-BE49-F238E27FC236}">
                <a16:creationId xmlns:a16="http://schemas.microsoft.com/office/drawing/2014/main" id="{7B0DC635-3674-96FE-0D9B-6C6423D08952}"/>
              </a:ext>
            </a:extLst>
          </p:cNvPr>
          <p:cNvSpPr>
            <a:spLocks noGrp="1"/>
          </p:cNvSpPr>
          <p:nvPr>
            <p:ph type="body" idx="1"/>
          </p:nvPr>
        </p:nvSpPr>
        <p:spPr>
          <a:xfrm>
            <a:off x="869950" y="1618361"/>
            <a:ext cx="10961370" cy="4216539"/>
          </a:xfrm>
        </p:spPr>
        <p:txBody>
          <a:bodyPr/>
          <a:lstStyle/>
          <a:p>
            <a:pPr marL="342900" lvl="0" indent="-342900">
              <a:lnSpc>
                <a:spcPct val="150000"/>
              </a:lnSpc>
              <a:spcAft>
                <a:spcPts val="12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Lack of Context-Aware Interaction: </a:t>
            </a:r>
            <a:r>
              <a:rPr lang="en-IN" sz="1800" dirty="0">
                <a:effectLst/>
                <a:latin typeface="Times New Roman" panose="02020603050405020304" pitchFamily="18" charset="0"/>
                <a:ea typeface="Times New Roman" panose="02020603050405020304" pitchFamily="18" charset="0"/>
              </a:rPr>
              <a:t>Existing systems often fail to provide contextually relevant information based on user location or situation.</a:t>
            </a:r>
          </a:p>
          <a:p>
            <a:pPr marL="342900" lvl="0" indent="-342900">
              <a:lnSpc>
                <a:spcPct val="150000"/>
              </a:lnSpc>
              <a:spcAft>
                <a:spcPts val="12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Limited Multilingual Support: </a:t>
            </a:r>
            <a:r>
              <a:rPr lang="en-IN" sz="1800" dirty="0">
                <a:effectLst/>
                <a:latin typeface="Times New Roman" panose="02020603050405020304" pitchFamily="18" charset="0"/>
                <a:ea typeface="Times New Roman" panose="02020603050405020304" pitchFamily="18" charset="0"/>
              </a:rPr>
              <a:t>Many public service systems are not adequately equipped to handle multiple languages, limiting accessibility.</a:t>
            </a:r>
          </a:p>
          <a:p>
            <a:pPr marL="342900" lvl="0" indent="-342900">
              <a:lnSpc>
                <a:spcPct val="150000"/>
              </a:lnSpc>
              <a:spcAft>
                <a:spcPts val="12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Privacy and Security Concerns: </a:t>
            </a:r>
            <a:r>
              <a:rPr lang="en-IN" sz="1800" dirty="0">
                <a:effectLst/>
                <a:latin typeface="Times New Roman" panose="02020603050405020304" pitchFamily="18" charset="0"/>
                <a:ea typeface="Times New Roman" panose="02020603050405020304" pitchFamily="18" charset="0"/>
              </a:rPr>
              <a:t>There's a gap in ensuring user data privacy and system security, particularly in video communication features.</a:t>
            </a:r>
          </a:p>
          <a:p>
            <a:pPr marL="342900" lvl="0" indent="-342900">
              <a:lnSpc>
                <a:spcPct val="150000"/>
              </a:lnSpc>
              <a:spcAft>
                <a:spcPts val="12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Scalability and Maintenance: </a:t>
            </a:r>
            <a:r>
              <a:rPr lang="en-IN" sz="1800" dirty="0">
                <a:effectLst/>
                <a:latin typeface="Times New Roman" panose="02020603050405020304" pitchFamily="18" charset="0"/>
                <a:ea typeface="Times New Roman" panose="02020603050405020304" pitchFamily="18" charset="0"/>
              </a:rPr>
              <a:t>Scaling digital systems for public use while maintaining them can be challenging, especially in environments with high user traffic.</a:t>
            </a:r>
          </a:p>
          <a:p>
            <a:endParaRPr lang="en-IN" dirty="0"/>
          </a:p>
        </p:txBody>
      </p:sp>
    </p:spTree>
    <p:extLst>
      <p:ext uri="{BB962C8B-B14F-4D97-AF65-F5344CB8AC3E}">
        <p14:creationId xmlns:p14="http://schemas.microsoft.com/office/powerpoint/2010/main" val="70951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49F6-5042-72C0-91E3-E3BEB9B65CCD}"/>
              </a:ext>
            </a:extLst>
          </p:cNvPr>
          <p:cNvSpPr>
            <a:spLocks noGrp="1"/>
          </p:cNvSpPr>
          <p:nvPr>
            <p:ph type="title"/>
          </p:nvPr>
        </p:nvSpPr>
        <p:spPr>
          <a:xfrm>
            <a:off x="917575" y="275444"/>
            <a:ext cx="8938260" cy="677108"/>
          </a:xfrm>
        </p:spPr>
        <p:txBody>
          <a:bodyPr/>
          <a:lstStyle/>
          <a:p>
            <a:r>
              <a:rPr lang="en-IN" spc="-45" dirty="0"/>
              <a:t>Proposed</a:t>
            </a:r>
            <a:r>
              <a:rPr lang="en-IN" spc="-200" dirty="0"/>
              <a:t> </a:t>
            </a:r>
            <a:r>
              <a:rPr lang="en-IN" spc="-35" dirty="0"/>
              <a:t>Methodology</a:t>
            </a:r>
            <a:endParaRPr lang="en-IN" dirty="0"/>
          </a:p>
        </p:txBody>
      </p:sp>
      <p:sp>
        <p:nvSpPr>
          <p:cNvPr id="3" name="Text Placeholder 2">
            <a:extLst>
              <a:ext uri="{FF2B5EF4-FFF2-40B4-BE49-F238E27FC236}">
                <a16:creationId xmlns:a16="http://schemas.microsoft.com/office/drawing/2014/main" id="{A2A9D9AA-DE0C-8603-01C7-050FC6D6F390}"/>
              </a:ext>
            </a:extLst>
          </p:cNvPr>
          <p:cNvSpPr>
            <a:spLocks noGrp="1"/>
          </p:cNvSpPr>
          <p:nvPr>
            <p:ph type="body" idx="1"/>
          </p:nvPr>
        </p:nvSpPr>
        <p:spPr>
          <a:xfrm>
            <a:off x="869950" y="1066801"/>
            <a:ext cx="10961370" cy="4708981"/>
          </a:xfrm>
        </p:spPr>
        <p:txBody>
          <a:bodyPr/>
          <a:lstStyle/>
          <a:p>
            <a:r>
              <a:rPr lang="en-US" dirty="0"/>
              <a:t>1.</a:t>
            </a:r>
            <a:r>
              <a:rPr lang="en-US" b="1" dirty="0"/>
              <a:t>System Architecture</a:t>
            </a:r>
          </a:p>
          <a:p>
            <a:r>
              <a:rPr lang="en-US" dirty="0"/>
              <a:t>The architecture of the "Digital Public Announcement and Chat Bot Systems" is built around a modern stack to ensure high performance and scalability. The frontend employs React with Next.js for server-side rendering, providing SEO benefits and improved page load times. This setup allows for dynamic updates and static site generation where appropriate. On the backend, Node.js is utilized due to its non-blocking I/O model, which is perfect for real-time applications.</a:t>
            </a:r>
          </a:p>
          <a:p>
            <a:endParaRPr lang="en-US" dirty="0"/>
          </a:p>
          <a:p>
            <a:r>
              <a:rPr lang="en-US" dirty="0"/>
              <a:t>2. </a:t>
            </a:r>
            <a:r>
              <a:rPr lang="en-US" b="1" dirty="0"/>
              <a:t>AI Integration</a:t>
            </a:r>
          </a:p>
          <a:p>
            <a:r>
              <a:rPr lang="en-US" dirty="0"/>
              <a:t>AI integration within the system is primarily focused on enhancing the chatbot's capabilities. The chatbot employs Natural Language Processing (NLP) via Google's Generative AI API, which leverages large language models to understand and generate human-like responses.</a:t>
            </a:r>
          </a:p>
          <a:p>
            <a:endParaRPr lang="en-US" dirty="0"/>
          </a:p>
          <a:p>
            <a:r>
              <a:rPr lang="en-US" dirty="0"/>
              <a:t>3.</a:t>
            </a:r>
            <a:r>
              <a:rPr lang="en-US" b="1" dirty="0"/>
              <a:t>Real-Time Features</a:t>
            </a:r>
          </a:p>
          <a:p>
            <a:r>
              <a:rPr lang="en-US" dirty="0"/>
              <a:t>Real-time features are crucial for the system's effectiveness. For video calls and announcements, the project leverages Socket.IO, which provides bi-directional communication between the server and clients. This allows for instant video support where users can connect with administrative staff without delays.</a:t>
            </a:r>
          </a:p>
          <a:p>
            <a:endParaRPr lang="en-IN" dirty="0"/>
          </a:p>
        </p:txBody>
      </p:sp>
    </p:spTree>
    <p:extLst>
      <p:ext uri="{BB962C8B-B14F-4D97-AF65-F5344CB8AC3E}">
        <p14:creationId xmlns:p14="http://schemas.microsoft.com/office/powerpoint/2010/main" val="263709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5B25-A364-16FE-FF51-6FE8EEF6F3DD}"/>
              </a:ext>
            </a:extLst>
          </p:cNvPr>
          <p:cNvSpPr>
            <a:spLocks noGrp="1"/>
          </p:cNvSpPr>
          <p:nvPr>
            <p:ph type="title"/>
          </p:nvPr>
        </p:nvSpPr>
        <p:spPr>
          <a:xfrm flipV="1">
            <a:off x="9810115" y="152401"/>
            <a:ext cx="45719" cy="123044"/>
          </a:xfrm>
        </p:spPr>
        <p:txBody>
          <a:bodyPr/>
          <a:lstStyle/>
          <a:p>
            <a:endParaRPr lang="en-IN" dirty="0"/>
          </a:p>
        </p:txBody>
      </p:sp>
      <p:sp>
        <p:nvSpPr>
          <p:cNvPr id="3" name="Text Placeholder 2">
            <a:extLst>
              <a:ext uri="{FF2B5EF4-FFF2-40B4-BE49-F238E27FC236}">
                <a16:creationId xmlns:a16="http://schemas.microsoft.com/office/drawing/2014/main" id="{EE589779-3811-0A48-A8C3-81395F48FF49}"/>
              </a:ext>
            </a:extLst>
          </p:cNvPr>
          <p:cNvSpPr>
            <a:spLocks noGrp="1"/>
          </p:cNvSpPr>
          <p:nvPr>
            <p:ph type="body" idx="1"/>
          </p:nvPr>
        </p:nvSpPr>
        <p:spPr>
          <a:xfrm>
            <a:off x="869950" y="914401"/>
            <a:ext cx="10961370" cy="4708981"/>
          </a:xfrm>
        </p:spPr>
        <p:txBody>
          <a:bodyPr/>
          <a:lstStyle/>
          <a:p>
            <a:r>
              <a:rPr lang="en-US" dirty="0"/>
              <a:t>4.</a:t>
            </a:r>
            <a:r>
              <a:rPr lang="en-US" b="1" dirty="0"/>
              <a:t>User Interface</a:t>
            </a:r>
          </a:p>
          <a:p>
            <a:r>
              <a:rPr lang="en-US" dirty="0"/>
              <a:t>The user interface design follows principles of simplicity, clarity, and inclusivity. The UI/UX design emphasizes intuitive navigation with clear visual cues, using Tailwind CSS for consistent styling across the application. Accessibility is a priority; the design adheres to WCAG guidelines.</a:t>
            </a:r>
          </a:p>
          <a:p>
            <a:endParaRPr lang="en-US" dirty="0"/>
          </a:p>
          <a:p>
            <a:r>
              <a:rPr lang="en-US" dirty="0"/>
              <a:t>5. </a:t>
            </a:r>
            <a:r>
              <a:rPr lang="en-US" b="1" dirty="0"/>
              <a:t>Security Measures</a:t>
            </a:r>
          </a:p>
          <a:p>
            <a:r>
              <a:rPr lang="en-US" dirty="0"/>
              <a:t>The Security within the "Digital Public Announcement and Chat Bot Systems" is addressed through multiple layers. User authentication is managed through JWT (JSON Web Tokens), providing stateless authentication that is secure for API interactions. Data encryption is implemented both in transit and at rest; HTTPS secures all communications, while MongoDB uses encryption for data at rest.</a:t>
            </a:r>
          </a:p>
          <a:p>
            <a:endParaRPr lang="en-US" dirty="0"/>
          </a:p>
          <a:p>
            <a:r>
              <a:rPr lang="en-US" dirty="0"/>
              <a:t>6</a:t>
            </a:r>
            <a:r>
              <a:rPr lang="en-US" b="1" dirty="0"/>
              <a:t>. Scalability</a:t>
            </a:r>
          </a:p>
          <a:p>
            <a:r>
              <a:rPr lang="en-US" dirty="0"/>
              <a:t>To handle high user loads, the system employs several scalability strategies. Server-side, the architecture uses containerization with Docker for easy deployment and scaling, allowing instances to be spun up or down based on demand. Load balancing is achieved through Nginx, distributing traffic across multiple server instances to prevent any single point of failure. Database scalability is managed by MongoDB's sharding capabilities, which distribute data across multiple servers.</a:t>
            </a:r>
            <a:endParaRPr lang="en-IN" dirty="0"/>
          </a:p>
        </p:txBody>
      </p:sp>
    </p:spTree>
    <p:extLst>
      <p:ext uri="{BB962C8B-B14F-4D97-AF65-F5344CB8AC3E}">
        <p14:creationId xmlns:p14="http://schemas.microsoft.com/office/powerpoint/2010/main" val="38451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1787</Words>
  <Application>Microsoft Office PowerPoint</Application>
  <PresentationFormat>Widescreen</PresentationFormat>
  <Paragraphs>130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Times New Roman</vt:lpstr>
      <vt:lpstr>Verdana</vt:lpstr>
      <vt:lpstr>Office Theme</vt:lpstr>
      <vt:lpstr>PIP104 PROFESSIONAL PRACTICE-II VIVA-VOCE</vt:lpstr>
      <vt:lpstr>INTRODUCTION</vt:lpstr>
      <vt:lpstr>Literature Review</vt:lpstr>
      <vt:lpstr>Literature Review  </vt:lpstr>
      <vt:lpstr>Literature review</vt:lpstr>
      <vt:lpstr>Literature review</vt:lpstr>
      <vt:lpstr>Research Gaps Identified</vt:lpstr>
      <vt:lpstr>Proposed Methodology</vt:lpstr>
      <vt:lpstr>PowerPoint Presentation</vt:lpstr>
      <vt:lpstr>Objectives</vt:lpstr>
      <vt:lpstr>System Design &amp; Implementation</vt:lpstr>
      <vt:lpstr>Timeline of Project</vt:lpstr>
      <vt:lpstr>Architecture :</vt:lpstr>
      <vt:lpstr>Outcomes / Results Obtained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HEMANTH</dc:creator>
  <cp:lastModifiedBy>Naresh M G</cp:lastModifiedBy>
  <cp:revision>8</cp:revision>
  <dcterms:created xsi:type="dcterms:W3CDTF">2025-01-12T16:16:55Z</dcterms:created>
  <dcterms:modified xsi:type="dcterms:W3CDTF">2025-01-15T10:18:56Z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2025-01-12T00:00:00Z</vt:filetime>
  </property>
</Properties>
</file>