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Merriweather" panose="00000500000000000000" pitchFamily="2" charset="0"/>
      <p:regular r:id="rId20"/>
      <p:bold r:id="rId21"/>
      <p:italic r:id="rId22"/>
      <p:boldItalic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41EC29-8BDB-44B0-8A22-0B6C9DB5B923}">
  <a:tblStyle styleId="{D641EC29-8BDB-44B0-8A22-0B6C9DB5B9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497" autoAdjust="0"/>
  </p:normalViewPr>
  <p:slideViewPr>
    <p:cSldViewPr snapToGrid="0">
      <p:cViewPr varScale="1">
        <p:scale>
          <a:sx n="54" d="100"/>
          <a:sy n="54" d="100"/>
        </p:scale>
        <p:origin x="1640" y="2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Galea" userId="a56bda161f6ead3f" providerId="LiveId" clId="{6998AD11-6A98-4D08-988E-C3319995B573}"/>
    <pc:docChg chg="modSld">
      <pc:chgData name="Charles Galea" userId="a56bda161f6ead3f" providerId="LiveId" clId="{6998AD11-6A98-4D08-988E-C3319995B573}" dt="2025-03-21T03:52:27.602" v="3" actId="20577"/>
      <pc:docMkLst>
        <pc:docMk/>
      </pc:docMkLst>
      <pc:sldChg chg="modSp mod">
        <pc:chgData name="Charles Galea" userId="a56bda161f6ead3f" providerId="LiveId" clId="{6998AD11-6A98-4D08-988E-C3319995B573}" dt="2025-03-21T03:52:27.602" v="3" actId="20577"/>
        <pc:sldMkLst>
          <pc:docMk/>
          <pc:sldMk cId="0" sldId="256"/>
        </pc:sldMkLst>
        <pc:spChg chg="mod">
          <ac:chgData name="Charles Galea" userId="a56bda161f6ead3f" providerId="LiveId" clId="{6998AD11-6A98-4D08-988E-C3319995B573}" dt="2025-03-21T03:52:27.602" v="3" actId="20577"/>
          <ac:spMkLst>
            <pc:docMk/>
            <pc:sldMk cId="0" sldId="256"/>
            <ac:spMk id="65" creationId="{00000000-0000-0000-0000-000000000000}"/>
          </ac:spMkLst>
        </pc:spChg>
      </pc:sldChg>
      <pc:sldChg chg="modSp mod">
        <pc:chgData name="Charles Galea" userId="a56bda161f6ead3f" providerId="LiveId" clId="{6998AD11-6A98-4D08-988E-C3319995B573}" dt="2025-03-21T03:46:32.988" v="0"/>
        <pc:sldMkLst>
          <pc:docMk/>
          <pc:sldMk cId="0" sldId="258"/>
        </pc:sldMkLst>
        <pc:spChg chg="mod">
          <ac:chgData name="Charles Galea" userId="a56bda161f6ead3f" providerId="LiveId" clId="{6998AD11-6A98-4D08-988E-C3319995B573}" dt="2025-03-21T03:46:32.988" v="0"/>
          <ac:spMkLst>
            <pc:docMk/>
            <pc:sldMk cId="0" sldId="258"/>
            <ac:spMk id="7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aa1e2b119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aa1e2b11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remove the ordinary trend we set the non-seasonal order d value to 1 and re-fitted the model. No evidence of an ordinary trend was observed in the residuals. However, there was a significant autocorrelation at 1 in the ACF plot implying the existence of a SMA(1) component. There was also a significant lag in the initial part of the ACF plot before the first period inferring seasonal and non-seasonal order q values of 1. While the PACF plot displayed 2 significant lags  prior to the first period giving seasonal and non-seasonal order p values of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5aa1e2b119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5aa1e2b11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seasonal order q value was set to 1 the seasonal autocorrelations in the ACF plot became insignificant. The ACF plot contained 1 significant and several slightly significant autocorrelations prior to the first period while the PACF plot contained 2 significant autocorrelations. This implied non-seasonal order q and p values of 1 and 2. Overall the results suggested models of ARIMA(1,1), ARIMA(1,2), ARIMA(2,1) and ARIMA(2,2).</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5aa6e344c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5aa6e344c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varied the parameter values to determine a number of potential models. These included this SARIMA model which had seasonal order values of p = 1, d =1 and q = 3 and non-seasonal order values of P = 0, D =1 and Q = 1 with a seasonal period of 12.</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5aa8ce2db6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5aa8ce2db6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maximum likelihood estimates and conditional least squares indicated these parameters were highly significant at a 5% level of significance.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aa8ce2db6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aa8ce2db6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plot of the standardized residuals did not suggest any major irregularities. Although there were several apparent outliers which may warrant further investigation. The ACF plot of the standardized residuals exhibited a slightly autocorrelation at lag 16. However, there were no other violations of the independence of residuals. The Box-Ljung test gave a p-value of 0.318 indicating these was no problem in terms of the independence of errors.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aa8ce2db6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aa8ce2db6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histogram and QQ-plots showed that the residuals were fairly reasonably normally distributed.</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5aaa5e0c9d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5aaa5e0c9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Having determined an appropriate SARIMA model we generated a 10-year long term forecast for Arctic sea ice volumes - shown as a blue line in this figure. The truncated data that was not used to develop the model, indicated here by the dashed red line, fitted reasonably well within the forecast limits of this model even though the actual data indicate that recent sea ice volumes were tending to level off.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5895377e5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5895377e5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5aa1e2af04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5aa1e2af04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Climate change has had a major effect upon the seasonal ice covering the Arctic Ocean. As this figure illustrates, it has become not only less extensive but is also much younger and thinner. These recent changes indicate that the Arctic has entered a new state which may have dramatic environmental impacts both locally and globally. In this report, we have investigated whether it was possible to forecasting to predict the effect of inaction on climate change upon this fragile system.</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aa1e2b11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aa1e2b11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plot of Arctic sea ice from 1980 to 2018 displayed seasonality with a downward trend indicating non-stationarity. There was some hint of changing variance but it was not obvious. The was no observed intervention point and the overall behaviour of the data could not be determined due to presence of seasonality. Initial attempts to model the data were not successful due to the change in slope in the initial and latter regions of the dataset. So we decided to truncate the data and used only the portion outlined by the red box in the figure for generating a model.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5aa8ce2db6_2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5aa8ce2db6_2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a8ce2db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a8ce2db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 for one of the deterministic models we used a harmonic Trend The strategy behind this model was due to the non-stationarity of the data set as we can see it is definitely trending negatively..kinda scary..for this model we took the cyclical nature of the data in combined it with the trend to see if that would fit the data. According to the summary of the model we can see that all predictors are significant with quite a r2 it is well. Most of the points on the data at first seem to fit the model but as we go further down the trend and further in time we can see that a lot of the points are actually falling below where we expect them to go so this is alright but not great.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5aa8ce2db6_2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5aa8ce2db6_2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From the analysis of the residuals we could see that although the normality of the residuals was above .05 indicating that the residuals or normal underarm the constant variance test shows that our data is actually not being constantly so therefore we can kind of saying that this model isn't the best in terms of residual analysis. do non constant variance test shows it's just below .05 so we'll to forecast this final just to see what it looks like.   you can see from the standardized residuals that at first it looks quite strange and homoskedastic  however as we go further and time we can see that the residuals very quite a lot especially with the top right you can see that the month start off as the peak start off as general and then as it goes further in time we can see the peaks start to change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5aa1e2af04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5aa1e2af0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Forecast seem to capture all the overall data however it doesn't seem to capture the variance that we see going further and time Therefore we should go and explore other options when it comes to forecasting the data Set one such model  includes and sarima model. which we will go into further detail in the following slides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aa8ce2db6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aa8ce2db6_2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5aa1e2b119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5aa1e2b11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section, we generated a nonstationary seasonal ARIMA or SARIMA model using the residuals approach. We initially applied a Box-Cox transformation using a lambda value of 0.85. We then fit a SARIMA model with a seasonal order D value of 1 and plotted the time series ACF and PACF plots of the residuals. The absence of a pattern in the residuals confirmed the presence of a seasonal trend while the slow decaying pattern prior to the first period in the ACF plot indicated the existence of an ordinary trend in the residuals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4"/>
        <p:cNvGrpSpPr/>
        <p:nvPr/>
      </p:nvGrpSpPr>
      <p:grpSpPr>
        <a:xfrm>
          <a:off x="0" y="0"/>
          <a:ext cx="0" cy="0"/>
          <a:chOff x="0" y="0"/>
          <a:chExt cx="0" cy="0"/>
        </a:xfrm>
      </p:grpSpPr>
      <p:sp>
        <p:nvSpPr>
          <p:cNvPr id="55" name="Google Shape;55;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57" name="Google Shape;5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0" y="44125"/>
            <a:ext cx="4313625" cy="4399375"/>
          </a:xfrm>
          <a:custGeom>
            <a:avLst/>
            <a:gdLst/>
            <a:ahLst/>
            <a:cxnLst/>
            <a:rect l="l" t="t" r="r" b="b"/>
            <a:pathLst>
              <a:path w="172545" h="175975" extrusionOk="0">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3" name="Google Shape;23;p4"/>
          <p:cNvSpPr txBox="1">
            <a:spLocks noGrp="1"/>
          </p:cNvSpPr>
          <p:nvPr>
            <p:ph type="title"/>
          </p:nvPr>
        </p:nvSpPr>
        <p:spPr>
          <a:xfrm>
            <a:off x="311725" y="500925"/>
            <a:ext cx="3706500" cy="25089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4" name="Google Shape;24;p4"/>
          <p:cNvSpPr txBox="1">
            <a:spLocks noGrp="1"/>
          </p:cNvSpPr>
          <p:nvPr>
            <p:ph type="body" idx="1"/>
          </p:nvPr>
        </p:nvSpPr>
        <p:spPr>
          <a:xfrm>
            <a:off x="4644675" y="500925"/>
            <a:ext cx="4166400" cy="40986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5" name="Google Shape;25;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9" name="Google Shape;29;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0" name="Google Shape;30;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311725" y="500925"/>
            <a:ext cx="3127500" cy="18291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9" name="Google Shape;39;p7"/>
          <p:cNvSpPr txBox="1">
            <a:spLocks noGrp="1"/>
          </p:cNvSpPr>
          <p:nvPr>
            <p:ph type="body" idx="1"/>
          </p:nvPr>
        </p:nvSpPr>
        <p:spPr>
          <a:xfrm>
            <a:off x="311700" y="2390650"/>
            <a:ext cx="3127500" cy="2298000"/>
          </a:xfrm>
          <a:prstGeom prst="rect">
            <a:avLst/>
          </a:prstGeom>
        </p:spPr>
        <p:txBody>
          <a:bodyPr spcFirstLastPara="1" wrap="square" lIns="91425" tIns="91425" rIns="91425" bIns="91425" anchor="t" anchorCtr="0"/>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3" name="Google Shape;4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47" name="Google Shape;47;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48" name="Google Shape;48;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9" name="Google Shape;4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3" name="Google Shape;5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7.xml"/><Relationship Id="rId1" Type="http://schemas.openxmlformats.org/officeDocument/2006/relationships/slideLayout" Target="../slideLayouts/slideLayout11.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hyperlink" Target="https://sos.noaa.gov/datasets/arctic-sea-ice-the-new-norma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Time Series Analysis Final Project</a:t>
            </a:r>
            <a:endParaRPr/>
          </a:p>
          <a:p>
            <a:pPr marL="0" lvl="0" indent="0" algn="l" rtl="0">
              <a:spcBef>
                <a:spcPts val="0"/>
              </a:spcBef>
              <a:spcAft>
                <a:spcPts val="0"/>
              </a:spcAft>
              <a:buNone/>
            </a:pPr>
            <a:r>
              <a:rPr lang="en"/>
              <a:t>Forecasting Arctic Sea Ice</a:t>
            </a:r>
            <a:endParaRPr/>
          </a:p>
        </p:txBody>
      </p:sp>
      <p:sp>
        <p:nvSpPr>
          <p:cNvPr id="65" name="Google Shape;65;p13"/>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Charles Galea</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idx="4294967295"/>
          </p:nvPr>
        </p:nvSpPr>
        <p:spPr>
          <a:xfrm>
            <a:off x="311725" y="12646"/>
            <a:ext cx="8520600" cy="11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Model Trend</a:t>
            </a:r>
            <a:r>
              <a:rPr lang="en" sz="3000" b="1">
                <a:solidFill>
                  <a:srgbClr val="000000"/>
                </a:solidFill>
                <a:latin typeface="Arial"/>
                <a:ea typeface="Arial"/>
                <a:cs typeface="Arial"/>
                <a:sym typeface="Arial"/>
              </a:rPr>
              <a:t> </a:t>
            </a:r>
            <a:endParaRPr sz="1800" b="1">
              <a:solidFill>
                <a:srgbClr val="000000"/>
              </a:solidFill>
              <a:latin typeface="Arial"/>
              <a:ea typeface="Arial"/>
              <a:cs typeface="Arial"/>
              <a:sym typeface="Arial"/>
            </a:endParaRPr>
          </a:p>
        </p:txBody>
      </p:sp>
      <p:pic>
        <p:nvPicPr>
          <p:cNvPr id="133" name="Google Shape;133;p22"/>
          <p:cNvPicPr preferRelativeResize="0"/>
          <p:nvPr/>
        </p:nvPicPr>
        <p:blipFill>
          <a:blip r:embed="rId3">
            <a:alphaModFix/>
          </a:blip>
          <a:stretch>
            <a:fillRect/>
          </a:stretch>
        </p:blipFill>
        <p:spPr>
          <a:xfrm>
            <a:off x="4711524" y="743051"/>
            <a:ext cx="3745949" cy="4224024"/>
          </a:xfrm>
          <a:prstGeom prst="rect">
            <a:avLst/>
          </a:prstGeom>
          <a:noFill/>
          <a:ln>
            <a:noFill/>
          </a:ln>
        </p:spPr>
      </p:pic>
      <p:sp>
        <p:nvSpPr>
          <p:cNvPr id="134" name="Google Shape;134;p22"/>
          <p:cNvSpPr txBox="1"/>
          <p:nvPr/>
        </p:nvSpPr>
        <p:spPr>
          <a:xfrm>
            <a:off x="6370387" y="482290"/>
            <a:ext cx="2315700" cy="348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000">
                <a:latin typeface="Roboto"/>
                <a:ea typeface="Roboto"/>
                <a:cs typeface="Roboto"/>
                <a:sym typeface="Roboto"/>
              </a:rPr>
              <a:t>SARIMA(0,1,0)x(0,1,0)</a:t>
            </a:r>
            <a:r>
              <a:rPr lang="en" sz="1000" baseline="-25000">
                <a:latin typeface="Roboto"/>
                <a:ea typeface="Roboto"/>
                <a:cs typeface="Roboto"/>
                <a:sym typeface="Roboto"/>
              </a:rPr>
              <a:t>12</a:t>
            </a:r>
            <a:endParaRPr sz="1000">
              <a:latin typeface="Roboto"/>
              <a:ea typeface="Roboto"/>
              <a:cs typeface="Roboto"/>
              <a:sym typeface="Roboto"/>
            </a:endParaRPr>
          </a:p>
        </p:txBody>
      </p:sp>
      <p:sp>
        <p:nvSpPr>
          <p:cNvPr id="135" name="Google Shape;135;p22"/>
          <p:cNvSpPr txBox="1"/>
          <p:nvPr/>
        </p:nvSpPr>
        <p:spPr>
          <a:xfrm>
            <a:off x="497250" y="968675"/>
            <a:ext cx="3838200" cy="3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Figure shows residuals remaining after: </a:t>
            </a:r>
            <a:endParaRPr>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Setting d = 1</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SARIMA(0,1,0)x(0,1,0)</a:t>
            </a:r>
            <a:r>
              <a:rPr lang="en" sz="1200" baseline="-25000">
                <a:latin typeface="Roboto"/>
                <a:ea typeface="Roboto"/>
                <a:cs typeface="Roboto"/>
                <a:sym typeface="Roboto"/>
              </a:rPr>
              <a:t>12</a:t>
            </a:r>
            <a:endParaRPr sz="1200" baseline="-250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No evidence of ordinary trend remaining in residuals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Decreasing pattern in lags 1,2,3,.... in SARMA component of PACF plot. Correlation at lag 1 in ACF plot is significant. Implies existence of SMA(1) component.</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ACF plot - 1 significant lag at 1s and 1 in 1st portion prior to 1s (q=1, Q=1).</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PACF plot - 2 significant lags in region prior to 1s and 1 significant lags before 1s. (p=1,2, P=1)</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3"/>
          <p:cNvPicPr preferRelativeResize="0"/>
          <p:nvPr/>
        </p:nvPicPr>
        <p:blipFill>
          <a:blip r:embed="rId3">
            <a:alphaModFix/>
          </a:blip>
          <a:stretch>
            <a:fillRect/>
          </a:stretch>
        </p:blipFill>
        <p:spPr>
          <a:xfrm>
            <a:off x="3545500" y="1048500"/>
            <a:ext cx="5454399" cy="2972300"/>
          </a:xfrm>
          <a:prstGeom prst="rect">
            <a:avLst/>
          </a:prstGeom>
          <a:noFill/>
          <a:ln>
            <a:noFill/>
          </a:ln>
        </p:spPr>
      </p:pic>
      <p:sp>
        <p:nvSpPr>
          <p:cNvPr id="141" name="Google Shape;141;p23"/>
          <p:cNvSpPr txBox="1"/>
          <p:nvPr/>
        </p:nvSpPr>
        <p:spPr>
          <a:xfrm>
            <a:off x="230050" y="879600"/>
            <a:ext cx="3315600" cy="354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Figure shows residuals remaining after: </a:t>
            </a:r>
            <a:endParaRPr>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Setting Q = 1</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SARIMA(0,1,0)x(0,1,1)</a:t>
            </a:r>
            <a:r>
              <a:rPr lang="en" sz="1200" baseline="-25000">
                <a:latin typeface="Roboto"/>
                <a:ea typeface="Roboto"/>
                <a:cs typeface="Roboto"/>
                <a:sym typeface="Roboto"/>
              </a:rPr>
              <a:t>12</a:t>
            </a:r>
            <a:endParaRPr sz="1200" baseline="-250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Autocorrelation (especially 1st seasonal lag) in ACF plot become insignificant or slightly significant.</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ACF plot - 1 significant and several less significant autocorrelations (q=1,2) prior to the 1</a:t>
            </a:r>
            <a:r>
              <a:rPr lang="en" sz="1200" baseline="30000">
                <a:latin typeface="Roboto"/>
                <a:ea typeface="Roboto"/>
                <a:cs typeface="Roboto"/>
                <a:sym typeface="Roboto"/>
              </a:rPr>
              <a:t>st</a:t>
            </a:r>
            <a:r>
              <a:rPr lang="en" sz="1200">
                <a:latin typeface="Roboto"/>
                <a:ea typeface="Roboto"/>
                <a:cs typeface="Roboto"/>
                <a:sym typeface="Roboto"/>
              </a:rPr>
              <a:t> period.</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PACF plot - 2 significant lags (p=1,2) prior to the 1</a:t>
            </a:r>
            <a:r>
              <a:rPr lang="en" sz="1200" baseline="30000">
                <a:latin typeface="Roboto"/>
                <a:ea typeface="Roboto"/>
                <a:cs typeface="Roboto"/>
                <a:sym typeface="Roboto"/>
              </a:rPr>
              <a:t>st</a:t>
            </a:r>
            <a:r>
              <a:rPr lang="en" sz="1200">
                <a:latin typeface="Roboto"/>
                <a:ea typeface="Roboto"/>
                <a:cs typeface="Roboto"/>
                <a:sym typeface="Roboto"/>
              </a:rPr>
              <a:t> period.</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Suggests ARMA(1,1), ARMA(1,2), ARMA(2,1) and ARMA(2,2).</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sp>
        <p:nvSpPr>
          <p:cNvPr id="142" name="Google Shape;142;p23"/>
          <p:cNvSpPr txBox="1"/>
          <p:nvPr/>
        </p:nvSpPr>
        <p:spPr>
          <a:xfrm>
            <a:off x="5733825" y="651900"/>
            <a:ext cx="1558500" cy="22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latin typeface="Roboto"/>
                <a:ea typeface="Roboto"/>
                <a:cs typeface="Roboto"/>
                <a:sym typeface="Roboto"/>
              </a:rPr>
              <a:t>SARIMA(0,1,0)x(0,1,1)</a:t>
            </a:r>
            <a:r>
              <a:rPr lang="en" sz="1000" baseline="-25000">
                <a:latin typeface="Roboto"/>
                <a:ea typeface="Roboto"/>
                <a:cs typeface="Roboto"/>
                <a:sym typeface="Roboto"/>
              </a:rPr>
              <a:t>12</a:t>
            </a:r>
            <a:endParaRPr sz="1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24"/>
          <p:cNvPicPr preferRelativeResize="0"/>
          <p:nvPr/>
        </p:nvPicPr>
        <p:blipFill>
          <a:blip r:embed="rId3">
            <a:alphaModFix/>
          </a:blip>
          <a:stretch>
            <a:fillRect/>
          </a:stretch>
        </p:blipFill>
        <p:spPr>
          <a:xfrm>
            <a:off x="1694825" y="922575"/>
            <a:ext cx="5572851" cy="3018900"/>
          </a:xfrm>
          <a:prstGeom prst="rect">
            <a:avLst/>
          </a:prstGeom>
          <a:noFill/>
          <a:ln>
            <a:noFill/>
          </a:ln>
        </p:spPr>
      </p:pic>
      <p:sp>
        <p:nvSpPr>
          <p:cNvPr id="148" name="Google Shape;148;p24"/>
          <p:cNvSpPr txBox="1"/>
          <p:nvPr/>
        </p:nvSpPr>
        <p:spPr>
          <a:xfrm>
            <a:off x="634625" y="4063900"/>
            <a:ext cx="8020200" cy="94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Residuals of the </a:t>
            </a:r>
            <a:r>
              <a:rPr lang="en" sz="1200">
                <a:latin typeface="Roboto"/>
                <a:ea typeface="Roboto"/>
                <a:cs typeface="Roboto"/>
                <a:sym typeface="Roboto"/>
              </a:rPr>
              <a:t>SARIMA(1,1,3)x(0,1,1)</a:t>
            </a:r>
            <a:r>
              <a:rPr lang="en" sz="1200" baseline="-25000">
                <a:latin typeface="Roboto"/>
                <a:ea typeface="Roboto"/>
                <a:cs typeface="Roboto"/>
                <a:sym typeface="Roboto"/>
              </a:rPr>
              <a:t>12 </a:t>
            </a:r>
            <a:r>
              <a:rPr lang="en" sz="1200">
                <a:latin typeface="Roboto"/>
                <a:ea typeface="Roboto"/>
                <a:cs typeface="Roboto"/>
                <a:sym typeface="Roboto"/>
              </a:rPr>
              <a:t>model are close to white noise.</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Therefore, the orders are p=1, d=1, q=3, P=0, D=1, Q=1 and s=12 for the SARIMA(p,d,q)x(P,D,Q)</a:t>
            </a:r>
            <a:r>
              <a:rPr lang="en" sz="1200" baseline="-25000">
                <a:latin typeface="Roboto"/>
                <a:ea typeface="Roboto"/>
                <a:cs typeface="Roboto"/>
                <a:sym typeface="Roboto"/>
              </a:rPr>
              <a:t>s</a:t>
            </a:r>
            <a:r>
              <a:rPr lang="en" sz="1200">
                <a:latin typeface="Roboto"/>
                <a:ea typeface="Roboto"/>
                <a:cs typeface="Roboto"/>
                <a:sym typeface="Roboto"/>
              </a:rPr>
              <a:t> model</a:t>
            </a:r>
            <a:endParaRPr sz="1200">
              <a:latin typeface="Roboto"/>
              <a:ea typeface="Roboto"/>
              <a:cs typeface="Roboto"/>
              <a:sym typeface="Roboto"/>
            </a:endParaRPr>
          </a:p>
        </p:txBody>
      </p:sp>
      <p:sp>
        <p:nvSpPr>
          <p:cNvPr id="149" name="Google Shape;149;p24"/>
          <p:cNvSpPr txBox="1">
            <a:spLocks noGrp="1"/>
          </p:cNvSpPr>
          <p:nvPr>
            <p:ph type="title" idx="4294967295"/>
          </p:nvPr>
        </p:nvSpPr>
        <p:spPr>
          <a:xfrm>
            <a:off x="311725" y="165049"/>
            <a:ext cx="8520600" cy="67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One potential Model - SARIMA(1,1,3)x(0,1,1)</a:t>
            </a:r>
            <a:r>
              <a:rPr lang="en" sz="2400" b="1" baseline="-25000">
                <a:solidFill>
                  <a:srgbClr val="000000"/>
                </a:solidFill>
                <a:latin typeface="Arial"/>
                <a:ea typeface="Arial"/>
                <a:cs typeface="Arial"/>
                <a:sym typeface="Arial"/>
              </a:rPr>
              <a:t>12</a:t>
            </a:r>
            <a:r>
              <a:rPr lang="en" sz="3000" b="1">
                <a:solidFill>
                  <a:srgbClr val="000000"/>
                </a:solidFill>
                <a:latin typeface="Arial"/>
                <a:ea typeface="Arial"/>
                <a:cs typeface="Arial"/>
                <a:sym typeface="Arial"/>
              </a:rPr>
              <a:t> </a:t>
            </a:r>
            <a:endParaRPr sz="1800" b="1">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idx="4294967295"/>
          </p:nvPr>
        </p:nvSpPr>
        <p:spPr>
          <a:xfrm>
            <a:off x="311725" y="317449"/>
            <a:ext cx="8520600" cy="68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Model Fitting</a:t>
            </a:r>
            <a:endParaRPr sz="1800" b="1">
              <a:solidFill>
                <a:srgbClr val="000000"/>
              </a:solidFill>
              <a:latin typeface="Arial"/>
              <a:ea typeface="Arial"/>
              <a:cs typeface="Arial"/>
              <a:sym typeface="Arial"/>
            </a:endParaRPr>
          </a:p>
        </p:txBody>
      </p:sp>
      <p:graphicFrame>
        <p:nvGraphicFramePr>
          <p:cNvPr id="155" name="Google Shape;155;p25"/>
          <p:cNvGraphicFramePr/>
          <p:nvPr/>
        </p:nvGraphicFramePr>
        <p:xfrm>
          <a:off x="211225" y="1189775"/>
          <a:ext cx="3000000" cy="3000000"/>
        </p:xfrm>
        <a:graphic>
          <a:graphicData uri="http://schemas.openxmlformats.org/drawingml/2006/table">
            <a:tbl>
              <a:tblPr>
                <a:noFill/>
                <a:tableStyleId>{D641EC29-8BDB-44B0-8A22-0B6C9DB5B923}</a:tableStyleId>
              </a:tblPr>
              <a:tblGrid>
                <a:gridCol w="2227050">
                  <a:extLst>
                    <a:ext uri="{9D8B030D-6E8A-4147-A177-3AD203B41FA5}">
                      <a16:colId xmlns:a16="http://schemas.microsoft.com/office/drawing/2014/main" val="20000"/>
                    </a:ext>
                  </a:extLst>
                </a:gridCol>
                <a:gridCol w="1007925">
                  <a:extLst>
                    <a:ext uri="{9D8B030D-6E8A-4147-A177-3AD203B41FA5}">
                      <a16:colId xmlns:a16="http://schemas.microsoft.com/office/drawing/2014/main" val="20001"/>
                    </a:ext>
                  </a:extLst>
                </a:gridCol>
                <a:gridCol w="1226150">
                  <a:extLst>
                    <a:ext uri="{9D8B030D-6E8A-4147-A177-3AD203B41FA5}">
                      <a16:colId xmlns:a16="http://schemas.microsoft.com/office/drawing/2014/main" val="20002"/>
                    </a:ext>
                  </a:extLst>
                </a:gridCol>
                <a:gridCol w="1252825">
                  <a:extLst>
                    <a:ext uri="{9D8B030D-6E8A-4147-A177-3AD203B41FA5}">
                      <a16:colId xmlns:a16="http://schemas.microsoft.com/office/drawing/2014/main" val="20003"/>
                    </a:ext>
                  </a:extLst>
                </a:gridCol>
                <a:gridCol w="959300">
                  <a:extLst>
                    <a:ext uri="{9D8B030D-6E8A-4147-A177-3AD203B41FA5}">
                      <a16:colId xmlns:a16="http://schemas.microsoft.com/office/drawing/2014/main" val="20004"/>
                    </a:ext>
                  </a:extLst>
                </a:gridCol>
                <a:gridCol w="1190550">
                  <a:extLst>
                    <a:ext uri="{9D8B030D-6E8A-4147-A177-3AD203B41FA5}">
                      <a16:colId xmlns:a16="http://schemas.microsoft.com/office/drawing/2014/main" val="20005"/>
                    </a:ext>
                  </a:extLst>
                </a:gridCol>
                <a:gridCol w="656825">
                  <a:extLst>
                    <a:ext uri="{9D8B030D-6E8A-4147-A177-3AD203B41FA5}">
                      <a16:colId xmlns:a16="http://schemas.microsoft.com/office/drawing/2014/main" val="20006"/>
                    </a:ext>
                  </a:extLst>
                </a:gridCol>
              </a:tblGrid>
              <a:tr h="381000">
                <a:tc>
                  <a:txBody>
                    <a:bodyPr/>
                    <a:lstStyle/>
                    <a:p>
                      <a:pPr marL="0" lvl="0" indent="0" algn="ctr" rtl="0">
                        <a:spcBef>
                          <a:spcPts val="0"/>
                        </a:spcBef>
                        <a:spcAft>
                          <a:spcPts val="0"/>
                        </a:spcAft>
                        <a:buNone/>
                      </a:pPr>
                      <a:r>
                        <a:rPr lang="en" b="1"/>
                        <a:t>Model</a:t>
                      </a:r>
                      <a:endParaRPr b="1"/>
                    </a:p>
                  </a:txBody>
                  <a:tcPr marL="91425" marR="91425" marT="91425" marB="91425"/>
                </a:tc>
                <a:tc>
                  <a:txBody>
                    <a:bodyPr/>
                    <a:lstStyle/>
                    <a:p>
                      <a:pPr marL="0" lvl="0" indent="0" algn="ctr" rtl="0">
                        <a:spcBef>
                          <a:spcPts val="0"/>
                        </a:spcBef>
                        <a:spcAft>
                          <a:spcPts val="0"/>
                        </a:spcAft>
                        <a:buNone/>
                      </a:pPr>
                      <a:endParaRPr b="1"/>
                    </a:p>
                  </a:txBody>
                  <a:tcPr marL="91425" marR="91425" marT="91425" marB="91425"/>
                </a:tc>
                <a:tc>
                  <a:txBody>
                    <a:bodyPr/>
                    <a:lstStyle/>
                    <a:p>
                      <a:pPr marL="0" lvl="0" indent="0" algn="ctr" rtl="0">
                        <a:spcBef>
                          <a:spcPts val="0"/>
                        </a:spcBef>
                        <a:spcAft>
                          <a:spcPts val="0"/>
                        </a:spcAft>
                        <a:buNone/>
                      </a:pPr>
                      <a:r>
                        <a:rPr lang="en" b="1"/>
                        <a:t>Estimate</a:t>
                      </a:r>
                      <a:endParaRPr b="1"/>
                    </a:p>
                  </a:txBody>
                  <a:tcPr marL="91425" marR="91425" marT="91425" marB="91425"/>
                </a:tc>
                <a:tc>
                  <a:txBody>
                    <a:bodyPr/>
                    <a:lstStyle/>
                    <a:p>
                      <a:pPr marL="0" lvl="0" indent="0" algn="ctr" rtl="0">
                        <a:spcBef>
                          <a:spcPts val="0"/>
                        </a:spcBef>
                        <a:spcAft>
                          <a:spcPts val="0"/>
                        </a:spcAft>
                        <a:buNone/>
                      </a:pPr>
                      <a:r>
                        <a:rPr lang="en" b="1"/>
                        <a:t>Std Error</a:t>
                      </a:r>
                      <a:endParaRPr b="1"/>
                    </a:p>
                  </a:txBody>
                  <a:tcPr marL="91425" marR="91425" marT="91425" marB="91425"/>
                </a:tc>
                <a:tc>
                  <a:txBody>
                    <a:bodyPr/>
                    <a:lstStyle/>
                    <a:p>
                      <a:pPr marL="0" lvl="0" indent="0" algn="ctr" rtl="0">
                        <a:spcBef>
                          <a:spcPts val="0"/>
                        </a:spcBef>
                        <a:spcAft>
                          <a:spcPts val="0"/>
                        </a:spcAft>
                        <a:buNone/>
                      </a:pPr>
                      <a:r>
                        <a:rPr lang="en" b="1"/>
                        <a:t>Z value</a:t>
                      </a:r>
                      <a:endParaRPr b="1"/>
                    </a:p>
                  </a:txBody>
                  <a:tcPr marL="91425" marR="91425" marT="91425" marB="91425"/>
                </a:tc>
                <a:tc>
                  <a:txBody>
                    <a:bodyPr/>
                    <a:lstStyle/>
                    <a:p>
                      <a:pPr marL="0" lvl="0" indent="0" algn="ctr" rtl="0">
                        <a:spcBef>
                          <a:spcPts val="0"/>
                        </a:spcBef>
                        <a:spcAft>
                          <a:spcPts val="0"/>
                        </a:spcAft>
                        <a:buNone/>
                      </a:pPr>
                      <a:r>
                        <a:rPr lang="en" b="1"/>
                        <a:t>Pr(&gt;|z|)</a:t>
                      </a:r>
                      <a:endParaRPr b="1"/>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t>SARIMA(1,1,3)x(0,1,1)</a:t>
                      </a:r>
                      <a:r>
                        <a:rPr lang="en" baseline="-25000"/>
                        <a:t>12</a:t>
                      </a:r>
                      <a:endParaRPr baseline="-25000"/>
                    </a:p>
                  </a:txBody>
                  <a:tcPr marL="91425" marR="91425" marT="91425" marB="91425"/>
                </a:tc>
                <a:tc>
                  <a:txBody>
                    <a:bodyPr/>
                    <a:lstStyle/>
                    <a:p>
                      <a:pPr marL="0" lvl="0" indent="0" algn="l" rtl="0">
                        <a:spcBef>
                          <a:spcPts val="0"/>
                        </a:spcBef>
                        <a:spcAft>
                          <a:spcPts val="0"/>
                        </a:spcAft>
                        <a:buNone/>
                      </a:pPr>
                      <a:r>
                        <a:rPr lang="en"/>
                        <a:t>ar1</a:t>
                      </a:r>
                      <a:endParaRPr/>
                    </a:p>
                  </a:txBody>
                  <a:tcPr marL="91425" marR="91425" marT="91425" marB="91425"/>
                </a:tc>
                <a:tc>
                  <a:txBody>
                    <a:bodyPr/>
                    <a:lstStyle/>
                    <a:p>
                      <a:pPr marL="0" lvl="0" indent="0" algn="l" rtl="0">
                        <a:spcBef>
                          <a:spcPts val="0"/>
                        </a:spcBef>
                        <a:spcAft>
                          <a:spcPts val="0"/>
                        </a:spcAft>
                        <a:buNone/>
                      </a:pPr>
                      <a:r>
                        <a:rPr lang="en"/>
                        <a:t>0.8432</a:t>
                      </a:r>
                      <a:endParaRPr/>
                    </a:p>
                  </a:txBody>
                  <a:tcPr marL="91425" marR="91425" marT="91425" marB="91425"/>
                </a:tc>
                <a:tc>
                  <a:txBody>
                    <a:bodyPr/>
                    <a:lstStyle/>
                    <a:p>
                      <a:pPr marL="0" lvl="0" indent="0" algn="l" rtl="0">
                        <a:spcBef>
                          <a:spcPts val="0"/>
                        </a:spcBef>
                        <a:spcAft>
                          <a:spcPts val="0"/>
                        </a:spcAft>
                        <a:buNone/>
                      </a:pPr>
                      <a:r>
                        <a:rPr lang="en"/>
                        <a:t>0.0394</a:t>
                      </a:r>
                      <a:endParaRPr/>
                    </a:p>
                  </a:txBody>
                  <a:tcPr marL="91425" marR="91425" marT="91425" marB="91425"/>
                </a:tc>
                <a:tc>
                  <a:txBody>
                    <a:bodyPr/>
                    <a:lstStyle/>
                    <a:p>
                      <a:pPr marL="0" lvl="0" indent="0" algn="l" rtl="0">
                        <a:spcBef>
                          <a:spcPts val="0"/>
                        </a:spcBef>
                        <a:spcAft>
                          <a:spcPts val="0"/>
                        </a:spcAft>
                        <a:buNone/>
                      </a:pPr>
                      <a:r>
                        <a:rPr lang="en"/>
                        <a:t>21.3954</a:t>
                      </a:r>
                      <a:endParaRPr/>
                    </a:p>
                  </a:txBody>
                  <a:tcPr marL="91425" marR="91425" marT="91425" marB="91425"/>
                </a:tc>
                <a:tc>
                  <a:txBody>
                    <a:bodyPr/>
                    <a:lstStyle/>
                    <a:p>
                      <a:pPr marL="0" lvl="0" indent="0" algn="l" rtl="0">
                        <a:spcBef>
                          <a:spcPts val="0"/>
                        </a:spcBef>
                        <a:spcAft>
                          <a:spcPts val="0"/>
                        </a:spcAft>
                        <a:buNone/>
                      </a:pPr>
                      <a:r>
                        <a:rPr lang="en"/>
                        <a:t>&lt;2.2e-16</a:t>
                      </a:r>
                      <a:endParaRPr/>
                    </a:p>
                  </a:txBody>
                  <a:tcPr marL="91425" marR="91425" marT="91425" marB="91425"/>
                </a:tc>
                <a:tc>
                  <a:txBody>
                    <a:bodyPr/>
                    <a:lstStyle/>
                    <a:p>
                      <a:pPr marL="0" lvl="0" indent="0" algn="l" rtl="0">
                        <a:spcBef>
                          <a:spcPts val="0"/>
                        </a:spcBef>
                        <a:spcAft>
                          <a:spcPts val="0"/>
                        </a:spcAft>
                        <a:buNone/>
                      </a:pPr>
                      <a:r>
                        <a:rPr lang="en"/>
                        <a:t>***</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ma1</a:t>
                      </a:r>
                      <a:endParaRPr/>
                    </a:p>
                  </a:txBody>
                  <a:tcPr marL="91425" marR="91425" marT="91425" marB="91425"/>
                </a:tc>
                <a:tc>
                  <a:txBody>
                    <a:bodyPr/>
                    <a:lstStyle/>
                    <a:p>
                      <a:pPr marL="0" lvl="0" indent="0" algn="l" rtl="0">
                        <a:spcBef>
                          <a:spcPts val="0"/>
                        </a:spcBef>
                        <a:spcAft>
                          <a:spcPts val="0"/>
                        </a:spcAft>
                        <a:buNone/>
                      </a:pPr>
                      <a:r>
                        <a:rPr lang="en"/>
                        <a:t>-0.2979</a:t>
                      </a:r>
                      <a:endParaRPr/>
                    </a:p>
                  </a:txBody>
                  <a:tcPr marL="91425" marR="91425" marT="91425" marB="91425"/>
                </a:tc>
                <a:tc>
                  <a:txBody>
                    <a:bodyPr/>
                    <a:lstStyle/>
                    <a:p>
                      <a:pPr marL="0" lvl="0" indent="0" algn="l" rtl="0">
                        <a:spcBef>
                          <a:spcPts val="0"/>
                        </a:spcBef>
                        <a:spcAft>
                          <a:spcPts val="0"/>
                        </a:spcAft>
                        <a:buNone/>
                      </a:pPr>
                      <a:r>
                        <a:rPr lang="en"/>
                        <a:t>0.0655</a:t>
                      </a:r>
                      <a:endParaRPr/>
                    </a:p>
                  </a:txBody>
                  <a:tcPr marL="91425" marR="91425" marT="91425" marB="91425"/>
                </a:tc>
                <a:tc>
                  <a:txBody>
                    <a:bodyPr/>
                    <a:lstStyle/>
                    <a:p>
                      <a:pPr marL="0" lvl="0" indent="0" algn="l" rtl="0">
                        <a:spcBef>
                          <a:spcPts val="0"/>
                        </a:spcBef>
                        <a:spcAft>
                          <a:spcPts val="0"/>
                        </a:spcAft>
                        <a:buNone/>
                      </a:pPr>
                      <a:r>
                        <a:rPr lang="en"/>
                        <a:t>-4.5453</a:t>
                      </a:r>
                      <a:endParaRPr/>
                    </a:p>
                  </a:txBody>
                  <a:tcPr marL="91425" marR="91425" marT="91425" marB="91425"/>
                </a:tc>
                <a:tc>
                  <a:txBody>
                    <a:bodyPr/>
                    <a:lstStyle/>
                    <a:p>
                      <a:pPr marL="0" lvl="0" indent="0" algn="l" rtl="0">
                        <a:spcBef>
                          <a:spcPts val="0"/>
                        </a:spcBef>
                        <a:spcAft>
                          <a:spcPts val="0"/>
                        </a:spcAft>
                        <a:buNone/>
                      </a:pPr>
                      <a:r>
                        <a:rPr lang="en"/>
                        <a:t>5.485e-6</a:t>
                      </a:r>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ma2</a:t>
                      </a:r>
                      <a:endParaRPr/>
                    </a:p>
                  </a:txBody>
                  <a:tcPr marL="91425" marR="91425" marT="91425" marB="91425"/>
                </a:tc>
                <a:tc>
                  <a:txBody>
                    <a:bodyPr/>
                    <a:lstStyle/>
                    <a:p>
                      <a:pPr marL="0" lvl="0" indent="0" algn="l" rtl="0">
                        <a:spcBef>
                          <a:spcPts val="0"/>
                        </a:spcBef>
                        <a:spcAft>
                          <a:spcPts val="0"/>
                        </a:spcAft>
                        <a:buNone/>
                      </a:pPr>
                      <a:r>
                        <a:rPr lang="en"/>
                        <a:t>-0.4707</a:t>
                      </a:r>
                      <a:endParaRPr/>
                    </a:p>
                  </a:txBody>
                  <a:tcPr marL="91425" marR="91425" marT="91425" marB="91425"/>
                </a:tc>
                <a:tc>
                  <a:txBody>
                    <a:bodyPr/>
                    <a:lstStyle/>
                    <a:p>
                      <a:pPr marL="0" lvl="0" indent="0" algn="l" rtl="0">
                        <a:spcBef>
                          <a:spcPts val="0"/>
                        </a:spcBef>
                        <a:spcAft>
                          <a:spcPts val="0"/>
                        </a:spcAft>
                        <a:buNone/>
                      </a:pPr>
                      <a:r>
                        <a:rPr lang="en"/>
                        <a:t>0.0506</a:t>
                      </a:r>
                      <a:endParaRPr/>
                    </a:p>
                  </a:txBody>
                  <a:tcPr marL="91425" marR="91425" marT="91425" marB="91425"/>
                </a:tc>
                <a:tc>
                  <a:txBody>
                    <a:bodyPr/>
                    <a:lstStyle/>
                    <a:p>
                      <a:pPr marL="0" lvl="0" indent="0" algn="l" rtl="0">
                        <a:spcBef>
                          <a:spcPts val="0"/>
                        </a:spcBef>
                        <a:spcAft>
                          <a:spcPts val="0"/>
                        </a:spcAft>
                        <a:buNone/>
                      </a:pPr>
                      <a:r>
                        <a:rPr lang="en"/>
                        <a:t>-9.3018</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&lt;2.2e-16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ma3</a:t>
                      </a:r>
                      <a:endParaRPr/>
                    </a:p>
                  </a:txBody>
                  <a:tcPr marL="91425" marR="91425" marT="91425" marB="91425"/>
                </a:tc>
                <a:tc>
                  <a:txBody>
                    <a:bodyPr/>
                    <a:lstStyle/>
                    <a:p>
                      <a:pPr marL="0" lvl="0" indent="0" algn="l" rtl="0">
                        <a:spcBef>
                          <a:spcPts val="0"/>
                        </a:spcBef>
                        <a:spcAft>
                          <a:spcPts val="0"/>
                        </a:spcAft>
                        <a:buNone/>
                      </a:pPr>
                      <a:r>
                        <a:rPr lang="en"/>
                        <a:t>-0.2065</a:t>
                      </a:r>
                      <a:endParaRPr/>
                    </a:p>
                  </a:txBody>
                  <a:tcPr marL="91425" marR="91425" marT="91425" marB="91425"/>
                </a:tc>
                <a:tc>
                  <a:txBody>
                    <a:bodyPr/>
                    <a:lstStyle/>
                    <a:p>
                      <a:pPr marL="0" lvl="0" indent="0" algn="l" rtl="0">
                        <a:spcBef>
                          <a:spcPts val="0"/>
                        </a:spcBef>
                        <a:spcAft>
                          <a:spcPts val="0"/>
                        </a:spcAft>
                        <a:buNone/>
                      </a:pPr>
                      <a:r>
                        <a:rPr lang="en"/>
                        <a:t>0.0564</a:t>
                      </a:r>
                      <a:endParaRPr/>
                    </a:p>
                  </a:txBody>
                  <a:tcPr marL="91425" marR="91425" marT="91425" marB="91425"/>
                </a:tc>
                <a:tc>
                  <a:txBody>
                    <a:bodyPr/>
                    <a:lstStyle/>
                    <a:p>
                      <a:pPr marL="0" lvl="0" indent="0" algn="l" rtl="0">
                        <a:spcBef>
                          <a:spcPts val="0"/>
                        </a:spcBef>
                        <a:spcAft>
                          <a:spcPts val="0"/>
                        </a:spcAft>
                        <a:buNone/>
                      </a:pPr>
                      <a:r>
                        <a:rPr lang="en"/>
                        <a:t>-3.66546</a:t>
                      </a:r>
                      <a:endParaRPr/>
                    </a:p>
                  </a:txBody>
                  <a:tcPr marL="91425" marR="91425" marT="91425" marB="91425"/>
                </a:tc>
                <a:tc>
                  <a:txBody>
                    <a:bodyPr/>
                    <a:lstStyle/>
                    <a:p>
                      <a:pPr marL="0" lvl="0" indent="0" algn="l" rtl="0">
                        <a:spcBef>
                          <a:spcPts val="0"/>
                        </a:spcBef>
                        <a:spcAft>
                          <a:spcPts val="0"/>
                        </a:spcAft>
                        <a:buNone/>
                      </a:pPr>
                      <a:r>
                        <a:rPr lang="en"/>
                        <a:t>0.00025</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r>
                        <a:rPr lang="en"/>
                        <a:t>sma1</a:t>
                      </a:r>
                      <a:endParaRPr/>
                    </a:p>
                  </a:txBody>
                  <a:tcPr marL="91425" marR="91425" marT="91425" marB="91425"/>
                </a:tc>
                <a:tc>
                  <a:txBody>
                    <a:bodyPr/>
                    <a:lstStyle/>
                    <a:p>
                      <a:pPr marL="0" lvl="0" indent="0" algn="l" rtl="0">
                        <a:spcBef>
                          <a:spcPts val="0"/>
                        </a:spcBef>
                        <a:spcAft>
                          <a:spcPts val="0"/>
                        </a:spcAft>
                        <a:buNone/>
                      </a:pPr>
                      <a:r>
                        <a:rPr lang="en"/>
                        <a:t>-0.6172</a:t>
                      </a:r>
                      <a:endParaRPr/>
                    </a:p>
                  </a:txBody>
                  <a:tcPr marL="91425" marR="91425" marT="91425" marB="91425"/>
                </a:tc>
                <a:tc>
                  <a:txBody>
                    <a:bodyPr/>
                    <a:lstStyle/>
                    <a:p>
                      <a:pPr marL="0" lvl="0" indent="0" algn="l" rtl="0">
                        <a:spcBef>
                          <a:spcPts val="0"/>
                        </a:spcBef>
                        <a:spcAft>
                          <a:spcPts val="0"/>
                        </a:spcAft>
                        <a:buNone/>
                      </a:pPr>
                      <a:r>
                        <a:rPr lang="en"/>
                        <a:t>0.0461</a:t>
                      </a:r>
                      <a:endParaRPr/>
                    </a:p>
                  </a:txBody>
                  <a:tcPr marL="91425" marR="91425" marT="91425" marB="91425"/>
                </a:tc>
                <a:tc>
                  <a:txBody>
                    <a:bodyPr/>
                    <a:lstStyle/>
                    <a:p>
                      <a:pPr marL="0" lvl="0" indent="0" algn="l" rtl="0">
                        <a:spcBef>
                          <a:spcPts val="0"/>
                        </a:spcBef>
                        <a:spcAft>
                          <a:spcPts val="0"/>
                        </a:spcAft>
                        <a:buNone/>
                      </a:pPr>
                      <a:r>
                        <a:rPr lang="en"/>
                        <a:t>-13.3797</a:t>
                      </a: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a:t>&lt;2.2e-16</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a:t>***</a:t>
                      </a: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56" name="Google Shape;156;p25"/>
          <p:cNvSpPr txBox="1"/>
          <p:nvPr/>
        </p:nvSpPr>
        <p:spPr>
          <a:xfrm>
            <a:off x="394850" y="4125200"/>
            <a:ext cx="8250300" cy="57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Maximum likelihood (ML) estimates (table) and conditional least squares (CSS) indicated that all parameters were statistically significant at 5% level of significance.</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26"/>
          <p:cNvPicPr preferRelativeResize="0"/>
          <p:nvPr/>
        </p:nvPicPr>
        <p:blipFill>
          <a:blip r:embed="rId3">
            <a:alphaModFix/>
          </a:blip>
          <a:stretch>
            <a:fillRect/>
          </a:stretch>
        </p:blipFill>
        <p:spPr>
          <a:xfrm>
            <a:off x="4907950" y="907475"/>
            <a:ext cx="3657099" cy="4097475"/>
          </a:xfrm>
          <a:prstGeom prst="rect">
            <a:avLst/>
          </a:prstGeom>
          <a:noFill/>
          <a:ln>
            <a:noFill/>
          </a:ln>
        </p:spPr>
      </p:pic>
      <p:sp>
        <p:nvSpPr>
          <p:cNvPr id="162" name="Google Shape;162;p26"/>
          <p:cNvSpPr txBox="1">
            <a:spLocks noGrp="1"/>
          </p:cNvSpPr>
          <p:nvPr>
            <p:ph type="title" idx="4294967295"/>
          </p:nvPr>
        </p:nvSpPr>
        <p:spPr>
          <a:xfrm>
            <a:off x="311725" y="241249"/>
            <a:ext cx="8520600" cy="68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Diagnostic Checking</a:t>
            </a:r>
            <a:endParaRPr sz="1800" b="1">
              <a:solidFill>
                <a:srgbClr val="000000"/>
              </a:solidFill>
              <a:latin typeface="Arial"/>
              <a:ea typeface="Arial"/>
              <a:cs typeface="Arial"/>
              <a:sym typeface="Arial"/>
            </a:endParaRPr>
          </a:p>
        </p:txBody>
      </p:sp>
      <p:sp>
        <p:nvSpPr>
          <p:cNvPr id="163" name="Google Shape;163;p26"/>
          <p:cNvSpPr txBox="1"/>
          <p:nvPr/>
        </p:nvSpPr>
        <p:spPr>
          <a:xfrm>
            <a:off x="571500" y="1039100"/>
            <a:ext cx="4094100" cy="37926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Plot of standardized residuals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Does not suggest any major irregularities with the model.</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Several points that look like outliers that may need to investigated in more detail.</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ACF plot of standardized residuals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Slightly significant autocorrelation at lag 16.</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No other violations of the independence of residuals.</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Box-Ljung Test</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p-value of 0.3184</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Overall, no problem in terms of independence of errors.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27"/>
          <p:cNvPicPr preferRelativeResize="0"/>
          <p:nvPr/>
        </p:nvPicPr>
        <p:blipFill>
          <a:blip r:embed="rId3">
            <a:alphaModFix/>
          </a:blip>
          <a:stretch>
            <a:fillRect/>
          </a:stretch>
        </p:blipFill>
        <p:spPr>
          <a:xfrm>
            <a:off x="2898900" y="1511150"/>
            <a:ext cx="6140226" cy="3149175"/>
          </a:xfrm>
          <a:prstGeom prst="rect">
            <a:avLst/>
          </a:prstGeom>
          <a:noFill/>
          <a:ln>
            <a:noFill/>
          </a:ln>
        </p:spPr>
      </p:pic>
      <p:sp>
        <p:nvSpPr>
          <p:cNvPr id="169" name="Google Shape;169;p27"/>
          <p:cNvSpPr txBox="1"/>
          <p:nvPr/>
        </p:nvSpPr>
        <p:spPr>
          <a:xfrm>
            <a:off x="311725" y="2223425"/>
            <a:ext cx="2435100" cy="148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Histogram and Q-Q plot for the distribution of standardized residuals.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Indicate residuals are normally distributed.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sp>
        <p:nvSpPr>
          <p:cNvPr id="170" name="Google Shape;170;p27"/>
          <p:cNvSpPr txBox="1">
            <a:spLocks noGrp="1"/>
          </p:cNvSpPr>
          <p:nvPr>
            <p:ph type="title" idx="4294967295"/>
          </p:nvPr>
        </p:nvSpPr>
        <p:spPr>
          <a:xfrm>
            <a:off x="311725" y="393649"/>
            <a:ext cx="8520600" cy="68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Normality of Residuals</a:t>
            </a:r>
            <a:endParaRPr sz="1800" b="1">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8"/>
          <p:cNvSpPr txBox="1">
            <a:spLocks noGrp="1"/>
          </p:cNvSpPr>
          <p:nvPr>
            <p:ph type="title" idx="4294967295"/>
          </p:nvPr>
        </p:nvSpPr>
        <p:spPr>
          <a:xfrm>
            <a:off x="311725" y="165049"/>
            <a:ext cx="8520600" cy="68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Forecast Using SARIMA Model</a:t>
            </a:r>
            <a:endParaRPr sz="1800" b="1">
              <a:solidFill>
                <a:srgbClr val="000000"/>
              </a:solidFill>
              <a:latin typeface="Arial"/>
              <a:ea typeface="Arial"/>
              <a:cs typeface="Arial"/>
              <a:sym typeface="Arial"/>
            </a:endParaRPr>
          </a:p>
        </p:txBody>
      </p:sp>
      <p:sp>
        <p:nvSpPr>
          <p:cNvPr id="176" name="Google Shape;176;p28"/>
          <p:cNvSpPr txBox="1"/>
          <p:nvPr/>
        </p:nvSpPr>
        <p:spPr>
          <a:xfrm>
            <a:off x="700525" y="3729950"/>
            <a:ext cx="7718700" cy="10350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10-year forecast (2013 - 2023) was generated using the SARIMA(1,1,3)x(0,1,1)</a:t>
            </a:r>
            <a:r>
              <a:rPr lang="en" baseline="-25000">
                <a:latin typeface="Roboto"/>
                <a:ea typeface="Roboto"/>
                <a:cs typeface="Roboto"/>
                <a:sym typeface="Roboto"/>
              </a:rPr>
              <a:t>12 </a:t>
            </a:r>
            <a:r>
              <a:rPr lang="en">
                <a:latin typeface="Roboto"/>
                <a:ea typeface="Roboto"/>
                <a:cs typeface="Roboto"/>
                <a:sym typeface="Roboto"/>
              </a:rPr>
              <a:t>model.</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Truncated datapoints from 2013 to 2018 (dashed red line) that were not used to develop the model fitted well within the limits of the forecast.</a:t>
            </a:r>
            <a:endParaRPr>
              <a:latin typeface="Roboto"/>
              <a:ea typeface="Roboto"/>
              <a:cs typeface="Roboto"/>
              <a:sym typeface="Roboto"/>
            </a:endParaRPr>
          </a:p>
        </p:txBody>
      </p:sp>
      <p:grpSp>
        <p:nvGrpSpPr>
          <p:cNvPr id="177" name="Google Shape;177;p28"/>
          <p:cNvGrpSpPr/>
          <p:nvPr/>
        </p:nvGrpSpPr>
        <p:grpSpPr>
          <a:xfrm>
            <a:off x="335248" y="848450"/>
            <a:ext cx="8617077" cy="2823875"/>
            <a:chOff x="335248" y="848450"/>
            <a:chExt cx="8617077" cy="2823875"/>
          </a:xfrm>
        </p:grpSpPr>
        <p:cxnSp>
          <p:nvCxnSpPr>
            <p:cNvPr id="178" name="Google Shape;178;p28"/>
            <p:cNvCxnSpPr/>
            <p:nvPr/>
          </p:nvCxnSpPr>
          <p:spPr>
            <a:xfrm>
              <a:off x="6776175" y="1526400"/>
              <a:ext cx="500400" cy="0"/>
            </a:xfrm>
            <a:prstGeom prst="straightConnector1">
              <a:avLst/>
            </a:prstGeom>
            <a:noFill/>
            <a:ln w="19050" cap="flat" cmpd="sng">
              <a:solidFill>
                <a:srgbClr val="999999"/>
              </a:solidFill>
              <a:prstDash val="solid"/>
              <a:round/>
              <a:headEnd type="none" w="med" len="med"/>
              <a:tailEnd type="none" w="med" len="med"/>
            </a:ln>
          </p:spPr>
        </p:cxnSp>
        <p:pic>
          <p:nvPicPr>
            <p:cNvPr id="179" name="Google Shape;179;p28"/>
            <p:cNvPicPr preferRelativeResize="0"/>
            <p:nvPr/>
          </p:nvPicPr>
          <p:blipFill>
            <a:blip r:embed="rId3">
              <a:alphaModFix/>
            </a:blip>
            <a:stretch>
              <a:fillRect/>
            </a:stretch>
          </p:blipFill>
          <p:spPr>
            <a:xfrm>
              <a:off x="335248" y="848450"/>
              <a:ext cx="6294425" cy="2823875"/>
            </a:xfrm>
            <a:prstGeom prst="rect">
              <a:avLst/>
            </a:prstGeom>
            <a:noFill/>
            <a:ln>
              <a:noFill/>
            </a:ln>
          </p:spPr>
        </p:pic>
        <p:sp>
          <p:nvSpPr>
            <p:cNvPr id="180" name="Google Shape;180;p28"/>
            <p:cNvSpPr txBox="1"/>
            <p:nvPr/>
          </p:nvSpPr>
          <p:spPr>
            <a:xfrm>
              <a:off x="7248625" y="919975"/>
              <a:ext cx="1703700" cy="13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10-year forecast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Forecast limits</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Actual data points</a:t>
              </a:r>
              <a:endParaRPr>
                <a:latin typeface="Roboto"/>
                <a:ea typeface="Roboto"/>
                <a:cs typeface="Roboto"/>
                <a:sym typeface="Roboto"/>
              </a:endParaRPr>
            </a:p>
          </p:txBody>
        </p:sp>
        <p:cxnSp>
          <p:nvCxnSpPr>
            <p:cNvPr id="181" name="Google Shape;181;p28"/>
            <p:cNvCxnSpPr/>
            <p:nvPr/>
          </p:nvCxnSpPr>
          <p:spPr>
            <a:xfrm>
              <a:off x="6776175" y="1145400"/>
              <a:ext cx="500400" cy="0"/>
            </a:xfrm>
            <a:prstGeom prst="straightConnector1">
              <a:avLst/>
            </a:prstGeom>
            <a:noFill/>
            <a:ln w="19050" cap="flat" cmpd="sng">
              <a:solidFill>
                <a:srgbClr val="0000FF"/>
              </a:solidFill>
              <a:prstDash val="solid"/>
              <a:round/>
              <a:headEnd type="none" w="med" len="med"/>
              <a:tailEnd type="none" w="med" len="med"/>
            </a:ln>
          </p:spPr>
        </p:cxnSp>
        <p:cxnSp>
          <p:nvCxnSpPr>
            <p:cNvPr id="182" name="Google Shape;182;p28"/>
            <p:cNvCxnSpPr/>
            <p:nvPr/>
          </p:nvCxnSpPr>
          <p:spPr>
            <a:xfrm>
              <a:off x="6776175" y="1967550"/>
              <a:ext cx="500400" cy="0"/>
            </a:xfrm>
            <a:prstGeom prst="straightConnector1">
              <a:avLst/>
            </a:prstGeom>
            <a:noFill/>
            <a:ln w="19050" cap="flat" cmpd="sng">
              <a:solidFill>
                <a:srgbClr val="FF0000"/>
              </a:solidFill>
              <a:prstDash val="dash"/>
              <a:round/>
              <a:headEnd type="none" w="med" len="med"/>
              <a:tailEnd type="none" w="med" len="med"/>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idx="4294967295"/>
          </p:nvPr>
        </p:nvSpPr>
        <p:spPr>
          <a:xfrm>
            <a:off x="311725" y="165049"/>
            <a:ext cx="8520600" cy="683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b="1">
                <a:solidFill>
                  <a:srgbClr val="000000"/>
                </a:solidFill>
                <a:latin typeface="Arial"/>
                <a:ea typeface="Arial"/>
                <a:cs typeface="Arial"/>
                <a:sym typeface="Arial"/>
              </a:rPr>
              <a:t>Conclusions</a:t>
            </a:r>
            <a:endParaRPr sz="1800" b="1">
              <a:solidFill>
                <a:srgbClr val="000000"/>
              </a:solidFill>
              <a:latin typeface="Arial"/>
              <a:ea typeface="Arial"/>
              <a:cs typeface="Arial"/>
              <a:sym typeface="Arial"/>
            </a:endParaRPr>
          </a:p>
        </p:txBody>
      </p:sp>
      <p:sp>
        <p:nvSpPr>
          <p:cNvPr id="188" name="Google Shape;188;p29"/>
          <p:cNvSpPr txBox="1"/>
          <p:nvPr/>
        </p:nvSpPr>
        <p:spPr>
          <a:xfrm>
            <a:off x="457200" y="820875"/>
            <a:ext cx="5825100" cy="4156500"/>
          </a:xfrm>
          <a:prstGeom prst="rect">
            <a:avLst/>
          </a:prstGeom>
          <a:noFill/>
          <a:ln>
            <a:noFill/>
          </a:ln>
        </p:spPr>
        <p:txBody>
          <a:bodyPr spcFirstLastPara="1" wrap="square" lIns="91425" tIns="91425" rIns="91425" bIns="91425" anchor="t" anchorCtr="0">
            <a:noAutofit/>
          </a:bodyPr>
          <a:lstStyle/>
          <a:p>
            <a:pPr marL="457200" lvl="0" indent="-317500" algn="l" rtl="0">
              <a:spcBef>
                <a:spcPts val="0"/>
              </a:spcBef>
              <a:spcAft>
                <a:spcPts val="0"/>
              </a:spcAft>
              <a:buSzPts val="1400"/>
              <a:buFont typeface="Roboto"/>
              <a:buChar char="●"/>
            </a:pPr>
            <a:r>
              <a:rPr lang="en">
                <a:latin typeface="Roboto"/>
                <a:ea typeface="Roboto"/>
                <a:cs typeface="Roboto"/>
                <a:sym typeface="Roboto"/>
              </a:rPr>
              <a:t>Developed a model to forecast seasonal Arctic sea ice volumes. </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Deterministic Harmonic-Trend model</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Initial summary of model looked promising</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Residuals showed that it was normal however it wasn’t a constant variance</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Forecasts didn’t capture the variability in the data</a:t>
            </a:r>
            <a:endParaRPr>
              <a:latin typeface="Roboto"/>
              <a:ea typeface="Roboto"/>
              <a:cs typeface="Roboto"/>
              <a:sym typeface="Roboto"/>
            </a:endParaRPr>
          </a:p>
          <a:p>
            <a:pPr marL="914400" lvl="0" indent="0" algn="l" rtl="0">
              <a:spcBef>
                <a:spcPts val="0"/>
              </a:spcBef>
              <a:spcAft>
                <a:spcPts val="0"/>
              </a:spcAft>
              <a:buNone/>
            </a:pPr>
            <a:endParaRPr>
              <a:solidFill>
                <a:srgbClr val="FF0000"/>
              </a:solidFill>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Non-stationary seasonal ARIMA (SARIMA) model</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SARIMA(1,1,3)x(0,1,1)</a:t>
            </a:r>
            <a:r>
              <a:rPr lang="en" baseline="-25000">
                <a:latin typeface="Roboto"/>
                <a:ea typeface="Roboto"/>
                <a:cs typeface="Roboto"/>
                <a:sym typeface="Roboto"/>
              </a:rPr>
              <a:t>12</a:t>
            </a:r>
            <a:r>
              <a:rPr lang="en">
                <a:latin typeface="Roboto"/>
                <a:ea typeface="Roboto"/>
                <a:cs typeface="Roboto"/>
                <a:sym typeface="Roboto"/>
              </a:rPr>
              <a:t> model</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Generated 10-year forecast</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Truncated data, not used to develop model, fit well within forecast limits.</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Results indicate model can be used to forecast Arctic sea ice volumes assuming future inaction to mitigate effects of climate change.</a:t>
            </a:r>
            <a:endParaRPr>
              <a:latin typeface="Roboto"/>
              <a:ea typeface="Roboto"/>
              <a:cs typeface="Roboto"/>
              <a:sym typeface="Roboto"/>
            </a:endParaRPr>
          </a:p>
          <a:p>
            <a:pPr marL="914400" lvl="0" indent="0" algn="l" rtl="0">
              <a:spcBef>
                <a:spcPts val="0"/>
              </a:spcBef>
              <a:spcAft>
                <a:spcPts val="0"/>
              </a:spcAft>
              <a:buNone/>
            </a:pP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a:latin typeface="Roboto"/>
                <a:ea typeface="Roboto"/>
                <a:cs typeface="Roboto"/>
                <a:sym typeface="Roboto"/>
              </a:rPr>
              <a:t>Developing accurate forecast models essential to understand how climate change will affect the future environment.</a:t>
            </a:r>
            <a:endParaRPr>
              <a:latin typeface="Roboto"/>
              <a:ea typeface="Roboto"/>
              <a:cs typeface="Roboto"/>
              <a:sym typeface="Roboto"/>
            </a:endParaRPr>
          </a:p>
          <a:p>
            <a:pPr marL="457200" lvl="0" indent="0" algn="l" rtl="0">
              <a:spcBef>
                <a:spcPts val="0"/>
              </a:spcBef>
              <a:spcAft>
                <a:spcPts val="0"/>
              </a:spcAft>
              <a:buNone/>
            </a:pPr>
            <a:endParaRPr>
              <a:latin typeface="Roboto"/>
              <a:ea typeface="Roboto"/>
              <a:cs typeface="Roboto"/>
              <a:sym typeface="Roboto"/>
            </a:endParaRPr>
          </a:p>
        </p:txBody>
      </p:sp>
      <p:pic>
        <p:nvPicPr>
          <p:cNvPr id="189" name="Google Shape;189;p29"/>
          <p:cNvPicPr preferRelativeResize="0"/>
          <p:nvPr/>
        </p:nvPicPr>
        <p:blipFill>
          <a:blip r:embed="rId3">
            <a:alphaModFix/>
          </a:blip>
          <a:stretch>
            <a:fillRect/>
          </a:stretch>
        </p:blipFill>
        <p:spPr>
          <a:xfrm>
            <a:off x="6731775" y="1143000"/>
            <a:ext cx="2152650" cy="1428750"/>
          </a:xfrm>
          <a:prstGeom prst="rect">
            <a:avLst/>
          </a:prstGeom>
          <a:noFill/>
          <a:ln>
            <a:noFill/>
          </a:ln>
        </p:spPr>
      </p:pic>
      <p:pic>
        <p:nvPicPr>
          <p:cNvPr id="190" name="Google Shape;190;p29"/>
          <p:cNvPicPr preferRelativeResize="0"/>
          <p:nvPr/>
        </p:nvPicPr>
        <p:blipFill>
          <a:blip r:embed="rId4">
            <a:alphaModFix/>
          </a:blip>
          <a:stretch>
            <a:fillRect/>
          </a:stretch>
        </p:blipFill>
        <p:spPr>
          <a:xfrm>
            <a:off x="6784350" y="3032525"/>
            <a:ext cx="2100075" cy="1575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4"/>
          <p:cNvSpPr txBox="1">
            <a:spLocks noGrp="1"/>
          </p:cNvSpPr>
          <p:nvPr>
            <p:ph type="title" idx="4294967295"/>
          </p:nvPr>
        </p:nvSpPr>
        <p:spPr>
          <a:xfrm>
            <a:off x="311725" y="272325"/>
            <a:ext cx="8520600" cy="62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000000"/>
                </a:solidFill>
                <a:latin typeface="Arial"/>
                <a:ea typeface="Arial"/>
                <a:cs typeface="Arial"/>
                <a:sym typeface="Arial"/>
              </a:rPr>
              <a:t>Effects of Climate Change on Arctic Sea Ice</a:t>
            </a:r>
            <a:endParaRPr sz="3000" dirty="0">
              <a:solidFill>
                <a:srgbClr val="000000"/>
              </a:solidFill>
            </a:endParaRPr>
          </a:p>
        </p:txBody>
      </p:sp>
      <p:pic>
        <p:nvPicPr>
          <p:cNvPr id="71" name="Google Shape;71;p14"/>
          <p:cNvPicPr preferRelativeResize="0"/>
          <p:nvPr/>
        </p:nvPicPr>
        <p:blipFill>
          <a:blip r:embed="rId3">
            <a:alphaModFix/>
          </a:blip>
          <a:stretch>
            <a:fillRect/>
          </a:stretch>
        </p:blipFill>
        <p:spPr>
          <a:xfrm>
            <a:off x="2751124" y="1156175"/>
            <a:ext cx="5700199" cy="3204400"/>
          </a:xfrm>
          <a:prstGeom prst="rect">
            <a:avLst/>
          </a:prstGeom>
          <a:noFill/>
          <a:ln>
            <a:noFill/>
          </a:ln>
        </p:spPr>
      </p:pic>
      <p:sp>
        <p:nvSpPr>
          <p:cNvPr id="72" name="Google Shape;72;p14"/>
          <p:cNvSpPr txBox="1"/>
          <p:nvPr/>
        </p:nvSpPr>
        <p:spPr>
          <a:xfrm>
            <a:off x="464125" y="1141025"/>
            <a:ext cx="2033700" cy="34137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dirty="0">
                <a:latin typeface="Calibri"/>
                <a:ea typeface="Calibri"/>
                <a:cs typeface="Calibri"/>
                <a:sym typeface="Calibri"/>
              </a:rPr>
              <a:t>The seasonal ice covering the Arctic is becoming less extensive, younger and thinner.</a:t>
            </a:r>
            <a:endParaRPr dirty="0">
              <a:latin typeface="Calibri"/>
              <a:ea typeface="Calibri"/>
              <a:cs typeface="Calibri"/>
              <a:sym typeface="Calibri"/>
            </a:endParaRPr>
          </a:p>
          <a:p>
            <a:pPr marL="0" lvl="0" indent="0" algn="l" rtl="0">
              <a:lnSpc>
                <a:spcPct val="90000"/>
              </a:lnSpc>
              <a:spcBef>
                <a:spcPts val="1000"/>
              </a:spcBef>
              <a:spcAft>
                <a:spcPts val="0"/>
              </a:spcAft>
              <a:buNone/>
            </a:pPr>
            <a:r>
              <a:rPr lang="en" dirty="0">
                <a:latin typeface="Calibri"/>
                <a:ea typeface="Calibri"/>
                <a:cs typeface="Calibri"/>
                <a:sym typeface="Calibri"/>
              </a:rPr>
              <a:t>Observations were obtained from satellite data and drifting buoys which measure the formation, movement, persistence and disappearance of sea ice. </a:t>
            </a:r>
            <a:endParaRPr dirty="0">
              <a:latin typeface="Calibri"/>
              <a:ea typeface="Calibri"/>
              <a:cs typeface="Calibri"/>
              <a:sym typeface="Calibri"/>
            </a:endParaRPr>
          </a:p>
          <a:p>
            <a:pPr marL="0" lvl="0" indent="0" algn="l" rtl="0">
              <a:spcBef>
                <a:spcPts val="0"/>
              </a:spcBef>
              <a:spcAft>
                <a:spcPts val="0"/>
              </a:spcAft>
              <a:buNone/>
            </a:pPr>
            <a:endParaRPr dirty="0">
              <a:latin typeface="Roboto"/>
              <a:ea typeface="Roboto"/>
              <a:cs typeface="Roboto"/>
              <a:sym typeface="Roboto"/>
            </a:endParaRPr>
          </a:p>
        </p:txBody>
      </p:sp>
      <p:sp>
        <p:nvSpPr>
          <p:cNvPr id="73" name="Google Shape;73;p14"/>
          <p:cNvSpPr txBox="1"/>
          <p:nvPr/>
        </p:nvSpPr>
        <p:spPr>
          <a:xfrm>
            <a:off x="3651650" y="4665375"/>
            <a:ext cx="5244300" cy="438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dirty="0">
                <a:latin typeface="Calibri"/>
                <a:ea typeface="Calibri"/>
                <a:cs typeface="Calibri"/>
                <a:sym typeface="Calibri"/>
              </a:rPr>
              <a:t>Source:</a:t>
            </a:r>
            <a:r>
              <a:rPr lang="en" dirty="0">
                <a:uFill>
                  <a:noFill/>
                </a:uFill>
                <a:latin typeface="Calibri"/>
                <a:ea typeface="Calibri"/>
                <a:cs typeface="Calibri"/>
                <a:sym typeface="Calibri"/>
                <a:hlinkClick r:id="rId4"/>
              </a:rPr>
              <a:t> </a:t>
            </a:r>
            <a:r>
              <a:rPr lang="en" u="sng" dirty="0">
                <a:solidFill>
                  <a:schemeClr val="hlink"/>
                </a:solidFill>
                <a:latin typeface="Calibri"/>
                <a:ea typeface="Calibri"/>
                <a:cs typeface="Calibri"/>
                <a:sym typeface="Calibri"/>
                <a:hlinkClick r:id="rId4"/>
              </a:rPr>
              <a:t>https://sos.noaa.gov/datasets/arctic-sea-ice-the-new-normal/</a:t>
            </a:r>
            <a:endParaRPr u="sng" dirty="0">
              <a:solidFill>
                <a:schemeClr val="hlink"/>
              </a:solidFill>
              <a:latin typeface="Calibri"/>
              <a:ea typeface="Calibri"/>
              <a:cs typeface="Calibri"/>
              <a:sym typeface="Calibri"/>
              <a:hlinkClick r:id="rId4"/>
            </a:endParaRPr>
          </a:p>
          <a:p>
            <a:pPr marL="0" lvl="0" indent="0" algn="l" rtl="0">
              <a:spcBef>
                <a:spcPts val="0"/>
              </a:spcBef>
              <a:spcAft>
                <a:spcPts val="0"/>
              </a:spcAft>
              <a:buNone/>
            </a:pPr>
            <a:endParaRPr dirty="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idx="4294967295"/>
          </p:nvPr>
        </p:nvSpPr>
        <p:spPr>
          <a:xfrm>
            <a:off x="311725" y="272325"/>
            <a:ext cx="8520600" cy="11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dirty="0">
                <a:solidFill>
                  <a:srgbClr val="000000"/>
                </a:solidFill>
                <a:latin typeface="Arial"/>
                <a:ea typeface="Arial"/>
                <a:cs typeface="Arial"/>
                <a:sym typeface="Arial"/>
              </a:rPr>
              <a:t>Changes in Arctic Sea Ice</a:t>
            </a:r>
            <a:endParaRPr sz="3000" b="1" dirty="0">
              <a:solidFill>
                <a:srgbClr val="000000"/>
              </a:solidFill>
              <a:latin typeface="Arial"/>
              <a:ea typeface="Arial"/>
              <a:cs typeface="Arial"/>
              <a:sym typeface="Arial"/>
            </a:endParaRPr>
          </a:p>
          <a:p>
            <a:pPr marL="0" lvl="0" indent="0" algn="ctr" rtl="0">
              <a:spcBef>
                <a:spcPts val="0"/>
              </a:spcBef>
              <a:spcAft>
                <a:spcPts val="0"/>
              </a:spcAft>
              <a:buNone/>
            </a:pPr>
            <a:r>
              <a:rPr lang="en" sz="1800" b="1" dirty="0">
                <a:solidFill>
                  <a:srgbClr val="000000"/>
                </a:solidFill>
                <a:latin typeface="Arial"/>
                <a:ea typeface="Arial"/>
                <a:cs typeface="Arial"/>
                <a:sym typeface="Arial"/>
              </a:rPr>
              <a:t>(1980 to 2018)</a:t>
            </a:r>
            <a:endParaRPr sz="1800" b="1" dirty="0">
              <a:solidFill>
                <a:srgbClr val="000000"/>
              </a:solidFill>
              <a:latin typeface="Arial"/>
              <a:ea typeface="Arial"/>
              <a:cs typeface="Arial"/>
              <a:sym typeface="Arial"/>
            </a:endParaRPr>
          </a:p>
        </p:txBody>
      </p:sp>
      <p:sp>
        <p:nvSpPr>
          <p:cNvPr id="79" name="Google Shape;79;p15"/>
          <p:cNvSpPr txBox="1"/>
          <p:nvPr/>
        </p:nvSpPr>
        <p:spPr>
          <a:xfrm>
            <a:off x="482425" y="1142350"/>
            <a:ext cx="3265800" cy="382980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1000"/>
              </a:spcBef>
              <a:spcAft>
                <a:spcPts val="0"/>
              </a:spcAft>
              <a:buNone/>
            </a:pPr>
            <a:r>
              <a:rPr lang="en" sz="1800" b="1" dirty="0">
                <a:latin typeface="Calibri"/>
                <a:ea typeface="Calibri"/>
                <a:cs typeface="Calibri"/>
                <a:sym typeface="Calibri"/>
              </a:rPr>
              <a:t>Plot characteristics</a:t>
            </a:r>
            <a:endParaRPr sz="1800" b="1" dirty="0">
              <a:latin typeface="Calibri"/>
              <a:ea typeface="Calibri"/>
              <a:cs typeface="Calibri"/>
              <a:sym typeface="Calibri"/>
            </a:endParaRPr>
          </a:p>
          <a:p>
            <a:pPr marL="457200" lvl="0" indent="-317500" algn="l" rtl="0">
              <a:lnSpc>
                <a:spcPct val="90000"/>
              </a:lnSpc>
              <a:spcBef>
                <a:spcPts val="500"/>
              </a:spcBef>
              <a:spcAft>
                <a:spcPts val="0"/>
              </a:spcAft>
              <a:buSzPts val="1400"/>
              <a:buFont typeface="Calibri"/>
              <a:buChar char="●"/>
            </a:pPr>
            <a:r>
              <a:rPr lang="en-US" dirty="0">
                <a:latin typeface="Calibri"/>
                <a:ea typeface="Calibri"/>
                <a:cs typeface="Calibri"/>
                <a:sym typeface="Calibri"/>
              </a:rPr>
              <a:t>Seasonality with a 12 month period</a:t>
            </a:r>
          </a:p>
          <a:p>
            <a:pPr marL="457200" lvl="0" indent="-317500" algn="l" rtl="0">
              <a:lnSpc>
                <a:spcPct val="90000"/>
              </a:lnSpc>
              <a:spcBef>
                <a:spcPts val="0"/>
              </a:spcBef>
              <a:spcAft>
                <a:spcPts val="0"/>
              </a:spcAft>
              <a:buSzPts val="1400"/>
              <a:buFont typeface="Calibri"/>
              <a:buChar char="●"/>
            </a:pPr>
            <a:r>
              <a:rPr lang="en-US" dirty="0">
                <a:latin typeface="Calibri"/>
                <a:ea typeface="Calibri"/>
                <a:cs typeface="Calibri"/>
                <a:sym typeface="Calibri"/>
              </a:rPr>
              <a:t>Downward trend indicating non-stationarity</a:t>
            </a:r>
          </a:p>
          <a:p>
            <a:pPr marL="457200" lvl="0" indent="-317500" algn="l" rtl="0">
              <a:lnSpc>
                <a:spcPct val="90000"/>
              </a:lnSpc>
              <a:spcBef>
                <a:spcPts val="0"/>
              </a:spcBef>
              <a:spcAft>
                <a:spcPts val="0"/>
              </a:spcAft>
              <a:buSzPts val="1400"/>
              <a:buFont typeface="Calibri"/>
              <a:buChar char="●"/>
            </a:pPr>
            <a:r>
              <a:rPr lang="en-US" dirty="0">
                <a:latin typeface="Calibri"/>
                <a:ea typeface="Calibri"/>
                <a:cs typeface="Calibri"/>
                <a:sym typeface="Calibri"/>
              </a:rPr>
              <a:t>No obvious change in variance</a:t>
            </a:r>
          </a:p>
          <a:p>
            <a:pPr marL="457200" lvl="0" indent="-317500" algn="l" rtl="0">
              <a:lnSpc>
                <a:spcPct val="90000"/>
              </a:lnSpc>
              <a:spcBef>
                <a:spcPts val="0"/>
              </a:spcBef>
              <a:spcAft>
                <a:spcPts val="0"/>
              </a:spcAft>
              <a:buSzPts val="1400"/>
              <a:buFont typeface="Calibri"/>
              <a:buChar char="●"/>
            </a:pPr>
            <a:r>
              <a:rPr lang="en-US" dirty="0">
                <a:latin typeface="Calibri"/>
                <a:ea typeface="Calibri"/>
                <a:cs typeface="Calibri"/>
                <a:sym typeface="Calibri"/>
              </a:rPr>
              <a:t>Not possibility to determine behavior due to the seasonality</a:t>
            </a:r>
          </a:p>
          <a:p>
            <a:pPr marL="457200" lvl="0" indent="-317500" algn="l" rtl="0">
              <a:lnSpc>
                <a:spcPct val="90000"/>
              </a:lnSpc>
              <a:spcBef>
                <a:spcPts val="0"/>
              </a:spcBef>
              <a:spcAft>
                <a:spcPts val="0"/>
              </a:spcAft>
              <a:buSzPts val="1400"/>
              <a:buFont typeface="Calibri"/>
              <a:buChar char="●"/>
            </a:pPr>
            <a:r>
              <a:rPr lang="en-US" dirty="0">
                <a:latin typeface="Calibri"/>
                <a:ea typeface="Calibri"/>
                <a:cs typeface="Calibri"/>
                <a:sym typeface="Calibri"/>
              </a:rPr>
              <a:t>No obvious intervention point</a:t>
            </a:r>
          </a:p>
          <a:p>
            <a:pPr marL="0" lvl="0" indent="0" algn="l" rtl="0">
              <a:lnSpc>
                <a:spcPct val="90000"/>
              </a:lnSpc>
              <a:spcBef>
                <a:spcPts val="1000"/>
              </a:spcBef>
              <a:spcAft>
                <a:spcPts val="0"/>
              </a:spcAft>
              <a:buNone/>
            </a:pPr>
            <a:r>
              <a:rPr lang="en" sz="1800" b="1" dirty="0">
                <a:latin typeface="Calibri"/>
                <a:ea typeface="Calibri"/>
                <a:cs typeface="Calibri"/>
                <a:sym typeface="Calibri"/>
              </a:rPr>
              <a:t>Working dataset</a:t>
            </a:r>
            <a:endParaRPr sz="1800" b="1" dirty="0">
              <a:latin typeface="Calibri"/>
              <a:ea typeface="Calibri"/>
              <a:cs typeface="Calibri"/>
              <a:sym typeface="Calibri"/>
            </a:endParaRPr>
          </a:p>
          <a:p>
            <a:pPr marL="457200" lvl="0" indent="-317500" algn="l" rtl="0">
              <a:lnSpc>
                <a:spcPct val="90000"/>
              </a:lnSpc>
              <a:spcBef>
                <a:spcPts val="500"/>
              </a:spcBef>
              <a:spcAft>
                <a:spcPts val="0"/>
              </a:spcAft>
              <a:buSzPts val="1400"/>
              <a:buFont typeface="Calibri"/>
              <a:buChar char="●"/>
            </a:pPr>
            <a:r>
              <a:rPr lang="en" dirty="0">
                <a:latin typeface="Calibri"/>
                <a:ea typeface="Calibri"/>
                <a:cs typeface="Calibri"/>
                <a:sym typeface="Calibri"/>
              </a:rPr>
              <a:t>Initially not possible to define a model based on original dataset</a:t>
            </a:r>
            <a:endParaRPr dirty="0">
              <a:latin typeface="Calibri"/>
              <a:ea typeface="Calibri"/>
              <a:cs typeface="Calibri"/>
              <a:sym typeface="Calibri"/>
            </a:endParaRPr>
          </a:p>
          <a:p>
            <a:pPr marL="457200" lvl="0" indent="-317500" algn="l" rtl="0">
              <a:lnSpc>
                <a:spcPct val="90000"/>
              </a:lnSpc>
              <a:spcBef>
                <a:spcPts val="0"/>
              </a:spcBef>
              <a:spcAft>
                <a:spcPts val="0"/>
              </a:spcAft>
              <a:buSzPts val="1400"/>
              <a:buFont typeface="Calibri"/>
              <a:buChar char="●"/>
            </a:pPr>
            <a:r>
              <a:rPr lang="en" dirty="0">
                <a:latin typeface="Calibri"/>
                <a:ea typeface="Calibri"/>
                <a:cs typeface="Calibri"/>
                <a:sym typeface="Calibri"/>
              </a:rPr>
              <a:t>Due to changing trend in initial and latter portions of dataset </a:t>
            </a:r>
            <a:endParaRPr dirty="0">
              <a:latin typeface="Calibri"/>
              <a:ea typeface="Calibri"/>
              <a:cs typeface="Calibri"/>
              <a:sym typeface="Calibri"/>
            </a:endParaRPr>
          </a:p>
          <a:p>
            <a:pPr marL="457200" lvl="0" indent="-317500" algn="l" rtl="0">
              <a:lnSpc>
                <a:spcPct val="90000"/>
              </a:lnSpc>
              <a:spcBef>
                <a:spcPts val="0"/>
              </a:spcBef>
              <a:spcAft>
                <a:spcPts val="0"/>
              </a:spcAft>
              <a:buSzPts val="1400"/>
              <a:buFont typeface="Calibri"/>
              <a:buChar char="●"/>
            </a:pPr>
            <a:r>
              <a:rPr lang="en" dirty="0">
                <a:latin typeface="Calibri"/>
                <a:ea typeface="Calibri"/>
                <a:cs typeface="Calibri"/>
                <a:sym typeface="Calibri"/>
              </a:rPr>
              <a:t>Truncated dataset (1986 – 2012) for developing a model (red box)</a:t>
            </a:r>
            <a:endParaRPr dirty="0">
              <a:latin typeface="Calibri"/>
              <a:ea typeface="Calibri"/>
              <a:cs typeface="Calibri"/>
              <a:sym typeface="Calibri"/>
            </a:endParaRPr>
          </a:p>
          <a:p>
            <a:pPr marL="0" lvl="0" indent="0" algn="l" rtl="0">
              <a:spcBef>
                <a:spcPts val="0"/>
              </a:spcBef>
              <a:spcAft>
                <a:spcPts val="0"/>
              </a:spcAft>
              <a:buNone/>
            </a:pPr>
            <a:endParaRPr dirty="0">
              <a:latin typeface="Roboto"/>
              <a:ea typeface="Roboto"/>
              <a:cs typeface="Roboto"/>
              <a:sym typeface="Roboto"/>
            </a:endParaRPr>
          </a:p>
        </p:txBody>
      </p:sp>
      <p:grpSp>
        <p:nvGrpSpPr>
          <p:cNvPr id="80" name="Google Shape;80;p15"/>
          <p:cNvGrpSpPr/>
          <p:nvPr/>
        </p:nvGrpSpPr>
        <p:grpSpPr>
          <a:xfrm>
            <a:off x="3976825" y="1490625"/>
            <a:ext cx="4716333" cy="3424275"/>
            <a:chOff x="3976825" y="1490625"/>
            <a:chExt cx="4716333" cy="3424275"/>
          </a:xfrm>
        </p:grpSpPr>
        <p:pic>
          <p:nvPicPr>
            <p:cNvPr id="81" name="Google Shape;81;p15"/>
            <p:cNvPicPr preferRelativeResize="0"/>
            <p:nvPr/>
          </p:nvPicPr>
          <p:blipFill>
            <a:blip r:embed="rId3">
              <a:alphaModFix/>
            </a:blip>
            <a:stretch>
              <a:fillRect/>
            </a:stretch>
          </p:blipFill>
          <p:spPr>
            <a:xfrm>
              <a:off x="3976825" y="1490625"/>
              <a:ext cx="4716333" cy="3424275"/>
            </a:xfrm>
            <a:prstGeom prst="rect">
              <a:avLst/>
            </a:prstGeom>
            <a:noFill/>
            <a:ln>
              <a:noFill/>
            </a:ln>
          </p:spPr>
        </p:pic>
        <p:sp>
          <p:nvSpPr>
            <p:cNvPr id="82" name="Google Shape;82;p15"/>
            <p:cNvSpPr/>
            <p:nvPr/>
          </p:nvSpPr>
          <p:spPr>
            <a:xfrm>
              <a:off x="5262250" y="1614900"/>
              <a:ext cx="2523600" cy="2623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6"/>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DETERMINISTIC MODELLING</a:t>
            </a:r>
            <a:endParaRPr/>
          </a:p>
        </p:txBody>
      </p:sp>
      <p:sp>
        <p:nvSpPr>
          <p:cNvPr id="88" name="Google Shape;88;p16"/>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p:nvPr/>
        </p:nvSpPr>
        <p:spPr>
          <a:xfrm>
            <a:off x="375300" y="814925"/>
            <a:ext cx="4617300" cy="419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The thinking behind a harmonic model was due to the seemingly constant cyclical nature of this data. We also wanted something that could capture the trend of the data as well. Therefore a Harmonic Trend Model was proposed.</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All Coefficients for the model were significant.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Harmonic Trend model fits the early data well, however as time goes on we see that a lot of points are lower than we expect</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r>
              <a:rPr lang="en">
                <a:latin typeface="Roboto"/>
                <a:ea typeface="Roboto"/>
                <a:cs typeface="Roboto"/>
                <a:sym typeface="Roboto"/>
              </a:rPr>
              <a:t>The adjusted R squared is very high, with the p value of this model being much less than 0.05, therefore this model seems adequate so far for this data</a:t>
            </a: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p:txBody>
      </p:sp>
      <p:sp>
        <p:nvSpPr>
          <p:cNvPr id="94" name="Google Shape;94;p17"/>
          <p:cNvSpPr txBox="1">
            <a:spLocks noGrp="1"/>
          </p:cNvSpPr>
          <p:nvPr>
            <p:ph type="title" idx="4294967295"/>
          </p:nvPr>
        </p:nvSpPr>
        <p:spPr>
          <a:xfrm>
            <a:off x="222900" y="116875"/>
            <a:ext cx="4769700" cy="59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Harmonic-Trend Model</a:t>
            </a:r>
            <a:endParaRPr b="1"/>
          </a:p>
        </p:txBody>
      </p:sp>
      <p:pic>
        <p:nvPicPr>
          <p:cNvPr id="95" name="Google Shape;95;p17"/>
          <p:cNvPicPr preferRelativeResize="0"/>
          <p:nvPr/>
        </p:nvPicPr>
        <p:blipFill>
          <a:blip r:embed="rId3">
            <a:alphaModFix/>
          </a:blip>
          <a:stretch>
            <a:fillRect/>
          </a:stretch>
        </p:blipFill>
        <p:spPr>
          <a:xfrm>
            <a:off x="5852172" y="333950"/>
            <a:ext cx="3072304" cy="2196400"/>
          </a:xfrm>
          <a:prstGeom prst="rect">
            <a:avLst/>
          </a:prstGeom>
          <a:noFill/>
          <a:ln>
            <a:noFill/>
          </a:ln>
        </p:spPr>
      </p:pic>
      <p:pic>
        <p:nvPicPr>
          <p:cNvPr id="96" name="Google Shape;96;p17"/>
          <p:cNvPicPr preferRelativeResize="0"/>
          <p:nvPr/>
        </p:nvPicPr>
        <p:blipFill>
          <a:blip r:embed="rId4">
            <a:alphaModFix/>
          </a:blip>
          <a:stretch>
            <a:fillRect/>
          </a:stretch>
        </p:blipFill>
        <p:spPr>
          <a:xfrm>
            <a:off x="5315275" y="2657037"/>
            <a:ext cx="3809001" cy="2353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p:nvPr/>
        </p:nvSpPr>
        <p:spPr>
          <a:xfrm>
            <a:off x="118200" y="674700"/>
            <a:ext cx="4812000" cy="28008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b="1">
                <a:latin typeface="Roboto"/>
                <a:ea typeface="Roboto"/>
                <a:cs typeface="Roboto"/>
                <a:sym typeface="Roboto"/>
              </a:rPr>
              <a:t>Residual Analysis</a:t>
            </a:r>
            <a:endParaRPr b="1">
              <a:latin typeface="Roboto"/>
              <a:ea typeface="Roboto"/>
              <a:cs typeface="Roboto"/>
              <a:sym typeface="Roboto"/>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Shapiro-Wilk Test shows that the residuals are significantly normal as p &gt; 0.05</a:t>
            </a:r>
            <a:endParaRPr>
              <a:latin typeface="Roboto"/>
              <a:ea typeface="Roboto"/>
              <a:cs typeface="Roboto"/>
              <a:sym typeface="Roboto"/>
            </a:endParaRPr>
          </a:p>
          <a:p>
            <a:pPr marL="0" lvl="0" indent="0" algn="l" rtl="0">
              <a:lnSpc>
                <a:spcPct val="115000"/>
              </a:lnSpc>
              <a:spcBef>
                <a:spcPts val="0"/>
              </a:spcBef>
              <a:spcAft>
                <a:spcPts val="0"/>
              </a:spcAft>
              <a:buNone/>
            </a:pPr>
            <a:endParaRPr/>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Non-Constant Variance test shows that the model violates our assumptions of homoscedasticity as p &lt; 0.05</a:t>
            </a:r>
            <a:endParaRPr>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a:latin typeface="Roboto"/>
                <a:ea typeface="Roboto"/>
                <a:cs typeface="Roboto"/>
                <a:sym typeface="Roboto"/>
              </a:rPr>
              <a:t>This is evident in the top right plot where the month of the peaks start to change</a:t>
            </a:r>
            <a:endParaRPr>
              <a:latin typeface="Roboto"/>
              <a:ea typeface="Roboto"/>
              <a:cs typeface="Roboto"/>
              <a:sym typeface="Roboto"/>
            </a:endParaRPr>
          </a:p>
          <a:p>
            <a:pPr marL="914400" lvl="1" indent="-317500" algn="l" rtl="0">
              <a:lnSpc>
                <a:spcPct val="115000"/>
              </a:lnSpc>
              <a:spcBef>
                <a:spcPts val="0"/>
              </a:spcBef>
              <a:spcAft>
                <a:spcPts val="0"/>
              </a:spcAft>
              <a:buSzPts val="1400"/>
              <a:buFont typeface="Roboto"/>
              <a:buChar char="○"/>
            </a:pPr>
            <a:r>
              <a:rPr lang="en">
                <a:latin typeface="Roboto"/>
                <a:ea typeface="Roboto"/>
                <a:cs typeface="Roboto"/>
                <a:sym typeface="Roboto"/>
              </a:rPr>
              <a:t>Also evident in the bottom right plot as the variance changes as we go forward in time</a:t>
            </a: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p>
        </p:txBody>
      </p:sp>
      <p:sp>
        <p:nvSpPr>
          <p:cNvPr id="102" name="Google Shape;102;p18"/>
          <p:cNvSpPr txBox="1">
            <a:spLocks noGrp="1"/>
          </p:cNvSpPr>
          <p:nvPr>
            <p:ph type="title" idx="4294967295"/>
          </p:nvPr>
        </p:nvSpPr>
        <p:spPr>
          <a:xfrm>
            <a:off x="222900" y="76200"/>
            <a:ext cx="4769700" cy="71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Harmonic-Trend Model</a:t>
            </a:r>
            <a:endParaRPr b="1"/>
          </a:p>
        </p:txBody>
      </p:sp>
      <p:pic>
        <p:nvPicPr>
          <p:cNvPr id="103" name="Google Shape;103;p18"/>
          <p:cNvPicPr preferRelativeResize="0"/>
          <p:nvPr/>
        </p:nvPicPr>
        <p:blipFill>
          <a:blip r:embed="rId3">
            <a:alphaModFix/>
          </a:blip>
          <a:stretch>
            <a:fillRect/>
          </a:stretch>
        </p:blipFill>
        <p:spPr>
          <a:xfrm>
            <a:off x="4992600" y="2603920"/>
            <a:ext cx="4110327" cy="2539579"/>
          </a:xfrm>
          <a:prstGeom prst="rect">
            <a:avLst/>
          </a:prstGeom>
          <a:noFill/>
          <a:ln>
            <a:noFill/>
          </a:ln>
        </p:spPr>
      </p:pic>
      <p:graphicFrame>
        <p:nvGraphicFramePr>
          <p:cNvPr id="104" name="Google Shape;104;p18"/>
          <p:cNvGraphicFramePr/>
          <p:nvPr/>
        </p:nvGraphicFramePr>
        <p:xfrm>
          <a:off x="489525" y="3903138"/>
          <a:ext cx="3000000" cy="3000000"/>
        </p:xfrm>
        <a:graphic>
          <a:graphicData uri="http://schemas.openxmlformats.org/drawingml/2006/table">
            <a:tbl>
              <a:tblPr>
                <a:noFill/>
                <a:tableStyleId>{D641EC29-8BDB-44B0-8A22-0B6C9DB5B923}</a:tableStyleId>
              </a:tblPr>
              <a:tblGrid>
                <a:gridCol w="1412150">
                  <a:extLst>
                    <a:ext uri="{9D8B030D-6E8A-4147-A177-3AD203B41FA5}">
                      <a16:colId xmlns:a16="http://schemas.microsoft.com/office/drawing/2014/main" val="20000"/>
                    </a:ext>
                  </a:extLst>
                </a:gridCol>
                <a:gridCol w="1412150">
                  <a:extLst>
                    <a:ext uri="{9D8B030D-6E8A-4147-A177-3AD203B41FA5}">
                      <a16:colId xmlns:a16="http://schemas.microsoft.com/office/drawing/2014/main" val="20001"/>
                    </a:ext>
                  </a:extLst>
                </a:gridCol>
                <a:gridCol w="1412150">
                  <a:extLst>
                    <a:ext uri="{9D8B030D-6E8A-4147-A177-3AD203B41FA5}">
                      <a16:colId xmlns:a16="http://schemas.microsoft.com/office/drawing/2014/main" val="20002"/>
                    </a:ext>
                  </a:extLst>
                </a:gridCol>
              </a:tblGrid>
              <a:tr h="648625">
                <a:tc>
                  <a:txBody>
                    <a:bodyPr/>
                    <a:lstStyle/>
                    <a:p>
                      <a:pPr marL="0" lvl="0" indent="0" algn="l" rtl="0">
                        <a:spcBef>
                          <a:spcPts val="0"/>
                        </a:spcBef>
                        <a:spcAft>
                          <a:spcPts val="0"/>
                        </a:spcAft>
                        <a:buNone/>
                      </a:pPr>
                      <a:r>
                        <a:rPr lang="en" sz="1200"/>
                        <a:t>Test</a:t>
                      </a:r>
                      <a:endParaRPr sz="1200"/>
                    </a:p>
                  </a:txBody>
                  <a:tcPr marL="91425" marR="91425" marT="91425" marB="91425"/>
                </a:tc>
                <a:tc>
                  <a:txBody>
                    <a:bodyPr/>
                    <a:lstStyle/>
                    <a:p>
                      <a:pPr marL="0" lvl="0" indent="0" algn="l" rtl="0">
                        <a:spcBef>
                          <a:spcPts val="0"/>
                        </a:spcBef>
                        <a:spcAft>
                          <a:spcPts val="0"/>
                        </a:spcAft>
                        <a:buNone/>
                      </a:pPr>
                      <a:r>
                        <a:rPr lang="en" sz="1200"/>
                        <a:t>Shapiro-Wilk</a:t>
                      </a:r>
                      <a:endParaRPr sz="1200"/>
                    </a:p>
                  </a:txBody>
                  <a:tcPr marL="91425" marR="91425" marT="91425" marB="91425"/>
                </a:tc>
                <a:tc>
                  <a:txBody>
                    <a:bodyPr/>
                    <a:lstStyle/>
                    <a:p>
                      <a:pPr marL="0" lvl="0" indent="0" algn="l" rtl="0">
                        <a:spcBef>
                          <a:spcPts val="0"/>
                        </a:spcBef>
                        <a:spcAft>
                          <a:spcPts val="0"/>
                        </a:spcAft>
                        <a:buNone/>
                      </a:pPr>
                      <a:r>
                        <a:rPr lang="en" sz="1200"/>
                        <a:t>Non-Constant Variance</a:t>
                      </a:r>
                      <a:endParaRPr sz="1200"/>
                    </a:p>
                  </a:txBody>
                  <a:tcPr marL="91425" marR="91425" marT="91425" marB="91425"/>
                </a:tc>
                <a:extLst>
                  <a:ext uri="{0D108BD9-81ED-4DB2-BD59-A6C34878D82A}">
                    <a16:rowId xmlns:a16="http://schemas.microsoft.com/office/drawing/2014/main" val="10000"/>
                  </a:ext>
                </a:extLst>
              </a:tr>
              <a:tr h="445925">
                <a:tc>
                  <a:txBody>
                    <a:bodyPr/>
                    <a:lstStyle/>
                    <a:p>
                      <a:pPr marL="0" lvl="0" indent="0" algn="l" rtl="0">
                        <a:spcBef>
                          <a:spcPts val="0"/>
                        </a:spcBef>
                        <a:spcAft>
                          <a:spcPts val="0"/>
                        </a:spcAft>
                        <a:buNone/>
                      </a:pPr>
                      <a:r>
                        <a:rPr lang="en" sz="1200"/>
                        <a:t>P Value</a:t>
                      </a:r>
                      <a:endParaRPr sz="1200"/>
                    </a:p>
                  </a:txBody>
                  <a:tcPr marL="91425" marR="91425" marT="91425" marB="91425"/>
                </a:tc>
                <a:tc>
                  <a:txBody>
                    <a:bodyPr/>
                    <a:lstStyle/>
                    <a:p>
                      <a:pPr marL="0" lvl="0" indent="0" algn="l" rtl="0">
                        <a:spcBef>
                          <a:spcPts val="0"/>
                        </a:spcBef>
                        <a:spcAft>
                          <a:spcPts val="0"/>
                        </a:spcAft>
                        <a:buNone/>
                      </a:pPr>
                      <a:r>
                        <a:rPr lang="en" sz="1200"/>
                        <a:t>0.06984</a:t>
                      </a:r>
                      <a:endParaRPr sz="1200"/>
                    </a:p>
                  </a:txBody>
                  <a:tcPr marL="91425" marR="91425" marT="91425" marB="91425"/>
                </a:tc>
                <a:tc>
                  <a:txBody>
                    <a:bodyPr/>
                    <a:lstStyle/>
                    <a:p>
                      <a:pPr marL="0" lvl="0" indent="0" algn="l" rtl="0">
                        <a:spcBef>
                          <a:spcPts val="0"/>
                        </a:spcBef>
                        <a:spcAft>
                          <a:spcPts val="0"/>
                        </a:spcAft>
                        <a:buNone/>
                      </a:pPr>
                      <a:r>
                        <a:rPr lang="en" sz="1200"/>
                        <a:t>0.04141394</a:t>
                      </a:r>
                      <a:endParaRPr sz="1200"/>
                    </a:p>
                  </a:txBody>
                  <a:tcPr marL="91425" marR="91425" marT="91425" marB="91425"/>
                </a:tc>
                <a:extLst>
                  <a:ext uri="{0D108BD9-81ED-4DB2-BD59-A6C34878D82A}">
                    <a16:rowId xmlns:a16="http://schemas.microsoft.com/office/drawing/2014/main" val="10001"/>
                  </a:ext>
                </a:extLst>
              </a:tr>
            </a:tbl>
          </a:graphicData>
        </a:graphic>
      </p:graphicFrame>
      <p:pic>
        <p:nvPicPr>
          <p:cNvPr id="105" name="Google Shape;105;p18"/>
          <p:cNvPicPr preferRelativeResize="0"/>
          <p:nvPr/>
        </p:nvPicPr>
        <p:blipFill>
          <a:blip r:embed="rId4">
            <a:alphaModFix/>
          </a:blip>
          <a:stretch>
            <a:fillRect/>
          </a:stretch>
        </p:blipFill>
        <p:spPr>
          <a:xfrm>
            <a:off x="5145000" y="227692"/>
            <a:ext cx="3793825" cy="234405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9"/>
          <p:cNvPicPr preferRelativeResize="0"/>
          <p:nvPr/>
        </p:nvPicPr>
        <p:blipFill>
          <a:blip r:embed="rId3">
            <a:alphaModFix/>
          </a:blip>
          <a:stretch>
            <a:fillRect/>
          </a:stretch>
        </p:blipFill>
        <p:spPr>
          <a:xfrm>
            <a:off x="5189775" y="2658200"/>
            <a:ext cx="3641900" cy="2248652"/>
          </a:xfrm>
          <a:prstGeom prst="rect">
            <a:avLst/>
          </a:prstGeom>
          <a:noFill/>
          <a:ln>
            <a:noFill/>
          </a:ln>
        </p:spPr>
      </p:pic>
      <p:pic>
        <p:nvPicPr>
          <p:cNvPr id="111" name="Google Shape;111;p19"/>
          <p:cNvPicPr preferRelativeResize="0"/>
          <p:nvPr/>
        </p:nvPicPr>
        <p:blipFill>
          <a:blip r:embed="rId4">
            <a:alphaModFix/>
          </a:blip>
          <a:stretch>
            <a:fillRect/>
          </a:stretch>
        </p:blipFill>
        <p:spPr>
          <a:xfrm>
            <a:off x="5189763" y="533400"/>
            <a:ext cx="3641911" cy="2248650"/>
          </a:xfrm>
          <a:prstGeom prst="rect">
            <a:avLst/>
          </a:prstGeom>
          <a:noFill/>
          <a:ln>
            <a:noFill/>
          </a:ln>
        </p:spPr>
      </p:pic>
      <p:sp>
        <p:nvSpPr>
          <p:cNvPr id="112" name="Google Shape;112;p19"/>
          <p:cNvSpPr txBox="1">
            <a:spLocks noGrp="1"/>
          </p:cNvSpPr>
          <p:nvPr>
            <p:ph type="title" idx="4294967295"/>
          </p:nvPr>
        </p:nvSpPr>
        <p:spPr>
          <a:xfrm>
            <a:off x="222900" y="152400"/>
            <a:ext cx="4769700" cy="118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t>Harmonic-Trend Model</a:t>
            </a:r>
            <a:endParaRPr b="1"/>
          </a:p>
        </p:txBody>
      </p:sp>
      <p:sp>
        <p:nvSpPr>
          <p:cNvPr id="113" name="Google Shape;113;p19"/>
          <p:cNvSpPr txBox="1"/>
          <p:nvPr/>
        </p:nvSpPr>
        <p:spPr>
          <a:xfrm>
            <a:off x="260350" y="875825"/>
            <a:ext cx="4190100" cy="37932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 b="1">
                <a:latin typeface="Roboto"/>
                <a:ea typeface="Roboto"/>
                <a:cs typeface="Roboto"/>
                <a:sym typeface="Roboto"/>
              </a:rPr>
              <a:t>Forecasts</a:t>
            </a:r>
            <a:endParaRPr b="1">
              <a:latin typeface="Roboto"/>
              <a:ea typeface="Roboto"/>
              <a:cs typeface="Roboto"/>
              <a:sym typeface="Roboto"/>
            </a:endParaRPr>
          </a:p>
          <a:p>
            <a:pPr marL="0" lvl="0" indent="0" algn="l" rtl="0">
              <a:lnSpc>
                <a:spcPct val="115000"/>
              </a:lnSpc>
              <a:spcBef>
                <a:spcPts val="0"/>
              </a:spcBef>
              <a:spcAft>
                <a:spcPts val="0"/>
              </a:spcAft>
              <a:buNone/>
            </a:pPr>
            <a:endParaRPr sz="1100"/>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The forecasts seem to capture the overall trend and cyclical nature of the data</a:t>
            </a:r>
            <a:endParaRPr>
              <a:latin typeface="Roboto"/>
              <a:ea typeface="Roboto"/>
              <a:cs typeface="Roboto"/>
              <a:sym typeface="Roboto"/>
            </a:endParaRPr>
          </a:p>
          <a:p>
            <a:pPr marL="0" lvl="0" indent="0" algn="l" rtl="0">
              <a:lnSpc>
                <a:spcPct val="115000"/>
              </a:lnSpc>
              <a:spcBef>
                <a:spcPts val="0"/>
              </a:spcBef>
              <a:spcAft>
                <a:spcPts val="0"/>
              </a:spcAft>
              <a:buNone/>
            </a:pPr>
            <a:endParaRPr sz="1100"/>
          </a:p>
          <a:p>
            <a:pPr marL="457200" lvl="0" indent="-317500" algn="l" rtl="0">
              <a:lnSpc>
                <a:spcPct val="115000"/>
              </a:lnSpc>
              <a:spcBef>
                <a:spcPts val="0"/>
              </a:spcBef>
              <a:spcAft>
                <a:spcPts val="0"/>
              </a:spcAft>
              <a:buSzPts val="1400"/>
              <a:buFont typeface="Roboto"/>
              <a:buChar char="●"/>
            </a:pPr>
            <a:r>
              <a:rPr lang="en">
                <a:latin typeface="Roboto"/>
                <a:ea typeface="Roboto"/>
                <a:cs typeface="Roboto"/>
                <a:sym typeface="Roboto"/>
              </a:rPr>
              <a:t>However the forecasts don’t seem to capture the variance we see in the data, especially as we go forward in time.</a:t>
            </a: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r>
              <a:rPr lang="en">
                <a:latin typeface="Roboto"/>
                <a:ea typeface="Roboto"/>
                <a:cs typeface="Roboto"/>
                <a:sym typeface="Roboto"/>
              </a:rPr>
              <a:t>Due to these forecasts not capturing the variance and one of our assumptions for our model being violated, we will now look at a SARIMA model to see if that can better capture the data and forecast the Sea Ice Volume into the future.</a:t>
            </a:r>
            <a:endParaRPr>
              <a:latin typeface="Roboto"/>
              <a:ea typeface="Roboto"/>
              <a:cs typeface="Roboto"/>
              <a:sym typeface="Roboto"/>
            </a:endParaRPr>
          </a:p>
          <a:p>
            <a:pPr marL="45720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a:latin typeface="Roboto"/>
              <a:ea typeface="Roboto"/>
              <a:cs typeface="Roboto"/>
              <a:sym typeface="Roboto"/>
            </a:endParaRPr>
          </a:p>
          <a:p>
            <a:pPr marL="0" lvl="0" indent="0" algn="l" rtl="0">
              <a:lnSpc>
                <a:spcPct val="115000"/>
              </a:lnSpc>
              <a:spcBef>
                <a:spcPts val="0"/>
              </a:spcBef>
              <a:spcAft>
                <a:spcPts val="0"/>
              </a:spcAft>
              <a:buNone/>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SARIMA MODELLING</a:t>
            </a:r>
            <a:endParaRPr/>
          </a:p>
        </p:txBody>
      </p:sp>
      <p:sp>
        <p:nvSpPr>
          <p:cNvPr id="119" name="Google Shape;119;p20"/>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p:nvPr/>
        </p:nvSpPr>
        <p:spPr>
          <a:xfrm>
            <a:off x="653650" y="1425875"/>
            <a:ext cx="3258300" cy="25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Roboto"/>
                <a:ea typeface="Roboto"/>
                <a:cs typeface="Roboto"/>
                <a:sym typeface="Roboto"/>
              </a:rPr>
              <a:t>Figure shows residuals remaining after: </a:t>
            </a:r>
            <a:endParaRPr>
              <a:latin typeface="Roboto"/>
              <a:ea typeface="Roboto"/>
              <a:cs typeface="Roboto"/>
              <a:sym typeface="Roboto"/>
            </a:endParaRPr>
          </a:p>
          <a:p>
            <a:pPr marL="457200" lvl="0" indent="-317500" algn="l" rtl="0">
              <a:spcBef>
                <a:spcPts val="0"/>
              </a:spcBef>
              <a:spcAft>
                <a:spcPts val="0"/>
              </a:spcAft>
              <a:buSzPts val="1400"/>
              <a:buFont typeface="Roboto"/>
              <a:buChar char="●"/>
            </a:pPr>
            <a:r>
              <a:rPr lang="en" sz="1200">
                <a:latin typeface="Roboto"/>
                <a:ea typeface="Roboto"/>
                <a:cs typeface="Roboto"/>
                <a:sym typeface="Roboto"/>
              </a:rPr>
              <a:t>Box-Cox  transformation (λ = 0.85) </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Setting D = 1, period = 12</a:t>
            </a:r>
            <a:endParaRPr sz="1200">
              <a:latin typeface="Roboto"/>
              <a:ea typeface="Roboto"/>
              <a:cs typeface="Roboto"/>
              <a:sym typeface="Roboto"/>
            </a:endParaRPr>
          </a:p>
          <a:p>
            <a:pPr marL="457200" lvl="0" indent="-304800" algn="l" rtl="0">
              <a:spcBef>
                <a:spcPts val="0"/>
              </a:spcBef>
              <a:spcAft>
                <a:spcPts val="0"/>
              </a:spcAft>
              <a:buSzPts val="1200"/>
              <a:buFont typeface="Roboto"/>
              <a:buChar char="●"/>
            </a:pPr>
            <a:r>
              <a:rPr lang="en" sz="1200">
                <a:latin typeface="Roboto"/>
                <a:ea typeface="Roboto"/>
                <a:cs typeface="Roboto"/>
                <a:sym typeface="Roboto"/>
              </a:rPr>
              <a:t>SARIMA(0,0,0)x(0,1,0)</a:t>
            </a:r>
            <a:r>
              <a:rPr lang="en" sz="1200" baseline="-25000">
                <a:latin typeface="Roboto"/>
                <a:ea typeface="Roboto"/>
                <a:cs typeface="Roboto"/>
                <a:sym typeface="Roboto"/>
              </a:rPr>
              <a:t>12</a:t>
            </a:r>
            <a:endParaRPr sz="1200" baseline="-250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Absence of a pattern in the residuals confirms the presence of a seasonal trend.</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r>
              <a:rPr lang="en" sz="1200">
                <a:latin typeface="Roboto"/>
                <a:ea typeface="Roboto"/>
                <a:cs typeface="Roboto"/>
                <a:sym typeface="Roboto"/>
              </a:rPr>
              <a:t>Slowly decaying pattern prior to 1st period (1s) in ACF plot implies existence of an ordinary trend in the residuals.</a:t>
            </a: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a:p>
            <a:pPr marL="0" lvl="0" indent="0" algn="l" rtl="0">
              <a:spcBef>
                <a:spcPts val="0"/>
              </a:spcBef>
              <a:spcAft>
                <a:spcPts val="0"/>
              </a:spcAft>
              <a:buNone/>
            </a:pPr>
            <a:endParaRPr sz="1200">
              <a:latin typeface="Roboto"/>
              <a:ea typeface="Roboto"/>
              <a:cs typeface="Roboto"/>
              <a:sym typeface="Roboto"/>
            </a:endParaRPr>
          </a:p>
        </p:txBody>
      </p:sp>
      <p:sp>
        <p:nvSpPr>
          <p:cNvPr id="125" name="Google Shape;125;p21"/>
          <p:cNvSpPr txBox="1">
            <a:spLocks noGrp="1"/>
          </p:cNvSpPr>
          <p:nvPr>
            <p:ph type="title" idx="4294967295"/>
          </p:nvPr>
        </p:nvSpPr>
        <p:spPr>
          <a:xfrm>
            <a:off x="311725" y="12646"/>
            <a:ext cx="8520600" cy="114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b="1">
                <a:solidFill>
                  <a:srgbClr val="000000"/>
                </a:solidFill>
                <a:latin typeface="Arial"/>
                <a:ea typeface="Arial"/>
                <a:cs typeface="Arial"/>
                <a:sym typeface="Arial"/>
              </a:rPr>
              <a:t>Residuals Approach </a:t>
            </a:r>
            <a:endParaRPr sz="3000" b="1">
              <a:solidFill>
                <a:srgbClr val="000000"/>
              </a:solidFill>
              <a:latin typeface="Arial"/>
              <a:ea typeface="Arial"/>
              <a:cs typeface="Arial"/>
              <a:sym typeface="Arial"/>
            </a:endParaRPr>
          </a:p>
          <a:p>
            <a:pPr marL="0" lvl="0" indent="0" algn="ctr" rtl="0">
              <a:spcBef>
                <a:spcPts val="0"/>
              </a:spcBef>
              <a:spcAft>
                <a:spcPts val="0"/>
              </a:spcAft>
              <a:buNone/>
            </a:pPr>
            <a:r>
              <a:rPr lang="en" sz="2400" b="1">
                <a:solidFill>
                  <a:srgbClr val="000000"/>
                </a:solidFill>
                <a:latin typeface="Arial"/>
                <a:ea typeface="Arial"/>
                <a:cs typeface="Arial"/>
                <a:sym typeface="Arial"/>
              </a:rPr>
              <a:t>Transform and Model Seasonality</a:t>
            </a:r>
            <a:r>
              <a:rPr lang="en" sz="3000" b="1">
                <a:solidFill>
                  <a:srgbClr val="000000"/>
                </a:solidFill>
                <a:latin typeface="Arial"/>
                <a:ea typeface="Arial"/>
                <a:cs typeface="Arial"/>
                <a:sym typeface="Arial"/>
              </a:rPr>
              <a:t>  </a:t>
            </a:r>
            <a:endParaRPr sz="1800" b="1">
              <a:solidFill>
                <a:srgbClr val="000000"/>
              </a:solidFill>
              <a:latin typeface="Arial"/>
              <a:ea typeface="Arial"/>
              <a:cs typeface="Arial"/>
              <a:sym typeface="Arial"/>
            </a:endParaRPr>
          </a:p>
        </p:txBody>
      </p:sp>
      <p:pic>
        <p:nvPicPr>
          <p:cNvPr id="126" name="Google Shape;126;p21"/>
          <p:cNvPicPr preferRelativeResize="0"/>
          <p:nvPr/>
        </p:nvPicPr>
        <p:blipFill>
          <a:blip r:embed="rId3">
            <a:alphaModFix/>
          </a:blip>
          <a:stretch>
            <a:fillRect/>
          </a:stretch>
        </p:blipFill>
        <p:spPr>
          <a:xfrm>
            <a:off x="4486400" y="1082625"/>
            <a:ext cx="3729401" cy="4080625"/>
          </a:xfrm>
          <a:prstGeom prst="rect">
            <a:avLst/>
          </a:prstGeom>
          <a:noFill/>
          <a:ln>
            <a:noFill/>
          </a:ln>
        </p:spPr>
      </p:pic>
      <p:sp>
        <p:nvSpPr>
          <p:cNvPr id="127" name="Google Shape;127;p21"/>
          <p:cNvSpPr txBox="1"/>
          <p:nvPr/>
        </p:nvSpPr>
        <p:spPr>
          <a:xfrm>
            <a:off x="6171237" y="1100295"/>
            <a:ext cx="2315700" cy="3489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000">
                <a:latin typeface="Roboto"/>
                <a:ea typeface="Roboto"/>
                <a:cs typeface="Roboto"/>
                <a:sym typeface="Roboto"/>
              </a:rPr>
              <a:t>SARIMA(0,0,0)x(0,1,0)</a:t>
            </a:r>
            <a:r>
              <a:rPr lang="en" sz="1000" baseline="-25000">
                <a:latin typeface="Roboto"/>
                <a:ea typeface="Roboto"/>
                <a:cs typeface="Roboto"/>
                <a:sym typeface="Roboto"/>
              </a:rPr>
              <a:t>12</a:t>
            </a:r>
            <a:endParaRPr sz="10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2216</Words>
  <Application>Microsoft Office PowerPoint</Application>
  <PresentationFormat>On-screen Show (16:9)</PresentationFormat>
  <Paragraphs>187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Roboto</vt:lpstr>
      <vt:lpstr>Arial</vt:lpstr>
      <vt:lpstr>Calibri</vt:lpstr>
      <vt:lpstr>Merriweather</vt:lpstr>
      <vt:lpstr>Paradigm</vt:lpstr>
      <vt:lpstr>Time Series Analysis Final Project Forecasting Arctic Sea Ice</vt:lpstr>
      <vt:lpstr>Effects of Climate Change on Arctic Sea Ice</vt:lpstr>
      <vt:lpstr>Changes in Arctic Sea Ice (1980 to 2018)</vt:lpstr>
      <vt:lpstr>DETERMINISTIC MODELLING</vt:lpstr>
      <vt:lpstr>Harmonic-Trend Model</vt:lpstr>
      <vt:lpstr>Harmonic-Trend Model</vt:lpstr>
      <vt:lpstr>Harmonic-Trend Model</vt:lpstr>
      <vt:lpstr>SARIMA MODELLING</vt:lpstr>
      <vt:lpstr>Residuals Approach  Transform and Model Seasonality  </vt:lpstr>
      <vt:lpstr>Model Trend </vt:lpstr>
      <vt:lpstr>PowerPoint Presentation</vt:lpstr>
      <vt:lpstr>One potential Model - SARIMA(1,1,3)x(0,1,1)12 </vt:lpstr>
      <vt:lpstr>Model Fitting</vt:lpstr>
      <vt:lpstr>Diagnostic Checking</vt:lpstr>
      <vt:lpstr>Normality of Residuals</vt:lpstr>
      <vt:lpstr>Forecast Using SARIMA Model</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Analysis Final Project Forecasting Arctic Sea Ice</dc:title>
  <dc:creator>Charles</dc:creator>
  <cp:lastModifiedBy>Charles Galea</cp:lastModifiedBy>
  <cp:revision>1</cp:revision>
  <dcterms:modified xsi:type="dcterms:W3CDTF">2025-03-21T03:52:32Z</dcterms:modified>
</cp:coreProperties>
</file>