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118" r:id="rId4"/>
  </p:sldMasterIdLst>
  <p:notesMasterIdLst>
    <p:notesMasterId r:id="rId17"/>
  </p:notesMasterIdLst>
  <p:handoutMasterIdLst>
    <p:handoutMasterId r:id="rId18"/>
  </p:handoutMasterIdLst>
  <p:sldIdLst>
    <p:sldId id="2671" r:id="rId5"/>
    <p:sldId id="2662" r:id="rId6"/>
    <p:sldId id="2145706699" r:id="rId7"/>
    <p:sldId id="2145706700" r:id="rId8"/>
    <p:sldId id="2145706701" r:id="rId9"/>
    <p:sldId id="2145706702" r:id="rId10"/>
    <p:sldId id="2145706703" r:id="rId11"/>
    <p:sldId id="2145706704" r:id="rId12"/>
    <p:sldId id="2145706705" r:id="rId13"/>
    <p:sldId id="2145706706" r:id="rId14"/>
    <p:sldId id="2145706707" r:id="rId15"/>
    <p:sldId id="1027" r:id="rId16"/>
  </p:sldIdLst>
  <p:sldSz cx="12192000" cy="6858000"/>
  <p:notesSz cx="6797675" cy="9926638"/>
  <p:embeddedFontLst>
    <p:embeddedFont>
      <p:font typeface="Ubuntu" panose="020B0504030602030204" pitchFamily="34" charset="0"/>
      <p:regular r:id="rId19"/>
      <p:bold r:id="rId20"/>
      <p:italic r:id="rId21"/>
      <p:boldItalic r:id="rId22"/>
    </p:embeddedFont>
    <p:embeddedFont>
      <p:font typeface="Ubuntu Light" panose="020B0304030602030204" pitchFamily="34" charset="0"/>
      <p:regular r:id="rId23"/>
      <p:italic r:id="rId24"/>
    </p:embeddedFont>
    <p:embeddedFont>
      <p:font typeface="Ubuntu Medium" panose="020B0604030602030204" pitchFamily="34" charset="0"/>
      <p:regular r:id="rId25"/>
      <p:italic r:id="rId26"/>
    </p:embeddedFont>
    <p:embeddedFont>
      <p:font typeface="Verdana" panose="020B0604030504040204" pitchFamily="34" charset="0"/>
      <p:regular r:id="rId27"/>
      <p:bold r:id="rId28"/>
      <p:italic r:id="rId29"/>
      <p:bold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6F6F6"/>
    <a:srgbClr val="616585"/>
    <a:srgbClr val="14596B"/>
    <a:srgbClr val="005482"/>
    <a:srgbClr val="272936"/>
    <a:srgbClr val="003857"/>
    <a:srgbClr val="E6E6E6"/>
    <a:srgbClr val="00C37B"/>
    <a:srgbClr val="FF6327"/>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398" autoAdjust="0"/>
  </p:normalViewPr>
  <p:slideViewPr>
    <p:cSldViewPr>
      <p:cViewPr varScale="1">
        <p:scale>
          <a:sx n="111" d="100"/>
          <a:sy n="111" d="100"/>
        </p:scale>
        <p:origin x="594" y="78"/>
      </p:cViewPr>
      <p:guideLst>
        <p:guide orient="horz" pos="2886"/>
        <p:guide pos="5609"/>
        <p:guide pos="2071"/>
      </p:guideLst>
    </p:cSldViewPr>
  </p:slideViewPr>
  <p:outlineViewPr>
    <p:cViewPr>
      <p:scale>
        <a:sx n="33" d="100"/>
        <a:sy n="33" d="100"/>
      </p:scale>
      <p:origin x="0" y="-908"/>
    </p:cViewPr>
  </p:outlineViewPr>
  <p:notesTextViewPr>
    <p:cViewPr>
      <p:scale>
        <a:sx n="3" d="2"/>
        <a:sy n="3" d="2"/>
      </p:scale>
      <p:origin x="0" y="0"/>
    </p:cViewPr>
  </p:notesTextViewPr>
  <p:sorterViewPr>
    <p:cViewPr>
      <p:scale>
        <a:sx n="1" d="2"/>
        <a:sy n="1" d="2"/>
      </p:scale>
      <p:origin x="0" y="0"/>
    </p:cViewPr>
  </p:sorterViewPr>
  <p:notesViewPr>
    <p:cSldViewPr>
      <p:cViewPr varScale="1">
        <p:scale>
          <a:sx n="106" d="100"/>
          <a:sy n="106" d="100"/>
        </p:scale>
        <p:origin x="2384"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02/05/2025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02/05/2025</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www.linkedin.com/company/capgemini"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www.youtube.com/capgeminimedia" TargetMode="Externa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www.linkedin.com/company/capgemini"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www.youtube.com/capgeminimedia" TargetMode="External"/></Relationships>
</file>

<file path=ppt/slideLayouts/_rels/slideLayout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3" Type="http://schemas.openxmlformats.org/officeDocument/2006/relationships/hyperlink" Target="http://www.facebook.com/capgemini" TargetMode="External"/><Relationship Id="rId7" Type="http://schemas.openxmlformats.org/officeDocument/2006/relationships/image" Target="../media/image10.png"/><Relationship Id="rId12" Type="http://schemas.openxmlformats.org/officeDocument/2006/relationships/hyperlink" Target="http://www.youtube.com/capgeminimedia"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slideshare.net/capgemini" TargetMode="External"/><Relationship Id="rId14" Type="http://schemas.microsoft.com/office/2007/relationships/hdphoto" Target="../media/hdphoto4.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3032"/>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dirty="0"/>
          </a:p>
        </p:txBody>
      </p:sp>
      <p:grpSp>
        <p:nvGrpSpPr>
          <p:cNvPr id="8" name="Group 1">
            <a:extLst>
              <a:ext uri="{FF2B5EF4-FFF2-40B4-BE49-F238E27FC236}">
                <a16:creationId xmlns:a16="http://schemas.microsoft.com/office/drawing/2014/main" id="{03C5622C-AFD4-93DA-3105-DD24A1095D2B}"/>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EC1F4AF4-B2D1-B383-5414-6A7CE220351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562EA075-7E1A-57B6-FA93-F8A92DA56EC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ABED82B4-66F4-60A2-8FF7-76C7FFFB8A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C403332C-6371-29E3-2335-DFAA7BE6C2F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3D2D8432-F91A-C228-692F-66BF4106BFBA}"/>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33902574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dirty="0"/>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387779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867066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5987808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grpSp>
        <p:nvGrpSpPr>
          <p:cNvPr id="8" name="Group 2">
            <a:extLst>
              <a:ext uri="{FF2B5EF4-FFF2-40B4-BE49-F238E27FC236}">
                <a16:creationId xmlns:a16="http://schemas.microsoft.com/office/drawing/2014/main" id="{C6036FEE-55DE-70FD-8023-666A176E56D8}"/>
              </a:ext>
            </a:extLst>
          </p:cNvPr>
          <p:cNvGrpSpPr>
            <a:grpSpLocks noChangeAspect="1"/>
          </p:cNvGrpSpPr>
          <p:nvPr userDrawn="1"/>
        </p:nvGrpSpPr>
        <p:grpSpPr>
          <a:xfrm>
            <a:off x="1343473" y="6021288"/>
            <a:ext cx="1872000" cy="420870"/>
            <a:chOff x="5094083" y="5360390"/>
            <a:chExt cx="3039349" cy="683316"/>
          </a:xfrm>
        </p:grpSpPr>
        <p:sp>
          <p:nvSpPr>
            <p:cNvPr id="9" name="Freeform: Shape 4">
              <a:extLst>
                <a:ext uri="{FF2B5EF4-FFF2-40B4-BE49-F238E27FC236}">
                  <a16:creationId xmlns:a16="http://schemas.microsoft.com/office/drawing/2014/main" id="{B1ED800D-0360-E693-191D-220DFE10BEC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5">
              <a:extLst>
                <a:ext uri="{FF2B5EF4-FFF2-40B4-BE49-F238E27FC236}">
                  <a16:creationId xmlns:a16="http://schemas.microsoft.com/office/drawing/2014/main" id="{95F4CCB2-170A-19BE-C942-B19098270C42}"/>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6">
              <a:extLst>
                <a:ext uri="{FF2B5EF4-FFF2-40B4-BE49-F238E27FC236}">
                  <a16:creationId xmlns:a16="http://schemas.microsoft.com/office/drawing/2014/main" id="{890A43B6-BBB1-B11D-0EB6-447FE3C6F0F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7">
              <a:extLst>
                <a:ext uri="{FF2B5EF4-FFF2-40B4-BE49-F238E27FC236}">
                  <a16:creationId xmlns:a16="http://schemas.microsoft.com/office/drawing/2014/main" id="{B0A92FC2-E6FE-6A55-A3D8-D99E8E6201E5}"/>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8">
              <a:extLst>
                <a:ext uri="{FF2B5EF4-FFF2-40B4-BE49-F238E27FC236}">
                  <a16:creationId xmlns:a16="http://schemas.microsoft.com/office/drawing/2014/main" id="{1C3193CB-D868-D37B-4D53-F1726DCD2D02}"/>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78986856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550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C4263A-DA82-3AB3-0A84-F2337DC19F6E}"/>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407368" y="1865049"/>
            <a:ext cx="4967933"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407368" y="25371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407368" y="320932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407368" y="388146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407368" y="455360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407368" y="522574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407368" y="58978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p:nvPr>
        </p:nvSpPr>
        <p:spPr>
          <a:xfrm>
            <a:off x="414971" y="260350"/>
            <a:ext cx="5681029" cy="79216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071915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dirty="0"/>
              <a:t>Click to edit Agenda</a:t>
            </a:r>
            <a:endParaRPr lang="en-GB" dirty="0"/>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79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en-US"/>
              <a:t>Click to edit Master title style</a:t>
            </a:r>
            <a:endParaRPr lang="en-US" dirty="0"/>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a">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822078082"/>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Page">
    <p:bg>
      <p:bgPr>
        <a:solidFill>
          <a:schemeClr val="accent4"/>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3310458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age 2">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496153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7025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9055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358079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95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5924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1701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66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8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7415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1">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521094"/>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2">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51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nd picture 3">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a:lstStyle/>
          <a:p>
            <a:r>
              <a:rPr lang="en-US"/>
              <a:t>Click to edit Master title style</a:t>
            </a:r>
          </a:p>
        </p:txBody>
      </p:sp>
    </p:spTree>
    <p:extLst>
      <p:ext uri="{BB962C8B-B14F-4D97-AF65-F5344CB8AC3E}">
        <p14:creationId xmlns:p14="http://schemas.microsoft.com/office/powerpoint/2010/main" val="299587924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nd picture 4">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a:lstStyle/>
          <a:p>
            <a:r>
              <a:rPr lang="en-US"/>
              <a:t>Click to edit Master title style</a:t>
            </a:r>
          </a:p>
        </p:txBody>
      </p:sp>
    </p:spTree>
    <p:extLst>
      <p:ext uri="{BB962C8B-B14F-4D97-AF65-F5344CB8AC3E}">
        <p14:creationId xmlns:p14="http://schemas.microsoft.com/office/powerpoint/2010/main" val="2399727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03174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91407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97981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picture dark grey">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70553885"/>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icture dark grey 2">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698989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icture dark grey 3">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81145079"/>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a">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12660760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and picture dark grey 4">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a:lstStyle>
            <a:lvl1pPr>
              <a:defRPr>
                <a:solidFill>
                  <a:schemeClr val="bg1"/>
                </a:solidFill>
              </a:defRPr>
            </a:lvl1pPr>
          </a:lstStyle>
          <a:p>
            <a:r>
              <a:rPr lang="en-US"/>
              <a:t>Click to edit Master title style</a:t>
            </a:r>
            <a:endParaRPr lang="de-DE" dirty="0"/>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129707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Dark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8071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apgemini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62894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gradient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7">
            <a:hlinkClick r:id="rId3"/>
            <a:extLst>
              <a:ext uri="{FF2B5EF4-FFF2-40B4-BE49-F238E27FC236}">
                <a16:creationId xmlns:a16="http://schemas.microsoft.com/office/drawing/2014/main" id="{07109928-A368-8E6C-E810-A3BE3562241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5" name="Picture 2">
            <a:hlinkClick r:id="rId5"/>
            <a:extLst>
              <a:ext uri="{FF2B5EF4-FFF2-40B4-BE49-F238E27FC236}">
                <a16:creationId xmlns:a16="http://schemas.microsoft.com/office/drawing/2014/main" id="{BC7C032C-2D1F-E483-8D4A-586900EE0BAD}"/>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6" name="Picture 4">
            <a:hlinkClick r:id="rId7"/>
            <a:extLst>
              <a:ext uri="{FF2B5EF4-FFF2-40B4-BE49-F238E27FC236}">
                <a16:creationId xmlns:a16="http://schemas.microsoft.com/office/drawing/2014/main" id="{AEBD9D88-5872-54F3-A0E5-7F3AAA4CAE57}"/>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7" name="Picture 6">
            <a:hlinkClick r:id="rId9"/>
            <a:extLst>
              <a:ext uri="{FF2B5EF4-FFF2-40B4-BE49-F238E27FC236}">
                <a16:creationId xmlns:a16="http://schemas.microsoft.com/office/drawing/2014/main" id="{66271E5E-9FCA-435A-BE7E-AA314EB19797}"/>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Tree>
    <p:extLst>
      <p:ext uri="{BB962C8B-B14F-4D97-AF65-F5344CB8AC3E}">
        <p14:creationId xmlns:p14="http://schemas.microsoft.com/office/powerpoint/2010/main" val="321426425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inal Slide grey">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46A5DB-4C4F-1F79-F6F4-3019062D13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tx1"/>
                </a:solidFill>
                <a:latin typeface="+mn-lt"/>
                <a:cs typeface="Arial"/>
              </a:rPr>
              <a:t>Copyright © 2024 Capgemini. All rights reserved.</a:t>
            </a:r>
          </a:p>
        </p:txBody>
      </p:sp>
      <p:pic>
        <p:nvPicPr>
          <p:cNvPr id="26" name="Picture 7">
            <a:hlinkClick r:id="rId3"/>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4" cstate="screen">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6"/>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7" cstate="screen">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14089" y="5569299"/>
            <a:ext cx="333195" cy="333195"/>
          </a:xfrm>
          <a:prstGeom prst="rect">
            <a:avLst/>
          </a:prstGeom>
          <a:noFill/>
        </p:spPr>
      </p:pic>
      <p:pic>
        <p:nvPicPr>
          <p:cNvPr id="28" name="Picture 4">
            <a:hlinkClick r:id="rId9"/>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10" cstate="screen">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305245" y="5569299"/>
            <a:ext cx="333195" cy="333195"/>
          </a:xfrm>
          <a:prstGeom prst="rect">
            <a:avLst/>
          </a:prstGeom>
          <a:noFill/>
        </p:spPr>
      </p:pic>
      <p:pic>
        <p:nvPicPr>
          <p:cNvPr id="30" name="Picture 6">
            <a:hlinkClick r:id="rId12"/>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3" cstate="screen">
            <a:duotone>
              <a:prstClr val="black"/>
              <a:schemeClr val="accent4">
                <a:tint val="45000"/>
                <a:satMod val="400000"/>
              </a:schemeClr>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696400" y="5569299"/>
            <a:ext cx="333195" cy="333195"/>
          </a:xfrm>
          <a:prstGeom prst="rect">
            <a:avLst/>
          </a:prstGeom>
          <a:noFill/>
        </p:spPr>
      </p:pic>
      <p:grpSp>
        <p:nvGrpSpPr>
          <p:cNvPr id="2" name="Group 1">
            <a:extLst>
              <a:ext uri="{FF2B5EF4-FFF2-40B4-BE49-F238E27FC236}">
                <a16:creationId xmlns:a16="http://schemas.microsoft.com/office/drawing/2014/main" id="{FE4C124A-1677-5379-4F1F-D80E084B6A07}"/>
              </a:ext>
            </a:extLst>
          </p:cNvPr>
          <p:cNvGrpSpPr>
            <a:grpSpLocks noChangeAspect="1"/>
          </p:cNvGrpSpPr>
          <p:nvPr userDrawn="1"/>
        </p:nvGrpSpPr>
        <p:grpSpPr>
          <a:xfrm>
            <a:off x="443236" y="6021288"/>
            <a:ext cx="1872000" cy="420870"/>
            <a:chOff x="5095385" y="4090756"/>
            <a:chExt cx="3033729" cy="682053"/>
          </a:xfrm>
        </p:grpSpPr>
        <p:sp>
          <p:nvSpPr>
            <p:cNvPr id="3" name="Freeform: Shape 2">
              <a:extLst>
                <a:ext uri="{FF2B5EF4-FFF2-40B4-BE49-F238E27FC236}">
                  <a16:creationId xmlns:a16="http://schemas.microsoft.com/office/drawing/2014/main" id="{17CD1832-464E-8F19-D1FF-C26D2A4008C4}"/>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A27580D5-10C4-1378-1B16-22D2C6577A5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8296E9CB-B7F8-9F5C-5A91-CC70339F428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6" name="Freeform: Shape 14">
              <a:extLst>
                <a:ext uri="{FF2B5EF4-FFF2-40B4-BE49-F238E27FC236}">
                  <a16:creationId xmlns:a16="http://schemas.microsoft.com/office/drawing/2014/main" id="{4046F42C-B4B1-F5B5-97B0-295157FB511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7" name="Freeform: Shape 20">
              <a:extLst>
                <a:ext uri="{FF2B5EF4-FFF2-40B4-BE49-F238E27FC236}">
                  <a16:creationId xmlns:a16="http://schemas.microsoft.com/office/drawing/2014/main" id="{B9876A18-1EED-B3A2-6F45-2D9C7CE3D38D}"/>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261234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s slide 3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873264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b">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1">
            <a:extLst>
              <a:ext uri="{FF2B5EF4-FFF2-40B4-BE49-F238E27FC236}">
                <a16:creationId xmlns:a16="http://schemas.microsoft.com/office/drawing/2014/main" id="{D5EC1CE0-E890-6F27-EC37-CCBB63335D47}"/>
              </a:ext>
            </a:extLst>
          </p:cNvPr>
          <p:cNvGrpSpPr>
            <a:grpSpLocks noChangeAspect="1"/>
          </p:cNvGrpSpPr>
          <p:nvPr userDrawn="1"/>
        </p:nvGrpSpPr>
        <p:grpSpPr>
          <a:xfrm>
            <a:off x="443236" y="6021288"/>
            <a:ext cx="1872000" cy="420870"/>
            <a:chOff x="5095385" y="4090756"/>
            <a:chExt cx="3033729" cy="682053"/>
          </a:xfrm>
        </p:grpSpPr>
        <p:sp>
          <p:nvSpPr>
            <p:cNvPr id="6" name="Freeform: Shape 2">
              <a:extLst>
                <a:ext uri="{FF2B5EF4-FFF2-40B4-BE49-F238E27FC236}">
                  <a16:creationId xmlns:a16="http://schemas.microsoft.com/office/drawing/2014/main" id="{FC1EFD8E-6111-C0FE-F23B-7FCABA181AFF}"/>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1" name="Freeform: Shape 3">
              <a:extLst>
                <a:ext uri="{FF2B5EF4-FFF2-40B4-BE49-F238E27FC236}">
                  <a16:creationId xmlns:a16="http://schemas.microsoft.com/office/drawing/2014/main" id="{2E0336C3-FD2D-34F2-37FE-01F1463B9B1A}"/>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4">
              <a:extLst>
                <a:ext uri="{FF2B5EF4-FFF2-40B4-BE49-F238E27FC236}">
                  <a16:creationId xmlns:a16="http://schemas.microsoft.com/office/drawing/2014/main" id="{BCC79B1A-4DEF-2D28-22B2-7BFA7646E1A5}"/>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14">
              <a:extLst>
                <a:ext uri="{FF2B5EF4-FFF2-40B4-BE49-F238E27FC236}">
                  <a16:creationId xmlns:a16="http://schemas.microsoft.com/office/drawing/2014/main" id="{95610CD6-85BD-3AFA-95C6-25178AB66F0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20">
              <a:extLst>
                <a:ext uri="{FF2B5EF4-FFF2-40B4-BE49-F238E27FC236}">
                  <a16:creationId xmlns:a16="http://schemas.microsoft.com/office/drawing/2014/main" id="{DE7326A8-CE97-C71F-CFF8-B35813A22238}"/>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6009910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se slide 3c">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8832205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053956"/>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dirty="0"/>
          </a:p>
        </p:txBody>
      </p:sp>
      <p:grpSp>
        <p:nvGrpSpPr>
          <p:cNvPr id="8" name="Group 1">
            <a:extLst>
              <a:ext uri="{FF2B5EF4-FFF2-40B4-BE49-F238E27FC236}">
                <a16:creationId xmlns:a16="http://schemas.microsoft.com/office/drawing/2014/main" id="{0650393B-7E46-5ECE-4310-AF8EC7255742}"/>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09E51387-52A5-B06A-AEC1-9A4DA7D2DAC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1A2D993C-1439-0B90-F87F-84C15E66CF4C}"/>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9D4A7921-9C3C-6166-B6B7-CEDC5FF28E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F10A1F9A-93B6-1683-DDEE-2FA6B370E583}"/>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74BF5A15-51F5-5003-8669-EA9C008D0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692911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211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dirty="0"/>
              <a:t>Modifiez le style du titre</a:t>
            </a:r>
            <a:endParaRPr lang="en-GB" dirty="0"/>
          </a:p>
        </p:txBody>
      </p:sp>
    </p:spTree>
    <p:extLst>
      <p:ext uri="{BB962C8B-B14F-4D97-AF65-F5344CB8AC3E}">
        <p14:creationId xmlns:p14="http://schemas.microsoft.com/office/powerpoint/2010/main" val="40201426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47"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dirty="0"/>
              <a:t>Modifiez le style du titre</a:t>
            </a:r>
            <a:endParaRPr lang="de-DE"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chemeClr val="bg1">
                    <a:lumMod val="65000"/>
                  </a:schemeClr>
                </a:solidFill>
                <a:latin typeface="+mn-lt"/>
                <a:cs typeface="Arial" panose="020B0604020202020204" pitchFamily="34" charset="0"/>
              </a:rPr>
              <a:t>Presentation Title  |  Author  |  Date</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lumMod val="65000"/>
                  </a:schemeClr>
                </a:solidFill>
                <a:latin typeface="+mn-lt"/>
                <a:cs typeface="Arial" panose="020B0604020202020204" pitchFamily="34" charset="0"/>
              </a:rPr>
              <a:t>Company Confidential © Capgemini 2024.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4165" r:id="rId1"/>
    <p:sldLayoutId id="2147484177" r:id="rId2"/>
    <p:sldLayoutId id="2147484198" r:id="rId3"/>
    <p:sldLayoutId id="2147484119" r:id="rId4"/>
    <p:sldLayoutId id="2147484199" r:id="rId5"/>
    <p:sldLayoutId id="2147484162" r:id="rId6"/>
    <p:sldLayoutId id="2147484158" r:id="rId7"/>
    <p:sldLayoutId id="2147484169" r:id="rId8"/>
    <p:sldLayoutId id="2147484179" r:id="rId9"/>
    <p:sldLayoutId id="2147484180" r:id="rId10"/>
    <p:sldLayoutId id="2147484181" r:id="rId11"/>
    <p:sldLayoutId id="2147484184" r:id="rId12"/>
    <p:sldLayoutId id="2147484185" r:id="rId13"/>
    <p:sldLayoutId id="2147484186" r:id="rId14"/>
    <p:sldLayoutId id="2147484187" r:id="rId15"/>
    <p:sldLayoutId id="2147484124" r:id="rId16"/>
    <p:sldLayoutId id="2147484200" r:id="rId17"/>
    <p:sldLayoutId id="2147484194" r:id="rId18"/>
    <p:sldLayoutId id="2147484159" r:id="rId19"/>
    <p:sldLayoutId id="2147484125" r:id="rId20"/>
    <p:sldLayoutId id="2147484126" r:id="rId21"/>
    <p:sldLayoutId id="2147484127" r:id="rId22"/>
    <p:sldLayoutId id="2147484128" r:id="rId23"/>
    <p:sldLayoutId id="2147484129" r:id="rId24"/>
    <p:sldLayoutId id="2147484130" r:id="rId25"/>
    <p:sldLayoutId id="2147484131" r:id="rId26"/>
    <p:sldLayoutId id="2147484132" r:id="rId27"/>
    <p:sldLayoutId id="2147484133" r:id="rId28"/>
    <p:sldLayoutId id="2147484134" r:id="rId29"/>
    <p:sldLayoutId id="2147484135" r:id="rId30"/>
    <p:sldLayoutId id="2147484136" r:id="rId31"/>
    <p:sldLayoutId id="2147484137" r:id="rId32"/>
    <p:sldLayoutId id="2147484138" r:id="rId33"/>
    <p:sldLayoutId id="2147484195" r:id="rId34"/>
    <p:sldLayoutId id="2147484144" r:id="rId35"/>
    <p:sldLayoutId id="2147484197" r:id="rId36"/>
    <p:sldLayoutId id="2147484139" r:id="rId37"/>
    <p:sldLayoutId id="2147484140" r:id="rId38"/>
    <p:sldLayoutId id="2147484141" r:id="rId39"/>
    <p:sldLayoutId id="2147484142" r:id="rId40"/>
    <p:sldLayoutId id="2147484143" r:id="rId41"/>
    <p:sldLayoutId id="2147484145" r:id="rId42"/>
    <p:sldLayoutId id="2147484156" r:id="rId43"/>
    <p:sldLayoutId id="2147484201" r:id="rId44"/>
    <p:sldLayoutId id="2147484160" r:id="rId45"/>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apgemhon/AspireAIAgentsCSVSChat" TargetMode="External"/><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hyperlink" Target="https://github.com/capgemhon/AspireAIAgentsCSVSChat/blob/master/LLM%20document%20comparison.doc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jpeg"/><Relationship Id="rId2" Type="http://schemas.openxmlformats.org/officeDocument/2006/relationships/image" Target="../media/image18.png"/><Relationship Id="rId16"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png"/><Relationship Id="rId15" Type="http://schemas.openxmlformats.org/officeDocument/2006/relationships/image" Target="../media/image3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jpeg"/></Relationships>
</file>

<file path=ppt/slides/_rels/slide5.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09762F9-0F75-C13B-9B17-9C014B36257B}"/>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5" b="5"/>
          <a:stretch/>
        </p:blipFill>
        <p:spPr>
          <a:xfrm>
            <a:off x="5159896" y="1916832"/>
            <a:ext cx="7032104" cy="4941168"/>
          </a:xfrm>
        </p:spPr>
      </p:pic>
      <p:pic>
        <p:nvPicPr>
          <p:cNvPr id="9" name="Picture 16">
            <a:extLst>
              <a:ext uri="{FF2B5EF4-FFF2-40B4-BE49-F238E27FC236}">
                <a16:creationId xmlns:a16="http://schemas.microsoft.com/office/drawing/2014/main" id="{3252226A-3A48-4B09-0BAA-903FEF0A455D}"/>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31767" y="0"/>
            <a:ext cx="8281358" cy="6858000"/>
          </a:xfrm>
          <a:prstGeom prst="rect">
            <a:avLst/>
          </a:prstGeom>
        </p:spPr>
      </p:pic>
      <p:sp>
        <p:nvSpPr>
          <p:cNvPr id="5" name="Title 4">
            <a:extLst>
              <a:ext uri="{FF2B5EF4-FFF2-40B4-BE49-F238E27FC236}">
                <a16:creationId xmlns:a16="http://schemas.microsoft.com/office/drawing/2014/main" id="{D2F00F0E-32C7-171C-04D1-C0E974014056}"/>
              </a:ext>
            </a:extLst>
          </p:cNvPr>
          <p:cNvSpPr>
            <a:spLocks noGrp="1"/>
          </p:cNvSpPr>
          <p:nvPr>
            <p:ph type="ctrTitle"/>
          </p:nvPr>
        </p:nvSpPr>
        <p:spPr>
          <a:xfrm>
            <a:off x="407988" y="1916832"/>
            <a:ext cx="4608512" cy="775597"/>
          </a:xfrm>
        </p:spPr>
        <p:txBody>
          <a:bodyPr/>
          <a:lstStyle/>
          <a:p>
            <a:r>
              <a:rPr lang="en-US" sz="2000" dirty="0">
                <a:solidFill>
                  <a:schemeClr val="bg1"/>
                </a:solidFill>
              </a:rPr>
              <a:t>Computer System Validation (CSV)</a:t>
            </a:r>
            <a:br>
              <a:rPr lang="en-US" sz="2000" dirty="0">
                <a:solidFill>
                  <a:schemeClr val="bg1"/>
                </a:solidFill>
              </a:rPr>
            </a:br>
            <a:br>
              <a:rPr lang="en-US" sz="2000" dirty="0">
                <a:solidFill>
                  <a:schemeClr val="bg1"/>
                </a:solidFill>
              </a:rPr>
            </a:br>
            <a:r>
              <a:rPr lang="en-US" sz="1600" dirty="0">
                <a:solidFill>
                  <a:schemeClr val="bg1"/>
                </a:solidFill>
              </a:rPr>
              <a:t>AI Agents Hackathon</a:t>
            </a:r>
            <a:endParaRPr lang="en-GB" sz="1600" dirty="0">
              <a:solidFill>
                <a:schemeClr val="bg1"/>
              </a:solidFill>
            </a:endParaRPr>
          </a:p>
        </p:txBody>
      </p:sp>
      <p:sp>
        <p:nvSpPr>
          <p:cNvPr id="6" name="TextBox 2">
            <a:extLst>
              <a:ext uri="{FF2B5EF4-FFF2-40B4-BE49-F238E27FC236}">
                <a16:creationId xmlns:a16="http://schemas.microsoft.com/office/drawing/2014/main" id="{404F1F14-88ED-429B-9447-004B1AFFB8E9}"/>
              </a:ext>
            </a:extLst>
          </p:cNvPr>
          <p:cNvSpPr txBox="1"/>
          <p:nvPr/>
        </p:nvSpPr>
        <p:spPr>
          <a:xfrm>
            <a:off x="9023648" y="442828"/>
            <a:ext cx="3168352" cy="369332"/>
          </a:xfrm>
          <a:prstGeom prst="rect">
            <a:avLst/>
          </a:prstGeom>
          <a:noFill/>
        </p:spPr>
        <p:txBody>
          <a:bodyPr wrap="square" rtlCol="0">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CNCA Team</a:t>
            </a:r>
          </a:p>
        </p:txBody>
      </p:sp>
      <p:pic>
        <p:nvPicPr>
          <p:cNvPr id="10" name="Picture 4" descr="Microsoft software | Thomas-Krenn.AG">
            <a:extLst>
              <a:ext uri="{FF2B5EF4-FFF2-40B4-BE49-F238E27FC236}">
                <a16:creationId xmlns:a16="http://schemas.microsoft.com/office/drawing/2014/main" id="{56812E82-2F7D-60B9-E7AE-FC18BAB51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24" y="5430625"/>
            <a:ext cx="1868493" cy="154517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C11C05E9-9024-70C1-8108-9F6FFE91E422}"/>
              </a:ext>
            </a:extLst>
          </p:cNvPr>
          <p:cNvCxnSpPr>
            <a:cxnSpLocks/>
          </p:cNvCxnSpPr>
          <p:nvPr/>
        </p:nvCxnSpPr>
        <p:spPr>
          <a:xfrm>
            <a:off x="2567608" y="5958707"/>
            <a:ext cx="0" cy="432048"/>
          </a:xfrm>
          <a:prstGeom prst="line">
            <a:avLst/>
          </a:prstGeom>
          <a:ln w="12700">
            <a:solidFill>
              <a:srgbClr val="616585"/>
            </a:solidFill>
          </a:ln>
        </p:spPr>
        <p:style>
          <a:lnRef idx="1">
            <a:schemeClr val="accent1"/>
          </a:lnRef>
          <a:fillRef idx="0">
            <a:schemeClr val="accent1"/>
          </a:fillRef>
          <a:effectRef idx="0">
            <a:schemeClr val="accent1"/>
          </a:effectRef>
          <a:fontRef idx="minor">
            <a:schemeClr val="tx1"/>
          </a:fontRef>
        </p:style>
      </p:cxnSp>
      <p:sp>
        <p:nvSpPr>
          <p:cNvPr id="12" name="Subtitle 3">
            <a:extLst>
              <a:ext uri="{FF2B5EF4-FFF2-40B4-BE49-F238E27FC236}">
                <a16:creationId xmlns:a16="http://schemas.microsoft.com/office/drawing/2014/main" id="{5FEE0567-C658-A38F-1C5E-9A5669A0E5FC}"/>
              </a:ext>
            </a:extLst>
          </p:cNvPr>
          <p:cNvSpPr>
            <a:spLocks noGrp="1"/>
          </p:cNvSpPr>
          <p:nvPr>
            <p:ph type="subTitle" idx="1"/>
          </p:nvPr>
        </p:nvSpPr>
        <p:spPr>
          <a:xfrm>
            <a:off x="407988" y="2872986"/>
            <a:ext cx="4104355" cy="215444"/>
          </a:xfrm>
        </p:spPr>
        <p:txBody>
          <a:bodyPr/>
          <a:lstStyle/>
          <a:p>
            <a:r>
              <a:rPr lang="en-US" sz="1400" dirty="0">
                <a:latin typeface="+mj-lt"/>
              </a:rPr>
              <a:t>Submission Date: 02/05/2025</a:t>
            </a:r>
          </a:p>
        </p:txBody>
      </p:sp>
      <p:sp>
        <p:nvSpPr>
          <p:cNvPr id="2" name="Subtitle 3">
            <a:extLst>
              <a:ext uri="{FF2B5EF4-FFF2-40B4-BE49-F238E27FC236}">
                <a16:creationId xmlns:a16="http://schemas.microsoft.com/office/drawing/2014/main" id="{C4F3752A-FE08-EE62-C88D-A62FAD458C5D}"/>
              </a:ext>
            </a:extLst>
          </p:cNvPr>
          <p:cNvSpPr txBox="1">
            <a:spLocks/>
          </p:cNvSpPr>
          <p:nvPr/>
        </p:nvSpPr>
        <p:spPr>
          <a:xfrm>
            <a:off x="403746" y="3429000"/>
            <a:ext cx="4104355" cy="2308324"/>
          </a:xfrm>
          <a:prstGeom prst="rect">
            <a:avLst/>
          </a:prstGeom>
        </p:spPr>
        <p:txBody>
          <a:bodyPr vert="horz" wrap="square" lIns="18000" tIns="0" rIns="0" bIns="0" rtlCol="0" anchor="t"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mj-lt"/>
              </a:rPr>
              <a:t>Team Members:</a:t>
            </a:r>
          </a:p>
          <a:p>
            <a:r>
              <a:rPr lang="en-US" sz="1200" dirty="0">
                <a:latin typeface="+mj-lt"/>
              </a:rPr>
              <a:t>Hon Lee</a:t>
            </a:r>
          </a:p>
          <a:p>
            <a:r>
              <a:rPr lang="en-US" sz="1200" dirty="0">
                <a:latin typeface="+mj-lt"/>
              </a:rPr>
              <a:t>Malay Dhang</a:t>
            </a:r>
          </a:p>
          <a:p>
            <a:r>
              <a:rPr lang="en-US" sz="1200" dirty="0">
                <a:latin typeface="+mj-lt"/>
              </a:rPr>
              <a:t>Stew Wareing</a:t>
            </a:r>
          </a:p>
          <a:p>
            <a:r>
              <a:rPr lang="en-US" sz="1200" dirty="0">
                <a:latin typeface="+mj-lt"/>
              </a:rPr>
              <a:t>Alec Yates</a:t>
            </a:r>
          </a:p>
          <a:p>
            <a:r>
              <a:rPr lang="en-US" sz="1200" dirty="0">
                <a:latin typeface="+mj-lt"/>
              </a:rPr>
              <a:t>George Sambrook </a:t>
            </a:r>
          </a:p>
          <a:p>
            <a:endParaRPr lang="en-US" sz="1200" dirty="0">
              <a:latin typeface="+mj-lt"/>
            </a:endParaRPr>
          </a:p>
          <a:p>
            <a:endParaRPr lang="en-US" sz="1200" dirty="0">
              <a:latin typeface="+mj-lt"/>
            </a:endParaRPr>
          </a:p>
          <a:p>
            <a:endParaRPr lang="en-US" sz="1200" dirty="0">
              <a:latin typeface="+mj-lt"/>
            </a:endParaRPr>
          </a:p>
        </p:txBody>
      </p:sp>
    </p:spTree>
    <p:extLst>
      <p:ext uri="{BB962C8B-B14F-4D97-AF65-F5344CB8AC3E}">
        <p14:creationId xmlns:p14="http://schemas.microsoft.com/office/powerpoint/2010/main" val="309479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36B9-3537-2FC2-1E3B-3A72ADF73FE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DD7AE0B-D343-770B-EA30-C8328E193198}"/>
              </a:ext>
            </a:extLst>
          </p:cNvPr>
          <p:cNvSpPr>
            <a:spLocks noGrp="1"/>
          </p:cNvSpPr>
          <p:nvPr>
            <p:ph type="ctrTitle"/>
          </p:nvPr>
        </p:nvSpPr>
        <p:spPr>
          <a:xfrm>
            <a:off x="335360" y="332656"/>
            <a:ext cx="6048672" cy="288032"/>
          </a:xfrm>
        </p:spPr>
        <p:txBody>
          <a:bodyPr/>
          <a:lstStyle/>
          <a:p>
            <a:r>
              <a:rPr lang="en-GB" sz="1600" dirty="0"/>
              <a:t>Hackathon – Objectives and Scope of Engagement</a:t>
            </a:r>
            <a:br>
              <a:rPr lang="en-US" sz="800" dirty="0"/>
            </a:br>
            <a:endParaRPr lang="en-US" sz="1600" dirty="0"/>
          </a:p>
        </p:txBody>
      </p:sp>
      <p:pic>
        <p:nvPicPr>
          <p:cNvPr id="8" name="Picture 5">
            <a:extLst>
              <a:ext uri="{FF2B5EF4-FFF2-40B4-BE49-F238E27FC236}">
                <a16:creationId xmlns:a16="http://schemas.microsoft.com/office/drawing/2014/main" id="{B834C2B4-37F6-9671-EA29-0D7CFCD6E0D0}"/>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
        <p:nvSpPr>
          <p:cNvPr id="4" name="Text Placeholder 3">
            <a:extLst>
              <a:ext uri="{FF2B5EF4-FFF2-40B4-BE49-F238E27FC236}">
                <a16:creationId xmlns:a16="http://schemas.microsoft.com/office/drawing/2014/main" id="{9D6D979F-4B9B-4D0E-0CD5-C6EDC49B1FA3}"/>
              </a:ext>
            </a:extLst>
          </p:cNvPr>
          <p:cNvSpPr txBox="1">
            <a:spLocks/>
          </p:cNvSpPr>
          <p:nvPr/>
        </p:nvSpPr>
        <p:spPr>
          <a:xfrm>
            <a:off x="363818" y="980728"/>
            <a:ext cx="10297144" cy="3528392"/>
          </a:xfrm>
          <a:prstGeom prst="rect">
            <a:avLst/>
          </a:prstGeom>
        </p:spPr>
        <p:txBody>
          <a:bodyPr vert="horz" lIns="0" tIns="0" rIns="0" bIns="0" rtlCol="0" anchor="t">
            <a:no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r>
              <a:rPr kumimoji="0" lang="en-GB" sz="1600" b="0" i="0" u="none" strike="noStrike" kern="1200" cap="none" spc="0" normalizeH="0" baseline="0" noProof="0" dirty="0">
                <a:ln>
                  <a:noFill/>
                </a:ln>
                <a:solidFill>
                  <a:srgbClr val="12ABDB"/>
                </a:solidFill>
                <a:effectLst/>
                <a:uLnTx/>
                <a:uFillTx/>
                <a:latin typeface="Verdana"/>
                <a:ea typeface="+mn-ea"/>
                <a:cs typeface="+mn-cs"/>
              </a:rPr>
              <a:t>Creation of Validation Planning for medical equipment with the help of AI Chat?</a:t>
            </a:r>
          </a:p>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The creation of a Validation Plan for medical equipment using OpenAI ‘gpt-4o’ model involves leveraging AI-driven natural language generation and document structuring capabilities to develop a compliant, structured, and traceable document that outlines the strategy for verifying that medical equipment meets its intended use, user needs, and regulatory requirements. Application uses a multi-agent AI framework to intelligently manage and streamline the validation planning process.</a:t>
            </a:r>
          </a:p>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endParaRPr lang="en-GB" sz="1400" dirty="0">
              <a:solidFill>
                <a:schemeClr val="bg1"/>
              </a:solidFill>
              <a:latin typeface="Verdana"/>
            </a:endParaRPr>
          </a:p>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endParaRPr kumimoji="0" lang="en-GB" sz="1400" b="0" i="0" u="none" strike="noStrike" kern="1200" cap="none" spc="0" normalizeH="0" baseline="0" noProof="0" dirty="0">
              <a:ln>
                <a:noFill/>
              </a:ln>
              <a:solidFill>
                <a:schemeClr val="bg1"/>
              </a:solidFill>
              <a:effectLst/>
              <a:uLnTx/>
              <a:uFillTx/>
              <a:latin typeface="Verdana"/>
              <a:ea typeface="+mn-ea"/>
              <a:cs typeface="+mn-cs"/>
            </a:endParaRPr>
          </a:p>
          <a:p>
            <a:pPr>
              <a:lnSpc>
                <a:spcPct val="90000"/>
              </a:lnSpc>
              <a:spcBef>
                <a:spcPts val="1000"/>
              </a:spcBef>
              <a:buClr>
                <a:srgbClr val="95E616"/>
              </a:buClr>
              <a:defRPr/>
            </a:pPr>
            <a:r>
              <a:rPr kumimoji="0" lang="en-GB" sz="1600" b="0" i="0" u="none" strike="noStrike" kern="1200" cap="none" spc="0" normalizeH="0" baseline="0" noProof="0" dirty="0">
                <a:ln>
                  <a:noFill/>
                </a:ln>
                <a:solidFill>
                  <a:srgbClr val="12ABDB"/>
                </a:solidFill>
                <a:effectLst/>
                <a:uLnTx/>
                <a:uFillTx/>
                <a:latin typeface="Verdana"/>
                <a:ea typeface="+mn-ea"/>
                <a:cs typeface="+mn-cs"/>
              </a:rPr>
              <a:t>Medical equipment Validation Planning compliance check using GMP compliance document with the help of AI Chat?</a:t>
            </a:r>
          </a:p>
          <a:p>
            <a:pPr>
              <a:lnSpc>
                <a:spcPct val="90000"/>
              </a:lnSpc>
              <a:spcBef>
                <a:spcPts val="1000"/>
              </a:spcBef>
              <a:buClr>
                <a:srgbClr val="95E616"/>
              </a:buClr>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Application leverages advanced AI capabilities to simplify and automate the validation planning process for medical equipment in accordance with Good Manufacturing Practice (GMP) and regulatory standards. Bing Search plugin id used to access external knowledge beyond the LLM's native training data. It is a hybrid intelligence approach that combines internal reasoning with real-time external research.</a:t>
            </a:r>
          </a:p>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endParaRPr kumimoji="0" lang="en-GB" sz="1400" b="0" i="0" u="none" strike="noStrike" kern="1200" cap="none" spc="0" normalizeH="0" baseline="0" noProof="0" dirty="0">
              <a:ln>
                <a:noFill/>
              </a:ln>
              <a:solidFill>
                <a:schemeClr val="bg1"/>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600"/>
              </a:spcAft>
              <a:buClr>
                <a:srgbClr val="95E616"/>
              </a:buClr>
              <a:buSzTx/>
              <a:buFontTx/>
              <a:buNone/>
              <a:tabLst/>
              <a:defRPr/>
            </a:pPr>
            <a:endPar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Verdana"/>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
                <a:srgbClr val="95E616"/>
              </a:buClr>
              <a:buSzTx/>
              <a:buFontTx/>
              <a:buNone/>
              <a:tabLst/>
              <a:defRPr/>
            </a:pPr>
            <a:endParaRPr kumimoji="0" lang="en-GB" sz="1400" b="0" i="0" u="none" strike="noStrike" kern="1200" cap="none" spc="0" normalizeH="0" baseline="0" noProof="0" dirty="0">
              <a:ln>
                <a:noFill/>
              </a:ln>
              <a:solidFill>
                <a:prstClr val="black"/>
              </a:solidFill>
              <a:effectLst/>
              <a:uLnTx/>
              <a:uFillTx/>
              <a:latin typeface="Verdana"/>
              <a:ea typeface="Verdana"/>
              <a:cs typeface="Verdana"/>
            </a:endParaRPr>
          </a:p>
          <a:p>
            <a:pPr marL="285750" marR="0" lvl="0" indent="-285750" algn="l" defTabSz="914400" rtl="0" eaLnBrk="1" fontAlgn="auto" latinLnBrk="0" hangingPunct="1">
              <a:lnSpc>
                <a:spcPct val="120000"/>
              </a:lnSpc>
              <a:spcBef>
                <a:spcPts val="0"/>
              </a:spcBef>
              <a:spcAft>
                <a:spcPts val="0"/>
              </a:spcAft>
              <a:buClr>
                <a:srgbClr val="95E616"/>
              </a:buClr>
              <a:buSzTx/>
              <a:buFont typeface="Wingdings" panose="05000000000000000000" pitchFamily="2" charset="2"/>
              <a:buChar char="§"/>
              <a:tabLst/>
              <a:defRPr/>
            </a:pPr>
            <a:endParaRPr kumimoji="0" lang="en-GB" sz="1600" b="0" i="0" u="none" strike="noStrike" kern="1200" cap="none" spc="0" normalizeH="0" baseline="0" noProof="0" dirty="0">
              <a:ln>
                <a:noFill/>
              </a:ln>
              <a:solidFill>
                <a:prstClr val="black"/>
              </a:solidFill>
              <a:effectLst/>
              <a:uLnTx/>
              <a:uFillTx/>
              <a:latin typeface="Verdana"/>
              <a:ea typeface="Verdana"/>
              <a:cs typeface="Verdana"/>
            </a:endParaRPr>
          </a:p>
        </p:txBody>
      </p:sp>
    </p:spTree>
    <p:extLst>
      <p:ext uri="{BB962C8B-B14F-4D97-AF65-F5344CB8AC3E}">
        <p14:creationId xmlns:p14="http://schemas.microsoft.com/office/powerpoint/2010/main" val="180920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5D836-3305-90A0-BED5-3DFC7DC3614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3BAA991-2892-0F9A-36DF-C24DED7A2E3D}"/>
              </a:ext>
            </a:extLst>
          </p:cNvPr>
          <p:cNvSpPr>
            <a:spLocks noGrp="1"/>
          </p:cNvSpPr>
          <p:nvPr>
            <p:ph type="ctrTitle"/>
          </p:nvPr>
        </p:nvSpPr>
        <p:spPr>
          <a:xfrm>
            <a:off x="335360" y="332656"/>
            <a:ext cx="6048672" cy="288032"/>
          </a:xfrm>
        </p:spPr>
        <p:txBody>
          <a:bodyPr/>
          <a:lstStyle/>
          <a:p>
            <a:r>
              <a:rPr lang="en-GB" sz="1600" dirty="0"/>
              <a:t>Technology &amp; Tools</a:t>
            </a:r>
            <a:br>
              <a:rPr lang="en-US" sz="800" dirty="0"/>
            </a:br>
            <a:endParaRPr lang="en-US" sz="1600" dirty="0"/>
          </a:p>
        </p:txBody>
      </p:sp>
      <p:pic>
        <p:nvPicPr>
          <p:cNvPr id="8" name="Picture 5">
            <a:extLst>
              <a:ext uri="{FF2B5EF4-FFF2-40B4-BE49-F238E27FC236}">
                <a16:creationId xmlns:a16="http://schemas.microsoft.com/office/drawing/2014/main" id="{76E39C48-B60C-2150-5068-15193575C9C1}"/>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
        <p:nvSpPr>
          <p:cNvPr id="2" name="Text Placeholder 3">
            <a:extLst>
              <a:ext uri="{FF2B5EF4-FFF2-40B4-BE49-F238E27FC236}">
                <a16:creationId xmlns:a16="http://schemas.microsoft.com/office/drawing/2014/main" id="{B59863BB-68F3-1A3E-00F6-41C1C54BE2A1}"/>
              </a:ext>
            </a:extLst>
          </p:cNvPr>
          <p:cNvSpPr txBox="1">
            <a:spLocks/>
          </p:cNvSpPr>
          <p:nvPr/>
        </p:nvSpPr>
        <p:spPr>
          <a:xfrm>
            <a:off x="335360" y="692698"/>
            <a:ext cx="10297144" cy="2664294"/>
          </a:xfrm>
          <a:prstGeom prst="rect">
            <a:avLst/>
          </a:prstGeom>
        </p:spPr>
        <p:txBody>
          <a:bodyPr vert="horz" lIns="0" tIns="0" rIns="0" bIns="0" rtlCol="0" anchor="t">
            <a:no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Semantic Kernel</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GB" sz="1400" dirty="0">
                <a:solidFill>
                  <a:schemeClr val="bg1"/>
                </a:solidFill>
                <a:latin typeface="Verdana"/>
              </a:rPr>
              <a:t>Multi-agent</a:t>
            </a:r>
            <a:endParaRPr kumimoji="0" lang="en-GB" sz="1400" b="0" i="0" u="none" strike="noStrike" kern="1200" cap="none" spc="0" normalizeH="0" baseline="0" noProof="0" dirty="0">
              <a:ln>
                <a:noFill/>
              </a:ln>
              <a:solidFill>
                <a:schemeClr val="bg1"/>
              </a:solidFill>
              <a:effectLst/>
              <a:uLnTx/>
              <a:uFillTx/>
              <a:latin typeface="Verdana"/>
              <a:ea typeface="+mn-ea"/>
              <a:cs typeface="+mn-cs"/>
            </a:endParaRP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GB" sz="1400" dirty="0">
                <a:solidFill>
                  <a:schemeClr val="bg1"/>
                </a:solidFill>
                <a:latin typeface="Verdana"/>
              </a:rPr>
              <a:t>Embedding and vectorization </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Azure Open AI service + gpt-4o model </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Bing Search plugin</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kumimoji="0" lang="en-GB" sz="1400" b="0" i="0" u="none" strike="noStrike" kern="1200" cap="none" spc="0" normalizeH="0" baseline="0" noProof="0" dirty="0">
                <a:ln>
                  <a:noFill/>
                </a:ln>
                <a:solidFill>
                  <a:schemeClr val="bg1"/>
                </a:solidFill>
                <a:effectLst/>
                <a:uLnTx/>
                <a:uFillTx/>
                <a:latin typeface="Verdana"/>
                <a:ea typeface="+mn-ea"/>
                <a:cs typeface="+mn-cs"/>
              </a:rPr>
              <a:t>ASP.NET </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GB" sz="1400" dirty="0">
                <a:solidFill>
                  <a:schemeClr val="bg1"/>
                </a:solidFill>
                <a:latin typeface="Verdana"/>
              </a:rPr>
              <a:t>AI Chat Web App scaffolding template </a:t>
            </a:r>
            <a:endParaRPr kumimoji="0" lang="en-GB" sz="1400" b="0" i="0" u="none" strike="noStrike" kern="1200" cap="none" spc="0" normalizeH="0" baseline="0" noProof="0" dirty="0">
              <a:ln>
                <a:noFill/>
              </a:ln>
              <a:solidFill>
                <a:schemeClr val="bg1"/>
              </a:solidFill>
              <a:effectLst/>
              <a:uLnTx/>
              <a:uFillTx/>
              <a:latin typeface="Verdana"/>
              <a:ea typeface="+mn-ea"/>
              <a:cs typeface="+mn-cs"/>
            </a:endParaRPr>
          </a:p>
          <a:p>
            <a:pPr marL="0" marR="0" lvl="0" indent="0" algn="l" defTabSz="914400" rtl="0" eaLnBrk="1" fontAlgn="auto" latinLnBrk="0" hangingPunct="1">
              <a:lnSpc>
                <a:spcPct val="90000"/>
              </a:lnSpc>
              <a:spcBef>
                <a:spcPts val="1000"/>
              </a:spcBef>
              <a:spcAft>
                <a:spcPts val="0"/>
              </a:spcAft>
              <a:buClr>
                <a:srgbClr val="95E616"/>
              </a:buClr>
              <a:buSzTx/>
              <a:buFontTx/>
              <a:buNone/>
              <a:tabLst/>
              <a:defRPr/>
            </a:pPr>
            <a:endParaRPr kumimoji="0" lang="en-GB" sz="1400" b="0" i="0" u="none" strike="noStrike" kern="1200" cap="none" spc="0" normalizeH="0" baseline="0" noProof="0" dirty="0">
              <a:ln>
                <a:noFill/>
              </a:ln>
              <a:solidFill>
                <a:schemeClr val="bg1"/>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600"/>
              </a:spcAft>
              <a:buClr>
                <a:srgbClr val="95E616"/>
              </a:buClr>
              <a:buSzTx/>
              <a:buFontTx/>
              <a:buNone/>
              <a:tabLst/>
              <a:defRPr/>
            </a:pPr>
            <a:endPar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Verdana"/>
              <a:cs typeface="Arial" panose="020B0604020202020204" pitchFamily="34" charset="0"/>
            </a:endParaRPr>
          </a:p>
          <a:p>
            <a:pPr marL="285750" marR="0" lvl="0" indent="-285750" algn="l" defTabSz="914400" rtl="0" eaLnBrk="1" fontAlgn="auto" latinLnBrk="0" hangingPunct="1">
              <a:lnSpc>
                <a:spcPct val="120000"/>
              </a:lnSpc>
              <a:spcBef>
                <a:spcPts val="0"/>
              </a:spcBef>
              <a:spcAft>
                <a:spcPts val="0"/>
              </a:spcAft>
              <a:buClr>
                <a:srgbClr val="95E616"/>
              </a:buClr>
              <a:buSzTx/>
              <a:buFont typeface="Wingdings" panose="05000000000000000000" pitchFamily="2" charset="2"/>
              <a:buChar char="§"/>
              <a:tabLst/>
              <a:defRPr/>
            </a:pPr>
            <a:r>
              <a:rPr kumimoji="0" lang="en-GB" sz="1600" b="0" i="0" u="none" strike="noStrike" kern="1200" cap="none" spc="0" normalizeH="0" baseline="0" noProof="0" dirty="0">
                <a:ln>
                  <a:noFill/>
                </a:ln>
                <a:solidFill>
                  <a:prstClr val="black"/>
                </a:solidFill>
                <a:effectLst/>
                <a:uLnTx/>
                <a:uFillTx/>
                <a:latin typeface="Verdana"/>
                <a:ea typeface="Verdana"/>
                <a:cs typeface="Verdana"/>
                <a:hlinkClick r:id="rId3"/>
              </a:rPr>
              <a:t>https://github.com/capgemhon/AspireAIAgentsCSVSChat</a:t>
            </a:r>
            <a:endParaRPr kumimoji="0" lang="en-GB" sz="1600" b="0" i="0" u="none" strike="noStrike" kern="1200" cap="none" spc="0" normalizeH="0" baseline="0" noProof="0" dirty="0">
              <a:ln>
                <a:noFill/>
              </a:ln>
              <a:solidFill>
                <a:prstClr val="black"/>
              </a:solidFill>
              <a:effectLst/>
              <a:uLnTx/>
              <a:uFillTx/>
              <a:latin typeface="Verdana"/>
              <a:ea typeface="Verdana"/>
              <a:cs typeface="Verdana"/>
            </a:endParaRPr>
          </a:p>
          <a:p>
            <a:pPr marL="285750" marR="0" lvl="0" indent="-285750" algn="l" defTabSz="914400" rtl="0" eaLnBrk="1" fontAlgn="auto" latinLnBrk="0" hangingPunct="1">
              <a:lnSpc>
                <a:spcPct val="120000"/>
              </a:lnSpc>
              <a:spcBef>
                <a:spcPts val="0"/>
              </a:spcBef>
              <a:spcAft>
                <a:spcPts val="0"/>
              </a:spcAft>
              <a:buClr>
                <a:srgbClr val="95E616"/>
              </a:buClr>
              <a:buSzTx/>
              <a:buFont typeface="Wingdings" panose="05000000000000000000" pitchFamily="2" charset="2"/>
              <a:buChar char="§"/>
              <a:tabLst/>
              <a:defRPr/>
            </a:pPr>
            <a:r>
              <a:rPr kumimoji="0" lang="en-GB" sz="1600" b="0" i="0" u="none" strike="noStrike" kern="1200" cap="none" spc="0" normalizeH="0" baseline="0" noProof="0" dirty="0">
                <a:ln>
                  <a:noFill/>
                </a:ln>
                <a:solidFill>
                  <a:prstClr val="black"/>
                </a:solidFill>
                <a:effectLst/>
                <a:uLnTx/>
                <a:uFillTx/>
                <a:latin typeface="Verdana"/>
                <a:ea typeface="Verdana"/>
                <a:cs typeface="Verdana"/>
                <a:hlinkClick r:id="rId4"/>
              </a:rPr>
              <a:t>https://github.com/capgemhon/AspireAIAgentsCSVSChat/blob/master/LLM%20document%20comparison.docx</a:t>
            </a:r>
            <a:endParaRPr kumimoji="0" lang="en-GB" sz="1600" b="0" i="0" u="none" strike="noStrike" kern="1200" cap="none" spc="0" normalizeH="0" baseline="0" noProof="0" dirty="0">
              <a:ln>
                <a:noFill/>
              </a:ln>
              <a:solidFill>
                <a:prstClr val="black"/>
              </a:solidFill>
              <a:effectLst/>
              <a:uLnTx/>
              <a:uFillTx/>
              <a:latin typeface="Verdana"/>
              <a:ea typeface="Verdana"/>
              <a:cs typeface="Verdana"/>
            </a:endParaRPr>
          </a:p>
          <a:p>
            <a:pPr marR="0" lvl="0" algn="l" defTabSz="914400" rtl="0" eaLnBrk="1" fontAlgn="auto" latinLnBrk="0" hangingPunct="1">
              <a:lnSpc>
                <a:spcPct val="120000"/>
              </a:lnSpc>
              <a:spcBef>
                <a:spcPts val="0"/>
              </a:spcBef>
              <a:spcAft>
                <a:spcPts val="0"/>
              </a:spcAft>
              <a:buClr>
                <a:srgbClr val="95E616"/>
              </a:buClr>
              <a:buSzTx/>
              <a:tabLst/>
              <a:defRPr/>
            </a:pPr>
            <a:endParaRPr kumimoji="0" lang="en-GB" sz="1600" b="0" i="0" u="none" strike="noStrike" kern="1200" cap="none" spc="0" normalizeH="0" baseline="0" noProof="0" dirty="0">
              <a:ln>
                <a:noFill/>
              </a:ln>
              <a:solidFill>
                <a:prstClr val="black"/>
              </a:solidFill>
              <a:effectLst/>
              <a:uLnTx/>
              <a:uFillTx/>
              <a:latin typeface="Verdana"/>
              <a:ea typeface="Verdana"/>
              <a:cs typeface="Verdana"/>
            </a:endParaRPr>
          </a:p>
        </p:txBody>
      </p:sp>
      <p:sp>
        <p:nvSpPr>
          <p:cNvPr id="3" name="Title 5">
            <a:extLst>
              <a:ext uri="{FF2B5EF4-FFF2-40B4-BE49-F238E27FC236}">
                <a16:creationId xmlns:a16="http://schemas.microsoft.com/office/drawing/2014/main" id="{CB624B8F-34B6-51F8-781F-729B84D48C1F}"/>
              </a:ext>
            </a:extLst>
          </p:cNvPr>
          <p:cNvSpPr txBox="1">
            <a:spLocks/>
          </p:cNvSpPr>
          <p:nvPr/>
        </p:nvSpPr>
        <p:spPr>
          <a:xfrm>
            <a:off x="335360" y="3068960"/>
            <a:ext cx="6048672" cy="288032"/>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tab pos="1258888" algn="l"/>
              </a:tabLst>
              <a:defRPr kumimoji="0" lang="en-US" sz="5400" b="0" i="0" u="none" strike="noStrike" kern="1200" cap="none" spc="0" normalizeH="0" baseline="0" noProof="0">
                <a:ln>
                  <a:noFill/>
                </a:ln>
                <a:solidFill>
                  <a:schemeClr val="bg1"/>
                </a:solidFill>
                <a:effectLst/>
                <a:uLnTx/>
                <a:uFillTx/>
                <a:latin typeface="+mj-lt"/>
                <a:ea typeface="+mj-ea"/>
                <a:cs typeface="+mj-cs"/>
              </a:defRPr>
            </a:lvl1pPr>
          </a:lstStyle>
          <a:p>
            <a:r>
              <a:rPr lang="en-GB" sz="1600" dirty="0"/>
              <a:t>Code Repository and  valuation Results from the Demo</a:t>
            </a:r>
            <a:br>
              <a:rPr lang="en-GB" sz="800" dirty="0"/>
            </a:br>
            <a:endParaRPr lang="en-GB" sz="1600" dirty="0"/>
          </a:p>
        </p:txBody>
      </p:sp>
      <p:sp>
        <p:nvSpPr>
          <p:cNvPr id="5" name="Title 5">
            <a:extLst>
              <a:ext uri="{FF2B5EF4-FFF2-40B4-BE49-F238E27FC236}">
                <a16:creationId xmlns:a16="http://schemas.microsoft.com/office/drawing/2014/main" id="{AC388D3B-095F-42F0-B9AB-712E45839F5C}"/>
              </a:ext>
            </a:extLst>
          </p:cNvPr>
          <p:cNvSpPr txBox="1">
            <a:spLocks/>
          </p:cNvSpPr>
          <p:nvPr/>
        </p:nvSpPr>
        <p:spPr>
          <a:xfrm>
            <a:off x="322854" y="4581127"/>
            <a:ext cx="10297143" cy="1008111"/>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tab pos="1258888" algn="l"/>
              </a:tabLst>
              <a:defRPr kumimoji="0" lang="en-US" sz="5400" b="0" i="0" u="none" strike="noStrike" kern="1200" cap="none" spc="0" normalizeH="0" baseline="0" noProof="0">
                <a:ln>
                  <a:noFill/>
                </a:ln>
                <a:solidFill>
                  <a:schemeClr val="bg1"/>
                </a:solidFill>
                <a:effectLst/>
                <a:uLnTx/>
                <a:uFillTx/>
                <a:latin typeface="+mj-lt"/>
                <a:ea typeface="+mj-ea"/>
                <a:cs typeface="+mj-cs"/>
              </a:defRPr>
            </a:lvl1pPr>
          </a:lstStyle>
          <a:p>
            <a:r>
              <a:rPr lang="en-GB" sz="1400" dirty="0"/>
              <a:t>Improvement Area: </a:t>
            </a:r>
            <a:r>
              <a:rPr lang="en-GB" sz="1400" i="1" dirty="0"/>
              <a:t>While the demo successfully met its core objectives, there is potential for improvement in specific areas, which can be further explored in upcoming discussions. </a:t>
            </a:r>
          </a:p>
        </p:txBody>
      </p:sp>
    </p:spTree>
    <p:extLst>
      <p:ext uri="{BB962C8B-B14F-4D97-AF65-F5344CB8AC3E}">
        <p14:creationId xmlns:p14="http://schemas.microsoft.com/office/powerpoint/2010/main" val="182176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CC153A3-B326-8549-BF76-190E305053E3}"/>
              </a:ext>
            </a:extLst>
          </p:cNvPr>
          <p:cNvSpPr>
            <a:spLocks noGrp="1"/>
          </p:cNvSpPr>
          <p:nvPr>
            <p:ph type="title" idx="4294967295"/>
          </p:nvPr>
        </p:nvSpPr>
        <p:spPr>
          <a:xfrm>
            <a:off x="407369" y="1441558"/>
            <a:ext cx="4345176" cy="1771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mj-lt"/>
                <a:ea typeface="+mn-ea"/>
                <a:cs typeface="+mn-cs"/>
              </a:rPr>
              <a:t>About Capgemini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3">
            <a:extLst>
              <a:ext uri="{FF2B5EF4-FFF2-40B4-BE49-F238E27FC236}">
                <a16:creationId xmlns:a16="http://schemas.microsoft.com/office/drawing/2014/main" id="{20126FD7-9664-4478-C7C9-A70AB7544732}"/>
              </a:ext>
            </a:extLst>
          </p:cNvPr>
          <p:cNvSpPr/>
          <p:nvPr/>
        </p:nvSpPr>
        <p:spPr>
          <a:xfrm>
            <a:off x="407368" y="3325369"/>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dirty="0">
                <a:solidFill>
                  <a:schemeClr val="bg1"/>
                </a:solidFill>
                <a:effectLst/>
                <a:latin typeface="Ubuntu" panose="020B0504030602030204" pitchFamily="34" charset="0"/>
              </a:rPr>
              <a:t>Get the future you want | </a:t>
            </a:r>
            <a:r>
              <a:rPr lang="en-US" sz="1050" dirty="0">
                <a:solidFill>
                  <a:schemeClr val="accent2"/>
                </a:solidFill>
                <a:latin typeface="Ubuntu" panose="020B0504030602030204" pitchFamily="34" charset="0"/>
              </a:rPr>
              <a:t>www.capgemini.com</a:t>
            </a:r>
          </a:p>
        </p:txBody>
      </p:sp>
      <p:sp>
        <p:nvSpPr>
          <p:cNvPr id="2" name="TextBox 1">
            <a:extLst>
              <a:ext uri="{FF2B5EF4-FFF2-40B4-BE49-F238E27FC236}">
                <a16:creationId xmlns:a16="http://schemas.microsoft.com/office/drawing/2014/main" id="{FE47CBCC-29A7-2030-FFD4-FB5B602638D5}"/>
              </a:ext>
            </a:extLst>
          </p:cNvPr>
          <p:cNvSpPr txBox="1"/>
          <p:nvPr/>
        </p:nvSpPr>
        <p:spPr>
          <a:xfrm>
            <a:off x="8400256" y="1628800"/>
            <a:ext cx="3277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AD"/>
                </a:solidFill>
              </a:rPr>
              <a:t>Thank You.</a:t>
            </a:r>
          </a:p>
        </p:txBody>
      </p:sp>
    </p:spTree>
    <p:extLst>
      <p:ext uri="{BB962C8B-B14F-4D97-AF65-F5344CB8AC3E}">
        <p14:creationId xmlns:p14="http://schemas.microsoft.com/office/powerpoint/2010/main" val="10444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A09CE1-199C-5C52-899C-F02504414B26}"/>
              </a:ext>
            </a:extLst>
          </p:cNvPr>
          <p:cNvSpPr>
            <a:spLocks noGrp="1"/>
          </p:cNvSpPr>
          <p:nvPr>
            <p:ph type="ctrTitle"/>
          </p:nvPr>
        </p:nvSpPr>
        <p:spPr>
          <a:xfrm>
            <a:off x="335360" y="332656"/>
            <a:ext cx="5545139" cy="288032"/>
          </a:xfrm>
        </p:spPr>
        <p:txBody>
          <a:bodyPr/>
          <a:lstStyle/>
          <a:p>
            <a:r>
              <a:rPr lang="en-GB" sz="1600" dirty="0"/>
              <a:t>Use Case - CSV</a:t>
            </a:r>
            <a:endParaRPr lang="en-US" sz="1600" dirty="0"/>
          </a:p>
        </p:txBody>
      </p:sp>
      <p:pic>
        <p:nvPicPr>
          <p:cNvPr id="13" name="Picture 12">
            <a:extLst>
              <a:ext uri="{FF2B5EF4-FFF2-40B4-BE49-F238E27FC236}">
                <a16:creationId xmlns:a16="http://schemas.microsoft.com/office/drawing/2014/main" id="{0ABB1D4F-40AA-6353-7B06-098A51B6336B}"/>
              </a:ext>
            </a:extLst>
          </p:cNvPr>
          <p:cNvPicPr>
            <a:picLocks noChangeAspect="1"/>
          </p:cNvPicPr>
          <p:nvPr/>
        </p:nvPicPr>
        <p:blipFill>
          <a:blip r:embed="rId2"/>
          <a:stretch>
            <a:fillRect/>
          </a:stretch>
        </p:blipFill>
        <p:spPr>
          <a:xfrm>
            <a:off x="1703512" y="620688"/>
            <a:ext cx="9357111" cy="5255723"/>
          </a:xfrm>
          <a:prstGeom prst="rect">
            <a:avLst/>
          </a:prstGeom>
        </p:spPr>
      </p:pic>
      <p:pic>
        <p:nvPicPr>
          <p:cNvPr id="8" name="Picture 5">
            <a:extLst>
              <a:ext uri="{FF2B5EF4-FFF2-40B4-BE49-F238E27FC236}">
                <a16:creationId xmlns:a16="http://schemas.microsoft.com/office/drawing/2014/main" id="{335DBE89-05AA-C871-0AB3-409958491DC6}"/>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Tree>
    <p:extLst>
      <p:ext uri="{BB962C8B-B14F-4D97-AF65-F5344CB8AC3E}">
        <p14:creationId xmlns:p14="http://schemas.microsoft.com/office/powerpoint/2010/main" val="53953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478C-FE12-F7B6-E517-0DA37E490F6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FC98649-6889-4F06-3D86-2116D00F7168}"/>
              </a:ext>
            </a:extLst>
          </p:cNvPr>
          <p:cNvSpPr>
            <a:spLocks noGrp="1"/>
          </p:cNvSpPr>
          <p:nvPr>
            <p:ph type="ctrTitle"/>
          </p:nvPr>
        </p:nvSpPr>
        <p:spPr>
          <a:xfrm>
            <a:off x="335360" y="332656"/>
            <a:ext cx="5545139" cy="288032"/>
          </a:xfrm>
        </p:spPr>
        <p:txBody>
          <a:bodyPr/>
          <a:lstStyle/>
          <a:p>
            <a:r>
              <a:rPr lang="en-GB" sz="1600" dirty="0"/>
              <a:t>Use Case - CSV</a:t>
            </a:r>
            <a:endParaRPr lang="en-US" sz="1600" dirty="0"/>
          </a:p>
        </p:txBody>
      </p:sp>
      <p:pic>
        <p:nvPicPr>
          <p:cNvPr id="2" name="Picture 1">
            <a:extLst>
              <a:ext uri="{FF2B5EF4-FFF2-40B4-BE49-F238E27FC236}">
                <a16:creationId xmlns:a16="http://schemas.microsoft.com/office/drawing/2014/main" id="{1A30BB16-0B13-614D-B1E1-229AFBD7A9E1}"/>
              </a:ext>
            </a:extLst>
          </p:cNvPr>
          <p:cNvPicPr>
            <a:picLocks noChangeAspect="1"/>
          </p:cNvPicPr>
          <p:nvPr/>
        </p:nvPicPr>
        <p:blipFill>
          <a:blip r:embed="rId2"/>
          <a:stretch>
            <a:fillRect/>
          </a:stretch>
        </p:blipFill>
        <p:spPr>
          <a:xfrm>
            <a:off x="1847528" y="476671"/>
            <a:ext cx="9721080" cy="5488125"/>
          </a:xfrm>
          <a:prstGeom prst="rect">
            <a:avLst/>
          </a:prstGeom>
        </p:spPr>
      </p:pic>
      <p:pic>
        <p:nvPicPr>
          <p:cNvPr id="8" name="Picture 5">
            <a:extLst>
              <a:ext uri="{FF2B5EF4-FFF2-40B4-BE49-F238E27FC236}">
                <a16:creationId xmlns:a16="http://schemas.microsoft.com/office/drawing/2014/main" id="{4C37AD1B-86C7-C6B5-807F-9FC508B42D0F}"/>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Tree>
    <p:extLst>
      <p:ext uri="{BB962C8B-B14F-4D97-AF65-F5344CB8AC3E}">
        <p14:creationId xmlns:p14="http://schemas.microsoft.com/office/powerpoint/2010/main" val="376280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6EDEE-C565-4F8A-1A5A-5D3EDC7502B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67C8AC2-3F2C-DA3F-4391-77B92E7021F4}"/>
              </a:ext>
            </a:extLst>
          </p:cNvPr>
          <p:cNvSpPr>
            <a:spLocks noGrp="1"/>
          </p:cNvSpPr>
          <p:nvPr>
            <p:ph type="ctrTitle"/>
          </p:nvPr>
        </p:nvSpPr>
        <p:spPr>
          <a:xfrm>
            <a:off x="335360" y="332656"/>
            <a:ext cx="6048672" cy="288032"/>
          </a:xfrm>
        </p:spPr>
        <p:txBody>
          <a:bodyPr/>
          <a:lstStyle/>
          <a:p>
            <a:r>
              <a:rPr lang="en-GB" sz="1600" dirty="0"/>
              <a:t>Solution : </a:t>
            </a:r>
            <a:r>
              <a:rPr lang="en-US" sz="1600" b="1" dirty="0">
                <a:effectLst/>
                <a:latin typeface="Aptos" panose="020B0004020202020204" pitchFamily="34" charset="0"/>
                <a:ea typeface="Aptos" panose="020B0004020202020204" pitchFamily="34" charset="0"/>
                <a:cs typeface="Times New Roman" panose="02020603050405020304" pitchFamily="18" charset="0"/>
              </a:rPr>
              <a:t>Multi-Agent System (MAS) - Flow Diagram </a:t>
            </a:r>
            <a:br>
              <a:rPr lang="en-US" sz="800" dirty="0"/>
            </a:br>
            <a:endParaRPr lang="en-US" sz="1600" dirty="0"/>
          </a:p>
        </p:txBody>
      </p:sp>
      <p:sp>
        <p:nvSpPr>
          <p:cNvPr id="3" name="Rectangle 2">
            <a:extLst>
              <a:ext uri="{FF2B5EF4-FFF2-40B4-BE49-F238E27FC236}">
                <a16:creationId xmlns:a16="http://schemas.microsoft.com/office/drawing/2014/main" id="{E019F230-B0D9-9B4E-98B4-569D1A2D432F}"/>
              </a:ext>
            </a:extLst>
          </p:cNvPr>
          <p:cNvSpPr/>
          <p:nvPr/>
        </p:nvSpPr>
        <p:spPr>
          <a:xfrm>
            <a:off x="4684874" y="1047413"/>
            <a:ext cx="6654609" cy="1197944"/>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379F50F2-3345-23D2-0D1F-C4075A9C60AA}"/>
              </a:ext>
            </a:extLst>
          </p:cNvPr>
          <p:cNvSpPr/>
          <p:nvPr/>
        </p:nvSpPr>
        <p:spPr>
          <a:xfrm>
            <a:off x="695400" y="933564"/>
            <a:ext cx="3223563" cy="2266342"/>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3555932-F224-0A66-939A-1D4D136840A8}"/>
              </a:ext>
            </a:extLst>
          </p:cNvPr>
          <p:cNvSpPr/>
          <p:nvPr/>
        </p:nvSpPr>
        <p:spPr>
          <a:xfrm>
            <a:off x="2927648" y="3326611"/>
            <a:ext cx="4896544" cy="3309703"/>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7" name="Picture 6" descr="efficiency icon 2238093 Vector ...">
            <a:extLst>
              <a:ext uri="{FF2B5EF4-FFF2-40B4-BE49-F238E27FC236}">
                <a16:creationId xmlns:a16="http://schemas.microsoft.com/office/drawing/2014/main" id="{7B1747EA-C5C7-06C7-28E5-21713D0C0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668" y="4463952"/>
            <a:ext cx="566201" cy="5662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0051B4C-F218-5C0C-04A6-F6C37BAA9D82}"/>
              </a:ext>
            </a:extLst>
          </p:cNvPr>
          <p:cNvSpPr/>
          <p:nvPr/>
        </p:nvSpPr>
        <p:spPr>
          <a:xfrm>
            <a:off x="9369278" y="2974850"/>
            <a:ext cx="2127322" cy="3118446"/>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CA470D32-D92D-C25C-578D-2E8493C0BFA3}"/>
              </a:ext>
            </a:extLst>
          </p:cNvPr>
          <p:cNvSpPr txBox="1"/>
          <p:nvPr/>
        </p:nvSpPr>
        <p:spPr>
          <a:xfrm>
            <a:off x="960403" y="1701734"/>
            <a:ext cx="1440160" cy="215444"/>
          </a:xfrm>
          <a:prstGeom prst="rect">
            <a:avLst/>
          </a:prstGeom>
          <a:noFill/>
        </p:spPr>
        <p:txBody>
          <a:bodyPr wrap="square" rtlCol="0">
            <a:spAutoFit/>
          </a:bodyPr>
          <a:lstStyle/>
          <a:p>
            <a:r>
              <a:rPr lang="en-US" sz="800" b="1" dirty="0">
                <a:effectLst/>
                <a:latin typeface="Aptos" panose="020B0004020202020204" pitchFamily="34" charset="0"/>
                <a:ea typeface="Aptos" panose="020B0004020202020204" pitchFamily="34" charset="0"/>
                <a:cs typeface="Times New Roman" panose="02020603050405020304" pitchFamily="18" charset="0"/>
              </a:rPr>
              <a:t>Validation Planner Agent</a:t>
            </a:r>
            <a:endParaRPr lang="en-US" sz="800" dirty="0"/>
          </a:p>
        </p:txBody>
      </p:sp>
      <p:pic>
        <p:nvPicPr>
          <p:cNvPr id="11" name="Picture 22" descr="AI - Free technology icons">
            <a:extLst>
              <a:ext uri="{FF2B5EF4-FFF2-40B4-BE49-F238E27FC236}">
                <a16:creationId xmlns:a16="http://schemas.microsoft.com/office/drawing/2014/main" id="{AFE9D1E9-E192-9D1D-218E-BDA42BA29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451" y="1236219"/>
            <a:ext cx="465515" cy="4655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1AC1CF7-E75C-580D-B84A-E5A45E43934B}"/>
              </a:ext>
            </a:extLst>
          </p:cNvPr>
          <p:cNvSpPr txBox="1"/>
          <p:nvPr/>
        </p:nvSpPr>
        <p:spPr>
          <a:xfrm>
            <a:off x="2662881" y="1701733"/>
            <a:ext cx="1276311"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Risk Assessment Agent</a:t>
            </a:r>
          </a:p>
        </p:txBody>
      </p:sp>
      <p:pic>
        <p:nvPicPr>
          <p:cNvPr id="13" name="Picture 6" descr="Premium Vector | Risk Assessment Icon">
            <a:extLst>
              <a:ext uri="{FF2B5EF4-FFF2-40B4-BE49-F238E27FC236}">
                <a16:creationId xmlns:a16="http://schemas.microsoft.com/office/drawing/2014/main" id="{C7530ED3-684E-C9D5-FAF5-DCF99FF33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278" y="1236218"/>
            <a:ext cx="465515" cy="4655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An exercise in stakeholder alignment ...">
            <a:extLst>
              <a:ext uri="{FF2B5EF4-FFF2-40B4-BE49-F238E27FC236}">
                <a16:creationId xmlns:a16="http://schemas.microsoft.com/office/drawing/2014/main" id="{73B42FAB-CBF3-4556-5359-9D7AA24FC1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204" y="2475583"/>
            <a:ext cx="659523" cy="36933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45EBBE2-C3E7-B26F-FA34-50F5628CC822}"/>
              </a:ext>
            </a:extLst>
          </p:cNvPr>
          <p:cNvSpPr txBox="1"/>
          <p:nvPr/>
        </p:nvSpPr>
        <p:spPr>
          <a:xfrm>
            <a:off x="839416" y="2844917"/>
            <a:ext cx="1548822"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Stakeholder Alignment Agent</a:t>
            </a:r>
          </a:p>
        </p:txBody>
      </p:sp>
      <p:cxnSp>
        <p:nvCxnSpPr>
          <p:cNvPr id="16" name="Straight Arrow Connector 15">
            <a:extLst>
              <a:ext uri="{FF2B5EF4-FFF2-40B4-BE49-F238E27FC236}">
                <a16:creationId xmlns:a16="http://schemas.microsoft.com/office/drawing/2014/main" id="{E655A46B-CC0B-9E69-F1A1-BB8CDA7EFBAD}"/>
              </a:ext>
            </a:extLst>
          </p:cNvPr>
          <p:cNvCxnSpPr>
            <a:cxnSpLocks/>
          </p:cNvCxnSpPr>
          <p:nvPr/>
        </p:nvCxnSpPr>
        <p:spPr>
          <a:xfrm>
            <a:off x="1996542" y="1412776"/>
            <a:ext cx="93110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DB3B9E0-42A0-C075-B751-416756510AFF}"/>
              </a:ext>
            </a:extLst>
          </p:cNvPr>
          <p:cNvCxnSpPr>
            <a:cxnSpLocks/>
          </p:cNvCxnSpPr>
          <p:nvPr/>
        </p:nvCxnSpPr>
        <p:spPr>
          <a:xfrm>
            <a:off x="1631504" y="1917177"/>
            <a:ext cx="0" cy="55840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8" name="Picture 10" descr="Free business and finance icons">
            <a:extLst>
              <a:ext uri="{FF2B5EF4-FFF2-40B4-BE49-F238E27FC236}">
                <a16:creationId xmlns:a16="http://schemas.microsoft.com/office/drawing/2014/main" id="{74869336-2238-234C-8D0F-43B8CD6E06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2279" y="1366684"/>
            <a:ext cx="400110" cy="40011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B0CDC03-EAD7-18FF-FC9A-E96830674B71}"/>
              </a:ext>
            </a:extLst>
          </p:cNvPr>
          <p:cNvSpPr txBox="1"/>
          <p:nvPr/>
        </p:nvSpPr>
        <p:spPr>
          <a:xfrm>
            <a:off x="4961300" y="1782183"/>
            <a:ext cx="1699504" cy="33855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User Requirement Specification </a:t>
            </a:r>
          </a:p>
          <a:p>
            <a:r>
              <a:rPr lang="en-US" sz="800" dirty="0"/>
              <a:t>(URS) Agent</a:t>
            </a:r>
          </a:p>
        </p:txBody>
      </p:sp>
      <p:pic>
        <p:nvPicPr>
          <p:cNvPr id="20" name="Picture 12" descr="Requirements - Free user icons">
            <a:extLst>
              <a:ext uri="{FF2B5EF4-FFF2-40B4-BE49-F238E27FC236}">
                <a16:creationId xmlns:a16="http://schemas.microsoft.com/office/drawing/2014/main" id="{224A53A7-FD1C-20C5-45F3-2B1D1D59C2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4131" y="1311366"/>
            <a:ext cx="470816" cy="47081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E2D21EF-EC17-D27B-E3E5-4244286FEFAC}"/>
              </a:ext>
            </a:extLst>
          </p:cNvPr>
          <p:cNvSpPr txBox="1"/>
          <p:nvPr/>
        </p:nvSpPr>
        <p:spPr>
          <a:xfrm>
            <a:off x="6857974" y="1765703"/>
            <a:ext cx="1976823" cy="33855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Functional Requirement Specification </a:t>
            </a:r>
          </a:p>
          <a:p>
            <a:r>
              <a:rPr lang="en-US" sz="800" dirty="0"/>
              <a:t>(FRS) Agent</a:t>
            </a:r>
          </a:p>
        </p:txBody>
      </p:sp>
      <p:pic>
        <p:nvPicPr>
          <p:cNvPr id="22" name="Picture 14" descr="Requirements Traceability Tool ...">
            <a:extLst>
              <a:ext uri="{FF2B5EF4-FFF2-40B4-BE49-F238E27FC236}">
                <a16:creationId xmlns:a16="http://schemas.microsoft.com/office/drawing/2014/main" id="{36162085-2BF9-18A4-94C9-1E8093F95D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1561" y="1354548"/>
            <a:ext cx="515294" cy="40011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9D60B13-F566-074C-4EFD-D9E565C9AA64}"/>
              </a:ext>
            </a:extLst>
          </p:cNvPr>
          <p:cNvSpPr txBox="1"/>
          <p:nvPr/>
        </p:nvSpPr>
        <p:spPr>
          <a:xfrm>
            <a:off x="9031967" y="1754658"/>
            <a:ext cx="1659429"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Requirement Traceability Agent</a:t>
            </a:r>
          </a:p>
        </p:txBody>
      </p:sp>
      <p:sp>
        <p:nvSpPr>
          <p:cNvPr id="24" name="Oval 23">
            <a:extLst>
              <a:ext uri="{FF2B5EF4-FFF2-40B4-BE49-F238E27FC236}">
                <a16:creationId xmlns:a16="http://schemas.microsoft.com/office/drawing/2014/main" id="{B42783A9-AD63-E1D5-3A3A-B60B06578B2B}"/>
              </a:ext>
            </a:extLst>
          </p:cNvPr>
          <p:cNvSpPr/>
          <p:nvPr/>
        </p:nvSpPr>
        <p:spPr>
          <a:xfrm>
            <a:off x="2276957" y="1520688"/>
            <a:ext cx="465515" cy="26432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1.1</a:t>
            </a:r>
            <a:endParaRPr lang="en-US" sz="800" dirty="0"/>
          </a:p>
        </p:txBody>
      </p:sp>
      <p:sp>
        <p:nvSpPr>
          <p:cNvPr id="25" name="Oval 24">
            <a:extLst>
              <a:ext uri="{FF2B5EF4-FFF2-40B4-BE49-F238E27FC236}">
                <a16:creationId xmlns:a16="http://schemas.microsoft.com/office/drawing/2014/main" id="{5D76A405-B771-7BCC-B31F-15E81C074E2B}"/>
              </a:ext>
            </a:extLst>
          </p:cNvPr>
          <p:cNvSpPr/>
          <p:nvPr/>
        </p:nvSpPr>
        <p:spPr>
          <a:xfrm>
            <a:off x="839416" y="1011002"/>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1</a:t>
            </a:r>
            <a:endParaRPr lang="en-US" sz="800" dirty="0"/>
          </a:p>
        </p:txBody>
      </p:sp>
      <p:sp>
        <p:nvSpPr>
          <p:cNvPr id="26" name="Oval 25">
            <a:extLst>
              <a:ext uri="{FF2B5EF4-FFF2-40B4-BE49-F238E27FC236}">
                <a16:creationId xmlns:a16="http://schemas.microsoft.com/office/drawing/2014/main" id="{FA595913-04BE-9308-FBC1-932A8243FED1}"/>
              </a:ext>
            </a:extLst>
          </p:cNvPr>
          <p:cNvSpPr/>
          <p:nvPr/>
        </p:nvSpPr>
        <p:spPr>
          <a:xfrm>
            <a:off x="1683867" y="2051557"/>
            <a:ext cx="503860" cy="28319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1.2</a:t>
            </a:r>
            <a:endParaRPr lang="en-US" sz="800" dirty="0"/>
          </a:p>
        </p:txBody>
      </p:sp>
      <p:sp>
        <p:nvSpPr>
          <p:cNvPr id="27" name="Oval 26">
            <a:extLst>
              <a:ext uri="{FF2B5EF4-FFF2-40B4-BE49-F238E27FC236}">
                <a16:creationId xmlns:a16="http://schemas.microsoft.com/office/drawing/2014/main" id="{6AB3E887-2D00-8828-AE96-98C50F935B96}"/>
              </a:ext>
            </a:extLst>
          </p:cNvPr>
          <p:cNvSpPr/>
          <p:nvPr/>
        </p:nvSpPr>
        <p:spPr>
          <a:xfrm>
            <a:off x="9420602" y="3018524"/>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3</a:t>
            </a:r>
            <a:endParaRPr lang="en-US" sz="800" dirty="0"/>
          </a:p>
        </p:txBody>
      </p:sp>
      <p:cxnSp>
        <p:nvCxnSpPr>
          <p:cNvPr id="28" name="Straight Arrow Connector 27">
            <a:extLst>
              <a:ext uri="{FF2B5EF4-FFF2-40B4-BE49-F238E27FC236}">
                <a16:creationId xmlns:a16="http://schemas.microsoft.com/office/drawing/2014/main" id="{9E03AEFC-76E6-DD3E-E052-2908B5241123}"/>
              </a:ext>
            </a:extLst>
          </p:cNvPr>
          <p:cNvCxnSpPr>
            <a:cxnSpLocks/>
            <a:endCxn id="18" idx="1"/>
          </p:cNvCxnSpPr>
          <p:nvPr/>
        </p:nvCxnSpPr>
        <p:spPr>
          <a:xfrm>
            <a:off x="6034431" y="1541491"/>
            <a:ext cx="1437848" cy="2524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0C080AC-C03E-FC2D-19A3-DDDB162B163A}"/>
              </a:ext>
            </a:extLst>
          </p:cNvPr>
          <p:cNvCxnSpPr/>
          <p:nvPr/>
        </p:nvCxnSpPr>
        <p:spPr>
          <a:xfrm>
            <a:off x="8047223" y="1541491"/>
            <a:ext cx="1296144" cy="12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Picture 16" descr="Evaluation - Free people icons">
            <a:extLst>
              <a:ext uri="{FF2B5EF4-FFF2-40B4-BE49-F238E27FC236}">
                <a16:creationId xmlns:a16="http://schemas.microsoft.com/office/drawing/2014/main" id="{237D32AD-B9A6-4918-803A-F8C24DD57B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6440" y="3191037"/>
            <a:ext cx="475925" cy="47592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1C5E3A38-8B18-9509-5DDF-185061F8AAB6}"/>
              </a:ext>
            </a:extLst>
          </p:cNvPr>
          <p:cNvSpPr txBox="1"/>
          <p:nvPr/>
        </p:nvSpPr>
        <p:spPr>
          <a:xfrm>
            <a:off x="9656449" y="3654500"/>
            <a:ext cx="1266693"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Design Evaluator Agent</a:t>
            </a:r>
          </a:p>
        </p:txBody>
      </p:sp>
      <p:pic>
        <p:nvPicPr>
          <p:cNvPr id="32" name="Picture 18" descr="Top Secret Confidential Royalty-Free ...">
            <a:extLst>
              <a:ext uri="{FF2B5EF4-FFF2-40B4-BE49-F238E27FC236}">
                <a16:creationId xmlns:a16="http://schemas.microsoft.com/office/drawing/2014/main" id="{E1AA00BD-806D-CE4C-DCDB-E76693251E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80719" y="4208219"/>
            <a:ext cx="424276" cy="45766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5327350D-03DC-CF76-B94D-7FCD79B6C48B}"/>
              </a:ext>
            </a:extLst>
          </p:cNvPr>
          <p:cNvSpPr txBox="1"/>
          <p:nvPr/>
        </p:nvSpPr>
        <p:spPr>
          <a:xfrm>
            <a:off x="9631964" y="4691840"/>
            <a:ext cx="1707519"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DQ Document Synthesizer Agent</a:t>
            </a:r>
          </a:p>
        </p:txBody>
      </p:sp>
      <p:sp>
        <p:nvSpPr>
          <p:cNvPr id="34" name="TextBox 33">
            <a:extLst>
              <a:ext uri="{FF2B5EF4-FFF2-40B4-BE49-F238E27FC236}">
                <a16:creationId xmlns:a16="http://schemas.microsoft.com/office/drawing/2014/main" id="{1D4D9A3B-26A5-CBA3-4D49-CCD2DE83BD41}"/>
              </a:ext>
            </a:extLst>
          </p:cNvPr>
          <p:cNvSpPr txBox="1"/>
          <p:nvPr/>
        </p:nvSpPr>
        <p:spPr>
          <a:xfrm>
            <a:off x="9858788" y="5661828"/>
            <a:ext cx="1253869"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Design Reviewer Agent</a:t>
            </a:r>
          </a:p>
        </p:txBody>
      </p:sp>
      <p:cxnSp>
        <p:nvCxnSpPr>
          <p:cNvPr id="35" name="Straight Arrow Connector 34">
            <a:extLst>
              <a:ext uri="{FF2B5EF4-FFF2-40B4-BE49-F238E27FC236}">
                <a16:creationId xmlns:a16="http://schemas.microsoft.com/office/drawing/2014/main" id="{1A3CB629-FC58-91FB-5EE5-9F59F32A20CD}"/>
              </a:ext>
            </a:extLst>
          </p:cNvPr>
          <p:cNvCxnSpPr>
            <a:cxnSpLocks/>
          </p:cNvCxnSpPr>
          <p:nvPr/>
        </p:nvCxnSpPr>
        <p:spPr>
          <a:xfrm>
            <a:off x="3935760" y="1855249"/>
            <a:ext cx="661120"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pic>
        <p:nvPicPr>
          <p:cNvPr id="36" name="Picture 20" descr="Design review concept icon. Data ...">
            <a:extLst>
              <a:ext uri="{FF2B5EF4-FFF2-40B4-BE49-F238E27FC236}">
                <a16:creationId xmlns:a16="http://schemas.microsoft.com/office/drawing/2014/main" id="{B1FA48F8-998F-491A-2438-CFD2E3226A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80719" y="5142240"/>
            <a:ext cx="527424" cy="52742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F2DEA886-B8F3-B1C5-2A55-3F78CFE53958}"/>
              </a:ext>
            </a:extLst>
          </p:cNvPr>
          <p:cNvCxnSpPr>
            <a:cxnSpLocks/>
          </p:cNvCxnSpPr>
          <p:nvPr/>
        </p:nvCxnSpPr>
        <p:spPr>
          <a:xfrm>
            <a:off x="10416480" y="3816541"/>
            <a:ext cx="0" cy="3325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3A62CFB-8139-5E68-D44C-203788AA213B}"/>
              </a:ext>
            </a:extLst>
          </p:cNvPr>
          <p:cNvCxnSpPr>
            <a:cxnSpLocks/>
          </p:cNvCxnSpPr>
          <p:nvPr/>
        </p:nvCxnSpPr>
        <p:spPr>
          <a:xfrm>
            <a:off x="10416480" y="4869160"/>
            <a:ext cx="0" cy="3325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67E3045-49AF-E78D-4E57-6942E2652FDE}"/>
              </a:ext>
            </a:extLst>
          </p:cNvPr>
          <p:cNvSpPr txBox="1"/>
          <p:nvPr/>
        </p:nvSpPr>
        <p:spPr>
          <a:xfrm>
            <a:off x="5983559" y="3922518"/>
            <a:ext cx="1471117" cy="400110"/>
          </a:xfrm>
          <a:prstGeom prst="rect">
            <a:avLst/>
          </a:prstGeom>
          <a:noFill/>
        </p:spPr>
        <p:txBody>
          <a:bodyPr wrap="square" rtlCol="0">
            <a:spAutoFit/>
          </a:bodyPr>
          <a:lstStyle/>
          <a:p>
            <a:r>
              <a:rPr lang="en-US" sz="1000" b="1" dirty="0">
                <a:effectLst/>
                <a:latin typeface="Aptos" panose="020B0004020202020204" pitchFamily="34" charset="0"/>
                <a:ea typeface="Aptos" panose="020B0004020202020204" pitchFamily="34" charset="0"/>
                <a:cs typeface="Times New Roman" panose="02020603050405020304" pitchFamily="18" charset="0"/>
              </a:rPr>
              <a:t>Installation Validator Agent (IQ)</a:t>
            </a:r>
            <a:endParaRPr lang="en-US" sz="1000" dirty="0"/>
          </a:p>
        </p:txBody>
      </p:sp>
      <p:sp>
        <p:nvSpPr>
          <p:cNvPr id="40" name="TextBox 39">
            <a:extLst>
              <a:ext uri="{FF2B5EF4-FFF2-40B4-BE49-F238E27FC236}">
                <a16:creationId xmlns:a16="http://schemas.microsoft.com/office/drawing/2014/main" id="{9F40C2C8-06C5-48D0-57E1-9F75DC0319FD}"/>
              </a:ext>
            </a:extLst>
          </p:cNvPr>
          <p:cNvSpPr txBox="1"/>
          <p:nvPr/>
        </p:nvSpPr>
        <p:spPr>
          <a:xfrm>
            <a:off x="6016575" y="4848120"/>
            <a:ext cx="1532305" cy="400110"/>
          </a:xfrm>
          <a:prstGeom prst="rect">
            <a:avLst/>
          </a:prstGeom>
          <a:noFill/>
        </p:spPr>
        <p:txBody>
          <a:bodyPr wrap="squar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dirty="0"/>
              <a:t>Operational Validator Agent (OQ)</a:t>
            </a:r>
          </a:p>
        </p:txBody>
      </p:sp>
      <p:sp>
        <p:nvSpPr>
          <p:cNvPr id="41" name="TextBox 40">
            <a:extLst>
              <a:ext uri="{FF2B5EF4-FFF2-40B4-BE49-F238E27FC236}">
                <a16:creationId xmlns:a16="http://schemas.microsoft.com/office/drawing/2014/main" id="{31F4CCFB-090B-2CF2-4FAF-BC6ED5115295}"/>
              </a:ext>
            </a:extLst>
          </p:cNvPr>
          <p:cNvSpPr txBox="1"/>
          <p:nvPr/>
        </p:nvSpPr>
        <p:spPr>
          <a:xfrm>
            <a:off x="6139340" y="5847655"/>
            <a:ext cx="1122812" cy="461665"/>
          </a:xfrm>
          <a:prstGeom prst="rect">
            <a:avLst/>
          </a:prstGeom>
          <a:noFill/>
        </p:spPr>
        <p:txBody>
          <a:bodyPr wrap="squar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Performance Validator </a:t>
            </a:r>
          </a:p>
          <a:p>
            <a:r>
              <a:rPr lang="en-US" sz="800" dirty="0"/>
              <a:t>Agent (PQ/UAT)</a:t>
            </a:r>
          </a:p>
        </p:txBody>
      </p:sp>
      <p:sp>
        <p:nvSpPr>
          <p:cNvPr id="42" name="TextBox 41">
            <a:extLst>
              <a:ext uri="{FF2B5EF4-FFF2-40B4-BE49-F238E27FC236}">
                <a16:creationId xmlns:a16="http://schemas.microsoft.com/office/drawing/2014/main" id="{84D95E24-D574-CB21-E28E-3330284B7A20}"/>
              </a:ext>
            </a:extLst>
          </p:cNvPr>
          <p:cNvSpPr txBox="1"/>
          <p:nvPr/>
        </p:nvSpPr>
        <p:spPr>
          <a:xfrm>
            <a:off x="4316443" y="4889010"/>
            <a:ext cx="1025145" cy="338554"/>
          </a:xfrm>
          <a:prstGeom prst="rect">
            <a:avLst/>
          </a:prstGeom>
          <a:noFill/>
        </p:spPr>
        <p:txBody>
          <a:bodyPr wrap="squar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Test Execution Agent</a:t>
            </a:r>
          </a:p>
        </p:txBody>
      </p:sp>
      <p:sp>
        <p:nvSpPr>
          <p:cNvPr id="43" name="TextBox 42">
            <a:extLst>
              <a:ext uri="{FF2B5EF4-FFF2-40B4-BE49-F238E27FC236}">
                <a16:creationId xmlns:a16="http://schemas.microsoft.com/office/drawing/2014/main" id="{18BEEF1A-EBE7-383B-969C-7C69E61DE4A9}"/>
              </a:ext>
            </a:extLst>
          </p:cNvPr>
          <p:cNvSpPr txBox="1"/>
          <p:nvPr/>
        </p:nvSpPr>
        <p:spPr>
          <a:xfrm>
            <a:off x="3040925" y="4889010"/>
            <a:ext cx="1264016" cy="338554"/>
          </a:xfrm>
          <a:prstGeom prst="rect">
            <a:avLst/>
          </a:prstGeom>
          <a:noFill/>
        </p:spPr>
        <p:txBody>
          <a:bodyPr wrap="squar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Test Result Analyzer Agent</a:t>
            </a:r>
          </a:p>
        </p:txBody>
      </p:sp>
      <p:pic>
        <p:nvPicPr>
          <p:cNvPr id="44" name="Picture 4" descr="Professional Installation Icon Photos ...">
            <a:extLst>
              <a:ext uri="{FF2B5EF4-FFF2-40B4-BE49-F238E27FC236}">
                <a16:creationId xmlns:a16="http://schemas.microsoft.com/office/drawing/2014/main" id="{63564A1E-DBC4-D958-8B41-A812498DC6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6930" y="3469393"/>
            <a:ext cx="505798" cy="44257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Free business and finance icons">
            <a:extLst>
              <a:ext uri="{FF2B5EF4-FFF2-40B4-BE49-F238E27FC236}">
                <a16:creationId xmlns:a16="http://schemas.microsoft.com/office/drawing/2014/main" id="{8FEA52D5-F3D9-C9CD-C85F-454767600A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2110" y="5488959"/>
            <a:ext cx="348636" cy="34863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Test Execution icon vector image ...">
            <a:extLst>
              <a:ext uri="{FF2B5EF4-FFF2-40B4-BE49-F238E27FC236}">
                <a16:creationId xmlns:a16="http://schemas.microsoft.com/office/drawing/2014/main" id="{2698E3EA-C3DE-FF5D-34F7-48FEA13642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4504" y="4308502"/>
            <a:ext cx="580508" cy="5805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software engineering, test icon ...">
            <a:extLst>
              <a:ext uri="{FF2B5EF4-FFF2-40B4-BE49-F238E27FC236}">
                <a16:creationId xmlns:a16="http://schemas.microsoft.com/office/drawing/2014/main" id="{387C1B1D-F8EE-C9B7-0F97-AD0670EE35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0163" y="4296880"/>
            <a:ext cx="580508" cy="58050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F7044F3-55D7-5678-4345-7E482445841F}"/>
              </a:ext>
            </a:extLst>
          </p:cNvPr>
          <p:cNvCxnSpPr>
            <a:cxnSpLocks/>
          </p:cNvCxnSpPr>
          <p:nvPr/>
        </p:nvCxnSpPr>
        <p:spPr>
          <a:xfrm>
            <a:off x="6510097" y="4326137"/>
            <a:ext cx="0" cy="290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742E2088-685E-9BBD-A419-CC09525D543E}"/>
              </a:ext>
            </a:extLst>
          </p:cNvPr>
          <p:cNvCxnSpPr>
            <a:cxnSpLocks/>
          </p:cNvCxnSpPr>
          <p:nvPr/>
        </p:nvCxnSpPr>
        <p:spPr>
          <a:xfrm>
            <a:off x="6542540" y="5181866"/>
            <a:ext cx="0" cy="290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E6BFBED-4F5B-A920-20DC-41EDA3E5722B}"/>
              </a:ext>
            </a:extLst>
          </p:cNvPr>
          <p:cNvCxnSpPr>
            <a:cxnSpLocks/>
          </p:cNvCxnSpPr>
          <p:nvPr/>
        </p:nvCxnSpPr>
        <p:spPr>
          <a:xfrm flipH="1" flipV="1">
            <a:off x="5066327" y="4574703"/>
            <a:ext cx="1073013" cy="1127755"/>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753F5CE6-A39C-703C-9B01-E08AD60A500D}"/>
              </a:ext>
            </a:extLst>
          </p:cNvPr>
          <p:cNvCxnSpPr>
            <a:cxnSpLocks/>
          </p:cNvCxnSpPr>
          <p:nvPr/>
        </p:nvCxnSpPr>
        <p:spPr>
          <a:xfrm flipH="1">
            <a:off x="3869986" y="4632686"/>
            <a:ext cx="411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2E5F0910-1008-8AC3-B893-A3B8AEBF74FF}"/>
              </a:ext>
            </a:extLst>
          </p:cNvPr>
          <p:cNvCxnSpPr>
            <a:cxnSpLocks/>
          </p:cNvCxnSpPr>
          <p:nvPr/>
        </p:nvCxnSpPr>
        <p:spPr>
          <a:xfrm flipH="1">
            <a:off x="7824192" y="5142240"/>
            <a:ext cx="1519175" cy="25525"/>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9F2A09D5-8295-4F45-C6E0-9E532AF572B2}"/>
              </a:ext>
            </a:extLst>
          </p:cNvPr>
          <p:cNvSpPr/>
          <p:nvPr/>
        </p:nvSpPr>
        <p:spPr>
          <a:xfrm>
            <a:off x="3081738" y="3416964"/>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4</a:t>
            </a:r>
            <a:endParaRPr lang="en-US" sz="800" dirty="0"/>
          </a:p>
        </p:txBody>
      </p:sp>
      <p:cxnSp>
        <p:nvCxnSpPr>
          <p:cNvPr id="54" name="Straight Arrow Connector 53">
            <a:extLst>
              <a:ext uri="{FF2B5EF4-FFF2-40B4-BE49-F238E27FC236}">
                <a16:creationId xmlns:a16="http://schemas.microsoft.com/office/drawing/2014/main" id="{B1EFA1A1-D8EC-13BA-A689-1122203069CD}"/>
              </a:ext>
            </a:extLst>
          </p:cNvPr>
          <p:cNvCxnSpPr>
            <a:cxnSpLocks/>
          </p:cNvCxnSpPr>
          <p:nvPr/>
        </p:nvCxnSpPr>
        <p:spPr>
          <a:xfrm flipH="1">
            <a:off x="1930325" y="4861861"/>
            <a:ext cx="893097"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42D15B82-346C-1587-98A7-6C5BF3C28264}"/>
              </a:ext>
            </a:extLst>
          </p:cNvPr>
          <p:cNvSpPr txBox="1"/>
          <p:nvPr/>
        </p:nvSpPr>
        <p:spPr>
          <a:xfrm>
            <a:off x="1169879" y="4761972"/>
            <a:ext cx="68480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GB" sz="900" dirty="0"/>
              <a:t>Next Page</a:t>
            </a:r>
            <a:endParaRPr lang="en-US" sz="900" dirty="0"/>
          </a:p>
        </p:txBody>
      </p:sp>
      <p:sp>
        <p:nvSpPr>
          <p:cNvPr id="56" name="Oval 55">
            <a:extLst>
              <a:ext uri="{FF2B5EF4-FFF2-40B4-BE49-F238E27FC236}">
                <a16:creationId xmlns:a16="http://schemas.microsoft.com/office/drawing/2014/main" id="{1E433C28-A513-7DA9-404B-BD0804CB51AC}"/>
              </a:ext>
            </a:extLst>
          </p:cNvPr>
          <p:cNvSpPr/>
          <p:nvPr/>
        </p:nvSpPr>
        <p:spPr>
          <a:xfrm>
            <a:off x="4744105" y="1075819"/>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2</a:t>
            </a:r>
            <a:endParaRPr lang="en-US" sz="800" dirty="0"/>
          </a:p>
        </p:txBody>
      </p:sp>
      <p:pic>
        <p:nvPicPr>
          <p:cNvPr id="8" name="Picture 5">
            <a:extLst>
              <a:ext uri="{FF2B5EF4-FFF2-40B4-BE49-F238E27FC236}">
                <a16:creationId xmlns:a16="http://schemas.microsoft.com/office/drawing/2014/main" id="{EE31D4D9-21EC-CEFD-994C-5A2A0D6C3903}"/>
              </a:ext>
              <a:ext uri="{C183D7F6-B498-43B3-948B-1728B52AA6E4}">
                <adec:decorative xmlns:adec="http://schemas.microsoft.com/office/drawing/2017/decorative" val="1"/>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Tree>
    <p:extLst>
      <p:ext uri="{BB962C8B-B14F-4D97-AF65-F5344CB8AC3E}">
        <p14:creationId xmlns:p14="http://schemas.microsoft.com/office/powerpoint/2010/main" val="208028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1F5A-B229-0A1B-4E9A-92E66E36182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D0F7DD4-7D9F-CB16-3724-C1E13A6EFC77}"/>
              </a:ext>
            </a:extLst>
          </p:cNvPr>
          <p:cNvSpPr>
            <a:spLocks noGrp="1"/>
          </p:cNvSpPr>
          <p:nvPr>
            <p:ph type="ctrTitle"/>
          </p:nvPr>
        </p:nvSpPr>
        <p:spPr>
          <a:xfrm>
            <a:off x="335360" y="332656"/>
            <a:ext cx="6048672" cy="288032"/>
          </a:xfrm>
        </p:spPr>
        <p:txBody>
          <a:bodyPr/>
          <a:lstStyle/>
          <a:p>
            <a:r>
              <a:rPr lang="en-GB" sz="1600" dirty="0"/>
              <a:t>Solution : </a:t>
            </a:r>
            <a:r>
              <a:rPr lang="en-US" sz="1600" b="1" dirty="0">
                <a:effectLst/>
                <a:latin typeface="Aptos" panose="020B0004020202020204" pitchFamily="34" charset="0"/>
                <a:ea typeface="Aptos" panose="020B0004020202020204" pitchFamily="34" charset="0"/>
                <a:cs typeface="Times New Roman" panose="02020603050405020304" pitchFamily="18" charset="0"/>
              </a:rPr>
              <a:t>Multi-Agent System (MAS) - Flow Diagram </a:t>
            </a:r>
            <a:br>
              <a:rPr lang="en-US" sz="800" dirty="0"/>
            </a:br>
            <a:endParaRPr lang="en-US" sz="1600" dirty="0"/>
          </a:p>
        </p:txBody>
      </p:sp>
      <p:sp>
        <p:nvSpPr>
          <p:cNvPr id="2" name="Rectangle 1">
            <a:extLst>
              <a:ext uri="{FF2B5EF4-FFF2-40B4-BE49-F238E27FC236}">
                <a16:creationId xmlns:a16="http://schemas.microsoft.com/office/drawing/2014/main" id="{87B7A5C9-4547-27FB-CFB5-6D68C45BBE2D}"/>
              </a:ext>
            </a:extLst>
          </p:cNvPr>
          <p:cNvSpPr/>
          <p:nvPr/>
        </p:nvSpPr>
        <p:spPr>
          <a:xfrm>
            <a:off x="7824192" y="1644475"/>
            <a:ext cx="2232248" cy="2432598"/>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C1A082D6-7320-832B-25C2-31C8F175BB58}"/>
              </a:ext>
            </a:extLst>
          </p:cNvPr>
          <p:cNvSpPr/>
          <p:nvPr/>
        </p:nvSpPr>
        <p:spPr>
          <a:xfrm>
            <a:off x="5971940" y="1104696"/>
            <a:ext cx="2232248" cy="3456384"/>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251C8113-1531-EBA9-F562-BF23684BA8FF}"/>
              </a:ext>
            </a:extLst>
          </p:cNvPr>
          <p:cNvSpPr/>
          <p:nvPr/>
        </p:nvSpPr>
        <p:spPr>
          <a:xfrm>
            <a:off x="2063552" y="1196752"/>
            <a:ext cx="2232248" cy="3456384"/>
          </a:xfrm>
          <a:prstGeom prst="rect">
            <a:avLst/>
          </a:prstGeom>
          <a:ln>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830765EE-16B7-265B-F20A-BDD09E62989A}"/>
              </a:ext>
            </a:extLst>
          </p:cNvPr>
          <p:cNvCxnSpPr>
            <a:cxnSpLocks/>
          </p:cNvCxnSpPr>
          <p:nvPr/>
        </p:nvCxnSpPr>
        <p:spPr>
          <a:xfrm>
            <a:off x="839416" y="1340768"/>
            <a:ext cx="1008112"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B0781E88-2B66-1F18-3502-75461693A6E2}"/>
              </a:ext>
            </a:extLst>
          </p:cNvPr>
          <p:cNvSpPr/>
          <p:nvPr/>
        </p:nvSpPr>
        <p:spPr>
          <a:xfrm>
            <a:off x="2158410" y="1259484"/>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5</a:t>
            </a:r>
            <a:endParaRPr lang="en-US" sz="800" dirty="0"/>
          </a:p>
        </p:txBody>
      </p:sp>
      <p:sp>
        <p:nvSpPr>
          <p:cNvPr id="61" name="TextBox 60">
            <a:extLst>
              <a:ext uri="{FF2B5EF4-FFF2-40B4-BE49-F238E27FC236}">
                <a16:creationId xmlns:a16="http://schemas.microsoft.com/office/drawing/2014/main" id="{5A6914C3-51C3-962C-66FD-DE3F102C97D6}"/>
              </a:ext>
            </a:extLst>
          </p:cNvPr>
          <p:cNvSpPr txBox="1"/>
          <p:nvPr/>
        </p:nvSpPr>
        <p:spPr>
          <a:xfrm>
            <a:off x="2417367" y="1772816"/>
            <a:ext cx="1459340" cy="338554"/>
          </a:xfrm>
          <a:prstGeom prst="rect">
            <a:avLst/>
          </a:prstGeom>
          <a:noFill/>
        </p:spPr>
        <p:txBody>
          <a:bodyPr wrap="squar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Validation Documentation Agent</a:t>
            </a:r>
          </a:p>
        </p:txBody>
      </p:sp>
      <p:sp>
        <p:nvSpPr>
          <p:cNvPr id="62" name="TextBox 61">
            <a:extLst>
              <a:ext uri="{FF2B5EF4-FFF2-40B4-BE49-F238E27FC236}">
                <a16:creationId xmlns:a16="http://schemas.microsoft.com/office/drawing/2014/main" id="{1ACA9901-7A79-B65E-920C-54ED25F779CE}"/>
              </a:ext>
            </a:extLst>
          </p:cNvPr>
          <p:cNvSpPr txBox="1"/>
          <p:nvPr/>
        </p:nvSpPr>
        <p:spPr>
          <a:xfrm>
            <a:off x="2637691" y="3147915"/>
            <a:ext cx="848309"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Training Agent</a:t>
            </a:r>
          </a:p>
        </p:txBody>
      </p:sp>
      <p:sp>
        <p:nvSpPr>
          <p:cNvPr id="63" name="TextBox 62">
            <a:extLst>
              <a:ext uri="{FF2B5EF4-FFF2-40B4-BE49-F238E27FC236}">
                <a16:creationId xmlns:a16="http://schemas.microsoft.com/office/drawing/2014/main" id="{8475141F-C532-4A72-0ADF-BD7B02758C79}"/>
              </a:ext>
            </a:extLst>
          </p:cNvPr>
          <p:cNvSpPr txBox="1"/>
          <p:nvPr/>
        </p:nvSpPr>
        <p:spPr>
          <a:xfrm>
            <a:off x="2440174" y="4293676"/>
            <a:ext cx="1236236"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Audit Readiness Agent</a:t>
            </a:r>
          </a:p>
        </p:txBody>
      </p:sp>
      <p:pic>
        <p:nvPicPr>
          <p:cNvPr id="64" name="Picture 2" descr="Validation icons for free download ...">
            <a:extLst>
              <a:ext uri="{FF2B5EF4-FFF2-40B4-BE49-F238E27FC236}">
                <a16:creationId xmlns:a16="http://schemas.microsoft.com/office/drawing/2014/main" id="{827DC518-A400-E0BC-2D09-AAA892D3E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319" y="1324261"/>
            <a:ext cx="320214" cy="32021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Training - Free business icons">
            <a:extLst>
              <a:ext uri="{FF2B5EF4-FFF2-40B4-BE49-F238E27FC236}">
                <a16:creationId xmlns:a16="http://schemas.microsoft.com/office/drawing/2014/main" id="{8D8D5E3A-C43E-161D-2C38-4159253CF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07" y="2573333"/>
            <a:ext cx="519110" cy="51911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6" descr="Internal Audit Icon Stock Illustrations ...">
            <a:extLst>
              <a:ext uri="{FF2B5EF4-FFF2-40B4-BE49-F238E27FC236}">
                <a16:creationId xmlns:a16="http://schemas.microsoft.com/office/drawing/2014/main" id="{CF722A95-AC11-F478-FC05-264204051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87" y="3690516"/>
            <a:ext cx="585902" cy="64040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49CAB33E-7D3F-323B-82A8-3F00356B5848}"/>
              </a:ext>
            </a:extLst>
          </p:cNvPr>
          <p:cNvCxnSpPr>
            <a:cxnSpLocks/>
          </p:cNvCxnSpPr>
          <p:nvPr/>
        </p:nvCxnSpPr>
        <p:spPr>
          <a:xfrm>
            <a:off x="2999656" y="2111370"/>
            <a:ext cx="0" cy="394522"/>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0FA3791D-ED31-4996-B000-B00CF0FC27F9}"/>
              </a:ext>
            </a:extLst>
          </p:cNvPr>
          <p:cNvCxnSpPr>
            <a:cxnSpLocks/>
          </p:cNvCxnSpPr>
          <p:nvPr/>
        </p:nvCxnSpPr>
        <p:spPr>
          <a:xfrm>
            <a:off x="3015216" y="3363359"/>
            <a:ext cx="0" cy="394522"/>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B20E0CB0-F6E7-DB54-5616-507D6C6312C6}"/>
              </a:ext>
            </a:extLst>
          </p:cNvPr>
          <p:cNvSpPr txBox="1"/>
          <p:nvPr/>
        </p:nvSpPr>
        <p:spPr>
          <a:xfrm>
            <a:off x="6474670" y="2153879"/>
            <a:ext cx="1210588"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Change Control Agent</a:t>
            </a:r>
          </a:p>
        </p:txBody>
      </p:sp>
      <p:sp>
        <p:nvSpPr>
          <p:cNvPr id="70" name="TextBox 69">
            <a:extLst>
              <a:ext uri="{FF2B5EF4-FFF2-40B4-BE49-F238E27FC236}">
                <a16:creationId xmlns:a16="http://schemas.microsoft.com/office/drawing/2014/main" id="{0BBEAE35-54AC-698D-69D2-A008F3D89D09}"/>
              </a:ext>
            </a:extLst>
          </p:cNvPr>
          <p:cNvSpPr txBox="1"/>
          <p:nvPr/>
        </p:nvSpPr>
        <p:spPr>
          <a:xfrm>
            <a:off x="6516183" y="3535422"/>
            <a:ext cx="1234633"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Impact Analyzer Agent</a:t>
            </a:r>
          </a:p>
        </p:txBody>
      </p:sp>
      <p:sp>
        <p:nvSpPr>
          <p:cNvPr id="71" name="TextBox 70">
            <a:extLst>
              <a:ext uri="{FF2B5EF4-FFF2-40B4-BE49-F238E27FC236}">
                <a16:creationId xmlns:a16="http://schemas.microsoft.com/office/drawing/2014/main" id="{E962C0BE-DED6-4022-7E9C-C48E0CB1815D}"/>
              </a:ext>
            </a:extLst>
          </p:cNvPr>
          <p:cNvSpPr txBox="1"/>
          <p:nvPr/>
        </p:nvSpPr>
        <p:spPr>
          <a:xfrm>
            <a:off x="8492943" y="2529599"/>
            <a:ext cx="1449436"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Revalidation Planner Agent</a:t>
            </a:r>
          </a:p>
        </p:txBody>
      </p:sp>
      <p:sp>
        <p:nvSpPr>
          <p:cNvPr id="72" name="TextBox 71">
            <a:extLst>
              <a:ext uri="{FF2B5EF4-FFF2-40B4-BE49-F238E27FC236}">
                <a16:creationId xmlns:a16="http://schemas.microsoft.com/office/drawing/2014/main" id="{E0BA3ACD-D3EA-0DD4-4998-286917A40189}"/>
              </a:ext>
            </a:extLst>
          </p:cNvPr>
          <p:cNvSpPr txBox="1"/>
          <p:nvPr/>
        </p:nvSpPr>
        <p:spPr>
          <a:xfrm>
            <a:off x="8571803" y="3517849"/>
            <a:ext cx="1245854" cy="215444"/>
          </a:xfrm>
          <a:prstGeom prst="rect">
            <a:avLst/>
          </a:prstGeom>
          <a:noFill/>
        </p:spPr>
        <p:txBody>
          <a:bodyPr wrap="none" rtlCol="0">
            <a:spAutoFit/>
          </a:bodyPr>
          <a:lstStyle>
            <a:defPPr>
              <a:defRPr lang="en-US"/>
            </a:defPPr>
            <a:lvl1pPr>
              <a:defRPr sz="1000" b="1">
                <a:effectLst/>
                <a:latin typeface="Aptos" panose="020B0004020202020204" pitchFamily="34" charset="0"/>
                <a:ea typeface="Aptos" panose="020B0004020202020204" pitchFamily="34" charset="0"/>
                <a:cs typeface="Times New Roman" panose="02020603050405020304" pitchFamily="18" charset="0"/>
              </a:defRPr>
            </a:lvl1pPr>
          </a:lstStyle>
          <a:p>
            <a:r>
              <a:rPr lang="en-US" sz="800" dirty="0"/>
              <a:t> Periodic Review Agent</a:t>
            </a:r>
          </a:p>
        </p:txBody>
      </p:sp>
      <p:pic>
        <p:nvPicPr>
          <p:cNvPr id="73" name="Picture 18" descr="Change management - Free people icons">
            <a:extLst>
              <a:ext uri="{FF2B5EF4-FFF2-40B4-BE49-F238E27FC236}">
                <a16:creationId xmlns:a16="http://schemas.microsoft.com/office/drawing/2014/main" id="{5E0E7095-4A50-7E54-6ACD-066817E980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8070" y="1586235"/>
            <a:ext cx="516402" cy="51640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0" descr="Impact Icon - Free Download ...">
            <a:extLst>
              <a:ext uri="{FF2B5EF4-FFF2-40B4-BE49-F238E27FC236}">
                <a16:creationId xmlns:a16="http://schemas.microsoft.com/office/drawing/2014/main" id="{C7B47F62-4189-A220-DC10-4FF1F1ADCE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851" y="2896640"/>
            <a:ext cx="540627" cy="54062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2" descr="Succession planning - Free people icons">
            <a:extLst>
              <a:ext uri="{FF2B5EF4-FFF2-40B4-BE49-F238E27FC236}">
                <a16:creationId xmlns:a16="http://schemas.microsoft.com/office/drawing/2014/main" id="{08F8C9BF-7230-43B1-DA96-AF1662F35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0318" y="1939135"/>
            <a:ext cx="566757" cy="56675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6" descr="PERIODIC REVIEW: WHEN, HOW AND WHY">
            <a:extLst>
              <a:ext uri="{FF2B5EF4-FFF2-40B4-BE49-F238E27FC236}">
                <a16:creationId xmlns:a16="http://schemas.microsoft.com/office/drawing/2014/main" id="{BECB8CCC-E42F-F7A3-F13E-111D999A84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9142" y="2977690"/>
            <a:ext cx="684370" cy="45957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Arrow Connector 76">
            <a:extLst>
              <a:ext uri="{FF2B5EF4-FFF2-40B4-BE49-F238E27FC236}">
                <a16:creationId xmlns:a16="http://schemas.microsoft.com/office/drawing/2014/main" id="{1F15E414-CE74-F690-F6F4-711B3CB12D21}"/>
              </a:ext>
            </a:extLst>
          </p:cNvPr>
          <p:cNvCxnSpPr>
            <a:cxnSpLocks/>
            <a:stCxn id="69" idx="2"/>
            <a:endCxn id="74" idx="0"/>
          </p:cNvCxnSpPr>
          <p:nvPr/>
        </p:nvCxnSpPr>
        <p:spPr>
          <a:xfrm>
            <a:off x="7079964" y="2369323"/>
            <a:ext cx="16201" cy="527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D826137C-F2FF-B064-41DD-C1E5FD8E12F9}"/>
              </a:ext>
            </a:extLst>
          </p:cNvPr>
          <p:cNvCxnSpPr>
            <a:cxnSpLocks/>
          </p:cNvCxnSpPr>
          <p:nvPr/>
        </p:nvCxnSpPr>
        <p:spPr>
          <a:xfrm flipV="1">
            <a:off x="4367808" y="1324261"/>
            <a:ext cx="1604132" cy="2306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42564C41-1F0B-E2BD-20FC-2C2D7C629506}"/>
              </a:ext>
            </a:extLst>
          </p:cNvPr>
          <p:cNvSpPr/>
          <p:nvPr/>
        </p:nvSpPr>
        <p:spPr>
          <a:xfrm>
            <a:off x="8292542" y="1715634"/>
            <a:ext cx="488246" cy="29086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6.1</a:t>
            </a:r>
            <a:endParaRPr lang="en-US" sz="800" dirty="0"/>
          </a:p>
        </p:txBody>
      </p:sp>
      <p:sp>
        <p:nvSpPr>
          <p:cNvPr id="80" name="Oval 79">
            <a:extLst>
              <a:ext uri="{FF2B5EF4-FFF2-40B4-BE49-F238E27FC236}">
                <a16:creationId xmlns:a16="http://schemas.microsoft.com/office/drawing/2014/main" id="{6CAB4E68-A74D-87D2-D22F-285923CFB8B9}"/>
              </a:ext>
            </a:extLst>
          </p:cNvPr>
          <p:cNvSpPr/>
          <p:nvPr/>
        </p:nvSpPr>
        <p:spPr>
          <a:xfrm>
            <a:off x="6076356" y="1192539"/>
            <a:ext cx="235668" cy="1974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dirty="0"/>
              <a:t>6</a:t>
            </a:r>
            <a:endParaRPr lang="en-US" sz="800" dirty="0"/>
          </a:p>
        </p:txBody>
      </p:sp>
      <p:pic>
        <p:nvPicPr>
          <p:cNvPr id="8" name="Picture 5">
            <a:extLst>
              <a:ext uri="{FF2B5EF4-FFF2-40B4-BE49-F238E27FC236}">
                <a16:creationId xmlns:a16="http://schemas.microsoft.com/office/drawing/2014/main" id="{B8C3F279-E194-9308-7D46-9BC406BF17C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Tree>
    <p:extLst>
      <p:ext uri="{BB962C8B-B14F-4D97-AF65-F5344CB8AC3E}">
        <p14:creationId xmlns:p14="http://schemas.microsoft.com/office/powerpoint/2010/main" val="5534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58FAF-EAED-3974-F7E1-A06EC1A08AB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2200DDD-AD6F-99F0-C64D-4150E3F0D6FD}"/>
              </a:ext>
            </a:extLst>
          </p:cNvPr>
          <p:cNvSpPr>
            <a:spLocks noGrp="1"/>
          </p:cNvSpPr>
          <p:nvPr>
            <p:ph type="ctrTitle"/>
          </p:nvPr>
        </p:nvSpPr>
        <p:spPr>
          <a:xfrm>
            <a:off x="335360" y="332656"/>
            <a:ext cx="6048672" cy="288032"/>
          </a:xfrm>
        </p:spPr>
        <p:txBody>
          <a:bodyPr/>
          <a:lstStyle/>
          <a:p>
            <a:r>
              <a:rPr lang="en-GB" sz="1600" dirty="0"/>
              <a:t>About Agents</a:t>
            </a:r>
            <a:br>
              <a:rPr lang="en-US" sz="800" dirty="0"/>
            </a:br>
            <a:endParaRPr lang="en-US" sz="1600" dirty="0"/>
          </a:p>
        </p:txBody>
      </p:sp>
      <p:pic>
        <p:nvPicPr>
          <p:cNvPr id="8" name="Picture 5">
            <a:extLst>
              <a:ext uri="{FF2B5EF4-FFF2-40B4-BE49-F238E27FC236}">
                <a16:creationId xmlns:a16="http://schemas.microsoft.com/office/drawing/2014/main" id="{BC03E5B5-5C48-8932-7968-D14F53BF6720}"/>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graphicFrame>
        <p:nvGraphicFramePr>
          <p:cNvPr id="3" name="Table 2">
            <a:extLst>
              <a:ext uri="{FF2B5EF4-FFF2-40B4-BE49-F238E27FC236}">
                <a16:creationId xmlns:a16="http://schemas.microsoft.com/office/drawing/2014/main" id="{A29CAEA7-CC5C-EA74-AD34-9AA815D30EB4}"/>
              </a:ext>
            </a:extLst>
          </p:cNvPr>
          <p:cNvGraphicFramePr>
            <a:graphicFrameLocks noGrp="1"/>
          </p:cNvGraphicFramePr>
          <p:nvPr>
            <p:extLst>
              <p:ext uri="{D42A27DB-BD31-4B8C-83A1-F6EECF244321}">
                <p14:modId xmlns:p14="http://schemas.microsoft.com/office/powerpoint/2010/main" val="866242515"/>
              </p:ext>
            </p:extLst>
          </p:nvPr>
        </p:nvGraphicFramePr>
        <p:xfrm>
          <a:off x="911424" y="1268760"/>
          <a:ext cx="10225137" cy="1800200"/>
        </p:xfrm>
        <a:graphic>
          <a:graphicData uri="http://schemas.openxmlformats.org/drawingml/2006/table">
            <a:tbl>
              <a:tblPr firstRow="1" firstCol="1" bandRow="1">
                <a:tableStyleId>{3B4B98B0-60AC-42C2-AFA5-B58CD77FA1E5}</a:tableStyleId>
              </a:tblPr>
              <a:tblGrid>
                <a:gridCol w="3408379">
                  <a:extLst>
                    <a:ext uri="{9D8B030D-6E8A-4147-A177-3AD203B41FA5}">
                      <a16:colId xmlns:a16="http://schemas.microsoft.com/office/drawing/2014/main" val="2491004096"/>
                    </a:ext>
                  </a:extLst>
                </a:gridCol>
                <a:gridCol w="3408379">
                  <a:extLst>
                    <a:ext uri="{9D8B030D-6E8A-4147-A177-3AD203B41FA5}">
                      <a16:colId xmlns:a16="http://schemas.microsoft.com/office/drawing/2014/main" val="600824597"/>
                    </a:ext>
                  </a:extLst>
                </a:gridCol>
                <a:gridCol w="3408379">
                  <a:extLst>
                    <a:ext uri="{9D8B030D-6E8A-4147-A177-3AD203B41FA5}">
                      <a16:colId xmlns:a16="http://schemas.microsoft.com/office/drawing/2014/main" val="2340751159"/>
                    </a:ext>
                  </a:extLst>
                </a:gridCol>
              </a:tblGrid>
              <a:tr h="311434">
                <a:tc>
                  <a:txBody>
                    <a:bodyPr/>
                    <a:lstStyle/>
                    <a:p>
                      <a:pPr>
                        <a:lnSpc>
                          <a:spcPct val="107000"/>
                        </a:lnSpc>
                        <a:spcAft>
                          <a:spcPts val="800"/>
                        </a:spcAft>
                      </a:pPr>
                      <a:r>
                        <a:rPr lang="en-US" sz="1100" kern="100" dirty="0">
                          <a:solidFill>
                            <a:schemeClr val="bg1"/>
                          </a:solidFill>
                          <a:effectLst/>
                        </a:rPr>
                        <a:t>AI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Role</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Functionality</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1650054"/>
                  </a:ext>
                </a:extLst>
              </a:tr>
              <a:tr h="467152">
                <a:tc>
                  <a:txBody>
                    <a:bodyPr/>
                    <a:lstStyle/>
                    <a:p>
                      <a:pPr>
                        <a:lnSpc>
                          <a:spcPct val="107000"/>
                        </a:lnSpc>
                        <a:spcAft>
                          <a:spcPts val="800"/>
                        </a:spcAft>
                      </a:pPr>
                      <a:r>
                        <a:rPr lang="en-US" sz="1100" kern="100" dirty="0">
                          <a:solidFill>
                            <a:schemeClr val="bg1"/>
                          </a:solidFill>
                          <a:effectLst/>
                        </a:rPr>
                        <a:t>Validation Planner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Creates a validation plan based on project scope, system category, regulatory context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Uses templates, Natural Language Processing (NLP), prior projects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18672587"/>
                  </a:ext>
                </a:extLst>
              </a:tr>
              <a:tr h="503480">
                <a:tc>
                  <a:txBody>
                    <a:bodyPr/>
                    <a:lstStyle/>
                    <a:p>
                      <a:pPr>
                        <a:lnSpc>
                          <a:spcPct val="107000"/>
                        </a:lnSpc>
                        <a:spcAft>
                          <a:spcPts val="800"/>
                        </a:spcAft>
                      </a:pPr>
                      <a:r>
                        <a:rPr lang="en-US" sz="1100" kern="100" dirty="0">
                          <a:solidFill>
                            <a:schemeClr val="bg1"/>
                          </a:solidFill>
                          <a:effectLst/>
                        </a:rPr>
                        <a:t>Risk Assessment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Identifies and prioritizes risks to data integrity, security, and product quality</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Good Automated Manufacturing Practice (GAMP 5) rules, risk matrix generation, decision trees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3240540"/>
                  </a:ext>
                </a:extLst>
              </a:tr>
              <a:tr h="518134">
                <a:tc>
                  <a:txBody>
                    <a:bodyPr/>
                    <a:lstStyle/>
                    <a:p>
                      <a:pPr>
                        <a:lnSpc>
                          <a:spcPct val="107000"/>
                        </a:lnSpc>
                        <a:spcAft>
                          <a:spcPts val="800"/>
                        </a:spcAft>
                      </a:pPr>
                      <a:r>
                        <a:rPr lang="en-US" sz="1100" kern="100" dirty="0">
                          <a:solidFill>
                            <a:schemeClr val="bg1"/>
                          </a:solidFill>
                          <a:effectLst/>
                        </a:rPr>
                        <a:t>Stakeholder Alignment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Assigns responsibilities, tracks approvals and Responsibility Assignment (RACI models)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Auto-generates responsibility matrices and sends alerts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0986827"/>
                  </a:ext>
                </a:extLst>
              </a:tr>
            </a:tbl>
          </a:graphicData>
        </a:graphic>
      </p:graphicFrame>
      <p:sp>
        <p:nvSpPr>
          <p:cNvPr id="4" name="TextBox 3">
            <a:extLst>
              <a:ext uri="{FF2B5EF4-FFF2-40B4-BE49-F238E27FC236}">
                <a16:creationId xmlns:a16="http://schemas.microsoft.com/office/drawing/2014/main" id="{5F79D7E6-5FF9-8884-4DBC-8DB939E4BD8D}"/>
              </a:ext>
            </a:extLst>
          </p:cNvPr>
          <p:cNvSpPr txBox="1"/>
          <p:nvPr/>
        </p:nvSpPr>
        <p:spPr>
          <a:xfrm>
            <a:off x="839416" y="827420"/>
            <a:ext cx="3010816" cy="369332"/>
          </a:xfrm>
          <a:prstGeom prst="rect">
            <a:avLst/>
          </a:prstGeom>
          <a:noFill/>
        </p:spPr>
        <p:txBody>
          <a:bodyPr wrap="square">
            <a:spAutoFit/>
          </a:bodyPr>
          <a:lstStyle/>
          <a:p>
            <a:r>
              <a:rPr lang="en-US" sz="1800" b="1" dirty="0">
                <a:solidFill>
                  <a:srgbClr val="F6F6F6"/>
                </a:solidFill>
                <a:effectLst/>
                <a:latin typeface="Aptos" panose="020B0004020202020204" pitchFamily="34" charset="0"/>
                <a:ea typeface="Aptos" panose="020B0004020202020204" pitchFamily="34" charset="0"/>
                <a:cs typeface="Times New Roman" panose="02020603050405020304" pitchFamily="18" charset="0"/>
              </a:rPr>
              <a:t>Validation Planning Phase</a:t>
            </a:r>
            <a:endParaRPr lang="en-US" dirty="0">
              <a:solidFill>
                <a:srgbClr val="F6F6F6"/>
              </a:solidFill>
            </a:endParaRPr>
          </a:p>
        </p:txBody>
      </p:sp>
      <p:sp>
        <p:nvSpPr>
          <p:cNvPr id="5" name="TextBox 4">
            <a:extLst>
              <a:ext uri="{FF2B5EF4-FFF2-40B4-BE49-F238E27FC236}">
                <a16:creationId xmlns:a16="http://schemas.microsoft.com/office/drawing/2014/main" id="{05E0477F-E6D8-1AA7-B5B5-E33BF4CC244A}"/>
              </a:ext>
            </a:extLst>
          </p:cNvPr>
          <p:cNvSpPr txBox="1"/>
          <p:nvPr/>
        </p:nvSpPr>
        <p:spPr>
          <a:xfrm>
            <a:off x="848968" y="3563724"/>
            <a:ext cx="5926133" cy="369332"/>
          </a:xfrm>
          <a:prstGeom prst="rect">
            <a:avLst/>
          </a:prstGeom>
          <a:noFill/>
        </p:spPr>
        <p:txBody>
          <a:bodyPr wrap="square">
            <a:spAutoFit/>
          </a:bodyPr>
          <a:lstStyle/>
          <a:p>
            <a:r>
              <a:rPr lang="en-US"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Requirements Specification Phase</a:t>
            </a:r>
            <a:endParaRPr lang="en-US" dirty="0">
              <a:solidFill>
                <a:schemeClr val="bg1"/>
              </a:solidFill>
            </a:endParaRPr>
          </a:p>
        </p:txBody>
      </p:sp>
      <p:graphicFrame>
        <p:nvGraphicFramePr>
          <p:cNvPr id="7" name="Table 6">
            <a:extLst>
              <a:ext uri="{FF2B5EF4-FFF2-40B4-BE49-F238E27FC236}">
                <a16:creationId xmlns:a16="http://schemas.microsoft.com/office/drawing/2014/main" id="{D49E0CAE-CE62-9C63-1DDB-124ADB9B8B42}"/>
              </a:ext>
            </a:extLst>
          </p:cNvPr>
          <p:cNvGraphicFramePr>
            <a:graphicFrameLocks noGrp="1"/>
          </p:cNvGraphicFramePr>
          <p:nvPr>
            <p:extLst>
              <p:ext uri="{D42A27DB-BD31-4B8C-83A1-F6EECF244321}">
                <p14:modId xmlns:p14="http://schemas.microsoft.com/office/powerpoint/2010/main" val="3942603358"/>
              </p:ext>
            </p:extLst>
          </p:nvPr>
        </p:nvGraphicFramePr>
        <p:xfrm>
          <a:off x="894660" y="4080102"/>
          <a:ext cx="10225137" cy="1825456"/>
        </p:xfrm>
        <a:graphic>
          <a:graphicData uri="http://schemas.openxmlformats.org/drawingml/2006/table">
            <a:tbl>
              <a:tblPr firstRow="1" firstCol="1" bandRow="1">
                <a:tableStyleId>{3B4B98B0-60AC-42C2-AFA5-B58CD77FA1E5}</a:tableStyleId>
              </a:tblPr>
              <a:tblGrid>
                <a:gridCol w="3408379">
                  <a:extLst>
                    <a:ext uri="{9D8B030D-6E8A-4147-A177-3AD203B41FA5}">
                      <a16:colId xmlns:a16="http://schemas.microsoft.com/office/drawing/2014/main" val="2087914348"/>
                    </a:ext>
                  </a:extLst>
                </a:gridCol>
                <a:gridCol w="3408379">
                  <a:extLst>
                    <a:ext uri="{9D8B030D-6E8A-4147-A177-3AD203B41FA5}">
                      <a16:colId xmlns:a16="http://schemas.microsoft.com/office/drawing/2014/main" val="3995985104"/>
                    </a:ext>
                  </a:extLst>
                </a:gridCol>
                <a:gridCol w="3408379">
                  <a:extLst>
                    <a:ext uri="{9D8B030D-6E8A-4147-A177-3AD203B41FA5}">
                      <a16:colId xmlns:a16="http://schemas.microsoft.com/office/drawing/2014/main" val="1490644257"/>
                    </a:ext>
                  </a:extLst>
                </a:gridCol>
              </a:tblGrid>
              <a:tr h="456364">
                <a:tc>
                  <a:txBody>
                    <a:bodyPr/>
                    <a:lstStyle/>
                    <a:p>
                      <a:pPr>
                        <a:lnSpc>
                          <a:spcPct val="107000"/>
                        </a:lnSpc>
                        <a:spcAft>
                          <a:spcPts val="800"/>
                        </a:spcAft>
                      </a:pPr>
                      <a:r>
                        <a:rPr lang="en-US" sz="1100" kern="100" dirty="0">
                          <a:solidFill>
                            <a:schemeClr val="bg1"/>
                          </a:solidFill>
                          <a:effectLst/>
                        </a:rPr>
                        <a:t>AI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Role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Functionality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57629921"/>
                  </a:ext>
                </a:extLst>
              </a:tr>
              <a:tr h="456364">
                <a:tc>
                  <a:txBody>
                    <a:bodyPr/>
                    <a:lstStyle/>
                    <a:p>
                      <a:pPr>
                        <a:lnSpc>
                          <a:spcPct val="107000"/>
                        </a:lnSpc>
                        <a:spcAft>
                          <a:spcPts val="800"/>
                        </a:spcAft>
                      </a:pPr>
                      <a:r>
                        <a:rPr lang="en-US" sz="1100" kern="100" dirty="0">
                          <a:solidFill>
                            <a:schemeClr val="bg1"/>
                          </a:solidFill>
                          <a:effectLst/>
                        </a:rPr>
                        <a:t>User Requirement Specification (URS) Generation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Translates user needs into regulatory-compliant URS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NLP-driven requirement drafting</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40817993"/>
                  </a:ext>
                </a:extLst>
              </a:tr>
              <a:tr h="456364">
                <a:tc>
                  <a:txBody>
                    <a:bodyPr/>
                    <a:lstStyle/>
                    <a:p>
                      <a:pPr>
                        <a:lnSpc>
                          <a:spcPct val="107000"/>
                        </a:lnSpc>
                        <a:spcAft>
                          <a:spcPts val="800"/>
                        </a:spcAft>
                      </a:pPr>
                      <a:r>
                        <a:rPr lang="en-US" sz="1100" kern="100" dirty="0">
                          <a:solidFill>
                            <a:schemeClr val="bg1"/>
                          </a:solidFill>
                          <a:effectLst/>
                        </a:rPr>
                        <a:t>Functional Requirement Specification (FRS) Builder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Derives detailed functional requirements from URS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Logic mapping, use case modeling</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07838543"/>
                  </a:ext>
                </a:extLst>
              </a:tr>
              <a:tr h="456364">
                <a:tc>
                  <a:txBody>
                    <a:bodyPr/>
                    <a:lstStyle/>
                    <a:p>
                      <a:pPr>
                        <a:lnSpc>
                          <a:spcPct val="107000"/>
                        </a:lnSpc>
                        <a:spcAft>
                          <a:spcPts val="800"/>
                        </a:spcAft>
                      </a:pPr>
                      <a:r>
                        <a:rPr lang="en-US" sz="1100" kern="100" dirty="0">
                          <a:solidFill>
                            <a:schemeClr val="bg1"/>
                          </a:solidFill>
                          <a:effectLst/>
                        </a:rPr>
                        <a:t>Requirement Traceability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Links URS → FRS → Test Cases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Maintains a live traceability matrix</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11768681"/>
                  </a:ext>
                </a:extLst>
              </a:tr>
            </a:tbl>
          </a:graphicData>
        </a:graphic>
      </p:graphicFrame>
    </p:spTree>
    <p:extLst>
      <p:ext uri="{BB962C8B-B14F-4D97-AF65-F5344CB8AC3E}">
        <p14:creationId xmlns:p14="http://schemas.microsoft.com/office/powerpoint/2010/main" val="156675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4B75A-D216-70E1-3FA8-C555DAD3A9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7DD1FBC-F3DD-2C4E-B624-146462837C5C}"/>
              </a:ext>
            </a:extLst>
          </p:cNvPr>
          <p:cNvSpPr>
            <a:spLocks noGrp="1"/>
          </p:cNvSpPr>
          <p:nvPr>
            <p:ph type="ctrTitle"/>
          </p:nvPr>
        </p:nvSpPr>
        <p:spPr>
          <a:xfrm>
            <a:off x="335360" y="332656"/>
            <a:ext cx="6048672" cy="288032"/>
          </a:xfrm>
        </p:spPr>
        <p:txBody>
          <a:bodyPr/>
          <a:lstStyle/>
          <a:p>
            <a:r>
              <a:rPr lang="en-GB" sz="1600" dirty="0"/>
              <a:t>About Agents</a:t>
            </a:r>
            <a:br>
              <a:rPr lang="en-US" sz="800" dirty="0"/>
            </a:br>
            <a:endParaRPr lang="en-US" sz="1600" dirty="0"/>
          </a:p>
        </p:txBody>
      </p:sp>
      <p:pic>
        <p:nvPicPr>
          <p:cNvPr id="8" name="Picture 5">
            <a:extLst>
              <a:ext uri="{FF2B5EF4-FFF2-40B4-BE49-F238E27FC236}">
                <a16:creationId xmlns:a16="http://schemas.microsoft.com/office/drawing/2014/main" id="{39C758B5-81F6-CE0A-2498-15C261513056}"/>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
        <p:nvSpPr>
          <p:cNvPr id="5" name="TextBox 4">
            <a:extLst>
              <a:ext uri="{FF2B5EF4-FFF2-40B4-BE49-F238E27FC236}">
                <a16:creationId xmlns:a16="http://schemas.microsoft.com/office/drawing/2014/main" id="{F5B5994D-4B98-447A-DB3D-CF48F6161DB3}"/>
              </a:ext>
            </a:extLst>
          </p:cNvPr>
          <p:cNvSpPr txBox="1"/>
          <p:nvPr/>
        </p:nvSpPr>
        <p:spPr>
          <a:xfrm>
            <a:off x="839416" y="663531"/>
            <a:ext cx="5949905" cy="378565"/>
          </a:xfrm>
          <a:prstGeom prst="rect">
            <a:avLst/>
          </a:prstGeom>
          <a:noFill/>
        </p:spPr>
        <p:txBody>
          <a:bodyPr wrap="square">
            <a:spAutoFit/>
          </a:bodyPr>
          <a:lstStyle/>
          <a:p>
            <a:pPr>
              <a:lnSpc>
                <a:spcPct val="107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Design Qualification (DQ)</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C027B02-7152-335E-604F-DBFF611B885D}"/>
              </a:ext>
            </a:extLst>
          </p:cNvPr>
          <p:cNvGraphicFramePr>
            <a:graphicFrameLocks noGrp="1"/>
          </p:cNvGraphicFramePr>
          <p:nvPr>
            <p:extLst>
              <p:ext uri="{D42A27DB-BD31-4B8C-83A1-F6EECF244321}">
                <p14:modId xmlns:p14="http://schemas.microsoft.com/office/powerpoint/2010/main" val="4003263931"/>
              </p:ext>
            </p:extLst>
          </p:nvPr>
        </p:nvGraphicFramePr>
        <p:xfrm>
          <a:off x="824863" y="1084939"/>
          <a:ext cx="10266153" cy="1610916"/>
        </p:xfrm>
        <a:graphic>
          <a:graphicData uri="http://schemas.openxmlformats.org/drawingml/2006/table">
            <a:tbl>
              <a:tblPr firstRow="1" firstCol="1" bandRow="1">
                <a:tableStyleId>{3B4B98B0-60AC-42C2-AFA5-B58CD77FA1E5}</a:tableStyleId>
              </a:tblPr>
              <a:tblGrid>
                <a:gridCol w="3422051">
                  <a:extLst>
                    <a:ext uri="{9D8B030D-6E8A-4147-A177-3AD203B41FA5}">
                      <a16:colId xmlns:a16="http://schemas.microsoft.com/office/drawing/2014/main" val="1280273045"/>
                    </a:ext>
                  </a:extLst>
                </a:gridCol>
                <a:gridCol w="3422051">
                  <a:extLst>
                    <a:ext uri="{9D8B030D-6E8A-4147-A177-3AD203B41FA5}">
                      <a16:colId xmlns:a16="http://schemas.microsoft.com/office/drawing/2014/main" val="4091322743"/>
                    </a:ext>
                  </a:extLst>
                </a:gridCol>
                <a:gridCol w="3422051">
                  <a:extLst>
                    <a:ext uri="{9D8B030D-6E8A-4147-A177-3AD203B41FA5}">
                      <a16:colId xmlns:a16="http://schemas.microsoft.com/office/drawing/2014/main" val="2485295054"/>
                    </a:ext>
                  </a:extLst>
                </a:gridCol>
              </a:tblGrid>
              <a:tr h="402729">
                <a:tc>
                  <a:txBody>
                    <a:bodyPr/>
                    <a:lstStyle/>
                    <a:p>
                      <a:pPr>
                        <a:lnSpc>
                          <a:spcPct val="107000"/>
                        </a:lnSpc>
                        <a:spcAft>
                          <a:spcPts val="800"/>
                        </a:spcAft>
                      </a:pPr>
                      <a:r>
                        <a:rPr lang="en-US" sz="1100" kern="100">
                          <a:solidFill>
                            <a:schemeClr val="bg1"/>
                          </a:solidFill>
                          <a:effectLst/>
                        </a:rPr>
                        <a:t>AI Agent</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Role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Functionality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4597032"/>
                  </a:ext>
                </a:extLst>
              </a:tr>
              <a:tr h="402729">
                <a:tc>
                  <a:txBody>
                    <a:bodyPr/>
                    <a:lstStyle/>
                    <a:p>
                      <a:pPr>
                        <a:lnSpc>
                          <a:spcPct val="107000"/>
                        </a:lnSpc>
                        <a:spcAft>
                          <a:spcPts val="800"/>
                        </a:spcAft>
                      </a:pPr>
                      <a:r>
                        <a:rPr lang="en-US" sz="1100" kern="100" dirty="0">
                          <a:solidFill>
                            <a:schemeClr val="bg1"/>
                          </a:solidFill>
                          <a:effectLst/>
                        </a:rPr>
                        <a:t> Design Evaluator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Assesses vendor and design compliance with </a:t>
                      </a:r>
                      <a:r>
                        <a:rPr lang="en-US" sz="1100" kern="100" dirty="0" err="1">
                          <a:solidFill>
                            <a:schemeClr val="bg1"/>
                          </a:solidFill>
                          <a:effectLst/>
                        </a:rPr>
                        <a:t>GxP</a:t>
                      </a:r>
                      <a:r>
                        <a:rPr lang="en-US" sz="1100" kern="100" dirty="0">
                          <a:solidFill>
                            <a:schemeClr val="bg1"/>
                          </a:solidFill>
                          <a:effectLst/>
                        </a:rPr>
                        <a:t> (good practice)</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Template validation, scoring algorithms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73281958"/>
                  </a:ext>
                </a:extLst>
              </a:tr>
              <a:tr h="402729">
                <a:tc>
                  <a:txBody>
                    <a:bodyPr/>
                    <a:lstStyle/>
                    <a:p>
                      <a:pPr>
                        <a:lnSpc>
                          <a:spcPct val="107000"/>
                        </a:lnSpc>
                        <a:spcAft>
                          <a:spcPts val="800"/>
                        </a:spcAft>
                      </a:pPr>
                      <a:r>
                        <a:rPr lang="en-US" sz="1100" kern="100" dirty="0">
                          <a:solidFill>
                            <a:schemeClr val="bg1"/>
                          </a:solidFill>
                          <a:effectLst/>
                        </a:rPr>
                        <a:t>DQ Document Synthesizer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Generates or updates DQ docs and vendor audit reports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Uses previous templates, LLMs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6197686"/>
                  </a:ext>
                </a:extLst>
              </a:tr>
              <a:tr h="402729">
                <a:tc>
                  <a:txBody>
                    <a:bodyPr/>
                    <a:lstStyle/>
                    <a:p>
                      <a:pPr>
                        <a:lnSpc>
                          <a:spcPct val="107000"/>
                        </a:lnSpc>
                        <a:spcAft>
                          <a:spcPts val="800"/>
                        </a:spcAft>
                      </a:pPr>
                      <a:r>
                        <a:rPr lang="en-US" sz="1100" kern="100" dirty="0">
                          <a:solidFill>
                            <a:schemeClr val="bg1"/>
                          </a:solidFill>
                          <a:effectLst/>
                        </a:rPr>
                        <a:t>Design Reviewer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Reviews and flags inconsistencies in design docs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LLM with compliance checker logic</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88403927"/>
                  </a:ext>
                </a:extLst>
              </a:tr>
            </a:tbl>
          </a:graphicData>
        </a:graphic>
      </p:graphicFrame>
      <p:sp>
        <p:nvSpPr>
          <p:cNvPr id="9" name="TextBox 8">
            <a:extLst>
              <a:ext uri="{FF2B5EF4-FFF2-40B4-BE49-F238E27FC236}">
                <a16:creationId xmlns:a16="http://schemas.microsoft.com/office/drawing/2014/main" id="{0D45E582-7F11-8B55-67FB-9F4CD463FD23}"/>
              </a:ext>
            </a:extLst>
          </p:cNvPr>
          <p:cNvSpPr txBox="1"/>
          <p:nvPr/>
        </p:nvSpPr>
        <p:spPr>
          <a:xfrm>
            <a:off x="767408" y="2924606"/>
            <a:ext cx="10474678" cy="369332"/>
          </a:xfrm>
          <a:prstGeom prst="rect">
            <a:avLst/>
          </a:prstGeom>
          <a:noFill/>
        </p:spPr>
        <p:txBody>
          <a:bodyPr wrap="square">
            <a:spAutoFit/>
          </a:bodyPr>
          <a:lstStyle/>
          <a:p>
            <a:r>
              <a:rPr lang="en-US"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Installation Qualification (IQ)/ Operational Qualification (OQ) / Performance Qualification (PQ)</a:t>
            </a:r>
            <a:endParaRPr lang="en-US" dirty="0">
              <a:solidFill>
                <a:schemeClr val="bg1"/>
              </a:solidFill>
            </a:endParaRPr>
          </a:p>
        </p:txBody>
      </p:sp>
      <p:graphicFrame>
        <p:nvGraphicFramePr>
          <p:cNvPr id="10" name="Table 9">
            <a:extLst>
              <a:ext uri="{FF2B5EF4-FFF2-40B4-BE49-F238E27FC236}">
                <a16:creationId xmlns:a16="http://schemas.microsoft.com/office/drawing/2014/main" id="{0BB4FC7A-53E9-B965-DDA9-4B99254AB65B}"/>
              </a:ext>
            </a:extLst>
          </p:cNvPr>
          <p:cNvGraphicFramePr>
            <a:graphicFrameLocks noGrp="1"/>
          </p:cNvGraphicFramePr>
          <p:nvPr>
            <p:extLst>
              <p:ext uri="{D42A27DB-BD31-4B8C-83A1-F6EECF244321}">
                <p14:modId xmlns:p14="http://schemas.microsoft.com/office/powerpoint/2010/main" val="1099649152"/>
              </p:ext>
            </p:extLst>
          </p:nvPr>
        </p:nvGraphicFramePr>
        <p:xfrm>
          <a:off x="824863" y="3268642"/>
          <a:ext cx="10266153" cy="2680638"/>
        </p:xfrm>
        <a:graphic>
          <a:graphicData uri="http://schemas.openxmlformats.org/drawingml/2006/table">
            <a:tbl>
              <a:tblPr firstRow="1" firstCol="1" bandRow="1">
                <a:tableStyleId>{3B4B98B0-60AC-42C2-AFA5-B58CD77FA1E5}</a:tableStyleId>
              </a:tblPr>
              <a:tblGrid>
                <a:gridCol w="3422051">
                  <a:extLst>
                    <a:ext uri="{9D8B030D-6E8A-4147-A177-3AD203B41FA5}">
                      <a16:colId xmlns:a16="http://schemas.microsoft.com/office/drawing/2014/main" val="378944580"/>
                    </a:ext>
                  </a:extLst>
                </a:gridCol>
                <a:gridCol w="3422051">
                  <a:extLst>
                    <a:ext uri="{9D8B030D-6E8A-4147-A177-3AD203B41FA5}">
                      <a16:colId xmlns:a16="http://schemas.microsoft.com/office/drawing/2014/main" val="1117825406"/>
                    </a:ext>
                  </a:extLst>
                </a:gridCol>
                <a:gridCol w="3422051">
                  <a:extLst>
                    <a:ext uri="{9D8B030D-6E8A-4147-A177-3AD203B41FA5}">
                      <a16:colId xmlns:a16="http://schemas.microsoft.com/office/drawing/2014/main" val="172140839"/>
                    </a:ext>
                  </a:extLst>
                </a:gridCol>
              </a:tblGrid>
              <a:tr h="354214">
                <a:tc>
                  <a:txBody>
                    <a:bodyPr/>
                    <a:lstStyle/>
                    <a:p>
                      <a:pPr>
                        <a:lnSpc>
                          <a:spcPct val="107000"/>
                        </a:lnSpc>
                        <a:spcAft>
                          <a:spcPts val="800"/>
                        </a:spcAft>
                      </a:pPr>
                      <a:r>
                        <a:rPr lang="en-US" sz="1100" kern="100">
                          <a:solidFill>
                            <a:schemeClr val="bg1"/>
                          </a:solidFill>
                          <a:effectLst/>
                        </a:rPr>
                        <a:t>AI Agent</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Role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Functionality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91219866"/>
                  </a:ext>
                </a:extLst>
              </a:tr>
              <a:tr h="684683">
                <a:tc>
                  <a:txBody>
                    <a:bodyPr/>
                    <a:lstStyle/>
                    <a:p>
                      <a:pPr>
                        <a:lnSpc>
                          <a:spcPct val="107000"/>
                        </a:lnSpc>
                        <a:spcAft>
                          <a:spcPts val="800"/>
                        </a:spcAft>
                      </a:pPr>
                      <a:r>
                        <a:rPr lang="en-US" sz="1100" kern="100" dirty="0">
                          <a:solidFill>
                            <a:schemeClr val="bg1"/>
                          </a:solidFill>
                          <a:effectLst/>
                        </a:rPr>
                        <a:t>Installation Validator Agent (IQ)</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Validates that system hardware/software is installed per spec</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Reads install logs, config data</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6554633"/>
                  </a:ext>
                </a:extLst>
              </a:tr>
              <a:tr h="354214">
                <a:tc>
                  <a:txBody>
                    <a:bodyPr/>
                    <a:lstStyle/>
                    <a:p>
                      <a:pPr>
                        <a:lnSpc>
                          <a:spcPct val="107000"/>
                        </a:lnSpc>
                        <a:spcAft>
                          <a:spcPts val="800"/>
                        </a:spcAft>
                      </a:pPr>
                      <a:r>
                        <a:rPr lang="en-US" sz="1100" kern="100" dirty="0">
                          <a:solidFill>
                            <a:schemeClr val="bg1"/>
                          </a:solidFill>
                          <a:effectLst/>
                        </a:rPr>
                        <a:t> Operational Validator Agent (OQ)</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Tests operational performance under various conditions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Generates test cases, evaluates logs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28597845"/>
                  </a:ext>
                </a:extLst>
              </a:tr>
              <a:tr h="354214">
                <a:tc>
                  <a:txBody>
                    <a:bodyPr/>
                    <a:lstStyle/>
                    <a:p>
                      <a:pPr>
                        <a:lnSpc>
                          <a:spcPct val="107000"/>
                        </a:lnSpc>
                        <a:spcAft>
                          <a:spcPts val="800"/>
                        </a:spcAft>
                      </a:pPr>
                      <a:r>
                        <a:rPr lang="en-US" sz="1100" kern="100" dirty="0">
                          <a:solidFill>
                            <a:schemeClr val="bg1"/>
                          </a:solidFill>
                          <a:effectLst/>
                        </a:rPr>
                        <a:t>Performance Validator Agent (PQ/UAT- user acceptance testing)</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Runs user acceptance scenarios &amp; real-world tests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Compares expected vs actual behavior</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23028511"/>
                  </a:ext>
                </a:extLst>
              </a:tr>
              <a:tr h="354214">
                <a:tc>
                  <a:txBody>
                    <a:bodyPr/>
                    <a:lstStyle/>
                    <a:p>
                      <a:pPr>
                        <a:lnSpc>
                          <a:spcPct val="107000"/>
                        </a:lnSpc>
                        <a:spcAft>
                          <a:spcPts val="800"/>
                        </a:spcAft>
                      </a:pPr>
                      <a:r>
                        <a:rPr lang="en-US" sz="1100" kern="100" dirty="0">
                          <a:solidFill>
                            <a:schemeClr val="bg1"/>
                          </a:solidFill>
                          <a:effectLst/>
                        </a:rPr>
                        <a:t> Test Execution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Automates and tracks test execution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CI/CD or test tool integration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34177084"/>
                  </a:ext>
                </a:extLst>
              </a:tr>
              <a:tr h="491067">
                <a:tc>
                  <a:txBody>
                    <a:bodyPr/>
                    <a:lstStyle/>
                    <a:p>
                      <a:pPr>
                        <a:lnSpc>
                          <a:spcPct val="107000"/>
                        </a:lnSpc>
                        <a:spcAft>
                          <a:spcPts val="800"/>
                        </a:spcAft>
                      </a:pPr>
                      <a:r>
                        <a:rPr lang="en-US" sz="1100" kern="100" dirty="0">
                          <a:solidFill>
                            <a:schemeClr val="bg1"/>
                          </a:solidFill>
                          <a:effectLst/>
                        </a:rPr>
                        <a:t>Test Result Analyzer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Assesses and logs pass/fail criteria</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Flags issues, supports CAPA logging (</a:t>
                      </a:r>
                      <a:r>
                        <a:rPr lang="en-GB" sz="1100" kern="100" dirty="0">
                          <a:solidFill>
                            <a:schemeClr val="bg1"/>
                          </a:solidFill>
                          <a:effectLst/>
                        </a:rPr>
                        <a:t>document actions taken to correct or prevent non-conformances in products)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16627187"/>
                  </a:ext>
                </a:extLst>
              </a:tr>
            </a:tbl>
          </a:graphicData>
        </a:graphic>
      </p:graphicFrame>
    </p:spTree>
    <p:extLst>
      <p:ext uri="{BB962C8B-B14F-4D97-AF65-F5344CB8AC3E}">
        <p14:creationId xmlns:p14="http://schemas.microsoft.com/office/powerpoint/2010/main" val="35302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3FB14-C733-B386-36AC-B42EA53E599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1884E9A-4889-4D90-EAAD-0474EBA27514}"/>
              </a:ext>
            </a:extLst>
          </p:cNvPr>
          <p:cNvSpPr>
            <a:spLocks noGrp="1"/>
          </p:cNvSpPr>
          <p:nvPr>
            <p:ph type="ctrTitle"/>
          </p:nvPr>
        </p:nvSpPr>
        <p:spPr>
          <a:xfrm>
            <a:off x="335360" y="332656"/>
            <a:ext cx="6048672" cy="288032"/>
          </a:xfrm>
        </p:spPr>
        <p:txBody>
          <a:bodyPr/>
          <a:lstStyle/>
          <a:p>
            <a:r>
              <a:rPr lang="en-GB" sz="1600" dirty="0"/>
              <a:t>About Agents</a:t>
            </a:r>
            <a:br>
              <a:rPr lang="en-US" sz="800" dirty="0"/>
            </a:br>
            <a:endParaRPr lang="en-US" sz="1600" dirty="0"/>
          </a:p>
        </p:txBody>
      </p:sp>
      <p:pic>
        <p:nvPicPr>
          <p:cNvPr id="8" name="Picture 5">
            <a:extLst>
              <a:ext uri="{FF2B5EF4-FFF2-40B4-BE49-F238E27FC236}">
                <a16:creationId xmlns:a16="http://schemas.microsoft.com/office/drawing/2014/main" id="{CD1E2648-20B0-C240-2508-9433ECE8D4EF}"/>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sp>
        <p:nvSpPr>
          <p:cNvPr id="2" name="TextBox 1">
            <a:extLst>
              <a:ext uri="{FF2B5EF4-FFF2-40B4-BE49-F238E27FC236}">
                <a16:creationId xmlns:a16="http://schemas.microsoft.com/office/drawing/2014/main" id="{D0741562-E081-2BFB-0130-C03070BDF335}"/>
              </a:ext>
            </a:extLst>
          </p:cNvPr>
          <p:cNvSpPr txBox="1"/>
          <p:nvPr/>
        </p:nvSpPr>
        <p:spPr>
          <a:xfrm>
            <a:off x="623392" y="706789"/>
            <a:ext cx="6094476" cy="369332"/>
          </a:xfrm>
          <a:prstGeom prst="rect">
            <a:avLst/>
          </a:prstGeom>
          <a:noFill/>
        </p:spPr>
        <p:txBody>
          <a:bodyPr wrap="square">
            <a:spAutoFit/>
          </a:bodyPr>
          <a:lstStyle/>
          <a:p>
            <a:r>
              <a:rPr lang="en-US"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Documentation &amp; Training</a:t>
            </a:r>
            <a:endParaRPr lang="en-US" dirty="0">
              <a:solidFill>
                <a:schemeClr val="bg1"/>
              </a:solidFill>
            </a:endParaRPr>
          </a:p>
        </p:txBody>
      </p:sp>
      <p:graphicFrame>
        <p:nvGraphicFramePr>
          <p:cNvPr id="3" name="Table 2">
            <a:extLst>
              <a:ext uri="{FF2B5EF4-FFF2-40B4-BE49-F238E27FC236}">
                <a16:creationId xmlns:a16="http://schemas.microsoft.com/office/drawing/2014/main" id="{8E63FEB2-6EEE-7B05-1701-59C60A704214}"/>
              </a:ext>
            </a:extLst>
          </p:cNvPr>
          <p:cNvGraphicFramePr>
            <a:graphicFrameLocks noGrp="1"/>
          </p:cNvGraphicFramePr>
          <p:nvPr>
            <p:extLst>
              <p:ext uri="{D42A27DB-BD31-4B8C-83A1-F6EECF244321}">
                <p14:modId xmlns:p14="http://schemas.microsoft.com/office/powerpoint/2010/main" val="1683466404"/>
              </p:ext>
            </p:extLst>
          </p:nvPr>
        </p:nvGraphicFramePr>
        <p:xfrm>
          <a:off x="695400" y="1210845"/>
          <a:ext cx="10515600" cy="1343912"/>
        </p:xfrm>
        <a:graphic>
          <a:graphicData uri="http://schemas.openxmlformats.org/drawingml/2006/table">
            <a:tbl>
              <a:tblPr firstRow="1" firstCol="1" bandRow="1">
                <a:tableStyleId>{3B4B98B0-60AC-42C2-AFA5-B58CD77FA1E5}</a:tableStyleId>
              </a:tblPr>
              <a:tblGrid>
                <a:gridCol w="3505200">
                  <a:extLst>
                    <a:ext uri="{9D8B030D-6E8A-4147-A177-3AD203B41FA5}">
                      <a16:colId xmlns:a16="http://schemas.microsoft.com/office/drawing/2014/main" val="3416423048"/>
                    </a:ext>
                  </a:extLst>
                </a:gridCol>
                <a:gridCol w="3505200">
                  <a:extLst>
                    <a:ext uri="{9D8B030D-6E8A-4147-A177-3AD203B41FA5}">
                      <a16:colId xmlns:a16="http://schemas.microsoft.com/office/drawing/2014/main" val="2372561020"/>
                    </a:ext>
                  </a:extLst>
                </a:gridCol>
                <a:gridCol w="3505200">
                  <a:extLst>
                    <a:ext uri="{9D8B030D-6E8A-4147-A177-3AD203B41FA5}">
                      <a16:colId xmlns:a16="http://schemas.microsoft.com/office/drawing/2014/main" val="1922498410"/>
                    </a:ext>
                  </a:extLst>
                </a:gridCol>
              </a:tblGrid>
              <a:tr h="229105">
                <a:tc>
                  <a:txBody>
                    <a:bodyPr/>
                    <a:lstStyle/>
                    <a:p>
                      <a:pPr>
                        <a:lnSpc>
                          <a:spcPct val="107000"/>
                        </a:lnSpc>
                        <a:spcAft>
                          <a:spcPts val="800"/>
                        </a:spcAft>
                      </a:pPr>
                      <a:r>
                        <a:rPr lang="en-US" sz="1100" kern="100" dirty="0">
                          <a:solidFill>
                            <a:schemeClr val="bg1"/>
                          </a:solidFill>
                          <a:effectLst/>
                        </a:rPr>
                        <a:t>AI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Role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Functionality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91348852"/>
                  </a:ext>
                </a:extLst>
              </a:tr>
              <a:tr h="442851">
                <a:tc>
                  <a:txBody>
                    <a:bodyPr/>
                    <a:lstStyle/>
                    <a:p>
                      <a:pPr>
                        <a:lnSpc>
                          <a:spcPct val="107000"/>
                        </a:lnSpc>
                        <a:spcAft>
                          <a:spcPts val="800"/>
                        </a:spcAft>
                      </a:pPr>
                      <a:r>
                        <a:rPr lang="en-US" sz="1100" kern="100" dirty="0">
                          <a:solidFill>
                            <a:schemeClr val="bg1"/>
                          </a:solidFill>
                          <a:effectLst/>
                        </a:rPr>
                        <a:t>Validation Documentation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Auto-generates Validation Master Plan (VMP), protocols, reports, traceability matrices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LLM + document template system</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45857992"/>
                  </a:ext>
                </a:extLst>
              </a:tr>
              <a:tr h="229105">
                <a:tc>
                  <a:txBody>
                    <a:bodyPr/>
                    <a:lstStyle/>
                    <a:p>
                      <a:pPr>
                        <a:lnSpc>
                          <a:spcPct val="107000"/>
                        </a:lnSpc>
                        <a:spcAft>
                          <a:spcPts val="800"/>
                        </a:spcAft>
                      </a:pPr>
                      <a:r>
                        <a:rPr lang="en-US" sz="1100" kern="100" dirty="0">
                          <a:solidFill>
                            <a:schemeClr val="bg1"/>
                          </a:solidFill>
                          <a:effectLst/>
                        </a:rPr>
                        <a:t> Training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Creates user-specific training modules and quizzes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Based on system roles, usage logs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02222963"/>
                  </a:ext>
                </a:extLst>
              </a:tr>
              <a:tr h="442851">
                <a:tc>
                  <a:txBody>
                    <a:bodyPr/>
                    <a:lstStyle/>
                    <a:p>
                      <a:pPr>
                        <a:lnSpc>
                          <a:spcPct val="107000"/>
                        </a:lnSpc>
                        <a:spcAft>
                          <a:spcPts val="800"/>
                        </a:spcAft>
                      </a:pPr>
                      <a:r>
                        <a:rPr lang="en-US" sz="1100" kern="100" dirty="0">
                          <a:solidFill>
                            <a:schemeClr val="bg1"/>
                          </a:solidFill>
                          <a:effectLst/>
                        </a:rPr>
                        <a:t> Audit Readiness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Prepares audit packages and reviews gaps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Ensures 21 CFR Part 11/Annex 11 readiness, timestamps, e-signatures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68368980"/>
                  </a:ext>
                </a:extLst>
              </a:tr>
            </a:tbl>
          </a:graphicData>
        </a:graphic>
      </p:graphicFrame>
      <p:sp>
        <p:nvSpPr>
          <p:cNvPr id="4" name="TextBox 3">
            <a:extLst>
              <a:ext uri="{FF2B5EF4-FFF2-40B4-BE49-F238E27FC236}">
                <a16:creationId xmlns:a16="http://schemas.microsoft.com/office/drawing/2014/main" id="{82E666A5-2479-0CE7-1A00-66132294B45B}"/>
              </a:ext>
            </a:extLst>
          </p:cNvPr>
          <p:cNvSpPr txBox="1"/>
          <p:nvPr/>
        </p:nvSpPr>
        <p:spPr>
          <a:xfrm>
            <a:off x="627208" y="2770781"/>
            <a:ext cx="6094476" cy="369332"/>
          </a:xfrm>
          <a:prstGeom prst="rect">
            <a:avLst/>
          </a:prstGeom>
          <a:noFill/>
        </p:spPr>
        <p:txBody>
          <a:bodyPr wrap="square">
            <a:spAutoFit/>
          </a:bodyPr>
          <a:lstStyle/>
          <a:p>
            <a:r>
              <a:rPr lang="en-US"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 Management</a:t>
            </a:r>
            <a:endParaRPr lang="en-US" dirty="0">
              <a:solidFill>
                <a:schemeClr val="bg1"/>
              </a:solidFill>
            </a:endParaRPr>
          </a:p>
        </p:txBody>
      </p:sp>
      <p:graphicFrame>
        <p:nvGraphicFramePr>
          <p:cNvPr id="5" name="Table 4">
            <a:extLst>
              <a:ext uri="{FF2B5EF4-FFF2-40B4-BE49-F238E27FC236}">
                <a16:creationId xmlns:a16="http://schemas.microsoft.com/office/drawing/2014/main" id="{1C11FD2C-0CB7-748C-CD55-5CB8BAE4ABAE}"/>
              </a:ext>
            </a:extLst>
          </p:cNvPr>
          <p:cNvGraphicFramePr>
            <a:graphicFrameLocks noGrp="1"/>
          </p:cNvGraphicFramePr>
          <p:nvPr>
            <p:extLst>
              <p:ext uri="{D42A27DB-BD31-4B8C-83A1-F6EECF244321}">
                <p14:modId xmlns:p14="http://schemas.microsoft.com/office/powerpoint/2010/main" val="3959566417"/>
              </p:ext>
            </p:extLst>
          </p:nvPr>
        </p:nvGraphicFramePr>
        <p:xfrm>
          <a:off x="695400" y="3213333"/>
          <a:ext cx="10515600" cy="2375907"/>
        </p:xfrm>
        <a:graphic>
          <a:graphicData uri="http://schemas.openxmlformats.org/drawingml/2006/table">
            <a:tbl>
              <a:tblPr firstRow="1" firstCol="1" bandRow="1">
                <a:tableStyleId>{3B4B98B0-60AC-42C2-AFA5-B58CD77FA1E5}</a:tableStyleId>
              </a:tblPr>
              <a:tblGrid>
                <a:gridCol w="3505200">
                  <a:extLst>
                    <a:ext uri="{9D8B030D-6E8A-4147-A177-3AD203B41FA5}">
                      <a16:colId xmlns:a16="http://schemas.microsoft.com/office/drawing/2014/main" val="1980887424"/>
                    </a:ext>
                  </a:extLst>
                </a:gridCol>
                <a:gridCol w="3505200">
                  <a:extLst>
                    <a:ext uri="{9D8B030D-6E8A-4147-A177-3AD203B41FA5}">
                      <a16:colId xmlns:a16="http://schemas.microsoft.com/office/drawing/2014/main" val="1592663236"/>
                    </a:ext>
                  </a:extLst>
                </a:gridCol>
                <a:gridCol w="3505200">
                  <a:extLst>
                    <a:ext uri="{9D8B030D-6E8A-4147-A177-3AD203B41FA5}">
                      <a16:colId xmlns:a16="http://schemas.microsoft.com/office/drawing/2014/main" val="1243520202"/>
                    </a:ext>
                  </a:extLst>
                </a:gridCol>
              </a:tblGrid>
              <a:tr h="459433">
                <a:tc>
                  <a:txBody>
                    <a:bodyPr/>
                    <a:lstStyle/>
                    <a:p>
                      <a:pPr>
                        <a:lnSpc>
                          <a:spcPct val="107000"/>
                        </a:lnSpc>
                        <a:spcAft>
                          <a:spcPts val="800"/>
                        </a:spcAft>
                      </a:pPr>
                      <a:r>
                        <a:rPr lang="en-US" sz="1100" kern="100" dirty="0">
                          <a:solidFill>
                            <a:schemeClr val="bg1"/>
                          </a:solidFill>
                          <a:effectLst/>
                        </a:rPr>
                        <a:t>AI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Role</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Functionality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1971336"/>
                  </a:ext>
                </a:extLst>
              </a:tr>
              <a:tr h="538175">
                <a:tc>
                  <a:txBody>
                    <a:bodyPr/>
                    <a:lstStyle/>
                    <a:p>
                      <a:pPr>
                        <a:lnSpc>
                          <a:spcPct val="107000"/>
                        </a:lnSpc>
                        <a:spcAft>
                          <a:spcPts val="800"/>
                        </a:spcAft>
                      </a:pPr>
                      <a:r>
                        <a:rPr lang="en-US" sz="1100" kern="100" dirty="0">
                          <a:solidFill>
                            <a:schemeClr val="bg1"/>
                          </a:solidFill>
                          <a:effectLst/>
                        </a:rPr>
                        <a:t> Change Control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Creates and manages change records with audit trail</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Hooks into change management tools (e.g., ServiceNow, Jira)</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6648709"/>
                  </a:ext>
                </a:extLst>
              </a:tr>
              <a:tr h="459433">
                <a:tc>
                  <a:txBody>
                    <a:bodyPr/>
                    <a:lstStyle/>
                    <a:p>
                      <a:pPr>
                        <a:lnSpc>
                          <a:spcPct val="107000"/>
                        </a:lnSpc>
                        <a:spcAft>
                          <a:spcPts val="800"/>
                        </a:spcAft>
                      </a:pPr>
                      <a:r>
                        <a:rPr lang="en-US" sz="1100" kern="100" dirty="0">
                          <a:solidFill>
                            <a:schemeClr val="bg1"/>
                          </a:solidFill>
                          <a:effectLst/>
                        </a:rPr>
                        <a:t> Impact Analyzer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Evaluates how a change affects validation state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Dependency graph, ML prediction of high-risk areas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9079477"/>
                  </a:ext>
                </a:extLst>
              </a:tr>
              <a:tr h="459433">
                <a:tc>
                  <a:txBody>
                    <a:bodyPr/>
                    <a:lstStyle/>
                    <a:p>
                      <a:pPr>
                        <a:lnSpc>
                          <a:spcPct val="107000"/>
                        </a:lnSpc>
                        <a:spcAft>
                          <a:spcPts val="800"/>
                        </a:spcAft>
                      </a:pPr>
                      <a:r>
                        <a:rPr lang="en-US" sz="1100" kern="100" dirty="0">
                          <a:solidFill>
                            <a:schemeClr val="bg1"/>
                          </a:solidFill>
                          <a:effectLst/>
                        </a:rPr>
                        <a:t>Revalidation Planner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Triggers selective revalidation workflows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Suggests scope, needed test updates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37408462"/>
                  </a:ext>
                </a:extLst>
              </a:tr>
              <a:tr h="459433">
                <a:tc>
                  <a:txBody>
                    <a:bodyPr/>
                    <a:lstStyle/>
                    <a:p>
                      <a:pPr>
                        <a:lnSpc>
                          <a:spcPct val="107000"/>
                        </a:lnSpc>
                        <a:spcAft>
                          <a:spcPts val="800"/>
                        </a:spcAft>
                      </a:pPr>
                      <a:r>
                        <a:rPr lang="en-US" sz="1100" kern="100" dirty="0">
                          <a:solidFill>
                            <a:schemeClr val="bg1"/>
                          </a:solidFill>
                          <a:effectLst/>
                        </a:rPr>
                        <a:t>Periodic Review 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Monitors system state and flags review timelines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Keeps system within compliance window</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9062338"/>
                  </a:ext>
                </a:extLst>
              </a:tr>
            </a:tbl>
          </a:graphicData>
        </a:graphic>
      </p:graphicFrame>
    </p:spTree>
    <p:extLst>
      <p:ext uri="{BB962C8B-B14F-4D97-AF65-F5344CB8AC3E}">
        <p14:creationId xmlns:p14="http://schemas.microsoft.com/office/powerpoint/2010/main" val="168128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B70F-596F-EDE9-E078-259B27415F1E}"/>
            </a:ext>
          </a:extLst>
        </p:cNvPr>
        <p:cNvGrpSpPr/>
        <p:nvPr/>
      </p:nvGrpSpPr>
      <p:grpSpPr>
        <a:xfrm>
          <a:off x="0" y="0"/>
          <a:ext cx="0" cy="0"/>
          <a:chOff x="0" y="0"/>
          <a:chExt cx="0" cy="0"/>
        </a:xfrm>
      </p:grpSpPr>
      <p:pic>
        <p:nvPicPr>
          <p:cNvPr id="8" name="Picture 5">
            <a:extLst>
              <a:ext uri="{FF2B5EF4-FFF2-40B4-BE49-F238E27FC236}">
                <a16:creationId xmlns:a16="http://schemas.microsoft.com/office/drawing/2014/main" id="{9BF843C8-729D-2409-AE77-002F10B8C8EB}"/>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7528" y="2393504"/>
            <a:ext cx="11475731" cy="4464496"/>
          </a:xfrm>
          <a:prstGeom prst="rect">
            <a:avLst/>
          </a:prstGeom>
        </p:spPr>
      </p:pic>
      <p:graphicFrame>
        <p:nvGraphicFramePr>
          <p:cNvPr id="2" name="Table 1">
            <a:extLst>
              <a:ext uri="{FF2B5EF4-FFF2-40B4-BE49-F238E27FC236}">
                <a16:creationId xmlns:a16="http://schemas.microsoft.com/office/drawing/2014/main" id="{0E484E03-EC6B-7B7E-F651-3893400DC354}"/>
              </a:ext>
            </a:extLst>
          </p:cNvPr>
          <p:cNvGraphicFramePr>
            <a:graphicFrameLocks noGrp="1"/>
          </p:cNvGraphicFramePr>
          <p:nvPr>
            <p:extLst>
              <p:ext uri="{D42A27DB-BD31-4B8C-83A1-F6EECF244321}">
                <p14:modId xmlns:p14="http://schemas.microsoft.com/office/powerpoint/2010/main" val="785216156"/>
              </p:ext>
            </p:extLst>
          </p:nvPr>
        </p:nvGraphicFramePr>
        <p:xfrm>
          <a:off x="482694" y="1285060"/>
          <a:ext cx="10515600" cy="2832946"/>
        </p:xfrm>
        <a:graphic>
          <a:graphicData uri="http://schemas.openxmlformats.org/drawingml/2006/table">
            <a:tbl>
              <a:tblPr firstRow="1" firstCol="1" bandRow="1">
                <a:tableStyleId>{3B4B98B0-60AC-42C2-AFA5-B58CD77FA1E5}</a:tableStyleId>
              </a:tblPr>
              <a:tblGrid>
                <a:gridCol w="3505200">
                  <a:extLst>
                    <a:ext uri="{9D8B030D-6E8A-4147-A177-3AD203B41FA5}">
                      <a16:colId xmlns:a16="http://schemas.microsoft.com/office/drawing/2014/main" val="4055659862"/>
                    </a:ext>
                  </a:extLst>
                </a:gridCol>
                <a:gridCol w="3505200">
                  <a:extLst>
                    <a:ext uri="{9D8B030D-6E8A-4147-A177-3AD203B41FA5}">
                      <a16:colId xmlns:a16="http://schemas.microsoft.com/office/drawing/2014/main" val="1719155988"/>
                    </a:ext>
                  </a:extLst>
                </a:gridCol>
                <a:gridCol w="3505200">
                  <a:extLst>
                    <a:ext uri="{9D8B030D-6E8A-4147-A177-3AD203B41FA5}">
                      <a16:colId xmlns:a16="http://schemas.microsoft.com/office/drawing/2014/main" val="1380602396"/>
                    </a:ext>
                  </a:extLst>
                </a:gridCol>
              </a:tblGrid>
              <a:tr h="351938">
                <a:tc>
                  <a:txBody>
                    <a:bodyPr/>
                    <a:lstStyle/>
                    <a:p>
                      <a:pPr>
                        <a:lnSpc>
                          <a:spcPct val="107000"/>
                        </a:lnSpc>
                        <a:spcAft>
                          <a:spcPts val="800"/>
                        </a:spcAft>
                      </a:pPr>
                      <a:r>
                        <a:rPr lang="en-US" sz="1100" kern="100">
                          <a:solidFill>
                            <a:schemeClr val="bg1"/>
                          </a:solidFill>
                          <a:effectLst/>
                        </a:rPr>
                        <a:t>Phase</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Agent</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Key Function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66275162"/>
                  </a:ext>
                </a:extLst>
              </a:tr>
              <a:tr h="351938">
                <a:tc>
                  <a:txBody>
                    <a:bodyPr/>
                    <a:lstStyle/>
                    <a:p>
                      <a:pPr>
                        <a:lnSpc>
                          <a:spcPct val="107000"/>
                        </a:lnSpc>
                        <a:spcAft>
                          <a:spcPts val="800"/>
                        </a:spcAft>
                      </a:pPr>
                      <a:r>
                        <a:rPr lang="en-US" sz="1100" kern="100">
                          <a:solidFill>
                            <a:schemeClr val="bg1"/>
                          </a:solidFill>
                          <a:effectLst/>
                        </a:rPr>
                        <a:t>Validation Planning</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Validation Planner, Risk, Stakeholder</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Plan, scope, assign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30105932"/>
                  </a:ext>
                </a:extLst>
              </a:tr>
              <a:tr h="351938">
                <a:tc>
                  <a:txBody>
                    <a:bodyPr/>
                    <a:lstStyle/>
                    <a:p>
                      <a:pPr>
                        <a:lnSpc>
                          <a:spcPct val="107000"/>
                        </a:lnSpc>
                        <a:spcAft>
                          <a:spcPts val="800"/>
                        </a:spcAft>
                      </a:pPr>
                      <a:r>
                        <a:rPr lang="en-US" sz="1100" kern="100">
                          <a:solidFill>
                            <a:schemeClr val="bg1"/>
                          </a:solidFill>
                          <a:effectLst/>
                        </a:rPr>
                        <a:t>Requirements Spec</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URS Generator, FRS Builder, Traceability</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Requirements generation and linking</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0018137"/>
                  </a:ext>
                </a:extLst>
              </a:tr>
              <a:tr h="351938">
                <a:tc>
                  <a:txBody>
                    <a:bodyPr/>
                    <a:lstStyle/>
                    <a:p>
                      <a:pPr>
                        <a:lnSpc>
                          <a:spcPct val="107000"/>
                        </a:lnSpc>
                        <a:spcAft>
                          <a:spcPts val="800"/>
                        </a:spcAft>
                      </a:pPr>
                      <a:r>
                        <a:rPr lang="en-US" sz="1100" kern="100">
                          <a:solidFill>
                            <a:schemeClr val="bg1"/>
                          </a:solidFill>
                          <a:effectLst/>
                        </a:rPr>
                        <a:t>Design Qualification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Design Evaluator, Reviewer, DQ Synthesizer</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Compliance and design validation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2162092"/>
                  </a:ext>
                </a:extLst>
              </a:tr>
              <a:tr h="351938">
                <a:tc>
                  <a:txBody>
                    <a:bodyPr/>
                    <a:lstStyle/>
                    <a:p>
                      <a:pPr>
                        <a:lnSpc>
                          <a:spcPct val="107000"/>
                        </a:lnSpc>
                        <a:spcAft>
                          <a:spcPts val="800"/>
                        </a:spcAft>
                      </a:pPr>
                      <a:r>
                        <a:rPr lang="en-US" sz="1100" kern="100">
                          <a:solidFill>
                            <a:schemeClr val="bg1"/>
                          </a:solidFill>
                          <a:effectLst/>
                        </a:rPr>
                        <a:t>IQ/OQ/PQ</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Install/Operational/Performance Validators, Test Agents</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Testing &amp; tracking</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8600613"/>
                  </a:ext>
                </a:extLst>
              </a:tr>
              <a:tr h="351938">
                <a:tc>
                  <a:txBody>
                    <a:bodyPr/>
                    <a:lstStyle/>
                    <a:p>
                      <a:pPr>
                        <a:lnSpc>
                          <a:spcPct val="107000"/>
                        </a:lnSpc>
                        <a:spcAft>
                          <a:spcPts val="800"/>
                        </a:spcAft>
                      </a:pPr>
                      <a:r>
                        <a:rPr lang="en-US" sz="1100" kern="100">
                          <a:solidFill>
                            <a:schemeClr val="bg1"/>
                          </a:solidFill>
                          <a:effectLst/>
                        </a:rPr>
                        <a:t>Documentation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Documentation Synthesizer, Training Agent</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Compliance docs, onboarding</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7265756"/>
                  </a:ext>
                </a:extLst>
              </a:tr>
              <a:tr h="351938">
                <a:tc>
                  <a:txBody>
                    <a:bodyPr/>
                    <a:lstStyle/>
                    <a:p>
                      <a:pPr>
                        <a:lnSpc>
                          <a:spcPct val="107000"/>
                        </a:lnSpc>
                        <a:spcAft>
                          <a:spcPts val="800"/>
                        </a:spcAft>
                      </a:pPr>
                      <a:r>
                        <a:rPr lang="en-US" sz="1100" kern="100">
                          <a:solidFill>
                            <a:schemeClr val="bg1"/>
                          </a:solidFill>
                          <a:effectLst/>
                        </a:rPr>
                        <a:t>Change Management</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Change Control, Impact Analyzer, Revalidation Planner</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Lifecycle revalidation</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28916634"/>
                  </a:ext>
                </a:extLst>
              </a:tr>
              <a:tr h="351938">
                <a:tc>
                  <a:txBody>
                    <a:bodyPr/>
                    <a:lstStyle/>
                    <a:p>
                      <a:pPr>
                        <a:lnSpc>
                          <a:spcPct val="107000"/>
                        </a:lnSpc>
                        <a:spcAft>
                          <a:spcPts val="800"/>
                        </a:spcAft>
                      </a:pPr>
                      <a:r>
                        <a:rPr lang="en-US" sz="1100" kern="100">
                          <a:solidFill>
                            <a:schemeClr val="bg1"/>
                          </a:solidFill>
                          <a:effectLst/>
                        </a:rPr>
                        <a:t>Ongoing Review</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a:solidFill>
                            <a:schemeClr val="bg1"/>
                          </a:solidFill>
                          <a:effectLst/>
                        </a:rPr>
                        <a:t>Periodic Review Agent, Audit Agent</a:t>
                      </a:r>
                      <a:endParaRPr lang="en-US"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kern="100" dirty="0">
                          <a:solidFill>
                            <a:schemeClr val="bg1"/>
                          </a:solidFill>
                          <a:effectLst/>
                        </a:rPr>
                        <a:t>Compliance health checks</a:t>
                      </a:r>
                      <a:endParaRPr lang="en-US"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8090399"/>
                  </a:ext>
                </a:extLst>
              </a:tr>
            </a:tbl>
          </a:graphicData>
        </a:graphic>
      </p:graphicFrame>
      <p:sp>
        <p:nvSpPr>
          <p:cNvPr id="3" name="Rectangle 1">
            <a:extLst>
              <a:ext uri="{FF2B5EF4-FFF2-40B4-BE49-F238E27FC236}">
                <a16:creationId xmlns:a16="http://schemas.microsoft.com/office/drawing/2014/main" id="{607DAF31-738D-62FF-993D-AC7F14A8D0F0}"/>
              </a:ext>
            </a:extLst>
          </p:cNvPr>
          <p:cNvSpPr>
            <a:spLocks noChangeArrowheads="1"/>
          </p:cNvSpPr>
          <p:nvPr/>
        </p:nvSpPr>
        <p:spPr bwMode="auto">
          <a:xfrm>
            <a:off x="356270" y="764704"/>
            <a:ext cx="3411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Summary Table of All AI Agents</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78830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heme/theme1.xml><?xml version="1.0" encoding="utf-8"?>
<a:theme xmlns:a="http://schemas.openxmlformats.org/drawingml/2006/main" name="Capgemini_2024">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résentation6" id="{FD842586-3D48-4013-8951-A8C2F38B3509}" vid="{DF7AE88B-8A36-4BD5-9858-6C8DDC2E792F}"/>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D005C7-03E4-4069-A4FB-9A9D17E8A0A1}">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D09F08750E0940AED614F1B2E64532" ma:contentTypeVersion="11" ma:contentTypeDescription="Create a new document." ma:contentTypeScope="" ma:versionID="9cdab09b749eff11d81e75f4cedf2ff4">
  <xsd:schema xmlns:xsd="http://www.w3.org/2001/XMLSchema" xmlns:xs="http://www.w3.org/2001/XMLSchema" xmlns:p="http://schemas.microsoft.com/office/2006/metadata/properties" xmlns:ns2="23f25dd7-5c27-4bf7-bf1b-d38a4a3c38cf" xmlns:ns3="0d2cf4eb-a37b-4614-9d13-716db0b7cded" targetNamespace="http://schemas.microsoft.com/office/2006/metadata/properties" ma:root="true" ma:fieldsID="7ca965cc8e7cfdd8cf845540c4036413" ns2:_="" ns3:_="">
    <xsd:import namespace="23f25dd7-5c27-4bf7-bf1b-d38a4a3c38cf"/>
    <xsd:import namespace="0d2cf4eb-a37b-4614-9d13-716db0b7cde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LengthInSeconds" minOccurs="0"/>
                <xsd:element ref="ns2:MediaServiceObjectDetectorVersions" minOccurs="0"/>
                <xsd:element ref="ns2:MediaServiceGenerationTime" minOccurs="0"/>
                <xsd:element ref="ns2:MediaServiceEventHashCode"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25dd7-5c27-4bf7-bf1b-d38a4a3c3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2cf4eb-a37b-4614-9d13-716db0b7cde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A26E28-156D-49FB-BA78-1AFEDF9197A4}">
  <ds:schemaRefs>
    <ds:schemaRef ds:uri="http://schemas.microsoft.com/sharepoint/v3/contenttype/forms"/>
  </ds:schemaRefs>
</ds:datastoreItem>
</file>

<file path=customXml/itemProps2.xml><?xml version="1.0" encoding="utf-8"?>
<ds:datastoreItem xmlns:ds="http://schemas.openxmlformats.org/officeDocument/2006/customXml" ds:itemID="{61799679-6C4D-4471-832B-4EDC08C55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25dd7-5c27-4bf7-bf1b-d38a4a3c38cf"/>
    <ds:schemaRef ds:uri="0d2cf4eb-a37b-4614-9d13-716db0b7cd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31F2E3-26AA-4148-BF7B-D6848C99DEA2}">
  <ds:schemaRefs>
    <ds:schemaRef ds:uri="0adb51f0-72bc-4a44-afb3-24caec859e0e"/>
    <ds:schemaRef ds:uri="93c6075f-160c-4023-9724-f9b04a7db33a"/>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Capgemini-template-Master_2024</Template>
  <TotalTime>1155</TotalTime>
  <Words>1161</Words>
  <Application>Microsoft Office PowerPoint</Application>
  <PresentationFormat>Widescreen</PresentationFormat>
  <Paragraphs>191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Ubuntu Medium</vt:lpstr>
      <vt:lpstr>Aptos</vt:lpstr>
      <vt:lpstr>Wingdings</vt:lpstr>
      <vt:lpstr>Ubuntu Light</vt:lpstr>
      <vt:lpstr>Ubuntu</vt:lpstr>
      <vt:lpstr>Arial</vt:lpstr>
      <vt:lpstr>Verdana</vt:lpstr>
      <vt:lpstr>Capgemini_2024</vt:lpstr>
      <vt:lpstr>Computer System Validation (CSV)  AI Agents Hackathon</vt:lpstr>
      <vt:lpstr>Use Case - CSV</vt:lpstr>
      <vt:lpstr>Use Case - CSV</vt:lpstr>
      <vt:lpstr>Solution : Multi-Agent System (MAS) - Flow Diagram  </vt:lpstr>
      <vt:lpstr>Solution : Multi-Agent System (MAS) - Flow Diagram  </vt:lpstr>
      <vt:lpstr>About Agents </vt:lpstr>
      <vt:lpstr>About Agents </vt:lpstr>
      <vt:lpstr>About Agents </vt:lpstr>
      <vt:lpstr>PowerPoint Presentation</vt:lpstr>
      <vt:lpstr>Hackathon – Objectives and Scope of Engagement </vt:lpstr>
      <vt:lpstr>Technology &amp; Tools </vt:lpstr>
      <vt:lpstr>About Capgemini  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Read me and delete me</dc:title>
  <dc:subject/>
  <dc:creator>Dhang, Malay</dc:creator>
  <cp:lastModifiedBy>Dhang, Malay</cp:lastModifiedBy>
  <cp:revision>117</cp:revision>
  <dcterms:created xsi:type="dcterms:W3CDTF">2024-06-05T08:07:52Z</dcterms:created>
  <dcterms:modified xsi:type="dcterms:W3CDTF">2025-05-02T16:27:02Z</dcterms:modified>
  <cp:category>Public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0x010100E5D09F08750E0940AED614F1B2E64532</vt:lpwstr>
  </property>
  <property fmtid="{D5CDD505-2E9C-101B-9397-08002B2CF9AE}" pid="3" name="MediaServiceImageTags">
    <vt:lpwstr/>
  </property>
</Properties>
</file>