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8" r:id="rId10"/>
    <p:sldId id="266" r:id="rId11"/>
    <p:sldId id="267"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122694-4E3C-4E80-BB66-987FA1564455}"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22694-4E3C-4E80-BB66-987FA1564455}"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22694-4E3C-4E80-BB66-987FA1564455}"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22694-4E3C-4E80-BB66-987FA1564455}"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22694-4E3C-4E80-BB66-987FA1564455}"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122694-4E3C-4E80-BB66-987FA1564455}"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122694-4E3C-4E80-BB66-987FA1564455}" type="datetimeFigureOut">
              <a:rPr lang="en-US" smtClean="0"/>
              <a:t>7/11/2016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122694-4E3C-4E80-BB66-987FA1564455}" type="datetimeFigureOut">
              <a:rPr lang="en-US" smtClean="0"/>
              <a:t>7/11/2016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22694-4E3C-4E80-BB66-987FA1564455}" type="datetimeFigureOut">
              <a:rPr lang="en-US" smtClean="0"/>
              <a:t>7/11/2016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22694-4E3C-4E80-BB66-987FA1564455}"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22694-4E3C-4E80-BB66-987FA1564455}"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D26B5-5AF3-4077-86A0-5D6399487B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22694-4E3C-4E80-BB66-987FA1564455}" type="datetimeFigureOut">
              <a:rPr lang="en-US" smtClean="0"/>
              <a:t>7/11/2016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D26B5-5AF3-4077-86A0-5D6399487B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ooks.sonatype.com/nexus-book/reference/downloading.html" TargetMode="External"/><Relationship Id="rId2" Type="http://schemas.openxmlformats.org/officeDocument/2006/relationships/hyperlink" Target="http://www.sonatype.org/nexus/go"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ooks.sonatype.com/nexus-book/reference/config-sect-repo-group.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ooks.sonatype.com/nexus-book/reference/configxn-sect-customizing-serv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ooks.sonatype.com/nexus-book/reference/security-privileg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ooks.sonatype.com/nexus-book/reference/security-privileg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ooks.sonatype.com/nexus-book/reference/confignx-sect-managing-use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ooks.sonatype.com/nexus-book/reference/confignx-sect-managing-user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ooks.sonatype.com/nexus-book/reference/usertoke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rapper.tanukisoftware.com/doc/english/properti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aven.apach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aven.apache.org/guides/mini/guide-mirror-settings.html" TargetMode="External"/><Relationship Id="rId2" Type="http://schemas.openxmlformats.org/officeDocument/2006/relationships/hyperlink" Target="https://books.sonatype.com/nexus-book/reference/config-mave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ooks.sonatype.com/nexus-book/reference/config-sect-new-repo.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ooks.sonatype.com/nexus-book/reference/config-sect-new-repo.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Nexus</a:t>
            </a:r>
            <a:endParaRPr lang="en-US" dirty="0"/>
          </a:p>
        </p:txBody>
      </p:sp>
      <p:sp>
        <p:nvSpPr>
          <p:cNvPr id="3" name="Content Placeholder 2"/>
          <p:cNvSpPr>
            <a:spLocks noGrp="1"/>
          </p:cNvSpPr>
          <p:nvPr>
            <p:ph idx="1"/>
          </p:nvPr>
        </p:nvSpPr>
        <p:spPr/>
        <p:txBody>
          <a:bodyPr>
            <a:normAutofit/>
          </a:bodyPr>
          <a:lstStyle/>
          <a:p>
            <a:r>
              <a:rPr lang="en-US" sz="1800" b="1" dirty="0">
                <a:latin typeface="Times New Roman" pitchFamily="18" charset="0"/>
                <a:cs typeface="Times New Roman" pitchFamily="18" charset="0"/>
              </a:rPr>
              <a:t>Downloading Nexus Repository Manager OSS</a:t>
            </a:r>
          </a:p>
          <a:p>
            <a:pPr>
              <a:buNone/>
            </a:pPr>
            <a:r>
              <a:rPr lang="en-US" sz="1900" dirty="0" smtClean="0"/>
              <a:t>	</a:t>
            </a:r>
            <a:r>
              <a:rPr lang="en-US" sz="1600" dirty="0" smtClean="0">
                <a:latin typeface="Times New Roman" pitchFamily="18" charset="0"/>
                <a:cs typeface="Times New Roman" pitchFamily="18" charset="0"/>
              </a:rPr>
              <a:t>To download the latest Nexus Repository Manager OSS distribution, go to </a:t>
            </a:r>
            <a:r>
              <a:rPr lang="en-US" sz="1600" dirty="0">
                <a:latin typeface="Times New Roman" pitchFamily="18" charset="0"/>
                <a:cs typeface="Times New Roman" pitchFamily="18" charset="0"/>
                <a:hlinkClick r:id="rId2"/>
              </a:rPr>
              <a:t>http://www.sonatype.org/nexus/go</a:t>
            </a:r>
            <a:r>
              <a:rPr lang="en-US" sz="1600" dirty="0" smtClean="0">
                <a:latin typeface="Times New Roman" pitchFamily="18" charset="0"/>
                <a:cs typeface="Times New Roman" pitchFamily="18" charset="0"/>
              </a:rPr>
              <a:t> and choose </a:t>
            </a:r>
            <a:r>
              <a:rPr lang="en-US" sz="1600" i="1" dirty="0" smtClean="0">
                <a:latin typeface="Times New Roman" pitchFamily="18" charset="0"/>
                <a:cs typeface="Times New Roman" pitchFamily="18" charset="0"/>
              </a:rPr>
              <a:t>Nexus (TGZ)</a:t>
            </a:r>
            <a:r>
              <a:rPr lang="en-US" sz="1600" dirty="0" smtClean="0">
                <a:latin typeface="Times New Roman" pitchFamily="18" charset="0"/>
                <a:cs typeface="Times New Roman" pitchFamily="18" charset="0"/>
              </a:rPr>
              <a:t> or </a:t>
            </a:r>
            <a:r>
              <a:rPr lang="en-US" sz="1600" i="1" dirty="0" smtClean="0">
                <a:latin typeface="Times New Roman" pitchFamily="18" charset="0"/>
                <a:cs typeface="Times New Roman" pitchFamily="18" charset="0"/>
              </a:rPr>
              <a:t>Nexus (ZIP)</a:t>
            </a:r>
            <a:r>
              <a:rPr lang="en-US" sz="1600" dirty="0" smtClean="0">
                <a:latin typeface="Times New Roman" pitchFamily="18" charset="0"/>
                <a:cs typeface="Times New Roman" pitchFamily="18" charset="0"/>
              </a:rPr>
              <a:t> shown in </a:t>
            </a:r>
            <a:r>
              <a:rPr lang="en-US" sz="1600" dirty="0" smtClean="0">
                <a:latin typeface="Times New Roman" pitchFamily="18" charset="0"/>
                <a:cs typeface="Times New Roman" pitchFamily="18" charset="0"/>
                <a:hlinkClick r:id="rId3" tooltip="Figure 3.1. Downloading Nexus Repository Manager OSS"/>
              </a:rPr>
              <a:t>Figure</a:t>
            </a:r>
            <a:r>
              <a:rPr lang="en-US" sz="1600" dirty="0" smtClean="0">
                <a:latin typeface="Times New Roman" pitchFamily="18" charset="0"/>
                <a:cs typeface="Times New Roman" pitchFamily="18" charset="0"/>
              </a:rPr>
              <a:t>. This will download a </a:t>
            </a:r>
            <a:r>
              <a:rPr lang="en-US" sz="1600" dirty="0" err="1" smtClean="0">
                <a:latin typeface="Times New Roman" pitchFamily="18" charset="0"/>
                <a:cs typeface="Times New Roman" pitchFamily="18" charset="0"/>
              </a:rPr>
              <a:t>Gzip</a:t>
            </a:r>
            <a:r>
              <a:rPr lang="en-US" sz="1600" dirty="0" smtClean="0">
                <a:latin typeface="Times New Roman" pitchFamily="18" charset="0"/>
                <a:cs typeface="Times New Roman" pitchFamily="18" charset="0"/>
              </a:rPr>
              <a:t> TAR (TGZ) or a ZIP with identical contents. Your download will be file named nexus-2.13.0-01-bundle.zip or nexus-2.13.0-01-bundle.tar.gz.</a:t>
            </a:r>
          </a:p>
          <a:p>
            <a:pPr>
              <a:buNone/>
            </a:pPr>
            <a:endParaRPr lang="en-US" sz="1600" dirty="0" smtClean="0">
              <a:latin typeface="Times New Roman" pitchFamily="18" charset="0"/>
              <a:cs typeface="Times New Roman" pitchFamily="18" charset="0"/>
            </a:endParaRPr>
          </a:p>
        </p:txBody>
      </p:sp>
      <p:pic>
        <p:nvPicPr>
          <p:cNvPr id="4" name="Picture 3" descr="figs/web/installing-open-source-dl.png"/>
          <p:cNvPicPr/>
          <p:nvPr/>
        </p:nvPicPr>
        <p:blipFill>
          <a:blip r:embed="rId4" cstate="print"/>
          <a:srcRect/>
          <a:stretch>
            <a:fillRect/>
          </a:stretch>
        </p:blipFill>
        <p:spPr bwMode="auto">
          <a:xfrm>
            <a:off x="4038600" y="3267393"/>
            <a:ext cx="2584450" cy="298100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1600" b="1" dirty="0">
                <a:latin typeface="Times New Roman" pitchFamily="18" charset="0"/>
                <a:cs typeface="Times New Roman" pitchFamily="18" charset="0"/>
              </a:rPr>
              <a:t>Adding</a:t>
            </a:r>
            <a:r>
              <a:rPr lang="en-US" sz="1400" b="1" dirty="0">
                <a:latin typeface="Times New Roman" pitchFamily="18" charset="0"/>
                <a:cs typeface="Times New Roman" pitchFamily="18" charset="0"/>
              </a:rPr>
              <a:t> a Repository to a </a:t>
            </a:r>
            <a:r>
              <a:rPr lang="en-US" sz="1400" b="1" dirty="0" smtClean="0">
                <a:latin typeface="Times New Roman" pitchFamily="18" charset="0"/>
                <a:cs typeface="Times New Roman" pitchFamily="18" charset="0"/>
              </a:rPr>
              <a:t>Group</a:t>
            </a:r>
          </a:p>
          <a:p>
            <a:pP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dirty="0"/>
              <a:t>Next you will need to add the new repositories to the </a:t>
            </a:r>
            <a:r>
              <a:rPr lang="en-US" sz="1400" i="1" dirty="0"/>
              <a:t>Public Repositories</a:t>
            </a:r>
            <a:r>
              <a:rPr lang="en-US" sz="1400" dirty="0"/>
              <a:t> repository group. To do this, click on </a:t>
            </a:r>
            <a:r>
              <a:rPr lang="en-US" sz="1400" dirty="0" err="1"/>
              <a:t>the</a:t>
            </a:r>
            <a:r>
              <a:rPr lang="en-US" sz="1400" i="1" dirty="0" err="1"/>
              <a:t>Repositories</a:t>
            </a:r>
            <a:r>
              <a:rPr lang="en-US" sz="1400" dirty="0"/>
              <a:t> link in the left-hand main menu in the </a:t>
            </a:r>
            <a:r>
              <a:rPr lang="en-US" sz="1400" i="1" dirty="0"/>
              <a:t>Views/Repositories</a:t>
            </a:r>
            <a:r>
              <a:rPr lang="en-US" sz="1400" dirty="0"/>
              <a:t> section. The repository manager lists Groups and Repositories in the same list so click on the public group. After clicking on the </a:t>
            </a:r>
            <a:r>
              <a:rPr lang="en-US" sz="1400" i="1" dirty="0"/>
              <a:t>Public Repositories</a:t>
            </a:r>
            <a:r>
              <a:rPr lang="en-US" sz="1400" dirty="0"/>
              <a:t> group, you should see the </a:t>
            </a:r>
            <a:r>
              <a:rPr lang="en-US" sz="1400" i="1" dirty="0"/>
              <a:t>Browse</a:t>
            </a:r>
            <a:r>
              <a:rPr lang="en-US" sz="1400" dirty="0"/>
              <a:t> and </a:t>
            </a:r>
            <a:r>
              <a:rPr lang="en-US" sz="1400" i="1" dirty="0"/>
              <a:t>Configuration</a:t>
            </a:r>
            <a:r>
              <a:rPr lang="en-US" sz="1400" dirty="0"/>
              <a:t> tabs in the lower half of the user interface.</a:t>
            </a:r>
          </a:p>
          <a:p>
            <a:pPr>
              <a:buNone/>
            </a:pPr>
            <a:r>
              <a:rPr lang="en-US" sz="1400" dirty="0" smtClean="0"/>
              <a:t>	Clicking </a:t>
            </a:r>
            <a:r>
              <a:rPr lang="en-US" sz="1400" dirty="0"/>
              <a:t>on the </a:t>
            </a:r>
            <a:r>
              <a:rPr lang="en-US" sz="1400" i="1" dirty="0"/>
              <a:t>Configuration</a:t>
            </a:r>
            <a:r>
              <a:rPr lang="en-US" sz="1400" dirty="0"/>
              <a:t> tab will bring up a screen which looks like </a:t>
            </a:r>
            <a:r>
              <a:rPr lang="en-US" sz="1400" u="sng" dirty="0">
                <a:hlinkClick r:id="rId2" tooltip="Figure 4.3. Adding New Repositories to a Repository Group"/>
              </a:rPr>
              <a:t>Figure 4.3, “Adding New Repositories to a Repository Group”</a:t>
            </a:r>
            <a:r>
              <a:rPr lang="en-US" sz="1400" dirty="0"/>
              <a:t>.</a:t>
            </a:r>
          </a:p>
          <a:p>
            <a:pPr>
              <a:buNone/>
            </a:pPr>
            <a:endParaRPr lang="en-US" sz="1400" b="1" dirty="0">
              <a:latin typeface="Times New Roman" pitchFamily="18" charset="0"/>
              <a:cs typeface="Times New Roman" pitchFamily="18" charset="0"/>
            </a:endParaRPr>
          </a:p>
        </p:txBody>
      </p:sp>
      <p:pic>
        <p:nvPicPr>
          <p:cNvPr id="4" name="Picture 3" descr="figs/web/repository-manager_add-to-group.png"/>
          <p:cNvPicPr/>
          <p:nvPr/>
        </p:nvPicPr>
        <p:blipFill>
          <a:blip r:embed="rId3" cstate="print"/>
          <a:srcRect/>
          <a:stretch>
            <a:fillRect/>
          </a:stretch>
        </p:blipFill>
        <p:spPr bwMode="auto">
          <a:xfrm>
            <a:off x="3962400" y="2057400"/>
            <a:ext cx="5001260" cy="455009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1500" dirty="0">
                <a:latin typeface="Times New Roman" pitchFamily="18" charset="0"/>
                <a:cs typeface="Times New Roman" pitchFamily="18" charset="0"/>
              </a:rPr>
              <a:t>To add the new repository to the public group, find the repository in the </a:t>
            </a:r>
            <a:r>
              <a:rPr lang="en-US" sz="1500" i="1" dirty="0">
                <a:latin typeface="Times New Roman" pitchFamily="18" charset="0"/>
                <a:cs typeface="Times New Roman" pitchFamily="18" charset="0"/>
              </a:rPr>
              <a:t>Available Repositories</a:t>
            </a:r>
            <a:r>
              <a:rPr lang="en-US" sz="1500" dirty="0">
                <a:latin typeface="Times New Roman" pitchFamily="18" charset="0"/>
                <a:cs typeface="Times New Roman" pitchFamily="18" charset="0"/>
              </a:rPr>
              <a:t> list on the right, click on the repository you want to add and drag it to the left to the </a:t>
            </a:r>
            <a:r>
              <a:rPr lang="en-US" sz="1500" i="1" dirty="0">
                <a:latin typeface="Times New Roman" pitchFamily="18" charset="0"/>
                <a:cs typeface="Times New Roman" pitchFamily="18" charset="0"/>
              </a:rPr>
              <a:t>Ordered Group Repositories</a:t>
            </a:r>
            <a:r>
              <a:rPr lang="en-US" sz="1500" dirty="0">
                <a:latin typeface="Times New Roman" pitchFamily="18" charset="0"/>
                <a:cs typeface="Times New Roman" pitchFamily="18" charset="0"/>
              </a:rPr>
              <a:t> list. Once the repository is in the </a:t>
            </a:r>
            <a:r>
              <a:rPr lang="en-US" sz="1500" i="1" dirty="0">
                <a:latin typeface="Times New Roman" pitchFamily="18" charset="0"/>
                <a:cs typeface="Times New Roman" pitchFamily="18" charset="0"/>
              </a:rPr>
              <a:t>Ordered Group Repositories</a:t>
            </a:r>
            <a:r>
              <a:rPr lang="en-US" sz="1500" dirty="0">
                <a:latin typeface="Times New Roman" pitchFamily="18" charset="0"/>
                <a:cs typeface="Times New Roman" pitchFamily="18" charset="0"/>
              </a:rPr>
              <a:t> list you can click and drag the repository within that list to alter the order in which a repository will be searched for a matching component.</a:t>
            </a:r>
          </a:p>
          <a:p>
            <a:r>
              <a:rPr lang="en-US" sz="1500" dirty="0">
                <a:latin typeface="Times New Roman" pitchFamily="18" charset="0"/>
                <a:cs typeface="Times New Roman" pitchFamily="18" charset="0"/>
              </a:rPr>
              <a:t>In the last few sections, you learned how to add a new custom repositories to a build in order to download components that are not available in the Central Repository.</a:t>
            </a:r>
          </a:p>
          <a:p>
            <a:r>
              <a:rPr lang="en-US" sz="1500" dirty="0">
                <a:latin typeface="Times New Roman" pitchFamily="18" charset="0"/>
                <a:cs typeface="Times New Roman" pitchFamily="18" charset="0"/>
              </a:rPr>
              <a:t>If you were not using a repository manager, you would have added these repositories to the repository element of your project’s POM, or you would have asked all of your developers to modify ~/.m2/settings.xml to reference two new repositories. Instead, you used the repository manager to add the two repositories to the public group. If all of the developers are configured to point to the public repository group, you can freely swap in new repositories without asking your developers to change local configuration, and you’ve gained a certain amount of control over which repositories are made available to your development team. In addition the performance of the component resolving across multiple repositories will be handled by repository manager and therefore be much faster than client side resolution done by Maven each 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b="1" dirty="0">
                <a:latin typeface="Times New Roman" pitchFamily="18" charset="0"/>
                <a:cs typeface="Times New Roman" pitchFamily="18" charset="0"/>
              </a:rPr>
              <a:t>Configuring Nexus Repository </a:t>
            </a:r>
            <a:r>
              <a:rPr lang="en-US" sz="2000" b="1" dirty="0" smtClean="0">
                <a:latin typeface="Times New Roman" pitchFamily="18" charset="0"/>
                <a:cs typeface="Times New Roman" pitchFamily="18" charset="0"/>
              </a:rPr>
              <a:t>Manager</a:t>
            </a:r>
          </a:p>
          <a:p>
            <a:pPr>
              <a:buNone/>
            </a:pPr>
            <a:endParaRPr lang="en-US" sz="2000" b="1"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Security </a:t>
            </a:r>
            <a:r>
              <a:rPr lang="en-US" sz="1600" b="1" dirty="0">
                <a:latin typeface="Times New Roman" pitchFamily="18" charset="0"/>
                <a:cs typeface="Times New Roman" pitchFamily="18" charset="0"/>
              </a:rPr>
              <a:t>Settings</a:t>
            </a:r>
            <a:endParaRPr lang="en-US" sz="1600" dirty="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security settings displayed in </a:t>
            </a:r>
            <a:r>
              <a:rPr lang="en-US" sz="1600" dirty="0">
                <a:latin typeface="Times New Roman" pitchFamily="18" charset="0"/>
                <a:cs typeface="Times New Roman" pitchFamily="18" charset="0"/>
                <a:hlinkClick r:id="rId2" tooltip="Figure 6.3. Administration Security Settings"/>
              </a:rPr>
              <a:t>Figure 6.3, “Administration Security Settings”</a:t>
            </a:r>
            <a:r>
              <a:rPr lang="en-US" sz="1600" dirty="0">
                <a:latin typeface="Times New Roman" pitchFamily="18" charset="0"/>
                <a:cs typeface="Times New Roman" pitchFamily="18" charset="0"/>
              </a:rPr>
              <a:t> allow you to activate and prioritize security realms by adding them to the </a:t>
            </a:r>
            <a:r>
              <a:rPr lang="en-US" sz="1600" i="1" dirty="0">
                <a:latin typeface="Times New Roman" pitchFamily="18" charset="0"/>
                <a:cs typeface="Times New Roman" pitchFamily="18" charset="0"/>
              </a:rPr>
              <a:t>Selected Realms</a:t>
            </a:r>
            <a:r>
              <a:rPr lang="en-US" sz="1600" dirty="0">
                <a:latin typeface="Times New Roman" pitchFamily="18" charset="0"/>
                <a:cs typeface="Times New Roman" pitchFamily="18" charset="0"/>
              </a:rPr>
              <a:t> list on the left and placing them higher or lower on the list</a:t>
            </a:r>
            <a:r>
              <a:rPr lang="en-US" sz="16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pic>
        <p:nvPicPr>
          <p:cNvPr id="4" name="Picture 3" descr="figs/web/config-administration-security.png"/>
          <p:cNvPicPr/>
          <p:nvPr/>
        </p:nvPicPr>
        <p:blipFill>
          <a:blip r:embed="rId3" cstate="print"/>
          <a:srcRect/>
          <a:stretch>
            <a:fillRect/>
          </a:stretch>
        </p:blipFill>
        <p:spPr bwMode="auto">
          <a:xfrm>
            <a:off x="1905000" y="2743200"/>
            <a:ext cx="5290185" cy="387223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1800" b="1" dirty="0">
                <a:latin typeface="Times New Roman" pitchFamily="18" charset="0"/>
                <a:cs typeface="Times New Roman" pitchFamily="18" charset="0"/>
              </a:rPr>
              <a:t>Managing </a:t>
            </a:r>
            <a:r>
              <a:rPr lang="en-US" sz="1800" b="1" dirty="0" smtClean="0">
                <a:latin typeface="Times New Roman" pitchFamily="18" charset="0"/>
                <a:cs typeface="Times New Roman" pitchFamily="18" charset="0"/>
              </a:rPr>
              <a:t>Privileges</a:t>
            </a:r>
          </a:p>
          <a:p>
            <a:endParaRPr lang="en-US" sz="1800" b="1" dirty="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Available in Nexus Repository OSS and Nexus Repository Pro</a:t>
            </a:r>
          </a:p>
          <a:p>
            <a:pPr>
              <a:buNone/>
            </a:pPr>
            <a:r>
              <a:rPr lang="en-US" sz="1400" dirty="0">
                <a:latin typeface="Times New Roman" pitchFamily="18" charset="0"/>
                <a:cs typeface="Times New Roman" pitchFamily="18" charset="0"/>
              </a:rPr>
              <a:t>You can access the configuration of privileges via the </a:t>
            </a:r>
            <a:r>
              <a:rPr lang="en-US" sz="1400" i="1" dirty="0">
                <a:latin typeface="Times New Roman" pitchFamily="18" charset="0"/>
                <a:cs typeface="Times New Roman" pitchFamily="18" charset="0"/>
              </a:rPr>
              <a:t>Privileges</a:t>
            </a:r>
            <a:r>
              <a:rPr lang="en-US" sz="1400" dirty="0">
                <a:latin typeface="Times New Roman" pitchFamily="18" charset="0"/>
                <a:cs typeface="Times New Roman" pitchFamily="18" charset="0"/>
              </a:rPr>
              <a:t> menu item in the </a:t>
            </a:r>
            <a:r>
              <a:rPr lang="en-US" sz="1400" i="1" dirty="0">
                <a:latin typeface="Times New Roman" pitchFamily="18" charset="0"/>
                <a:cs typeface="Times New Roman" pitchFamily="18" charset="0"/>
              </a:rPr>
              <a:t>Security</a:t>
            </a:r>
            <a:r>
              <a:rPr lang="en-US" sz="1400" dirty="0">
                <a:latin typeface="Times New Roman" pitchFamily="18" charset="0"/>
                <a:cs typeface="Times New Roman" pitchFamily="18" charset="0"/>
              </a:rPr>
              <a:t> submenu in the left-hand main menu.</a:t>
            </a:r>
          </a:p>
          <a:p>
            <a:pPr>
              <a:buNone/>
            </a:pPr>
            <a:r>
              <a:rPr lang="en-US" sz="1400" dirty="0">
                <a:latin typeface="Times New Roman" pitchFamily="18" charset="0"/>
                <a:cs typeface="Times New Roman" pitchFamily="18" charset="0"/>
              </a:rPr>
              <a:t>The repository manager has three types of privileges:</a:t>
            </a:r>
          </a:p>
          <a:p>
            <a:pPr lvl="0">
              <a:buNone/>
            </a:pPr>
            <a:r>
              <a:rPr lang="en-US" sz="1400" dirty="0">
                <a:latin typeface="Times New Roman" pitchFamily="18" charset="0"/>
                <a:cs typeface="Times New Roman" pitchFamily="18" charset="0"/>
              </a:rPr>
              <a:t>application privileges - covers actions a user can execute in the user interface,</a:t>
            </a:r>
          </a:p>
          <a:p>
            <a:pPr lvl="0">
              <a:buNone/>
            </a:pPr>
            <a:r>
              <a:rPr lang="en-US" sz="1400" dirty="0">
                <a:latin typeface="Times New Roman" pitchFamily="18" charset="0"/>
                <a:cs typeface="Times New Roman" pitchFamily="18" charset="0"/>
              </a:rPr>
              <a:t>repository target privileges - governs the level of access a user has to a particular repository or repository target, and</a:t>
            </a:r>
          </a:p>
          <a:p>
            <a:pPr lvl="0">
              <a:buNone/>
            </a:pPr>
            <a:r>
              <a:rPr lang="en-US" sz="1400" dirty="0">
                <a:latin typeface="Times New Roman" pitchFamily="18" charset="0"/>
                <a:cs typeface="Times New Roman" pitchFamily="18" charset="0"/>
              </a:rPr>
              <a:t>repository view privileges - controls whether a user can view a repository</a:t>
            </a:r>
          </a:p>
          <a:p>
            <a:pPr>
              <a:buNone/>
            </a:pPr>
            <a:r>
              <a:rPr lang="en-US" sz="1400" dirty="0">
                <a:latin typeface="Times New Roman" pitchFamily="18" charset="0"/>
                <a:cs typeface="Times New Roman" pitchFamily="18" charset="0"/>
              </a:rPr>
              <a:t>Behind the scenes, a privilege is related to a single REST operation and method like create, update, delete, read</a:t>
            </a:r>
            <a:r>
              <a:rPr lang="en-US" sz="1800" dirty="0" smtClean="0"/>
              <a:t>.</a:t>
            </a:r>
          </a:p>
          <a:p>
            <a:pPr>
              <a:buNone/>
            </a:pPr>
            <a:endParaRPr lang="en-US" sz="1800" dirty="0"/>
          </a:p>
          <a:p>
            <a:pPr>
              <a:buNone/>
            </a:pPr>
            <a:r>
              <a:rPr lang="en-US" sz="1800" dirty="0" smtClean="0"/>
              <a:t>	</a:t>
            </a:r>
            <a:endParaRPr lang="en-US" sz="1800" dirty="0"/>
          </a:p>
          <a:p>
            <a:pPr>
              <a:buNone/>
            </a:pPr>
            <a:endParaRPr lang="en-US" sz="1800" b="1" dirty="0">
              <a:latin typeface="Times New Roman" pitchFamily="18" charset="0"/>
              <a:cs typeface="Times New Roman" pitchFamily="18" charset="0"/>
            </a:endParaRPr>
          </a:p>
        </p:txBody>
      </p:sp>
      <p:pic>
        <p:nvPicPr>
          <p:cNvPr id="4" name="Picture 3" descr="figs/web/repository-manager_security-privileges.png"/>
          <p:cNvPicPr/>
          <p:nvPr/>
        </p:nvPicPr>
        <p:blipFill>
          <a:blip r:embed="rId2" cstate="print"/>
          <a:srcRect/>
          <a:stretch>
            <a:fillRect/>
          </a:stretch>
        </p:blipFill>
        <p:spPr bwMode="auto">
          <a:xfrm>
            <a:off x="1524000" y="3429000"/>
            <a:ext cx="5887720" cy="32981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1600" dirty="0">
                <a:latin typeface="Times New Roman" pitchFamily="18" charset="0"/>
                <a:cs typeface="Times New Roman" pitchFamily="18" charset="0"/>
              </a:rPr>
              <a:t>To create a new privilege, click on the </a:t>
            </a:r>
            <a:r>
              <a:rPr lang="en-US" sz="1600" i="1" dirty="0">
                <a:latin typeface="Times New Roman" pitchFamily="18" charset="0"/>
                <a:cs typeface="Times New Roman" pitchFamily="18" charset="0"/>
              </a:rPr>
              <a:t>Add…</a:t>
            </a:r>
            <a:r>
              <a:rPr lang="en-US" sz="1600" dirty="0">
                <a:latin typeface="Times New Roman" pitchFamily="18" charset="0"/>
                <a:cs typeface="Times New Roman" pitchFamily="18" charset="0"/>
              </a:rPr>
              <a:t> button in the </a:t>
            </a:r>
            <a:r>
              <a:rPr lang="en-US" sz="1600" i="1" dirty="0">
                <a:latin typeface="Times New Roman" pitchFamily="18" charset="0"/>
                <a:cs typeface="Times New Roman" pitchFamily="18" charset="0"/>
              </a:rPr>
              <a:t>Privileges</a:t>
            </a:r>
            <a:r>
              <a:rPr lang="en-US" sz="1600" dirty="0">
                <a:latin typeface="Times New Roman" pitchFamily="18" charset="0"/>
                <a:cs typeface="Times New Roman" pitchFamily="18" charset="0"/>
              </a:rPr>
              <a:t> panel and choose </a:t>
            </a:r>
            <a:r>
              <a:rPr lang="en-US" sz="1600" i="1" dirty="0">
                <a:latin typeface="Times New Roman" pitchFamily="18" charset="0"/>
                <a:cs typeface="Times New Roman" pitchFamily="18" charset="0"/>
              </a:rPr>
              <a:t>Repository Target Privilege</a:t>
            </a:r>
            <a:r>
              <a:rPr lang="en-US" sz="1600" dirty="0">
                <a:latin typeface="Times New Roman" pitchFamily="18" charset="0"/>
                <a:cs typeface="Times New Roman" pitchFamily="18" charset="0"/>
              </a:rPr>
              <a:t>. Creating a privilege will load the New Repository Target Privilege form shown in </a:t>
            </a:r>
            <a:r>
              <a:rPr lang="en-US" sz="1600" u="sng" dirty="0">
                <a:latin typeface="Times New Roman" pitchFamily="18" charset="0"/>
                <a:cs typeface="Times New Roman" pitchFamily="18" charset="0"/>
                <a:hlinkClick r:id="rId2" tooltip="Figure 6.27. Creating a New Repository Target Privilege"/>
              </a:rPr>
              <a:t>Figure 6.27, “Creating a New Repository Target Privilege”</a:t>
            </a:r>
            <a:r>
              <a:rPr lang="en-US" sz="1600" dirty="0">
                <a:latin typeface="Times New Roman" pitchFamily="18" charset="0"/>
                <a:cs typeface="Times New Roman" pitchFamily="18" charset="0"/>
              </a:rPr>
              <a:t>. This form takes a privilege name, a privilege description, the repository to target, and a repository </a:t>
            </a:r>
            <a:r>
              <a:rPr lang="en-US" sz="1600" dirty="0" smtClean="0">
                <a:latin typeface="Times New Roman" pitchFamily="18" charset="0"/>
                <a:cs typeface="Times New Roman" pitchFamily="18" charset="0"/>
              </a:rPr>
              <a:t>target</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b="1" dirty="0" smtClean="0"/>
              <a:t>			Figure</a:t>
            </a:r>
            <a:r>
              <a:rPr lang="en-US" sz="1600" b="1" dirty="0"/>
              <a:t> 6.27. Creating a New Repository Target Privilege</a:t>
            </a:r>
            <a:endParaRPr lang="en-US" sz="1600" dirty="0"/>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4" name="Picture 3" descr="figs/web/repository-manager_security-privileges-2.png"/>
          <p:cNvPicPr/>
          <p:nvPr/>
        </p:nvPicPr>
        <p:blipFill>
          <a:blip r:embed="rId3" cstate="print"/>
          <a:srcRect/>
          <a:stretch>
            <a:fillRect/>
          </a:stretch>
        </p:blipFill>
        <p:spPr bwMode="auto">
          <a:xfrm>
            <a:off x="1884680" y="1679575"/>
            <a:ext cx="5374640" cy="3498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sz="1600" dirty="0">
                <a:latin typeface="Times New Roman" pitchFamily="18" charset="0"/>
                <a:cs typeface="Times New Roman" pitchFamily="18" charset="0"/>
              </a:rPr>
              <a:t>Once you create a new privilege, it will create four underlying privileges: create, delete, read, and update. The four privileges created by the form in </a:t>
            </a:r>
            <a:r>
              <a:rPr lang="en-US" sz="1600" u="sng" dirty="0">
                <a:latin typeface="Times New Roman" pitchFamily="18" charset="0"/>
                <a:cs typeface="Times New Roman" pitchFamily="18" charset="0"/>
                <a:hlinkClick r:id="rId2" tooltip="Figure 6.27. Creating a New Repository Target Privilege"/>
              </a:rPr>
              <a:t>Figure 6.27, “Creating a New Repository Target Privilege”</a:t>
            </a:r>
            <a:r>
              <a:rPr lang="en-US" sz="1600" dirty="0">
                <a:latin typeface="Times New Roman" pitchFamily="18" charset="0"/>
                <a:cs typeface="Times New Roman" pitchFamily="18" charset="0"/>
              </a:rPr>
              <a:t> are shown </a:t>
            </a:r>
            <a:r>
              <a:rPr lang="en-US" sz="1600" dirty="0" err="1">
                <a:latin typeface="Times New Roman" pitchFamily="18" charset="0"/>
                <a:cs typeface="Times New Roman" pitchFamily="18" charset="0"/>
              </a:rPr>
              <a:t>in</a:t>
            </a:r>
            <a:r>
              <a:rPr lang="en-US" sz="1600" u="sng" dirty="0" err="1">
                <a:latin typeface="Times New Roman" pitchFamily="18" charset="0"/>
                <a:cs typeface="Times New Roman" pitchFamily="18" charset="0"/>
                <a:hlinkClick r:id="rId2" tooltip="Figure 6.28. Create, Delete, Read, and Update Privileges Created"/>
              </a:rPr>
              <a:t>Figure</a:t>
            </a:r>
            <a:r>
              <a:rPr lang="en-US" sz="1600" u="sng" dirty="0">
                <a:latin typeface="Times New Roman" pitchFamily="18" charset="0"/>
                <a:cs typeface="Times New Roman" pitchFamily="18" charset="0"/>
                <a:hlinkClick r:id="rId2" tooltip="Figure 6.28. Create, Delete, Read, and Update Privileges Created"/>
              </a:rPr>
              <a:t> 6.28, “Create, Delete, Read, and Update Privileges Created</a:t>
            </a:r>
            <a:r>
              <a:rPr lang="en-US" sz="1600" u="sng" dirty="0" smtClean="0">
                <a:latin typeface="Times New Roman" pitchFamily="18" charset="0"/>
                <a:cs typeface="Times New Roman" pitchFamily="18" charset="0"/>
                <a:hlinkClick r:id="rId2" tooltip="Figure 6.28. Create, Delete, Read, and Update Privileges Created"/>
              </a:rPr>
              <a:t>”</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a:buNone/>
            </a:pPr>
            <a:r>
              <a:rPr lang="en-US" sz="1600" b="1" dirty="0" smtClean="0"/>
              <a:t>		Figure</a:t>
            </a:r>
            <a:r>
              <a:rPr lang="en-US" sz="1600" b="1" dirty="0"/>
              <a:t> 6.28. Create, Delete, Read, and Update Privileges Created</a:t>
            </a:r>
            <a:endParaRPr lang="en-US" sz="1600" dirty="0"/>
          </a:p>
          <a:p>
            <a:pPr>
              <a:buNone/>
            </a:pPr>
            <a:endParaRPr lang="en-US" sz="1600" dirty="0">
              <a:latin typeface="Times New Roman" pitchFamily="18" charset="0"/>
              <a:cs typeface="Times New Roman" pitchFamily="18" charset="0"/>
            </a:endParaRPr>
          </a:p>
          <a:p>
            <a:endParaRPr lang="en-US" dirty="0"/>
          </a:p>
        </p:txBody>
      </p:sp>
      <p:pic>
        <p:nvPicPr>
          <p:cNvPr id="4" name="Picture 3" descr="figs/web/repository-manager_security-privileges-3.png"/>
          <p:cNvPicPr/>
          <p:nvPr/>
        </p:nvPicPr>
        <p:blipFill>
          <a:blip r:embed="rId3" cstate="print"/>
          <a:srcRect/>
          <a:stretch>
            <a:fillRect/>
          </a:stretch>
        </p:blipFill>
        <p:spPr bwMode="auto">
          <a:xfrm>
            <a:off x="1752600" y="1371600"/>
            <a:ext cx="5579745" cy="331216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1800" b="1" dirty="0">
                <a:latin typeface="Times New Roman" pitchFamily="18" charset="0"/>
                <a:cs typeface="Times New Roman" pitchFamily="18" charset="0"/>
              </a:rPr>
              <a:t>Managing </a:t>
            </a:r>
            <a:r>
              <a:rPr lang="en-US" sz="1800" b="1" dirty="0" smtClean="0">
                <a:latin typeface="Times New Roman" pitchFamily="18" charset="0"/>
                <a:cs typeface="Times New Roman" pitchFamily="18" charset="0"/>
              </a:rPr>
              <a:t>Users</a:t>
            </a:r>
          </a:p>
          <a:p>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Available in Nexus Repository OSS and Nexus Repository Pro</a:t>
            </a:r>
          </a:p>
          <a:p>
            <a:r>
              <a:rPr lang="en-US" sz="1400" dirty="0">
                <a:latin typeface="Times New Roman" pitchFamily="18" charset="0"/>
                <a:cs typeface="Times New Roman" pitchFamily="18" charset="0"/>
              </a:rPr>
              <a:t>Nexus Repository Manager Pro and Nexus Repository Manager OSS ships with three users: </a:t>
            </a:r>
            <a:r>
              <a:rPr lang="en-US" sz="1400" i="1" dirty="0">
                <a:latin typeface="Times New Roman" pitchFamily="18" charset="0"/>
                <a:cs typeface="Times New Roman" pitchFamily="18" charset="0"/>
              </a:rPr>
              <a:t>admin</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anonymous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and</a:t>
            </a:r>
            <a:r>
              <a:rPr lang="en-US" sz="1400" i="1" dirty="0" err="1">
                <a:latin typeface="Times New Roman" pitchFamily="18" charset="0"/>
                <a:cs typeface="Times New Roman" pitchFamily="18" charset="0"/>
              </a:rPr>
              <a:t>deployment</a:t>
            </a:r>
            <a:r>
              <a:rPr lang="en-US" sz="1400" dirty="0">
                <a:latin typeface="Times New Roman" pitchFamily="18" charset="0"/>
                <a:cs typeface="Times New Roman" pitchFamily="18" charset="0"/>
              </a:rPr>
              <a:t>. The admin user has all privileges, the anonymous user has read-only privileges, and the deployment user can both read and deploy to repositories. If you need to create users with a more focused set of permissions, you can click on </a:t>
            </a:r>
            <a:r>
              <a:rPr lang="en-US" sz="1400" i="1" dirty="0">
                <a:latin typeface="Times New Roman" pitchFamily="18" charset="0"/>
                <a:cs typeface="Times New Roman" pitchFamily="18" charset="0"/>
              </a:rPr>
              <a:t>Users</a:t>
            </a:r>
            <a:r>
              <a:rPr lang="en-US" sz="1400" dirty="0">
                <a:latin typeface="Times New Roman" pitchFamily="18" charset="0"/>
                <a:cs typeface="Times New Roman" pitchFamily="18" charset="0"/>
              </a:rPr>
              <a:t> under </a:t>
            </a:r>
            <a:r>
              <a:rPr lang="en-US" sz="1400" i="1" dirty="0">
                <a:latin typeface="Times New Roman" pitchFamily="18" charset="0"/>
                <a:cs typeface="Times New Roman" pitchFamily="18" charset="0"/>
              </a:rPr>
              <a:t>Security</a:t>
            </a:r>
            <a:r>
              <a:rPr lang="en-US" sz="1400" dirty="0">
                <a:latin typeface="Times New Roman" pitchFamily="18" charset="0"/>
                <a:cs typeface="Times New Roman" pitchFamily="18" charset="0"/>
              </a:rPr>
              <a:t> in the left-hand main menu. Once you see the list of users, you can click on a user to edit that specific user’s </a:t>
            </a:r>
            <a:r>
              <a:rPr lang="en-US" sz="1400" i="1" dirty="0">
                <a:latin typeface="Times New Roman" pitchFamily="18" charset="0"/>
                <a:cs typeface="Times New Roman" pitchFamily="18" charset="0"/>
              </a:rPr>
              <a:t>First Name</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Last Name</a:t>
            </a:r>
            <a:r>
              <a:rPr lang="en-US" sz="1400" dirty="0">
                <a:latin typeface="Times New Roman" pitchFamily="18" charset="0"/>
                <a:cs typeface="Times New Roman" pitchFamily="18" charset="0"/>
              </a:rPr>
              <a:t> and </a:t>
            </a:r>
            <a:r>
              <a:rPr lang="en-US" sz="1400" i="1" dirty="0">
                <a:latin typeface="Times New Roman" pitchFamily="18" charset="0"/>
                <a:cs typeface="Times New Roman" pitchFamily="18" charset="0"/>
              </a:rPr>
              <a:t>Email</a:t>
            </a:r>
            <a:r>
              <a:rPr lang="en-US" sz="1400" dirty="0">
                <a:latin typeface="Times New Roman" pitchFamily="18" charset="0"/>
                <a:cs typeface="Times New Roman" pitchFamily="18" charset="0"/>
              </a:rPr>
              <a:t>. Editing a users </a:t>
            </a:r>
            <a:r>
              <a:rPr lang="en-US" sz="1400" i="1" dirty="0">
                <a:latin typeface="Times New Roman" pitchFamily="18" charset="0"/>
                <a:cs typeface="Times New Roman" pitchFamily="18" charset="0"/>
              </a:rPr>
              <a:t>Status</a:t>
            </a:r>
            <a:r>
              <a:rPr lang="en-US" sz="1400" dirty="0">
                <a:latin typeface="Times New Roman" pitchFamily="18" charset="0"/>
                <a:cs typeface="Times New Roman" pitchFamily="18" charset="0"/>
              </a:rPr>
              <a:t> allows you to activate or disable a user altogether. You can also assign or revoke specific roles for a particular user</a:t>
            </a:r>
            <a:r>
              <a:rPr lang="en-US" sz="1400" dirty="0" smtClean="0">
                <a:latin typeface="Times New Roman" pitchFamily="18" charset="0"/>
                <a:cs typeface="Times New Roman" pitchFamily="18" charset="0"/>
              </a:rPr>
              <a:t>.</a:t>
            </a:r>
          </a:p>
          <a:p>
            <a:pPr>
              <a:buNone/>
            </a:pPr>
            <a:r>
              <a:rPr lang="en-US" sz="1400" b="1" dirty="0" smtClean="0"/>
              <a:t>				Figure</a:t>
            </a:r>
            <a:r>
              <a:rPr lang="en-US" sz="1400" b="1" dirty="0"/>
              <a:t> 6.35. Managing Users</a:t>
            </a:r>
            <a:endParaRPr lang="en-US" sz="1400" dirty="0"/>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a:p>
            <a:endParaRPr lang="en-US" dirty="0"/>
          </a:p>
        </p:txBody>
      </p:sp>
      <p:pic>
        <p:nvPicPr>
          <p:cNvPr id="4" name="Picture 3" descr="figs/web/repository-manager_security-users.png"/>
          <p:cNvPicPr/>
          <p:nvPr/>
        </p:nvPicPr>
        <p:blipFill>
          <a:blip r:embed="rId2" cstate="print"/>
          <a:srcRect/>
          <a:stretch>
            <a:fillRect/>
          </a:stretch>
        </p:blipFill>
        <p:spPr bwMode="auto">
          <a:xfrm>
            <a:off x="1066800" y="3069590"/>
            <a:ext cx="7249795" cy="378841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sz="1600" dirty="0">
                <a:latin typeface="Times New Roman" pitchFamily="18" charset="0"/>
                <a:cs typeface="Times New Roman" pitchFamily="18" charset="0"/>
              </a:rPr>
              <a:t>Clicking the </a:t>
            </a:r>
            <a:r>
              <a:rPr lang="en-US" sz="1600" i="1" dirty="0">
                <a:latin typeface="Times New Roman" pitchFamily="18" charset="0"/>
                <a:cs typeface="Times New Roman" pitchFamily="18" charset="0"/>
              </a:rPr>
              <a:t>Add</a:t>
            </a:r>
            <a:r>
              <a:rPr lang="en-US" sz="1600" dirty="0">
                <a:latin typeface="Times New Roman" pitchFamily="18" charset="0"/>
                <a:cs typeface="Times New Roman" pitchFamily="18" charset="0"/>
              </a:rPr>
              <a:t> button in the </a:t>
            </a:r>
            <a:r>
              <a:rPr lang="en-US" sz="1600" i="1" dirty="0">
                <a:latin typeface="Times New Roman" pitchFamily="18" charset="0"/>
                <a:cs typeface="Times New Roman" pitchFamily="18" charset="0"/>
              </a:rPr>
              <a:t>Role Management</a:t>
            </a:r>
            <a:r>
              <a:rPr lang="en-US" sz="1600" dirty="0">
                <a:latin typeface="Times New Roman" pitchFamily="18" charset="0"/>
                <a:cs typeface="Times New Roman" pitchFamily="18" charset="0"/>
              </a:rPr>
              <a:t> section will bring up the list of available roles in a pop-up window visible in </a:t>
            </a:r>
            <a:r>
              <a:rPr lang="en-US" sz="1600" u="sng" dirty="0">
                <a:latin typeface="Times New Roman" pitchFamily="18" charset="0"/>
                <a:cs typeface="Times New Roman" pitchFamily="18" charset="0"/>
                <a:hlinkClick r:id="rId2" tooltip="Figure 6.36. Adding Roles to a User"/>
              </a:rPr>
              <a:t>Figure 6.36, “Adding Roles to a User”</a:t>
            </a:r>
            <a:r>
              <a:rPr lang="en-US" sz="1600" dirty="0">
                <a:latin typeface="Times New Roman" pitchFamily="18" charset="0"/>
                <a:cs typeface="Times New Roman" pitchFamily="18" charset="0"/>
              </a:rPr>
              <a:t>. It allows you filter and search for roles and add one or multiple roles to the user</a:t>
            </a:r>
            <a:r>
              <a:rPr lang="en-US" sz="1600" dirty="0" smtClean="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a:t>Figure 6.36. Adding Roles to a User</a:t>
            </a:r>
            <a:endParaRPr lang="en-US" sz="1600" dirty="0"/>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t>		A </a:t>
            </a:r>
            <a:r>
              <a:rPr lang="en-US" sz="1600" dirty="0"/>
              <a:t>user can be assigned one or more roles that in turn can include references to other roles or to individual privileges. To view a tree of assigned roles and privileges, select the </a:t>
            </a:r>
            <a:r>
              <a:rPr lang="en-US" sz="1600" i="1" dirty="0"/>
              <a:t>Role Tree</a:t>
            </a:r>
            <a:r>
              <a:rPr lang="en-US" sz="1600" dirty="0"/>
              <a:t> for a particular user as shown </a:t>
            </a:r>
            <a:r>
              <a:rPr lang="en-US" sz="1600" dirty="0" err="1"/>
              <a:t>in</a:t>
            </a:r>
            <a:r>
              <a:rPr lang="en-US" sz="1600" u="sng" dirty="0" err="1">
                <a:hlinkClick r:id="rId2" tooltip="Figure 6.37. User Role Tree"/>
              </a:rPr>
              <a:t>Figure</a:t>
            </a:r>
            <a:r>
              <a:rPr lang="en-US" sz="1600" u="sng" dirty="0">
                <a:hlinkClick r:id="rId2" tooltip="Figure 6.37. User Role Tree"/>
              </a:rPr>
              <a:t> 6.37, “User Role Tree”</a:t>
            </a:r>
            <a:endParaRPr lang="en-US" sz="1600" dirty="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a:p>
            <a:pPr>
              <a:buNone/>
            </a:pPr>
            <a:endParaRPr lang="en-US" dirty="0"/>
          </a:p>
        </p:txBody>
      </p:sp>
      <p:pic>
        <p:nvPicPr>
          <p:cNvPr id="4" name="Picture 3" descr="figs/web/config-security-user-add-role.png"/>
          <p:cNvPicPr/>
          <p:nvPr/>
        </p:nvPicPr>
        <p:blipFill>
          <a:blip r:embed="rId3" cstate="print"/>
          <a:srcRect/>
          <a:stretch>
            <a:fillRect/>
          </a:stretch>
        </p:blipFill>
        <p:spPr bwMode="auto">
          <a:xfrm>
            <a:off x="1981200" y="1295400"/>
            <a:ext cx="5281295" cy="311658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1500" b="1" dirty="0" smtClean="0">
                <a:latin typeface="Times New Roman" pitchFamily="18" charset="0"/>
                <a:cs typeface="Times New Roman" pitchFamily="18" charset="0"/>
              </a:rPr>
              <a:t>                                                  Figure</a:t>
            </a:r>
            <a:r>
              <a:rPr lang="en-US" sz="1500" b="1" dirty="0">
                <a:latin typeface="Times New Roman" pitchFamily="18" charset="0"/>
                <a:cs typeface="Times New Roman" pitchFamily="18" charset="0"/>
              </a:rPr>
              <a:t> 6.37. User Role Tree</a:t>
            </a:r>
            <a:endParaRPr lang="en-US" sz="1500" dirty="0">
              <a:latin typeface="Times New Roman" pitchFamily="18" charset="0"/>
              <a:cs typeface="Times New Roman" pitchFamily="18" charset="0"/>
            </a:endParaRPr>
          </a:p>
          <a:p>
            <a:pPr>
              <a:buNone/>
            </a:pPr>
            <a:r>
              <a:rPr lang="en-US" dirty="0"/>
              <a:t/>
            </a:r>
            <a:br>
              <a:rPr lang="en-US" dirty="0"/>
            </a:br>
            <a:endParaRPr lang="en-US" dirty="0"/>
          </a:p>
          <a:p>
            <a:endParaRPr lang="en-US" sz="1700" dirty="0" smtClean="0">
              <a:latin typeface="Times New Roman" pitchFamily="18" charset="0"/>
              <a:cs typeface="Times New Roman" pitchFamily="18" charset="0"/>
            </a:endParaRPr>
          </a:p>
          <a:p>
            <a:endParaRPr lang="en-US" sz="1700" dirty="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a:latin typeface="Times New Roman" pitchFamily="18" charset="0"/>
              <a:cs typeface="Times New Roman" pitchFamily="18" charset="0"/>
            </a:endParaRPr>
          </a:p>
          <a:p>
            <a:r>
              <a:rPr lang="en-US" sz="1700" dirty="0" smtClean="0">
                <a:latin typeface="Times New Roman" pitchFamily="18" charset="0"/>
                <a:cs typeface="Times New Roman" pitchFamily="18" charset="0"/>
              </a:rPr>
              <a:t>If </a:t>
            </a:r>
            <a:r>
              <a:rPr lang="en-US" sz="1700" dirty="0">
                <a:latin typeface="Times New Roman" pitchFamily="18" charset="0"/>
                <a:cs typeface="Times New Roman" pitchFamily="18" charset="0"/>
              </a:rPr>
              <a:t>you need to find out exactly how a particular user has been granted a particular privilege, you can use </a:t>
            </a:r>
            <a:r>
              <a:rPr lang="en-US" sz="1700" dirty="0" err="1">
                <a:latin typeface="Times New Roman" pitchFamily="18" charset="0"/>
                <a:cs typeface="Times New Roman" pitchFamily="18" charset="0"/>
              </a:rPr>
              <a:t>the</a:t>
            </a:r>
            <a:r>
              <a:rPr lang="en-US" sz="1700" i="1" dirty="0" err="1">
                <a:latin typeface="Times New Roman" pitchFamily="18" charset="0"/>
                <a:cs typeface="Times New Roman" pitchFamily="18" charset="0"/>
              </a:rPr>
              <a:t>Privilege</a:t>
            </a:r>
            <a:r>
              <a:rPr lang="en-US" sz="1700" i="1" dirty="0">
                <a:latin typeface="Times New Roman" pitchFamily="18" charset="0"/>
                <a:cs typeface="Times New Roman" pitchFamily="18" charset="0"/>
              </a:rPr>
              <a:t> Trace</a:t>
            </a:r>
            <a:r>
              <a:rPr lang="en-US" sz="1700" dirty="0">
                <a:latin typeface="Times New Roman" pitchFamily="18" charset="0"/>
                <a:cs typeface="Times New Roman" pitchFamily="18" charset="0"/>
              </a:rPr>
              <a:t> panel as shown in </a:t>
            </a:r>
            <a:r>
              <a:rPr lang="en-US" sz="1700" u="sng" dirty="0">
                <a:latin typeface="Times New Roman" pitchFamily="18" charset="0"/>
                <a:cs typeface="Times New Roman" pitchFamily="18" charset="0"/>
                <a:hlinkClick r:id="rId2" tooltip="Figure 6.38. User Privilege Trace"/>
              </a:rPr>
              <a:t>Figure 6.38, “User Privilege Trace”</a:t>
            </a:r>
            <a:r>
              <a:rPr lang="en-US" sz="1700" dirty="0">
                <a:latin typeface="Times New Roman" pitchFamily="18" charset="0"/>
                <a:cs typeface="Times New Roman" pitchFamily="18" charset="0"/>
              </a:rPr>
              <a:t>. The </a:t>
            </a:r>
            <a:r>
              <a:rPr lang="en-US" sz="1700" i="1" dirty="0">
                <a:latin typeface="Times New Roman" pitchFamily="18" charset="0"/>
                <a:cs typeface="Times New Roman" pitchFamily="18" charset="0"/>
              </a:rPr>
              <a:t>Privilege Trace</a:t>
            </a:r>
            <a:r>
              <a:rPr lang="en-US" sz="1700" dirty="0">
                <a:latin typeface="Times New Roman" pitchFamily="18" charset="0"/>
                <a:cs typeface="Times New Roman" pitchFamily="18" charset="0"/>
              </a:rPr>
              <a:t> panel lists all of the privileges that have been granted to a particular user in the </a:t>
            </a:r>
            <a:r>
              <a:rPr lang="en-US" sz="1700" i="1" dirty="0">
                <a:latin typeface="Times New Roman" pitchFamily="18" charset="0"/>
                <a:cs typeface="Times New Roman" pitchFamily="18" charset="0"/>
              </a:rPr>
              <a:t>Privileges</a:t>
            </a:r>
            <a:r>
              <a:rPr lang="en-US" sz="1700" dirty="0">
                <a:latin typeface="Times New Roman" pitchFamily="18" charset="0"/>
                <a:cs typeface="Times New Roman" pitchFamily="18" charset="0"/>
              </a:rPr>
              <a:t> section. Clicking on a privilege loads a tree of roles that grant that particular privilege to a user. If a user has been assigned a specific privilege by more than one Role or </a:t>
            </a:r>
            <a:r>
              <a:rPr lang="en-US" sz="1700" dirty="0" smtClean="0">
                <a:latin typeface="Times New Roman" pitchFamily="18" charset="0"/>
                <a:cs typeface="Times New Roman" pitchFamily="18" charset="0"/>
              </a:rPr>
              <a:t>Privilege </a:t>
            </a:r>
            <a:r>
              <a:rPr lang="en-US" sz="1800" dirty="0"/>
              <a:t> </a:t>
            </a:r>
            <a:r>
              <a:rPr lang="en-US" sz="1800" dirty="0">
                <a:latin typeface="Times New Roman" pitchFamily="18" charset="0"/>
                <a:cs typeface="Times New Roman" pitchFamily="18" charset="0"/>
              </a:rPr>
              <a:t>assignment, you will be able to see this reflected in the </a:t>
            </a:r>
            <a:r>
              <a:rPr lang="en-US" sz="1800" i="1" dirty="0">
                <a:latin typeface="Times New Roman" pitchFamily="18" charset="0"/>
                <a:cs typeface="Times New Roman" pitchFamily="18" charset="0"/>
              </a:rPr>
              <a:t>Role Containment</a:t>
            </a:r>
            <a:r>
              <a:rPr lang="en-US" sz="1800" dirty="0">
                <a:latin typeface="Times New Roman" pitchFamily="18" charset="0"/>
                <a:cs typeface="Times New Roman" pitchFamily="18" charset="0"/>
              </a:rPr>
              <a:t> list.</a:t>
            </a:r>
            <a:r>
              <a:rPr lang="en-US" sz="1700" dirty="0" smtClean="0">
                <a:latin typeface="Times New Roman" pitchFamily="18" charset="0"/>
                <a:cs typeface="Times New Roman" pitchFamily="18" charset="0"/>
              </a:rPr>
              <a:t> </a:t>
            </a:r>
          </a:p>
          <a:p>
            <a:endParaRPr lang="en-US" sz="1700" dirty="0">
              <a:latin typeface="Times New Roman" pitchFamily="18" charset="0"/>
              <a:cs typeface="Times New Roman" pitchFamily="18" charset="0"/>
            </a:endParaRPr>
          </a:p>
        </p:txBody>
      </p:sp>
      <p:pic>
        <p:nvPicPr>
          <p:cNvPr id="5" name="Picture 4" descr="figs/web/repository-manager_security-users-role-tree.png"/>
          <p:cNvPicPr/>
          <p:nvPr/>
        </p:nvPicPr>
        <p:blipFill>
          <a:blip r:embed="rId3" cstate="print"/>
          <a:srcRect/>
          <a:stretch>
            <a:fillRect/>
          </a:stretch>
        </p:blipFill>
        <p:spPr bwMode="auto">
          <a:xfrm>
            <a:off x="2667000" y="533400"/>
            <a:ext cx="3284220" cy="272478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lvl="1"/>
            <a:r>
              <a:rPr lang="en-US" sz="1200" b="1" dirty="0"/>
              <a:t>Figure 6.38. User Privilege Trace</a:t>
            </a:r>
            <a:endParaRPr lang="en-US" sz="1200" dirty="0"/>
          </a:p>
          <a:p>
            <a:pPr lvl="1"/>
            <a:endParaRPr lang="en-US" sz="12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Additional </a:t>
            </a:r>
            <a:r>
              <a:rPr lang="en-US" sz="1600" dirty="0" err="1" smtClean="0">
                <a:latin typeface="Times New Roman" pitchFamily="18" charset="0"/>
                <a:cs typeface="Times New Roman" pitchFamily="18" charset="0"/>
              </a:rPr>
              <a:t>plugins</a:t>
            </a:r>
            <a:r>
              <a:rPr lang="en-US" sz="1600" dirty="0" smtClean="0">
                <a:latin typeface="Times New Roman" pitchFamily="18" charset="0"/>
                <a:cs typeface="Times New Roman" pitchFamily="18" charset="0"/>
              </a:rPr>
              <a:t> can contribute further panels for the security configuration of a user. An example of an additional panel is the </a:t>
            </a:r>
            <a:r>
              <a:rPr lang="en-US" sz="1600" i="1" dirty="0" smtClean="0">
                <a:latin typeface="Times New Roman" pitchFamily="18" charset="0"/>
                <a:cs typeface="Times New Roman" pitchFamily="18" charset="0"/>
              </a:rPr>
              <a:t>User Token</a:t>
            </a:r>
            <a:r>
              <a:rPr lang="en-US" sz="1600" dirty="0" smtClean="0">
                <a:latin typeface="Times New Roman" pitchFamily="18" charset="0"/>
                <a:cs typeface="Times New Roman" pitchFamily="18" charset="0"/>
              </a:rPr>
              <a:t> panel, added by the User Token feature of Nexus Repository Manager Pro as documented in </a:t>
            </a:r>
            <a:r>
              <a:rPr lang="en-US" sz="1600" u="sng" dirty="0" smtClean="0">
                <a:latin typeface="Times New Roman" pitchFamily="18" charset="0"/>
                <a:cs typeface="Times New Roman" pitchFamily="18" charset="0"/>
                <a:hlinkClick r:id="rId2" tooltip="6.17. Security Setup with User Tokens"/>
              </a:rPr>
              <a:t>Section 6.17, “Security Setup with User Tokens”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4" name="Picture 3" descr="figs/web/repository-manager_security-users-privilege.png"/>
          <p:cNvPicPr/>
          <p:nvPr/>
        </p:nvPicPr>
        <p:blipFill>
          <a:blip r:embed="rId3" cstate="print"/>
          <a:srcRect/>
          <a:stretch>
            <a:fillRect/>
          </a:stretch>
        </p:blipFill>
        <p:spPr bwMode="auto">
          <a:xfrm>
            <a:off x="990600" y="533400"/>
            <a:ext cx="6428740" cy="28181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pPr>
              <a:buNone/>
            </a:pPr>
            <a:r>
              <a:rPr lang="en-US" sz="1800" dirty="0">
                <a:solidFill>
                  <a:schemeClr val="accent1"/>
                </a:solidFill>
                <a:latin typeface="Times New Roman" pitchFamily="18" charset="0"/>
                <a:cs typeface="Times New Roman" pitchFamily="18" charset="0"/>
              </a:rPr>
              <a:t>The following instructions are for installing Nexus Repository Manager OSS </a:t>
            </a:r>
            <a:endParaRPr lang="en-US" sz="1800" dirty="0" smtClean="0">
              <a:solidFill>
                <a:schemeClr val="accent1"/>
              </a:solidFill>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t>
            </a:r>
            <a:r>
              <a:rPr lang="en-US" sz="1600" dirty="0"/>
              <a:t>Nexus Repository Manager Pro and Nexus Repository Manager OSS are bundled with a Jetty instance that listens to all configured IP addresses on a host (0.0.0.0) and runs on port 8081 by default</a:t>
            </a:r>
            <a:r>
              <a:rPr lang="en-US" sz="1600" dirty="0" smtClean="0"/>
              <a:t>.</a:t>
            </a:r>
          </a:p>
          <a:p>
            <a:pPr>
              <a:buNone/>
            </a:pPr>
            <a:endParaRPr lang="en-US" sz="1600" dirty="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a:t>Nexus Repository Manager OSS do not have any hard coded directories. It will run from any directory. If you downloaded the </a:t>
            </a:r>
            <a:r>
              <a:rPr lang="en-US" sz="1600" dirty="0" smtClean="0"/>
              <a:t>ZIP</a:t>
            </a:r>
          </a:p>
          <a:p>
            <a:pPr>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1400" dirty="0" smtClean="0"/>
              <a:t>$ unzip nexus-2.13.0-01-bundle.zip</a:t>
            </a:r>
          </a:p>
          <a:p>
            <a:pPr>
              <a:buNone/>
            </a:pPr>
            <a:r>
              <a:rPr lang="en-US" sz="1400" dirty="0"/>
              <a:t>	</a:t>
            </a:r>
            <a:r>
              <a:rPr lang="en-US" sz="1600" dirty="0"/>
              <a:t>And, if you download the </a:t>
            </a:r>
            <a:r>
              <a:rPr lang="en-US" sz="1600" dirty="0" err="1"/>
              <a:t>GZip’d</a:t>
            </a:r>
            <a:r>
              <a:rPr lang="en-US" sz="1600" dirty="0"/>
              <a:t> TAR archive, run</a:t>
            </a:r>
            <a:r>
              <a:rPr lang="en-US" sz="1600" dirty="0" smtClean="0"/>
              <a:t>:</a:t>
            </a:r>
          </a:p>
          <a:p>
            <a:pPr>
              <a:buNone/>
            </a:pPr>
            <a:r>
              <a:rPr lang="en-US" sz="1600" dirty="0"/>
              <a:t>	</a:t>
            </a:r>
            <a:r>
              <a:rPr lang="en-US" sz="1600" dirty="0" smtClean="0"/>
              <a:t>	</a:t>
            </a:r>
            <a:r>
              <a:rPr lang="en-US" sz="1400" dirty="0" smtClean="0"/>
              <a:t>$ tar </a:t>
            </a:r>
            <a:r>
              <a:rPr lang="en-US" sz="1400" dirty="0" err="1" smtClean="0"/>
              <a:t>xvzf</a:t>
            </a:r>
            <a:r>
              <a:rPr lang="en-US" sz="1400" dirty="0" smtClean="0"/>
              <a:t> nexus-2.13.0-01-bundle.tar.gz</a:t>
            </a:r>
          </a:p>
          <a:p>
            <a:pPr>
              <a:buNone/>
            </a:pPr>
            <a:endParaRPr lang="en-US" sz="1400" dirty="0" smtClean="0"/>
          </a:p>
          <a:p>
            <a:pPr>
              <a:buNone/>
            </a:pPr>
            <a:r>
              <a:rPr lang="en-US" sz="1400" dirty="0"/>
              <a:t>	</a:t>
            </a:r>
            <a:r>
              <a:rPr lang="en-US" sz="1700" dirty="0"/>
              <a:t>The installation directory nexus-2.13.0-01 or nexus-professional-2.13.0-01 has a sibling directory </a:t>
            </a:r>
            <a:r>
              <a:rPr lang="en-US" sz="1700" dirty="0" err="1"/>
              <a:t>namedsonatype</a:t>
            </a:r>
            <a:r>
              <a:rPr lang="en-US" sz="1700" dirty="0"/>
              <a:t>-work. This directory contains all of the repository and configuration data and is stored outside of the installation directory to make it easier to upgrade to a newer version</a:t>
            </a:r>
            <a:r>
              <a:rPr lang="en-US" sz="1700" dirty="0" smtClean="0"/>
              <a:t>.</a:t>
            </a:r>
          </a:p>
          <a:p>
            <a:pPr>
              <a:buNone/>
            </a:pPr>
            <a:endParaRPr lang="en-US" sz="1700" dirty="0"/>
          </a:p>
          <a:p>
            <a:pPr>
              <a:buNone/>
            </a:pPr>
            <a:r>
              <a:rPr lang="en-US" sz="1700" dirty="0" smtClean="0"/>
              <a:t>	By </a:t>
            </a:r>
            <a:r>
              <a:rPr lang="en-US" sz="1700" dirty="0"/>
              <a:t>default, this directory is always a sibling to the installation directory. If you installed the repository manager in the/</a:t>
            </a:r>
            <a:r>
              <a:rPr lang="en-US" sz="1700" dirty="0" err="1"/>
              <a:t>usr</a:t>
            </a:r>
            <a:r>
              <a:rPr lang="en-US" sz="1700" dirty="0"/>
              <a:t>/local directory it would also contain a </a:t>
            </a:r>
            <a:r>
              <a:rPr lang="en-US" sz="1700" dirty="0" err="1"/>
              <a:t>sonatype</a:t>
            </a:r>
            <a:r>
              <a:rPr lang="en-US" sz="1700" dirty="0"/>
              <a:t>-work subdirectory with a nested nexus directory containing all of the content and configuration. The location of the </a:t>
            </a:r>
            <a:r>
              <a:rPr lang="en-US" sz="1700" dirty="0" err="1"/>
              <a:t>sonatype</a:t>
            </a:r>
            <a:r>
              <a:rPr lang="en-US" sz="1700" dirty="0"/>
              <a:t>-work directory can be customized by altering the nexus-work property in $NEXUS_HOME/conf/</a:t>
            </a:r>
            <a:r>
              <a:rPr lang="en-US" sz="1700" dirty="0" err="1"/>
              <a:t>nexus.properties</a:t>
            </a:r>
            <a:r>
              <a:rPr lang="en-US" sz="1700" dirty="0"/>
              <a:t>.</a:t>
            </a:r>
          </a:p>
          <a:p>
            <a:pPr>
              <a:buNone/>
            </a:pPr>
            <a:r>
              <a:rPr lang="en-US" sz="1400" dirty="0" smtClean="0"/>
              <a:t/>
            </a:r>
            <a:br>
              <a:rPr lang="en-US" sz="1400" dirty="0" smtClean="0"/>
            </a:br>
            <a:r>
              <a:rPr lang="en-US" sz="1400" dirty="0" smtClean="0"/>
              <a:t/>
            </a:r>
            <a:br>
              <a:rPr lang="en-US" sz="1400" dirty="0" smtClean="0"/>
            </a:br>
            <a:endParaRPr lang="en-US" sz="1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47500" lnSpcReduction="20000"/>
          </a:bodyPr>
          <a:lstStyle/>
          <a:p>
            <a:r>
              <a:rPr lang="en-US" sz="3400" b="1" dirty="0">
                <a:latin typeface="Times New Roman" pitchFamily="18" charset="0"/>
                <a:cs typeface="Times New Roman" pitchFamily="18" charset="0"/>
              </a:rPr>
              <a:t>Running as a Service on </a:t>
            </a:r>
            <a:r>
              <a:rPr lang="en-US" sz="3400" b="1" dirty="0" smtClean="0">
                <a:latin typeface="Times New Roman" pitchFamily="18" charset="0"/>
                <a:cs typeface="Times New Roman" pitchFamily="18" charset="0"/>
              </a:rPr>
              <a:t>Linux</a:t>
            </a:r>
          </a:p>
          <a:p>
            <a:pPr>
              <a:buNone/>
            </a:pPr>
            <a:endParaRPr lang="en-US" sz="3400" b="1" dirty="0">
              <a:latin typeface="Times New Roman" pitchFamily="18" charset="0"/>
              <a:cs typeface="Times New Roman" pitchFamily="18" charset="0"/>
            </a:endParaRPr>
          </a:p>
          <a:p>
            <a:pPr>
              <a:buNone/>
            </a:pPr>
            <a:r>
              <a:rPr lang="en-US" dirty="0" smtClean="0"/>
              <a:t>	You </a:t>
            </a:r>
            <a:r>
              <a:rPr lang="en-US" dirty="0"/>
              <a:t>can configure the repository manager to start automatically by copying the nexus script to the /etc/</a:t>
            </a:r>
            <a:r>
              <a:rPr lang="en-US" dirty="0" err="1"/>
              <a:t>init.ddirectory</a:t>
            </a:r>
            <a:r>
              <a:rPr lang="en-US" dirty="0"/>
              <a:t>. On a Linux system perform the following operations as the root user</a:t>
            </a:r>
            <a:r>
              <a:rPr lang="en-US" dirty="0" smtClean="0"/>
              <a:t>:</a:t>
            </a:r>
          </a:p>
          <a:p>
            <a:pPr>
              <a:buNone/>
            </a:pPr>
            <a:endParaRPr lang="en-US" dirty="0"/>
          </a:p>
          <a:p>
            <a:pPr>
              <a:buNone/>
            </a:pPr>
            <a:r>
              <a:rPr lang="en-US" dirty="0" smtClean="0"/>
              <a:t>	Create </a:t>
            </a:r>
            <a:r>
              <a:rPr lang="en-US" dirty="0"/>
              <a:t>a nexus user with sufficient access rights to run the </a:t>
            </a:r>
            <a:r>
              <a:rPr lang="en-US" dirty="0" smtClean="0"/>
              <a:t>service</a:t>
            </a:r>
          </a:p>
          <a:p>
            <a:pPr>
              <a:buNone/>
            </a:pPr>
            <a:endParaRPr lang="en-US" dirty="0"/>
          </a:p>
          <a:p>
            <a:pPr>
              <a:buNone/>
            </a:pPr>
            <a:r>
              <a:rPr lang="en-US" dirty="0" smtClean="0"/>
              <a:t>	Copy</a:t>
            </a:r>
            <a:r>
              <a:rPr lang="en-US" dirty="0"/>
              <a:t> $NEXUS_HOME/bin/nexus to /</a:t>
            </a:r>
            <a:r>
              <a:rPr lang="en-US" dirty="0" smtClean="0"/>
              <a:t>etc/</a:t>
            </a:r>
            <a:r>
              <a:rPr lang="en-US" dirty="0" err="1" smtClean="0"/>
              <a:t>init.d</a:t>
            </a:r>
            <a:r>
              <a:rPr lang="en-US" dirty="0" smtClean="0"/>
              <a:t>/nexus</a:t>
            </a:r>
          </a:p>
          <a:p>
            <a:pPr>
              <a:buNone/>
            </a:pPr>
            <a:endParaRPr lang="en-US" dirty="0"/>
          </a:p>
          <a:p>
            <a:pPr>
              <a:buNone/>
            </a:pPr>
            <a:r>
              <a:rPr lang="en-US" dirty="0" smtClean="0"/>
              <a:t>	Make </a:t>
            </a:r>
            <a:r>
              <a:rPr lang="en-US" dirty="0"/>
              <a:t>the /etc/</a:t>
            </a:r>
            <a:r>
              <a:rPr lang="en-US" dirty="0" err="1"/>
              <a:t>init.d</a:t>
            </a:r>
            <a:r>
              <a:rPr lang="en-US" dirty="0"/>
              <a:t>/nexus script executable and owned by the root user -</a:t>
            </a:r>
          </a:p>
          <a:p>
            <a:pPr>
              <a:buNone/>
            </a:pPr>
            <a:r>
              <a:rPr lang="en-US" dirty="0" smtClean="0"/>
              <a:t>	</a:t>
            </a:r>
          </a:p>
          <a:p>
            <a:pPr>
              <a:buNone/>
            </a:pPr>
            <a:r>
              <a:rPr lang="en-US" dirty="0"/>
              <a:t>	</a:t>
            </a:r>
            <a:r>
              <a:rPr lang="en-US" dirty="0" err="1" smtClean="0"/>
              <a:t>chmod</a:t>
            </a:r>
            <a:r>
              <a:rPr lang="en-US" dirty="0" smtClean="0"/>
              <a:t> </a:t>
            </a:r>
            <a:r>
              <a:rPr lang="en-US" dirty="0"/>
              <a:t>755 /etc/</a:t>
            </a:r>
            <a:r>
              <a:rPr lang="en-US" dirty="0" err="1"/>
              <a:t>init.d</a:t>
            </a:r>
            <a:r>
              <a:rPr lang="en-US" dirty="0"/>
              <a:t>/nexus </a:t>
            </a:r>
            <a:r>
              <a:rPr lang="en-US" dirty="0" err="1"/>
              <a:t>chown</a:t>
            </a:r>
            <a:r>
              <a:rPr lang="en-US" dirty="0"/>
              <a:t> root /</a:t>
            </a:r>
            <a:r>
              <a:rPr lang="en-US" dirty="0" smtClean="0"/>
              <a:t>etc/</a:t>
            </a:r>
            <a:r>
              <a:rPr lang="en-US" dirty="0" err="1" smtClean="0"/>
              <a:t>init.d</a:t>
            </a:r>
            <a:r>
              <a:rPr lang="en-US" dirty="0" smtClean="0"/>
              <a:t>/nexus</a:t>
            </a:r>
          </a:p>
          <a:p>
            <a:pPr>
              <a:buNone/>
            </a:pPr>
            <a:endParaRPr lang="en-US" dirty="0"/>
          </a:p>
          <a:p>
            <a:pPr>
              <a:buNone/>
            </a:pPr>
            <a:r>
              <a:rPr lang="en-US" dirty="0" smtClean="0"/>
              <a:t>	Edit </a:t>
            </a:r>
            <a:r>
              <a:rPr lang="en-US" dirty="0"/>
              <a:t>this script changing the following variables:</a:t>
            </a:r>
          </a:p>
          <a:p>
            <a:pPr>
              <a:buNone/>
            </a:pPr>
            <a:r>
              <a:rPr lang="en-US" dirty="0" smtClean="0"/>
              <a:t>	Change</a:t>
            </a:r>
            <a:r>
              <a:rPr lang="en-US" dirty="0"/>
              <a:t> NEXUS_HOME to the absolute folder location (e.g., NEXUS_HOME="/</a:t>
            </a:r>
            <a:r>
              <a:rPr lang="en-US" dirty="0" err="1"/>
              <a:t>usr</a:t>
            </a:r>
            <a:r>
              <a:rPr lang="en-US" dirty="0"/>
              <a:t>/local/nexus")</a:t>
            </a:r>
          </a:p>
          <a:p>
            <a:pPr>
              <a:buNone/>
            </a:pPr>
            <a:r>
              <a:rPr lang="en-US" dirty="0" smtClean="0"/>
              <a:t>	Set </a:t>
            </a:r>
            <a:r>
              <a:rPr lang="en-US" dirty="0"/>
              <a:t>the RUN_AS_USER to nexus or any other user with restricted rights that you want to use to run the service. You should not be running the repository manager as root.</a:t>
            </a:r>
          </a:p>
          <a:p>
            <a:pPr>
              <a:buNone/>
            </a:pPr>
            <a:r>
              <a:rPr lang="en-US" dirty="0" smtClean="0"/>
              <a:t>	Change</a:t>
            </a:r>
            <a:r>
              <a:rPr lang="en-US" dirty="0"/>
              <a:t> PIDDIR to a directory where this user has read/write permissions. In most Linux distributions,/</a:t>
            </a:r>
            <a:r>
              <a:rPr lang="en-US" dirty="0" err="1"/>
              <a:t>var</a:t>
            </a:r>
            <a:r>
              <a:rPr lang="en-US" dirty="0"/>
              <a:t>/run is only writable by root. The property you need to add to customize the PID file location </a:t>
            </a:r>
            <a:r>
              <a:rPr lang="en-US" dirty="0" err="1"/>
              <a:t>iswrapper.pidfile</a:t>
            </a:r>
            <a:r>
              <a:rPr lang="en-US" dirty="0"/>
              <a:t>. For more information about this property and how it would be configured in </a:t>
            </a:r>
            <a:r>
              <a:rPr lang="en-US" dirty="0" err="1"/>
              <a:t>wrapper.conf</a:t>
            </a:r>
            <a:r>
              <a:rPr lang="en-US" dirty="0"/>
              <a:t>, see: </a:t>
            </a:r>
            <a:r>
              <a:rPr lang="en-US" dirty="0">
                <a:hlinkClick r:id="rId2"/>
              </a:rPr>
              <a:t>http://wrapper.tanukisoftware.com/doc/english/properties.html</a:t>
            </a:r>
            <a:r>
              <a:rPr lang="en-US" dirty="0"/>
              <a:t>.</a:t>
            </a:r>
          </a:p>
          <a:p>
            <a:pPr>
              <a:buNone/>
            </a:pPr>
            <a:r>
              <a:rPr lang="en-US" dirty="0" smtClean="0"/>
              <a:t>	Change </a:t>
            </a:r>
            <a:r>
              <a:rPr lang="en-US" dirty="0"/>
              <a:t>the owner and group of the directories used by the repository manager, including nexus-</a:t>
            </a:r>
            <a:r>
              <a:rPr lang="en-US" dirty="0" err="1"/>
              <a:t>workconfigured</a:t>
            </a:r>
            <a:r>
              <a:rPr lang="en-US" dirty="0"/>
              <a:t> in </a:t>
            </a:r>
            <a:r>
              <a:rPr lang="en-US" dirty="0" err="1"/>
              <a:t>nexus.properties</a:t>
            </a:r>
            <a:r>
              <a:rPr lang="en-US" dirty="0"/>
              <a:t> defaulting to </a:t>
            </a:r>
            <a:r>
              <a:rPr lang="en-US" dirty="0" err="1"/>
              <a:t>sonatype</a:t>
            </a:r>
            <a:r>
              <a:rPr lang="en-US" dirty="0"/>
              <a:t>-work/nexus, to the nexus user that will run the application.</a:t>
            </a:r>
          </a:p>
          <a:p>
            <a:pPr>
              <a:buNone/>
            </a:pPr>
            <a:r>
              <a:rPr lang="en-US" dirty="0" smtClean="0"/>
              <a:t>	If </a:t>
            </a:r>
            <a:r>
              <a:rPr lang="en-US" dirty="0"/>
              <a:t>Java is not on the default path for the user running the repository manager, add a JAVA_HOME variable which points to your local Java installation and add a $JAVA_HOME/bin to the PATH.</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1800" dirty="0">
                <a:latin typeface="Times New Roman" pitchFamily="18" charset="0"/>
                <a:cs typeface="Times New Roman" pitchFamily="18" charset="0"/>
              </a:rPr>
              <a:t>Nexus Integration using maven </a:t>
            </a:r>
            <a:endParaRPr lang="en-US" sz="18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Nexus Repository Manager OSS with </a:t>
            </a:r>
            <a:r>
              <a:rPr lang="en-US" sz="1400" dirty="0">
                <a:latin typeface="Times New Roman" pitchFamily="18" charset="0"/>
                <a:cs typeface="Times New Roman" pitchFamily="18" charset="0"/>
                <a:hlinkClick r:id="rId2"/>
              </a:rPr>
              <a:t>Apache Maven</a:t>
            </a:r>
            <a:r>
              <a:rPr lang="en-US" sz="1400" dirty="0">
                <a:latin typeface="Times New Roman" pitchFamily="18" charset="0"/>
                <a:cs typeface="Times New Roman" pitchFamily="18" charset="0"/>
              </a:rPr>
              <a:t>, we configure Maven to check the repository manager instead of the default, built-in connection to the Central Repository.</a:t>
            </a:r>
          </a:p>
          <a:p>
            <a:pPr>
              <a:buNone/>
            </a:pPr>
            <a:r>
              <a:rPr lang="en-US" sz="1400" dirty="0" smtClean="0">
                <a:latin typeface="Times New Roman" pitchFamily="18" charset="0"/>
                <a:cs typeface="Times New Roman" pitchFamily="18" charset="0"/>
              </a:rPr>
              <a:t>	To </a:t>
            </a:r>
            <a:r>
              <a:rPr lang="en-US" sz="1400" dirty="0">
                <a:latin typeface="Times New Roman" pitchFamily="18" charset="0"/>
                <a:cs typeface="Times New Roman" pitchFamily="18" charset="0"/>
              </a:rPr>
              <a:t>do this, you add a mirror configuration and override the default configuration for the central repository in your~/.m2/settings.xml as </a:t>
            </a:r>
            <a:r>
              <a:rPr lang="en-US" sz="1400" dirty="0" smtClean="0">
                <a:latin typeface="Times New Roman" pitchFamily="18" charset="0"/>
                <a:cs typeface="Times New Roman" pitchFamily="18" charset="0"/>
              </a:rPr>
              <a:t>shown</a:t>
            </a:r>
          </a:p>
          <a:p>
            <a:pPr>
              <a:buNone/>
            </a:pPr>
            <a:endParaRPr lang="en-US" sz="1400" dirty="0">
              <a:latin typeface="Times New Roman" pitchFamily="18" charset="0"/>
              <a:cs typeface="Times New Roman" pitchFamily="18" charset="0"/>
            </a:endParaRPr>
          </a:p>
          <a:p>
            <a:pPr>
              <a:buNone/>
            </a:pPr>
            <a:r>
              <a:rPr lang="en-US" sz="1400" b="1" dirty="0" smtClean="0"/>
              <a:t>	Configuring </a:t>
            </a:r>
            <a:r>
              <a:rPr lang="en-US" sz="1400" b="1" dirty="0"/>
              <a:t>Maven to Use a Single Repository Group. </a:t>
            </a:r>
            <a:endParaRPr lang="en-US" sz="1400" dirty="0"/>
          </a:p>
          <a:p>
            <a:pPr>
              <a:buNone/>
            </a:pPr>
            <a:r>
              <a:rPr lang="en-US" sz="1200" dirty="0" smtClean="0">
                <a:latin typeface="Times New Roman" pitchFamily="18" charset="0"/>
                <a:cs typeface="Times New Roman" pitchFamily="18" charset="0"/>
              </a:rPr>
              <a:t>&lt;settings&gt;</a:t>
            </a:r>
          </a:p>
          <a:p>
            <a:pPr>
              <a:buNone/>
            </a:pPr>
            <a:r>
              <a:rPr lang="en-US" sz="1200" dirty="0" smtClean="0">
                <a:latin typeface="Times New Roman" pitchFamily="18" charset="0"/>
                <a:cs typeface="Times New Roman" pitchFamily="18" charset="0"/>
              </a:rPr>
              <a:t>  &lt;mirrors&gt;</a:t>
            </a:r>
          </a:p>
          <a:p>
            <a:pPr>
              <a:buNone/>
            </a:pPr>
            <a:r>
              <a:rPr lang="en-US" sz="1200" dirty="0" smtClean="0">
                <a:latin typeface="Times New Roman" pitchFamily="18" charset="0"/>
                <a:cs typeface="Times New Roman" pitchFamily="18" charset="0"/>
              </a:rPr>
              <a:t>    &lt;mirror&gt;</a:t>
            </a:r>
          </a:p>
          <a:p>
            <a:pPr>
              <a:buNone/>
            </a:pPr>
            <a:r>
              <a:rPr lang="en-US" sz="1200" dirty="0" smtClean="0">
                <a:latin typeface="Times New Roman" pitchFamily="18" charset="0"/>
                <a:cs typeface="Times New Roman" pitchFamily="18" charset="0"/>
              </a:rPr>
              <a:t>      &lt;!--This sends everything else to /public --&gt;</a:t>
            </a:r>
          </a:p>
          <a:p>
            <a:pPr>
              <a:buNone/>
            </a:pPr>
            <a:r>
              <a:rPr lang="en-US" sz="1200" dirty="0" smtClean="0">
                <a:latin typeface="Times New Roman" pitchFamily="18" charset="0"/>
                <a:cs typeface="Times New Roman" pitchFamily="18" charset="0"/>
              </a:rPr>
              <a:t>      &lt;id&gt;nexus&lt;/id&gt;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mirrorOf</a:t>
            </a:r>
            <a:r>
              <a:rPr lang="en-US" sz="1200" dirty="0" smtClean="0">
                <a:latin typeface="Times New Roman" pitchFamily="18" charset="0"/>
                <a:cs typeface="Times New Roman" pitchFamily="18" charset="0"/>
              </a:rPr>
              <a:t>&gt;*&lt;/</a:t>
            </a:r>
            <a:r>
              <a:rPr lang="en-US" sz="1200" dirty="0" err="1" smtClean="0">
                <a:latin typeface="Times New Roman" pitchFamily="18" charset="0"/>
                <a:cs typeface="Times New Roman" pitchFamily="18" charset="0"/>
              </a:rPr>
              <a:t>mirrorOf</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url</a:t>
            </a:r>
            <a:r>
              <a:rPr lang="en-US" sz="1200" dirty="0" smtClean="0">
                <a:latin typeface="Times New Roman" pitchFamily="18" charset="0"/>
                <a:cs typeface="Times New Roman" pitchFamily="18" charset="0"/>
              </a:rPr>
              <a:t>&gt;http://localhost:8081/nexus/content/groups/public&lt;/url&gt;</a:t>
            </a:r>
          </a:p>
          <a:p>
            <a:pPr>
              <a:buNone/>
            </a:pPr>
            <a:r>
              <a:rPr lang="en-US" sz="1200" dirty="0" smtClean="0">
                <a:latin typeface="Times New Roman" pitchFamily="18" charset="0"/>
                <a:cs typeface="Times New Roman" pitchFamily="18" charset="0"/>
              </a:rPr>
              <a:t>    &lt;/mirror&gt;</a:t>
            </a:r>
          </a:p>
          <a:p>
            <a:pPr>
              <a:buNone/>
            </a:pPr>
            <a:r>
              <a:rPr lang="en-US" sz="1200" dirty="0" smtClean="0">
                <a:latin typeface="Times New Roman" pitchFamily="18" charset="0"/>
                <a:cs typeface="Times New Roman" pitchFamily="18" charset="0"/>
              </a:rPr>
              <a:t>  &lt;/mirrors&gt;</a:t>
            </a:r>
          </a:p>
          <a:p>
            <a:pPr>
              <a:buNone/>
            </a:pPr>
            <a:r>
              <a:rPr lang="en-US" sz="1200" dirty="0" smtClean="0">
                <a:latin typeface="Times New Roman" pitchFamily="18" charset="0"/>
                <a:cs typeface="Times New Roman" pitchFamily="18" charset="0"/>
              </a:rPr>
              <a:t>  &lt;profiles&gt;</a:t>
            </a:r>
          </a:p>
          <a:p>
            <a:pPr>
              <a:buNone/>
            </a:pP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&lt;profile&gt;</a:t>
            </a:r>
          </a:p>
          <a:p>
            <a:pPr>
              <a:buNone/>
            </a:pPr>
            <a:r>
              <a:rPr lang="en-US" sz="1200" dirty="0" smtClean="0">
                <a:latin typeface="Times New Roman" pitchFamily="18" charset="0"/>
                <a:cs typeface="Times New Roman" pitchFamily="18" charset="0"/>
              </a:rPr>
              <a:t>      &lt;id&gt;nexus&lt;/id&gt;</a:t>
            </a:r>
          </a:p>
          <a:p>
            <a:pPr>
              <a:buNone/>
            </a:pPr>
            <a:r>
              <a:rPr lang="en-US" sz="1200" dirty="0" smtClean="0">
                <a:latin typeface="Times New Roman" pitchFamily="18" charset="0"/>
                <a:cs typeface="Times New Roman" pitchFamily="18" charset="0"/>
              </a:rPr>
              <a:t>      &lt;!--Enable snapshots for the built in central repo to direct --&gt;</a:t>
            </a:r>
          </a:p>
          <a:p>
            <a:pPr>
              <a:buNone/>
            </a:pPr>
            <a:r>
              <a:rPr lang="en-US" sz="1200" dirty="0" smtClean="0">
                <a:latin typeface="Times New Roman" pitchFamily="18" charset="0"/>
                <a:cs typeface="Times New Roman" pitchFamily="18" charset="0"/>
              </a:rPr>
              <a:t>      &lt;!--all requests to nexus via the mirror --&gt;</a:t>
            </a:r>
          </a:p>
          <a:p>
            <a:pPr>
              <a:buNone/>
            </a:pPr>
            <a:r>
              <a:rPr lang="en-US" sz="1200" dirty="0" smtClean="0">
                <a:latin typeface="Times New Roman" pitchFamily="18" charset="0"/>
                <a:cs typeface="Times New Roman" pitchFamily="18" charset="0"/>
              </a:rPr>
              <a:t>      &lt;repositories&gt;</a:t>
            </a:r>
            <a:endParaRPr lang="en-US"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a:bodyPr>
          <a:lstStyle/>
          <a:p>
            <a:pPr>
              <a:buNone/>
            </a:pPr>
            <a:r>
              <a:rPr lang="en-US" sz="1200" dirty="0" smtClean="0">
                <a:latin typeface="Times New Roman" pitchFamily="18" charset="0"/>
                <a:cs typeface="Times New Roman" pitchFamily="18" charset="0"/>
              </a:rPr>
              <a:t>&lt;repository&gt;</a:t>
            </a:r>
          </a:p>
          <a:p>
            <a:pPr>
              <a:buNone/>
            </a:pPr>
            <a:r>
              <a:rPr lang="en-US" sz="1200" dirty="0" smtClean="0">
                <a:latin typeface="Times New Roman" pitchFamily="18" charset="0"/>
                <a:cs typeface="Times New Roman" pitchFamily="18" charset="0"/>
              </a:rPr>
              <a:t>          &lt;id&gt;central&lt;/id&gt;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url</a:t>
            </a:r>
            <a:r>
              <a:rPr lang="en-US" sz="1200" dirty="0" smtClean="0">
                <a:latin typeface="Times New Roman" pitchFamily="18" charset="0"/>
                <a:cs typeface="Times New Roman" pitchFamily="18" charset="0"/>
              </a:rPr>
              <a:t>&gt;http://central&lt;/url&gt;</a:t>
            </a:r>
          </a:p>
          <a:p>
            <a:pPr>
              <a:buNone/>
            </a:pPr>
            <a:r>
              <a:rPr lang="en-US" sz="1200" dirty="0" smtClean="0">
                <a:latin typeface="Times New Roman" pitchFamily="18" charset="0"/>
                <a:cs typeface="Times New Roman" pitchFamily="18" charset="0"/>
              </a:rPr>
              <a:t>          &lt;releases&gt;&lt;enabled&gt;true&lt;/enabled&gt;&lt;/releases&gt;</a:t>
            </a:r>
          </a:p>
          <a:p>
            <a:pPr>
              <a:buNone/>
            </a:pPr>
            <a:r>
              <a:rPr lang="en-US" sz="1200" dirty="0" smtClean="0">
                <a:latin typeface="Times New Roman" pitchFamily="18" charset="0"/>
                <a:cs typeface="Times New Roman" pitchFamily="18" charset="0"/>
              </a:rPr>
              <a:t>          &lt;snapshots&gt;&lt;enabled&gt;true&lt;/enabled&gt;&lt;/snapshots&gt;</a:t>
            </a:r>
          </a:p>
          <a:p>
            <a:pPr>
              <a:buNone/>
            </a:pPr>
            <a:r>
              <a:rPr lang="en-US" sz="1200" dirty="0" smtClean="0">
                <a:latin typeface="Times New Roman" pitchFamily="18" charset="0"/>
                <a:cs typeface="Times New Roman" pitchFamily="18" charset="0"/>
              </a:rPr>
              <a:t>        &lt;/repository&gt;</a:t>
            </a:r>
          </a:p>
          <a:p>
            <a:pPr>
              <a:buNone/>
            </a:pPr>
            <a:r>
              <a:rPr lang="en-US" sz="1200" dirty="0" smtClean="0">
                <a:latin typeface="Times New Roman" pitchFamily="18" charset="0"/>
                <a:cs typeface="Times New Roman" pitchFamily="18" charset="0"/>
              </a:rPr>
              <a:t>      &lt;/repositories&gt;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pluginRepositories</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pluginRepository</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&lt;id&gt;central&lt;/id&gt;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url</a:t>
            </a:r>
            <a:r>
              <a:rPr lang="en-US" sz="1200" dirty="0" smtClean="0">
                <a:latin typeface="Times New Roman" pitchFamily="18" charset="0"/>
                <a:cs typeface="Times New Roman" pitchFamily="18" charset="0"/>
              </a:rPr>
              <a:t>&gt;http://central&lt;/url&gt;</a:t>
            </a:r>
          </a:p>
          <a:p>
            <a:pPr>
              <a:buNone/>
            </a:pPr>
            <a:r>
              <a:rPr lang="en-US" sz="1200" dirty="0" smtClean="0">
                <a:latin typeface="Times New Roman" pitchFamily="18" charset="0"/>
                <a:cs typeface="Times New Roman" pitchFamily="18" charset="0"/>
              </a:rPr>
              <a:t>          &lt;releases&gt;&lt;enabled&gt;true&lt;/enabled&gt;&lt;/releases&gt;</a:t>
            </a:r>
          </a:p>
          <a:p>
            <a:pPr>
              <a:buNone/>
            </a:pPr>
            <a:r>
              <a:rPr lang="en-US" sz="1200" dirty="0" smtClean="0">
                <a:latin typeface="Times New Roman" pitchFamily="18" charset="0"/>
                <a:cs typeface="Times New Roman" pitchFamily="18" charset="0"/>
              </a:rPr>
              <a:t>          &lt;snapshots&gt;&lt;enabled&gt;true&lt;/enabled&gt;&lt;/snapshots&gt;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pluginRepository</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pluginRepositories</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&lt;/profile&gt;</a:t>
            </a:r>
          </a:p>
          <a:p>
            <a:pPr>
              <a:buNone/>
            </a:pPr>
            <a:r>
              <a:rPr lang="en-US" sz="1200" dirty="0" smtClean="0">
                <a:latin typeface="Times New Roman" pitchFamily="18" charset="0"/>
                <a:cs typeface="Times New Roman" pitchFamily="18" charset="0"/>
              </a:rPr>
              <a:t>  &lt;/profiles&gt;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activeProfiles</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    &lt;!--make the profile active all the time --&gt;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activeProfile</a:t>
            </a:r>
            <a:r>
              <a:rPr lang="en-US" sz="1200" dirty="0" smtClean="0">
                <a:latin typeface="Times New Roman" pitchFamily="18" charset="0"/>
                <a:cs typeface="Times New Roman" pitchFamily="18" charset="0"/>
              </a:rPr>
              <a:t>&gt;nexus&lt;/</a:t>
            </a:r>
            <a:r>
              <a:rPr lang="en-US" sz="1200" dirty="0" err="1" smtClean="0">
                <a:latin typeface="Times New Roman" pitchFamily="18" charset="0"/>
                <a:cs typeface="Times New Roman" pitchFamily="18" charset="0"/>
              </a:rPr>
              <a:t>activeProfile</a:t>
            </a:r>
            <a:r>
              <a:rPr lang="en-US" sz="1200" dirty="0" smtClean="0">
                <a:latin typeface="Times New Roman" pitchFamily="18" charset="0"/>
                <a:cs typeface="Times New Roman" pitchFamily="18" charset="0"/>
              </a:rPr>
              <a:t>&gt;</a:t>
            </a:r>
          </a:p>
          <a:p>
            <a:pPr>
              <a:buNone/>
            </a:pPr>
            <a:r>
              <a:rPr lang="en-US" sz="1200" dirty="0" smtClean="0">
                <a:latin typeface="Times New Roman" pitchFamily="18" charset="0"/>
                <a:cs typeface="Times New Roman" pitchFamily="18" charset="0"/>
              </a:rPr>
              <a:t>&lt;/settings&gt;</a:t>
            </a:r>
          </a:p>
          <a:p>
            <a:pPr>
              <a:buNone/>
            </a:pPr>
            <a:r>
              <a:rPr lang="en-US" sz="1200" dirty="0" smtClean="0">
                <a:latin typeface="Times New Roman" pitchFamily="18" charset="0"/>
                <a:cs typeface="Times New Roman" pitchFamily="18" charset="0"/>
              </a:rPr>
              <a:t>  &lt;/</a:t>
            </a:r>
            <a:r>
              <a:rPr lang="en-US" sz="1200" dirty="0" err="1" smtClean="0">
                <a:latin typeface="Times New Roman" pitchFamily="18" charset="0"/>
                <a:cs typeface="Times New Roman" pitchFamily="18" charset="0"/>
              </a:rPr>
              <a:t>activeProfiles</a:t>
            </a:r>
            <a:r>
              <a:rPr lang="en-US" sz="1200" dirty="0" smtClean="0">
                <a:latin typeface="Times New Roman" pitchFamily="18" charset="0"/>
                <a:cs typeface="Times New Roman" pitchFamily="18" charset="0"/>
              </a:rPr>
              <a:t>&gt;</a:t>
            </a:r>
            <a:endParaRPr lang="en-US" sz="1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1400" dirty="0" smtClean="0"/>
              <a:t>In</a:t>
            </a:r>
            <a:r>
              <a:rPr lang="en-US" sz="1400" dirty="0"/>
              <a:t> </a:t>
            </a:r>
            <a:r>
              <a:rPr lang="en-US" sz="1400" dirty="0">
                <a:hlinkClick r:id="rId2" tooltip="Configuring Maven to Use a Single Repository Group"/>
              </a:rPr>
              <a:t>Configuring Maven to Use a Single Repository Group</a:t>
            </a:r>
            <a:r>
              <a:rPr lang="en-US" sz="1400" dirty="0"/>
              <a:t>, we have defined a single profile called nexus. It configures a repository and a </a:t>
            </a:r>
            <a:r>
              <a:rPr lang="en-US" sz="1400" dirty="0" err="1"/>
              <a:t>pluginRepository</a:t>
            </a:r>
            <a:r>
              <a:rPr lang="en-US" sz="1400" dirty="0"/>
              <a:t> with the id central that overrides the same repositories in the super </a:t>
            </a:r>
            <a:r>
              <a:rPr lang="en-US" sz="1400" dirty="0" err="1"/>
              <a:t>pom</a:t>
            </a:r>
            <a:r>
              <a:rPr lang="en-US" sz="1400" dirty="0"/>
              <a:t>. The super </a:t>
            </a:r>
            <a:r>
              <a:rPr lang="en-US" sz="1400" dirty="0" err="1"/>
              <a:t>pom</a:t>
            </a:r>
            <a:r>
              <a:rPr lang="en-US" sz="1400" dirty="0"/>
              <a:t> is internal to every Apache Maven install and establishes default values. These overrides are important since they change the repositories by enabling snapshots and replacing the URL with a bogus URL. This URL is overridden by the mirror setting in the same settings.xml file to point to the URL of your single repository group. This group can, therefore, contain release as well as snapshot components and Maven will pick them up</a:t>
            </a:r>
            <a:r>
              <a:rPr lang="en-US" sz="1400" dirty="0" smtClean="0"/>
              <a:t>.</a:t>
            </a:r>
          </a:p>
          <a:p>
            <a:pPr>
              <a:buNone/>
            </a:pPr>
            <a:endParaRPr lang="en-US" sz="1400" dirty="0"/>
          </a:p>
          <a:p>
            <a:r>
              <a:rPr lang="en-US" sz="1400" dirty="0"/>
              <a:t>The </a:t>
            </a:r>
            <a:r>
              <a:rPr lang="en-US" sz="1400" dirty="0" err="1"/>
              <a:t>mirrorOf</a:t>
            </a:r>
            <a:r>
              <a:rPr lang="en-US" sz="1400" dirty="0"/>
              <a:t> pattern of * causes any repository request to be redirected to this mirror and to your single repository group, which in the example is the public group</a:t>
            </a:r>
            <a:r>
              <a:rPr lang="en-US" sz="1400" dirty="0" smtClean="0"/>
              <a:t>.</a:t>
            </a:r>
          </a:p>
          <a:p>
            <a:pPr>
              <a:buNone/>
            </a:pPr>
            <a:endParaRPr lang="en-US" sz="1400" dirty="0"/>
          </a:p>
          <a:p>
            <a:r>
              <a:rPr lang="en-US" sz="1400" dirty="0"/>
              <a:t>It is possible to use other patterns in the </a:t>
            </a:r>
            <a:r>
              <a:rPr lang="en-US" sz="1400" dirty="0" err="1"/>
              <a:t>mirrorOf</a:t>
            </a:r>
            <a:r>
              <a:rPr lang="en-US" sz="1400" dirty="0"/>
              <a:t> field. A possible valuable setting is to use external:*. This matches all repositories except those using </a:t>
            </a:r>
            <a:r>
              <a:rPr lang="en-US" sz="1400" dirty="0" err="1"/>
              <a:t>localhost</a:t>
            </a:r>
            <a:r>
              <a:rPr lang="en-US" sz="1400" dirty="0"/>
              <a:t> or file based repositories. This is used in conjunction with a repository manager when you want to exclude redirecting repositories that are defined for integration testing. The integration test runs for Apache Maven itself require this setting</a:t>
            </a:r>
            <a:r>
              <a:rPr lang="en-US" sz="1400" dirty="0" smtClean="0"/>
              <a:t>.</a:t>
            </a:r>
          </a:p>
          <a:p>
            <a:pPr>
              <a:buNone/>
            </a:pPr>
            <a:endParaRPr lang="en-US" sz="1400" dirty="0"/>
          </a:p>
          <a:p>
            <a:r>
              <a:rPr lang="en-US" sz="1400" dirty="0"/>
              <a:t>More documentation about mirror settings can be found in the </a:t>
            </a:r>
            <a:r>
              <a:rPr lang="en-US" sz="1400" dirty="0">
                <a:hlinkClick r:id="rId3"/>
              </a:rPr>
              <a:t>mini guide on the Maven web site</a:t>
            </a:r>
            <a:r>
              <a:rPr lang="en-US" sz="1400" dirty="0" smtClean="0"/>
              <a:t>.</a:t>
            </a:r>
          </a:p>
          <a:p>
            <a:pPr>
              <a:buNone/>
            </a:pPr>
            <a:endParaRPr lang="en-US" sz="1400" dirty="0"/>
          </a:p>
          <a:p>
            <a:r>
              <a:rPr lang="en-US" sz="1400" dirty="0"/>
              <a:t>As a last configuration the nexus profile is listed as an active profile in the </a:t>
            </a:r>
            <a:r>
              <a:rPr lang="en-US" sz="1400" dirty="0" err="1"/>
              <a:t>activeProfiles</a:t>
            </a:r>
            <a:r>
              <a:rPr lang="en-US" sz="1400" dirty="0"/>
              <a:t> element</a:t>
            </a:r>
            <a:r>
              <a:rPr lang="en-US" sz="1400" dirty="0" smtClean="0"/>
              <a:t>.</a:t>
            </a:r>
          </a:p>
          <a:p>
            <a:endParaRPr lang="en-US" sz="1400" dirty="0"/>
          </a:p>
          <a:p>
            <a:pPr>
              <a:buNone/>
            </a:pPr>
            <a:r>
              <a:rPr lang="en-US" sz="1400" dirty="0" smtClean="0"/>
              <a:t>	</a:t>
            </a:r>
            <a:endParaRPr lang="en-US" sz="1400" dirty="0"/>
          </a:p>
          <a:p>
            <a:pPr>
              <a:buNone/>
            </a:pPr>
            <a:endParaRPr lang="en-US" sz="1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1600" b="1" dirty="0"/>
              <a:t>Adding Repositories for Missing </a:t>
            </a:r>
            <a:r>
              <a:rPr lang="en-US" sz="1600" b="1" dirty="0" smtClean="0"/>
              <a:t>Dependencies</a:t>
            </a:r>
          </a:p>
          <a:p>
            <a:pPr>
              <a:buNone/>
            </a:pPr>
            <a:r>
              <a:rPr lang="en-US" sz="1600" b="1" dirty="0" smtClean="0"/>
              <a:t>	</a:t>
            </a:r>
            <a:r>
              <a:rPr lang="en-US" sz="1400" dirty="0">
                <a:latin typeface="Times New Roman" pitchFamily="18" charset="0"/>
                <a:cs typeface="Times New Roman" pitchFamily="18" charset="0"/>
              </a:rPr>
              <a:t>If you’ve configured your Maven settings.xml or other build tool configuration to use the public repository group as a mirror for all repositories, you might encounter projects that are unable to retrieve components from your local repository manager installation.</a:t>
            </a:r>
          </a:p>
          <a:p>
            <a:pPr>
              <a:buNone/>
            </a:pPr>
            <a:r>
              <a:rPr lang="en-US" sz="1400" dirty="0" smtClean="0">
                <a:latin typeface="Times New Roman" pitchFamily="18" charset="0"/>
                <a:cs typeface="Times New Roman" pitchFamily="18" charset="0"/>
              </a:rPr>
              <a:t>	This </a:t>
            </a:r>
            <a:r>
              <a:rPr lang="en-US" sz="1400" dirty="0">
                <a:latin typeface="Times New Roman" pitchFamily="18" charset="0"/>
                <a:cs typeface="Times New Roman" pitchFamily="18" charset="0"/>
              </a:rPr>
              <a:t>usually happens because you are trying to build a project that has defined a custom set of repositories and snapshot repositories or relies on the content of other publically available repositories in its configuration. When you encounter such a project all you have to do is</a:t>
            </a:r>
          </a:p>
          <a:p>
            <a:pPr lvl="1"/>
            <a:r>
              <a:rPr lang="en-US" sz="1400" dirty="0">
                <a:latin typeface="Times New Roman" pitchFamily="18" charset="0"/>
                <a:cs typeface="Times New Roman" pitchFamily="18" charset="0"/>
              </a:rPr>
              <a:t>add this repository to your repository manager as a new proxy repository</a:t>
            </a:r>
          </a:p>
          <a:p>
            <a:pPr lvl="1"/>
            <a:r>
              <a:rPr lang="en-US" sz="1400" dirty="0">
                <a:latin typeface="Times New Roman" pitchFamily="18" charset="0"/>
                <a:cs typeface="Times New Roman" pitchFamily="18" charset="0"/>
              </a:rPr>
              <a:t>and then add the new proxy repository to the public group.</a:t>
            </a:r>
          </a:p>
          <a:p>
            <a:pPr>
              <a:buNone/>
            </a:pPr>
            <a:r>
              <a:rPr lang="en-US" sz="1400" dirty="0" smtClean="0">
                <a:latin typeface="Times New Roman" pitchFamily="18" charset="0"/>
                <a:cs typeface="Times New Roman" pitchFamily="18" charset="0"/>
              </a:rPr>
              <a:t>	The </a:t>
            </a:r>
            <a:r>
              <a:rPr lang="en-US" sz="1400" dirty="0">
                <a:latin typeface="Times New Roman" pitchFamily="18" charset="0"/>
                <a:cs typeface="Times New Roman" pitchFamily="18" charset="0"/>
              </a:rPr>
              <a:t>advantage of this approach is that no configuration change on the build tool side is necessary at all.</a:t>
            </a:r>
          </a:p>
          <a:p>
            <a:pPr>
              <a:buNone/>
            </a:pPr>
            <a:endParaRPr lang="en-US" sz="1600" b="1" dirty="0" smtClean="0"/>
          </a:p>
          <a:p>
            <a:pPr>
              <a:buNone/>
            </a:pPr>
            <a:r>
              <a:rPr lang="en-US" sz="1600" b="1" dirty="0"/>
              <a:t>Adding a New Repository</a:t>
            </a:r>
          </a:p>
          <a:p>
            <a:r>
              <a:rPr lang="en-US" sz="1600" b="1" dirty="0" smtClean="0"/>
              <a:t>	</a:t>
            </a:r>
            <a:r>
              <a:rPr lang="en-US" sz="1400" dirty="0">
                <a:latin typeface="Times New Roman" pitchFamily="18" charset="0"/>
                <a:cs typeface="Times New Roman" pitchFamily="18" charset="0"/>
              </a:rPr>
              <a:t>To add a repository, log in as an administrator, and click on the </a:t>
            </a:r>
            <a:r>
              <a:rPr lang="en-US" sz="1400" i="1" dirty="0">
                <a:latin typeface="Times New Roman" pitchFamily="18" charset="0"/>
                <a:cs typeface="Times New Roman" pitchFamily="18" charset="0"/>
              </a:rPr>
              <a:t>Repositories</a:t>
            </a:r>
            <a:r>
              <a:rPr lang="en-US" sz="1400" dirty="0">
                <a:latin typeface="Times New Roman" pitchFamily="18" charset="0"/>
                <a:cs typeface="Times New Roman" pitchFamily="18" charset="0"/>
              </a:rPr>
              <a:t> link in the left-hand navigation menu in the </a:t>
            </a:r>
            <a:r>
              <a:rPr lang="en-US" sz="1400" i="1" dirty="0">
                <a:latin typeface="Times New Roman" pitchFamily="18" charset="0"/>
                <a:cs typeface="Times New Roman" pitchFamily="18" charset="0"/>
              </a:rPr>
              <a:t>Views/Repositories</a:t>
            </a:r>
            <a:r>
              <a:rPr lang="en-US" sz="1400" dirty="0">
                <a:latin typeface="Times New Roman" pitchFamily="18" charset="0"/>
                <a:cs typeface="Times New Roman" pitchFamily="18" charset="0"/>
              </a:rPr>
              <a:t> section as displayed in </a:t>
            </a:r>
            <a:r>
              <a:rPr lang="en-US" sz="1400" dirty="0">
                <a:latin typeface="Times New Roman" pitchFamily="18" charset="0"/>
                <a:cs typeface="Times New Roman" pitchFamily="18" charset="0"/>
                <a:hlinkClick r:id="rId2" tooltip="Figure 4.1. Creating a New Proxy Repository"/>
              </a:rPr>
              <a:t>Figure 4.1, “Creating a New Proxy Repository”</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Clicking on this link should bring up a window that lists all the configured repositories. You’ll then want to create a new proxy repository. To do this, click on the </a:t>
            </a:r>
            <a:r>
              <a:rPr lang="en-US" sz="1400" i="1" dirty="0">
                <a:latin typeface="Times New Roman" pitchFamily="18" charset="0"/>
                <a:cs typeface="Times New Roman" pitchFamily="18" charset="0"/>
              </a:rPr>
              <a:t>Add</a:t>
            </a:r>
            <a:r>
              <a:rPr lang="en-US" sz="1400" dirty="0">
                <a:latin typeface="Times New Roman" pitchFamily="18" charset="0"/>
                <a:cs typeface="Times New Roman" pitchFamily="18" charset="0"/>
              </a:rPr>
              <a:t> link that is directly above the list of repositories. When you click the </a:t>
            </a:r>
            <a:r>
              <a:rPr lang="en-US" sz="1400" i="1" dirty="0">
                <a:latin typeface="Times New Roman" pitchFamily="18" charset="0"/>
                <a:cs typeface="Times New Roman" pitchFamily="18" charset="0"/>
              </a:rPr>
              <a:t>Add</a:t>
            </a:r>
            <a:r>
              <a:rPr lang="en-US" sz="1400" dirty="0">
                <a:latin typeface="Times New Roman" pitchFamily="18" charset="0"/>
                <a:cs typeface="Times New Roman" pitchFamily="18" charset="0"/>
              </a:rPr>
              <a:t> button, click the down arrow directly to the right of the word </a:t>
            </a:r>
            <a:r>
              <a:rPr lang="en-US" sz="1400" i="1" dirty="0">
                <a:latin typeface="Times New Roman" pitchFamily="18" charset="0"/>
                <a:cs typeface="Times New Roman" pitchFamily="18" charset="0"/>
              </a:rPr>
              <a:t>Add</a:t>
            </a:r>
            <a:r>
              <a:rPr lang="en-US" sz="1400" dirty="0">
                <a:latin typeface="Times New Roman" pitchFamily="18" charset="0"/>
                <a:cs typeface="Times New Roman" pitchFamily="18" charset="0"/>
              </a:rPr>
              <a:t>, this will show a drop-down which has the options: </a:t>
            </a:r>
            <a:r>
              <a:rPr lang="en-US" sz="1400" i="1" dirty="0">
                <a:latin typeface="Times New Roman" pitchFamily="18" charset="0"/>
                <a:cs typeface="Times New Roman" pitchFamily="18" charset="0"/>
              </a:rPr>
              <a:t>Hosted Repository</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Proxy Repository</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Virtual Repository</a:t>
            </a:r>
            <a:r>
              <a:rPr lang="en-US" sz="1400" dirty="0">
                <a:latin typeface="Times New Roman" pitchFamily="18" charset="0"/>
                <a:cs typeface="Times New Roman" pitchFamily="18" charset="0"/>
              </a:rPr>
              <a:t>, and </a:t>
            </a:r>
            <a:r>
              <a:rPr lang="en-US" sz="1400" i="1" dirty="0">
                <a:latin typeface="Times New Roman" pitchFamily="18" charset="0"/>
                <a:cs typeface="Times New Roman" pitchFamily="18" charset="0"/>
              </a:rPr>
              <a:t>Repository Group</a:t>
            </a:r>
            <a:r>
              <a:rPr lang="en-US" sz="1400" dirty="0">
                <a:latin typeface="Times New Roman" pitchFamily="18" charset="0"/>
                <a:cs typeface="Times New Roman" pitchFamily="18" charset="0"/>
              </a:rPr>
              <a:t>. Since you are creating a proxy repository, click on </a:t>
            </a:r>
            <a:r>
              <a:rPr lang="en-US" sz="1400" i="1" dirty="0">
                <a:latin typeface="Times New Roman" pitchFamily="18" charset="0"/>
                <a:cs typeface="Times New Roman" pitchFamily="18" charset="0"/>
              </a:rPr>
              <a:t>Proxy Repository</a:t>
            </a:r>
            <a:r>
              <a:rPr lang="en-US" sz="1400" dirty="0">
                <a:latin typeface="Times New Roman" pitchFamily="18" charset="0"/>
                <a:cs typeface="Times New Roman" pitchFamily="18" charset="0"/>
              </a:rPr>
              <a:t>.</a:t>
            </a:r>
          </a:p>
          <a:p>
            <a:pPr>
              <a:buNone/>
            </a:pPr>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15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Figure</a:t>
            </a:r>
            <a:r>
              <a:rPr lang="en-US" sz="1200" b="1" dirty="0">
                <a:latin typeface="Times New Roman" pitchFamily="18" charset="0"/>
                <a:cs typeface="Times New Roman" pitchFamily="18" charset="0"/>
              </a:rPr>
              <a:t> 4.1. Creating a New Proxy Repository</a:t>
            </a:r>
            <a:endParaRPr lang="en-US" sz="1200" dirty="0">
              <a:latin typeface="Times New Roman" pitchFamily="18" charset="0"/>
              <a:cs typeface="Times New Roman" pitchFamily="18" charset="0"/>
            </a:endParaRPr>
          </a:p>
          <a:p>
            <a:pPr>
              <a:buNone/>
            </a:pPr>
            <a:endParaRPr lang="en-US" sz="1500" dirty="0" smtClean="0">
              <a:latin typeface="Times New Roman" pitchFamily="18" charset="0"/>
              <a:cs typeface="Times New Roman" pitchFamily="18" charset="0"/>
            </a:endParaRPr>
          </a:p>
          <a:p>
            <a:pPr>
              <a:buNone/>
            </a:pPr>
            <a:endParaRPr lang="en-US" sz="1500" dirty="0">
              <a:latin typeface="Times New Roman" pitchFamily="18" charset="0"/>
              <a:cs typeface="Times New Roman" pitchFamily="18" charset="0"/>
            </a:endParaRPr>
          </a:p>
          <a:p>
            <a:pPr>
              <a:buNone/>
            </a:pPr>
            <a:endParaRPr lang="en-US" sz="1500" dirty="0" smtClean="0">
              <a:latin typeface="Times New Roman" pitchFamily="18" charset="0"/>
              <a:cs typeface="Times New Roman" pitchFamily="18" charset="0"/>
            </a:endParaRPr>
          </a:p>
          <a:p>
            <a:pPr>
              <a:buNone/>
            </a:pPr>
            <a:endParaRPr lang="en-US" sz="1500" dirty="0">
              <a:latin typeface="Times New Roman" pitchFamily="18" charset="0"/>
              <a:cs typeface="Times New Roman" pitchFamily="18" charset="0"/>
            </a:endParaRPr>
          </a:p>
          <a:p>
            <a:pPr>
              <a:buNone/>
            </a:pPr>
            <a:endParaRPr lang="en-US" sz="1500" dirty="0" smtClean="0">
              <a:latin typeface="Times New Roman" pitchFamily="18" charset="0"/>
              <a:cs typeface="Times New Roman" pitchFamily="18" charset="0"/>
            </a:endParaRPr>
          </a:p>
          <a:p>
            <a:pPr>
              <a:buNone/>
            </a:pPr>
            <a:r>
              <a:rPr lang="en-US" sz="1500" dirty="0">
                <a:latin typeface="Times New Roman" pitchFamily="18" charset="0"/>
                <a:cs typeface="Times New Roman" pitchFamily="18" charset="0"/>
              </a:rPr>
              <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a:p>
            <a:endParaRPr lang="en-US" sz="1500" dirty="0" smtClean="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endParaRPr lang="en-US" sz="1500" dirty="0" smtClean="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r>
              <a:rPr lang="en-US" sz="1500" dirty="0" smtClean="0">
                <a:latin typeface="Times New Roman" pitchFamily="18" charset="0"/>
                <a:cs typeface="Times New Roman" pitchFamily="18" charset="0"/>
              </a:rPr>
              <a:t>Once </a:t>
            </a:r>
            <a:r>
              <a:rPr lang="en-US" sz="1500" dirty="0">
                <a:latin typeface="Times New Roman" pitchFamily="18" charset="0"/>
                <a:cs typeface="Times New Roman" pitchFamily="18" charset="0"/>
              </a:rPr>
              <a:t>you do this, you will see a screen resembling </a:t>
            </a:r>
            <a:r>
              <a:rPr lang="en-US" sz="1500" dirty="0">
                <a:latin typeface="Times New Roman" pitchFamily="18" charset="0"/>
                <a:cs typeface="Times New Roman" pitchFamily="18" charset="0"/>
                <a:hlinkClick r:id="rId2" tooltip="Figure 4.2. Configuring a Proxy Repository"/>
              </a:rPr>
              <a:t>Figure 4.2, “Configuring a Proxy Repository”</a:t>
            </a:r>
            <a:r>
              <a:rPr lang="en-US" sz="1500" dirty="0">
                <a:latin typeface="Times New Roman" pitchFamily="18" charset="0"/>
                <a:cs typeface="Times New Roman" pitchFamily="18" charset="0"/>
              </a:rPr>
              <a:t>. Populate the required fields </a:t>
            </a:r>
            <a:r>
              <a:rPr lang="en-US" sz="1500" i="1" dirty="0">
                <a:latin typeface="Times New Roman" pitchFamily="18" charset="0"/>
                <a:cs typeface="Times New Roman" pitchFamily="18" charset="0"/>
              </a:rPr>
              <a:t>Repository ID</a:t>
            </a:r>
            <a:r>
              <a:rPr lang="en-US" sz="1500" dirty="0">
                <a:latin typeface="Times New Roman" pitchFamily="18" charset="0"/>
                <a:cs typeface="Times New Roman" pitchFamily="18" charset="0"/>
              </a:rPr>
              <a:t> and the </a:t>
            </a:r>
            <a:r>
              <a:rPr lang="en-US" sz="1500" i="1" dirty="0">
                <a:latin typeface="Times New Roman" pitchFamily="18" charset="0"/>
                <a:cs typeface="Times New Roman" pitchFamily="18" charset="0"/>
              </a:rPr>
              <a:t>Repository Name</a:t>
            </a:r>
            <a:r>
              <a:rPr lang="en-US" sz="1500" dirty="0">
                <a:latin typeface="Times New Roman" pitchFamily="18" charset="0"/>
                <a:cs typeface="Times New Roman" pitchFamily="18" charset="0"/>
              </a:rPr>
              <a:t>. The </a:t>
            </a:r>
            <a:r>
              <a:rPr lang="en-US" sz="1500" i="1" dirty="0">
                <a:latin typeface="Times New Roman" pitchFamily="18" charset="0"/>
                <a:cs typeface="Times New Roman" pitchFamily="18" charset="0"/>
              </a:rPr>
              <a:t>Repository ID</a:t>
            </a:r>
            <a:r>
              <a:rPr lang="en-US" sz="1500" dirty="0">
                <a:latin typeface="Times New Roman" pitchFamily="18" charset="0"/>
                <a:cs typeface="Times New Roman" pitchFamily="18" charset="0"/>
              </a:rPr>
              <a:t> will be part of the URL used to access the repository, so it is recommended to avoid characters that could cause problems there or on the </a:t>
            </a:r>
            <a:r>
              <a:rPr lang="en-US" sz="1500" dirty="0" err="1">
                <a:latin typeface="Times New Roman" pitchFamily="18" charset="0"/>
                <a:cs typeface="Times New Roman" pitchFamily="18" charset="0"/>
              </a:rPr>
              <a:t>filesystem</a:t>
            </a:r>
            <a:r>
              <a:rPr lang="en-US" sz="1500" dirty="0">
                <a:latin typeface="Times New Roman" pitchFamily="18" charset="0"/>
                <a:cs typeface="Times New Roman" pitchFamily="18" charset="0"/>
              </a:rPr>
              <a:t> storage. It is best to stick with lowercase </a:t>
            </a:r>
            <a:r>
              <a:rPr lang="en-US" sz="1500" dirty="0" err="1">
                <a:latin typeface="Times New Roman" pitchFamily="18" charset="0"/>
                <a:cs typeface="Times New Roman" pitchFamily="18" charset="0"/>
              </a:rPr>
              <a:t>alphanumerics</a:t>
            </a:r>
            <a:r>
              <a:rPr lang="en-US" sz="1500" dirty="0">
                <a:latin typeface="Times New Roman" pitchFamily="18" charset="0"/>
                <a:cs typeface="Times New Roman" pitchFamily="18" charset="0"/>
              </a:rPr>
              <a:t>. Set the </a:t>
            </a:r>
            <a:r>
              <a:rPr lang="en-US" sz="1500" i="1" dirty="0">
                <a:latin typeface="Times New Roman" pitchFamily="18" charset="0"/>
                <a:cs typeface="Times New Roman" pitchFamily="18" charset="0"/>
              </a:rPr>
              <a:t>Repository Policy</a:t>
            </a:r>
            <a:r>
              <a:rPr lang="en-US" sz="1500" dirty="0">
                <a:latin typeface="Times New Roman" pitchFamily="18" charset="0"/>
                <a:cs typeface="Times New Roman" pitchFamily="18" charset="0"/>
              </a:rPr>
              <a:t> to </a:t>
            </a:r>
            <a:r>
              <a:rPr lang="en-US" sz="1500" i="1" dirty="0">
                <a:latin typeface="Times New Roman" pitchFamily="18" charset="0"/>
                <a:cs typeface="Times New Roman" pitchFamily="18" charset="0"/>
              </a:rPr>
              <a:t>Release</a:t>
            </a:r>
            <a:r>
              <a:rPr lang="en-US" sz="1500" dirty="0">
                <a:latin typeface="Times New Roman" pitchFamily="18" charset="0"/>
                <a:cs typeface="Times New Roman" pitchFamily="18" charset="0"/>
              </a:rPr>
              <a:t>, and the </a:t>
            </a:r>
            <a:r>
              <a:rPr lang="en-US" sz="1500" i="1" dirty="0">
                <a:latin typeface="Times New Roman" pitchFamily="18" charset="0"/>
                <a:cs typeface="Times New Roman" pitchFamily="18" charset="0"/>
              </a:rPr>
              <a:t>Remote Storage Location</a:t>
            </a:r>
            <a:r>
              <a:rPr lang="en-US" sz="1500" dirty="0">
                <a:latin typeface="Times New Roman" pitchFamily="18" charset="0"/>
                <a:cs typeface="Times New Roman" pitchFamily="18" charset="0"/>
              </a:rPr>
              <a:t> to the public URL of the repository you want to proxy.</a:t>
            </a:r>
          </a:p>
          <a:p>
            <a:pPr>
              <a:buNone/>
            </a:pPr>
            <a:endParaRPr lang="en-US" dirty="0"/>
          </a:p>
        </p:txBody>
      </p:sp>
      <p:pic>
        <p:nvPicPr>
          <p:cNvPr id="10" name="Picture 9" descr="figs/web/repository-manager_add-repository-dropdown.png"/>
          <p:cNvPicPr/>
          <p:nvPr/>
        </p:nvPicPr>
        <p:blipFill>
          <a:blip r:embed="rId3" cstate="print"/>
          <a:srcRect/>
          <a:stretch>
            <a:fillRect/>
          </a:stretch>
        </p:blipFill>
        <p:spPr bwMode="auto">
          <a:xfrm>
            <a:off x="1600200" y="685800"/>
            <a:ext cx="5551805" cy="21335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r>
              <a:rPr lang="en-US" sz="1400" b="1" dirty="0" smtClean="0">
                <a:latin typeface="Times New Roman" pitchFamily="18" charset="0"/>
                <a:cs typeface="Times New Roman" pitchFamily="18" charset="0"/>
              </a:rPr>
              <a:t>			Figure</a:t>
            </a:r>
            <a:r>
              <a:rPr lang="en-US" sz="1400" b="1" dirty="0">
                <a:latin typeface="Times New Roman" pitchFamily="18" charset="0"/>
                <a:cs typeface="Times New Roman" pitchFamily="18" charset="0"/>
              </a:rPr>
              <a:t> 4.2. Configuring a Proxy </a:t>
            </a:r>
            <a:r>
              <a:rPr lang="en-US" sz="1400" b="1" dirty="0" smtClean="0">
                <a:latin typeface="Times New Roman" pitchFamily="18" charset="0"/>
                <a:cs typeface="Times New Roman" pitchFamily="18" charset="0"/>
              </a:rPr>
              <a:t>Repository</a:t>
            </a:r>
          </a:p>
          <a:p>
            <a:pPr>
              <a:buNone/>
            </a:pPr>
            <a:endParaRPr lang="en-US" sz="1400" b="1" dirty="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buNone/>
            </a:pP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Once </a:t>
            </a:r>
            <a:r>
              <a:rPr lang="en-US" sz="1400" dirty="0">
                <a:latin typeface="Times New Roman" pitchFamily="18" charset="0"/>
                <a:cs typeface="Times New Roman" pitchFamily="18" charset="0"/>
              </a:rPr>
              <a:t>you’ve filled out this screen, click on the </a:t>
            </a:r>
            <a:r>
              <a:rPr lang="en-US" sz="1400" i="1" dirty="0">
                <a:latin typeface="Times New Roman" pitchFamily="18" charset="0"/>
                <a:cs typeface="Times New Roman" pitchFamily="18" charset="0"/>
              </a:rPr>
              <a:t>Save</a:t>
            </a:r>
            <a:r>
              <a:rPr lang="en-US" sz="1400" dirty="0">
                <a:latin typeface="Times New Roman" pitchFamily="18" charset="0"/>
                <a:cs typeface="Times New Roman" pitchFamily="18" charset="0"/>
              </a:rPr>
              <a:t> button. The repository manager is now configured to proxy the repository. If the remote repository contains snapshots as well as release components, you will need to repeat the process creating a second proxy repository and setting the policy to </a:t>
            </a:r>
            <a:r>
              <a:rPr lang="en-US" sz="1400" i="1" dirty="0">
                <a:latin typeface="Times New Roman" pitchFamily="18" charset="0"/>
                <a:cs typeface="Times New Roman" pitchFamily="18" charset="0"/>
              </a:rPr>
              <a:t>Snapshots</a:t>
            </a:r>
            <a:r>
              <a:rPr lang="en-US" sz="1400" dirty="0">
                <a:latin typeface="Times New Roman" pitchFamily="18" charset="0"/>
                <a:cs typeface="Times New Roman" pitchFamily="18" charset="0"/>
              </a:rPr>
              <a:t>.</a:t>
            </a:r>
          </a:p>
          <a:p>
            <a:endParaRPr lang="en-US" dirty="0"/>
          </a:p>
        </p:txBody>
      </p:sp>
      <p:pic>
        <p:nvPicPr>
          <p:cNvPr id="4" name="Picture 3" descr="figs/web/repository-manager_add-repository.png"/>
          <p:cNvPicPr/>
          <p:nvPr/>
        </p:nvPicPr>
        <p:blipFill>
          <a:blip r:embed="rId2" cstate="print"/>
          <a:srcRect/>
          <a:stretch>
            <a:fillRect/>
          </a:stretch>
        </p:blipFill>
        <p:spPr bwMode="auto">
          <a:xfrm>
            <a:off x="1295400" y="609600"/>
            <a:ext cx="6092825" cy="346329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236</Words>
  <Application>Microsoft Office PowerPoint</Application>
  <PresentationFormat>On-screen Show (4:3)</PresentationFormat>
  <Paragraphs>237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Nexus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Nexus</dc:title>
  <dc:creator>vlaljeet</dc:creator>
  <cp:lastModifiedBy>vlaljeet</cp:lastModifiedBy>
  <cp:revision>38</cp:revision>
  <dcterms:created xsi:type="dcterms:W3CDTF">2016-07-11T08:01:09Z</dcterms:created>
  <dcterms:modified xsi:type="dcterms:W3CDTF">2016-07-11T14:34:25Z</dcterms:modified>
</cp:coreProperties>
</file>