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60" r:id="rId4"/>
    <p:sldId id="262" r:id="rId5"/>
    <p:sldId id="261" r:id="rId6"/>
    <p:sldId id="263" r:id="rId7"/>
    <p:sldId id="264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5942" autoAdjust="0"/>
  </p:normalViewPr>
  <p:slideViewPr>
    <p:cSldViewPr snapToGrid="0">
      <p:cViewPr varScale="1">
        <p:scale>
          <a:sx n="82" d="100"/>
          <a:sy n="82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F693-D507-43C6-8245-ADCE4295D6C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11BDC-8593-417E-8D4F-A84DF187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77A3-E6AD-4DF8-85ED-458659477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06E36-C861-496B-8CC1-44BC5CECC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97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BFD3-4D53-4A97-B476-6A6AA662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F64A1-1FF6-46BF-8CF0-B2CF9DED7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04B5B-90AF-46FC-A7AD-CD362D6E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CE99-D38F-45FC-BD01-1DC72857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7AE63-8002-4EBC-8A5C-28D6F012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D30CE-8EFA-4500-A08D-89FC4B59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802F-CC1E-48A0-BDC4-37E26173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3FF8-1C70-4439-8B63-9EABEEA45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479B-097A-4726-843D-691C45CC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27A4-5587-4A5C-A3D8-31935B9B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69BD-CC57-4FFB-A11F-E4DDB131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7C85B-A709-4099-B6CF-B6C49A85E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318DC-1104-4C6C-9218-7C31C970B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B0E8-4B7D-4522-8BD9-307FFCCA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82C4E-C7D2-4F22-BB7F-3FEA4317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7F96-66A8-4EEE-B0F5-1F036A98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1A9A-6FCB-4FFD-A9A4-CA9CF2DA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86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24B0-9B7F-4EF4-AC8D-A3C702B4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5045-38E3-4DD5-A2ED-328B4138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73C3-57B0-446E-A72A-8DF86F68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98D1-5A48-481A-A5DC-9A1D54DB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6F8AC-4BD2-4CFC-88A9-83F36E00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1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3F9B-48C4-4157-A184-6240AFFD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4E492-BB39-406B-9AA7-83DF89246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16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A0ED-50DC-41A0-B268-E06BA820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F682-DF27-4553-B0FD-42892213D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07823-F80D-4922-A2BD-A923AAA0B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2D109-408D-41E2-B805-D969A02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E80D1-342D-49CA-AD37-D3B1EB60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D7E54-B42E-4AAA-B474-79ACC46B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4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94C9-1443-4B8C-9AD0-C2BF693F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0B6E-4E86-44E7-B324-8FA5745E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19763-D943-4552-8266-64B48B12D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2478D-D381-4A5A-9DF7-F47BF9B02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96237-E16B-4D00-97EA-777F051D3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721C5-17E0-42E9-916C-647866F1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96AE6-CCC5-4159-8451-9A1E4A3F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B956C-52FA-45BF-8ECD-EB54712C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0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F60E-81D0-48BB-82E7-4A61B2F2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082E9-533A-445F-A2E5-259A0275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FC719-1893-4B9E-9715-E1E687B7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00809-6075-4C0B-9B00-0AD9B073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0D8DA-C8C4-4C1E-BB26-187540A1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727D0-9976-4F80-8EB2-54C1A119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E9B6-0261-49D9-BAE2-6D813F2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32FD-CE6D-4684-949E-116EBFE9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5301-9BED-4178-BAE4-ED6B54A4C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ABEF4-6913-4571-8CF1-2013CBE6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8984E-86BA-407B-8925-9CF007F6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0AE52-3AEA-4A54-9303-4D1675DB3C41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2343D-8B64-4448-BFAC-D0460EF9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9791F-9554-42E9-B125-FD9398C3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E90E2-843D-4931-B764-E6DFFA002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6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56CD-AFCE-4380-B796-F96EAA0F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7CE6B-FE32-464B-AE70-2E3599F4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0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stroke.org/en/about-stroke/types-of-stroke/hemorrhagic-strokes-bleeds" TargetMode="External"/><Relationship Id="rId5" Type="http://schemas.openxmlformats.org/officeDocument/2006/relationships/hyperlink" Target="https://www.stroke.org/en/about-stroke/types-of-stroke/ischemic-stroke-clots" TargetMode="External"/><Relationship Id="rId10" Type="http://schemas.openxmlformats.org/officeDocument/2006/relationships/hyperlink" Target="https://www.stroke.org/-/media/stroke-files/stroke-resource-center/brochures/explaining_stroke_brochure_6_25_19.pdf?la=e" TargetMode="External"/><Relationship Id="rId4" Type="http://schemas.openxmlformats.org/officeDocument/2006/relationships/hyperlink" Target="https://www.cdc.gov/mmwr/volumes/70/wr/mm7014e1.htm?s_cid=mm7014e1_w#F1_down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kaggle.com/fedesoriano/stroke-prediction-dataset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hyperlink" Target="https://stroke-analysis-and-prediction.herokuapp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roke.org/-/media/stroke-files/stroke-resource-center/brochures/explaining_stroke_brochure_6_25_19.pdf?la=en" TargetMode="External"/><Relationship Id="rId3" Type="http://schemas.openxmlformats.org/officeDocument/2006/relationships/slideLayout" Target="../slideLayouts/slideLayout5.xml"/><Relationship Id="rId7" Type="http://schemas.openxmlformats.org/officeDocument/2006/relationships/hyperlink" Target="https://www.stroke.org/en/about-stroke/types-of-stroke/hemorrhagic-strokes-bleeds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stroke.org/en/about-stroke/types-of-stroke/ischemic-stroke-clots" TargetMode="External"/><Relationship Id="rId5" Type="http://schemas.openxmlformats.org/officeDocument/2006/relationships/hyperlink" Target="https://www.cdc.gov/mmwr/volumes/70/wr/mm7014e1.htm?s_cid=mm7014e1_w#F1_down" TargetMode="External"/><Relationship Id="rId10" Type="http://schemas.openxmlformats.org/officeDocument/2006/relationships/hyperlink" Target="https://www.kaggle.com/fedesoriano/stroke-prediction-dataset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stroke.org/en/about-stro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duotone>
              <a:schemeClr val="accent6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>
            <a:fillRect l="38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9895667-7D2F-4E33-BB08-EAB862B2C869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Stroke Prediction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An Exercise in Machine Learning and Stroke Probability Predictions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F96B69B-6909-414E-A50C-D3E730987D9E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Yakov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Krasnikov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Charles Philpott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Troy Youngblood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E1AFC2-F235-4E48-9651-3CB011FDB7BE}"/>
              </a:ext>
            </a:extLst>
          </p:cNvPr>
          <p:cNvCxnSpPr/>
          <p:nvPr/>
        </p:nvCxnSpPr>
        <p:spPr>
          <a:xfrm>
            <a:off x="477980" y="4565208"/>
            <a:ext cx="3980689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6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Inspiration: Stroke Screening Tool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AC2AF-F59C-41B4-872F-EE1369C1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9172" y="1541849"/>
            <a:ext cx="430717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Cerebrovascular accidents (strokes) in 2020 were the 5</a:t>
            </a:r>
            <a:r>
              <a:rPr lang="en-US" sz="20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leading cause</a:t>
            </a:r>
            <a:r>
              <a:rPr lang="en-US" sz="20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death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the United States. </a:t>
            </a:r>
          </a:p>
          <a:p>
            <a:pPr marL="0" indent="0">
              <a:buNone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stroke occurs when the blood supply to a region of the brain is suddenly stopped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by either a blockage or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rupture.  </a:t>
            </a:r>
          </a:p>
          <a:p>
            <a:pPr marL="0" indent="0">
              <a:buNone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Blockage </a:t>
            </a: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 ischemic stroke and accounts for </a:t>
            </a:r>
            <a:r>
              <a:rPr lang="en-US" sz="20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87%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30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all strokes.  </a:t>
            </a:r>
          </a:p>
          <a:p>
            <a:pPr marL="0" indent="0">
              <a:buNone/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upturing of a b</a:t>
            </a: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lood vessel is 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 hemorrhagic stroke and accounts for </a:t>
            </a:r>
            <a:r>
              <a:rPr lang="en-US" sz="20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13%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30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all strokes.   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F67062F-BBC1-466C-BFA8-795569CD96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1849"/>
            <a:ext cx="2440221" cy="2743200"/>
          </a:xfrm>
          <a:solidFill>
            <a:schemeClr val="bg1"/>
          </a:solidFill>
        </p:spPr>
      </p:pic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04C9AEE-7104-411E-982A-B1E5857F2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75" y="2570188"/>
            <a:ext cx="2432808" cy="27432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20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B07F4-65B5-4628-A52F-68063542999F}"/>
              </a:ext>
            </a:extLst>
          </p:cNvPr>
          <p:cNvSpPr txBox="1"/>
          <p:nvPr/>
        </p:nvSpPr>
        <p:spPr>
          <a:xfrm>
            <a:off x="9436283" y="5413694"/>
            <a:ext cx="2062400" cy="275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Source of </a:t>
            </a:r>
            <a:r>
              <a:rPr lang="en-US" sz="1200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Images</a:t>
            </a:r>
            <a:r>
              <a:rPr lang="en-US" sz="12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aseline="30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Data: 11 Clinical features for Predicting Stroke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AC2AF-F59C-41B4-872F-EE1369C1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04695" y="1581057"/>
            <a:ext cx="5837731" cy="451378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dirty="0"/>
              <a:t>Data Attributes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 unique identifier for each set of information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gender: “Male, “Female”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age: age of the patient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hypertension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0 no hypertension,  1 if hypertension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heart_disease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0 no heart disease, 1 if heart disease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ever_married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“No” or “Yes”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work_type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“children”, “</a:t>
            </a: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Govt_job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Never_worked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”, “Private”, or “Self-employed”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Residence_type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“Rural” or “Urban”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avg_glucose_level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average glucose level in blood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body mass index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smoking_status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“formerly smoked”, “never smoked”, “smokes”, or “Unknown”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stroke: 0 no stroke, 1 if stroke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5531" y="1581836"/>
            <a:ext cx="4489243" cy="4351338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Data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from Kaggle    </a:t>
            </a:r>
          </a:p>
          <a:p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Dataset used for model has 5109 unique rows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59% Female, 41% Male  </a:t>
            </a:r>
          </a:p>
          <a:p>
            <a:r>
              <a:rPr lang="en-US" sz="2000" dirty="0"/>
              <a:t>5% have had a stroke</a:t>
            </a:r>
          </a:p>
          <a:p>
            <a:r>
              <a:rPr lang="en-US" sz="2000" dirty="0"/>
              <a:t>92% of strokes occur over age of 50</a:t>
            </a:r>
          </a:p>
          <a:p>
            <a:pPr lvl="1"/>
            <a:r>
              <a:rPr lang="en-US" sz="1600" dirty="0"/>
              <a:t>38% of strokes between 70 – 79</a:t>
            </a:r>
          </a:p>
          <a:p>
            <a:r>
              <a:rPr lang="en-US" sz="2000" dirty="0"/>
              <a:t>Obesity and Current/Former Smoker top 2 comorbidities</a:t>
            </a:r>
          </a:p>
          <a:p>
            <a:r>
              <a:rPr lang="en-US" sz="2000" dirty="0"/>
              <a:t>Occur 86% of stroke victims had comorbidities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0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Hypothesis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AC2AF-F59C-41B4-872F-EE1369C1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5860" y="1459942"/>
            <a:ext cx="5148184" cy="4513784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Risk Factors from American Stroke Association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6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(cannot be controlled)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High Blood Pressure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US" sz="16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(cannot be controlled)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9983" y="1459942"/>
            <a:ext cx="4397115" cy="436388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A reliable predictive model can be developed if: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Data and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Key stroke attributes are correctly identified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Importance features of model will be compared against the risk factors from the American Stroke Association.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</a:rPr>
              <a:t>If the attributes are correctly identified by the model, the hypothesis will be considered validated.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8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93" y="2134664"/>
            <a:ext cx="1125761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  <a:hlinkClick r:id="rId4"/>
              </a:rPr>
              <a:t>Web Application</a:t>
            </a:r>
            <a:endParaRPr lang="en-US" sz="3600" b="1" dirty="0">
              <a:latin typeface="+mn-lt"/>
            </a:endParaRPr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564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, American Stroke Association</a:t>
            </a:r>
          </a:p>
        </p:txBody>
      </p:sp>
    </p:spTree>
    <p:extLst>
      <p:ext uri="{BB962C8B-B14F-4D97-AF65-F5344CB8AC3E}">
        <p14:creationId xmlns:p14="http://schemas.microsoft.com/office/powerpoint/2010/main" val="320609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AC2AF-F59C-41B4-872F-EE1369C1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250080"/>
            <a:ext cx="4965467" cy="4513784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Hypothesis Validated: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top eleven in Feature Importance: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Diabetes </a:t>
            </a:r>
            <a:r>
              <a:rPr lang="en-US" sz="16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avg_glucose_level</a:t>
            </a:r>
            <a:r>
              <a:rPr lang="en-US" sz="16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B</a:t>
            </a:r>
            <a:r>
              <a:rPr lang="en-US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lood Pressure </a:t>
            </a:r>
            <a:r>
              <a:rPr lang="en-US" sz="16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Hypertension)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Smoking </a:t>
            </a:r>
            <a:r>
              <a:rPr lang="en-US" sz="16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smoking_status_former</a:t>
            </a:r>
            <a:r>
              <a:rPr lang="en-US" sz="16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smokes)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work_type_self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-employed &amp; Private 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Obesity </a:t>
            </a:r>
            <a:r>
              <a:rPr lang="en-US" sz="16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16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(Grayed out attributes are dataset dependencies)</a:t>
            </a:r>
            <a:endParaRPr lang="en-US" sz="16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1296" y="1250080"/>
            <a:ext cx="4397115" cy="484592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Hypothesis Criteria – model importance risk factors match American Stroke Association </a:t>
            </a: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222328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High Blood Pressure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9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Actionable Items</a:t>
            </a:r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1296" y="1250080"/>
            <a:ext cx="9375409" cy="4627808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model is one of many tools which are needed to increase awareness and help reduce stroke incidents.  </a:t>
            </a:r>
          </a:p>
          <a:p>
            <a:pPr marL="5143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80% of strokes are preventable.  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Actionable item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Support stroke prevention awareness programs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32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xercise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32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ating correctly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32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22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rograms to stop smoking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93" y="2134664"/>
            <a:ext cx="1125761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Questions?</a:t>
            </a:r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564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, American Stroke Association</a:t>
            </a:r>
          </a:p>
        </p:txBody>
      </p:sp>
    </p:spTree>
    <p:extLst>
      <p:ext uri="{BB962C8B-B14F-4D97-AF65-F5344CB8AC3E}">
        <p14:creationId xmlns:p14="http://schemas.microsoft.com/office/powerpoint/2010/main" val="176265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1B115A-B021-44DE-8249-FD6E326C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55265"/>
            <a:ext cx="1125761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References</a:t>
            </a:r>
          </a:p>
        </p:txBody>
      </p:sp>
      <p:pic>
        <p:nvPicPr>
          <p:cNvPr id="3" name="stroke_logo_wide">
            <a:hlinkClick r:id="" action="ppaction://media"/>
            <a:extLst>
              <a:ext uri="{FF2B5EF4-FFF2-40B4-BE49-F238E27FC236}">
                <a16:creationId xmlns:a16="http://schemas.microsoft.com/office/drawing/2014/main" id="{CF0D7D47-A748-4A7F-B573-0F11CC8B54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6705" y="5982820"/>
            <a:ext cx="1234190" cy="694232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A09B31-84C3-4608-9131-74C0C639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3619" y="6341727"/>
            <a:ext cx="6504482" cy="365125"/>
          </a:xfrm>
        </p:spPr>
        <p:txBody>
          <a:bodyPr/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80% of strokes are preventable </a:t>
            </a:r>
            <a:r>
              <a:rPr lang="en-US" sz="1600" baseline="30000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American Stroke Association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42C1-38CA-448B-B8ED-FD293845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1296" y="1250080"/>
            <a:ext cx="9375409" cy="462780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Ahmad FB,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Cisewski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Miniño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A, Anderson RN. Provisional Mortality Data — United States, 2020. MMWR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Morb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Mortal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Wkly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Rep 2021;70:519–522. DOI: 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https://www.cdc.gov/mmwr/volumes/70/wr/mm7014e1.htm?s_cid=mm7014e1_w#F1_down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American Stroke Association,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https://www.stroke.org/en/about-stroke/types-of-stroke/ischemic-stroke-clots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American Stroke Association,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https://www.stroke.org/en/about-stroke/types-of-stroke/hemorrhagic-strokes-bleeds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American Stroke Association,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Explaining Stroke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pages 1-20</a:t>
            </a:r>
            <a:r>
              <a:rPr lang="en-US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https://www.stroke.org/-/media/stroke-files/stroke-resource-center/brochures/explaining_stroke_brochure_6_25_19.pdf?la=en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American Stroke Association,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https://www.stroke.org/en/about-stroke</a:t>
            </a:r>
            <a:endParaRPr lang="en-US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Stroke Prediction Dataset,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 clinical features por predicting stroke events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https://www.kaggle.com/fedesoriano/stroke-prediction-dataset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822</Words>
  <Application>Microsoft Office PowerPoint</Application>
  <PresentationFormat>Widescreen</PresentationFormat>
  <Paragraphs>92</Paragraphs>
  <Slides>9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Constantia</vt:lpstr>
      <vt:lpstr>Franklin Gothic Book</vt:lpstr>
      <vt:lpstr>Symbol</vt:lpstr>
      <vt:lpstr>Times New Roman</vt:lpstr>
      <vt:lpstr>Office Theme</vt:lpstr>
      <vt:lpstr>PowerPoint Presentation</vt:lpstr>
      <vt:lpstr>Inspiration: Stroke Screening Tool</vt:lpstr>
      <vt:lpstr>Data: 11 Clinical features for Predicting Stroke Events</vt:lpstr>
      <vt:lpstr>Hypothesis</vt:lpstr>
      <vt:lpstr>Web Application</vt:lpstr>
      <vt:lpstr>Conclusion</vt:lpstr>
      <vt:lpstr>Actionable Items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Youngblood</dc:creator>
  <cp:lastModifiedBy>Troy Youngblood</cp:lastModifiedBy>
  <cp:revision>46</cp:revision>
  <dcterms:created xsi:type="dcterms:W3CDTF">2021-05-03T16:05:13Z</dcterms:created>
  <dcterms:modified xsi:type="dcterms:W3CDTF">2021-05-05T08:26:15Z</dcterms:modified>
</cp:coreProperties>
</file>