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5942" autoAdjust="0"/>
  </p:normalViewPr>
  <p:slideViewPr>
    <p:cSldViewPr snapToGrid="0">
      <p:cViewPr varScale="1">
        <p:scale>
          <a:sx n="82" d="100"/>
          <a:sy n="82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F693-D507-43C6-8245-ADCE4295D6C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11BDC-8593-417E-8D4F-A84DF187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7A3-E6AD-4DF8-85ED-45865947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06E36-C861-496B-8CC1-44BC5CECC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9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BFD3-4D53-4A97-B476-6A6AA662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F64A1-1FF6-46BF-8CF0-B2CF9DED7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04B5B-90AF-46FC-A7AD-CD362D6E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CE99-D38F-45FC-BD01-1DC72857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AE63-8002-4EBC-8A5C-28D6F012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30CE-8EFA-4500-A08D-89FC4B59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802F-CC1E-48A0-BDC4-37E26173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3FF8-1C70-4439-8B63-9EABEEA4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479B-097A-4726-843D-691C45CC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27A4-5587-4A5C-A3D8-31935B9B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69BD-CC57-4FFB-A11F-E4DDB131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7C85B-A709-4099-B6CF-B6C49A85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18DC-1104-4C6C-9218-7C31C970B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B0E8-4B7D-4522-8BD9-307FFCCA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2C4E-C7D2-4F22-BB7F-3FEA4317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7F96-66A8-4EEE-B0F5-1F036A98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1A9A-6FCB-4FFD-A9A4-CA9CF2DA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24B0-9B7F-4EF4-AC8D-A3C702B4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5045-38E3-4DD5-A2ED-328B4138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73C3-57B0-446E-A72A-8DF86F68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98D1-5A48-481A-A5DC-9A1D54DB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F8AC-4BD2-4CFC-88A9-83F36E0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3F9B-48C4-4157-A184-6240AFFD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E492-BB39-406B-9AA7-83DF8924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16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0ED-50DC-41A0-B268-E06BA820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F682-DF27-4553-B0FD-42892213D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07823-F80D-4922-A2BD-A923AAA0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2D109-408D-41E2-B805-D969A02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80D1-342D-49CA-AD37-D3B1EB6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7E54-B42E-4AAA-B474-79ACC46B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94C9-1443-4B8C-9AD0-C2BF693F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0B6E-4E86-44E7-B324-8FA5745E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19763-D943-4552-8266-64B48B12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2478D-D381-4A5A-9DF7-F47BF9B02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96237-E16B-4D00-97EA-777F051D3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721C5-17E0-42E9-916C-647866F1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96AE6-CCC5-4159-8451-9A1E4A3F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B956C-52FA-45BF-8ECD-EB54712C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F60E-81D0-48BB-82E7-4A61B2F2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082E9-533A-445F-A2E5-259A0275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C719-1893-4B9E-9715-E1E687B7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0809-6075-4C0B-9B00-0AD9B073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0D8DA-C8C4-4C1E-BB26-187540A1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727D0-9976-4F80-8EB2-54C1A119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E9B6-0261-49D9-BAE2-6D813F2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2FD-CE6D-4684-949E-116EBFE9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5301-9BED-4178-BAE4-ED6B54A4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ABEF4-6913-4571-8CF1-2013CBE6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8984E-86BA-407B-8925-9CF007F6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2343D-8B64-4448-BFAC-D0460EF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9791F-9554-42E9-B125-FD9398C3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6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56CD-AFCE-4380-B796-F96EAA0F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CE6B-FE32-464B-AE70-2E3599F4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0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stroke.org/en/about-stroke/types-of-stroke/hemorrhagic-strokes-bleeds" TargetMode="External"/><Relationship Id="rId5" Type="http://schemas.openxmlformats.org/officeDocument/2006/relationships/hyperlink" Target="https://www.stroke.org/en/about-stroke/types-of-stroke/ischemic-stroke-clots" TargetMode="External"/><Relationship Id="rId10" Type="http://schemas.openxmlformats.org/officeDocument/2006/relationships/hyperlink" Target="https://www.stroke.org/-/media/stroke-files/stroke-resource-center/brochures/explaining_stroke_brochure_6_25_19.pdf?la=e" TargetMode="External"/><Relationship Id="rId4" Type="http://schemas.openxmlformats.org/officeDocument/2006/relationships/hyperlink" Target="https://www.cdc.gov/mmwr/volumes/70/wr/mm7014e1.htm?s_cid=mm7014e1_w#F1_down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kaggle.com/fedesoriano/stroke-prediction-dataset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roke.org/-/media/stroke-files/stroke-resource-center/brochures/explaining_stroke_brochure_6_25_19.pdf?la=en" TargetMode="External"/><Relationship Id="rId3" Type="http://schemas.openxmlformats.org/officeDocument/2006/relationships/slideLayout" Target="../slideLayouts/slideLayout5.xml"/><Relationship Id="rId7" Type="http://schemas.openxmlformats.org/officeDocument/2006/relationships/hyperlink" Target="https://www.stroke.org/en/about-stroke/types-of-stroke/hemorrhagic-strokes-bleeds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stroke.org/en/about-stroke/types-of-stroke/ischemic-stroke-clots" TargetMode="External"/><Relationship Id="rId5" Type="http://schemas.openxmlformats.org/officeDocument/2006/relationships/hyperlink" Target="https://www.cdc.gov/mmwr/volumes/70/wr/mm7014e1.htm?s_cid=mm7014e1_w#F1_down" TargetMode="External"/><Relationship Id="rId10" Type="http://schemas.openxmlformats.org/officeDocument/2006/relationships/hyperlink" Target="https://www.kaggle.com/fedesoriano/stroke-prediction-dataset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stroke.org/en/about-stro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 l="38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9895667-7D2F-4E33-BB08-EAB862B2C869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Stroke Prediction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 Exercise in Machine Learning and Stroke Probability Predictions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F96B69B-6909-414E-A50C-D3E730987D9E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Yakov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Krasnikov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Charles Philpott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Troy Youngblood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E1AFC2-F235-4E48-9651-3CB011FDB7BE}"/>
              </a:ext>
            </a:extLst>
          </p:cNvPr>
          <p:cNvCxnSpPr/>
          <p:nvPr/>
        </p:nvCxnSpPr>
        <p:spPr>
          <a:xfrm>
            <a:off x="477980" y="4565208"/>
            <a:ext cx="3980689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6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Inspiration: Stroke Screening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172" y="1541849"/>
            <a:ext cx="430717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Cerebrovascular accidents (strokes) in 2020 were the 5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leading cause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death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the United States. 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stroke occurs when the blood supply to a region of the brain is suddenly blocked or when a rupture occurs starving the brain cells of oxygen and nutrients.  Blockage 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obstructing the flow of blood to a region of the brain is called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 ischemic stroke and accounts for </a:t>
            </a:r>
            <a:r>
              <a:rPr lang="en-US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87%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aseline="30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all strokes.  The rupturing of a b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lood vessel is called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 hemorrhagic stroke and accounts for </a:t>
            </a:r>
            <a:r>
              <a:rPr lang="en-US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13%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aseline="30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all strokes.  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F67062F-BBC1-466C-BFA8-795569CD9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849"/>
            <a:ext cx="2440221" cy="2743200"/>
          </a:xfrm>
          <a:solidFill>
            <a:schemeClr val="bg1"/>
          </a:solidFill>
        </p:spPr>
      </p:pic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04C9AEE-7104-411E-982A-B1E5857F2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75" y="2570188"/>
            <a:ext cx="2432808" cy="27432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20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B07F4-65B5-4628-A52F-68063542999F}"/>
              </a:ext>
            </a:extLst>
          </p:cNvPr>
          <p:cNvSpPr txBox="1"/>
          <p:nvPr/>
        </p:nvSpPr>
        <p:spPr>
          <a:xfrm>
            <a:off x="9436283" y="5413694"/>
            <a:ext cx="2062400" cy="27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Source of </a:t>
            </a:r>
            <a:r>
              <a:rPr lang="en-US" sz="12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Images</a:t>
            </a:r>
            <a:r>
              <a:rPr lang="en-US" sz="12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30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Data: 11 Clinical features for Predicting Stroke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04695" y="1581057"/>
            <a:ext cx="5837731" cy="451378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Data Attributes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 unique identifier for each set of information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gender: “Male, “Female”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age: age of the patient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hypertension: 0 no hypertension,  1 if hypertension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heart_disease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0 no heart disease, 1 if heart disease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ever_married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“No” or “Yes”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work_type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“children”, “</a:t>
            </a: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Govt_job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Never_worked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”, “Private”, or “Self-employed”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Residence_type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“Rural” or “Urban”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average glucose level in blood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body mass index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smoking_status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“formerly smoked”, “never smoked”, “smokes”, or “Unknown”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stroke: 0 no stroke, 1 if stroke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5531" y="1581836"/>
            <a:ext cx="4489243" cy="4351338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Data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from Kaggle    </a:t>
            </a:r>
          </a:p>
          <a:p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Dataset used for model contained 5109 unique rows. Each row contains patient information designated by a unique id 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2,994 Females</a:t>
            </a:r>
          </a:p>
          <a:p>
            <a:pPr lvl="1"/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</a:rPr>
              <a:t>59% of dataset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2,115 Males  </a:t>
            </a:r>
          </a:p>
          <a:p>
            <a:pPr lvl="1"/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41% of dataset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/>
              <a:t>4.9% have had a stroke</a:t>
            </a:r>
          </a:p>
          <a:p>
            <a:r>
              <a:rPr lang="en-US" sz="2000" dirty="0"/>
              <a:t>92% of strokes occur over age of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5860" y="1474932"/>
            <a:ext cx="5148184" cy="4513784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Basis Risk Factors from American Stroke Association common to the dataset.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High Blood Pressure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Heart Disease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 (cannot be controlled)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 (cannot be controlled)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9983" y="1459942"/>
            <a:ext cx="4397115" cy="4363881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A reliable predictive model can be developed if the data and stroke key attributes are correctly identified and prepared for the machine learning process.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The importance of features generated by the model selected will be compared against the stroke risk factors identified by the American Stroke Association.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If the attributes are correctly identified by the model, the hypothesis will be considered validated.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8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93" y="2134664"/>
            <a:ext cx="1125761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Web Application</a:t>
            </a: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564" y="6341727"/>
            <a:ext cx="6504482" cy="365125"/>
          </a:xfrm>
        </p:spPr>
        <p:txBody>
          <a:bodyPr/>
          <a:lstStyle/>
          <a:p>
            <a:r>
              <a:rPr lang="en-US" sz="1600" dirty="0"/>
              <a:t>80% of strokes are preventable </a:t>
            </a:r>
            <a:r>
              <a:rPr lang="en-US" sz="1600" baseline="30000" dirty="0"/>
              <a:t>[5]</a:t>
            </a:r>
            <a:r>
              <a:rPr lang="en-US" sz="1600" dirty="0"/>
              <a:t> , American Stroke Association</a:t>
            </a:r>
          </a:p>
        </p:txBody>
      </p:sp>
    </p:spTree>
    <p:extLst>
      <p:ext uri="{BB962C8B-B14F-4D97-AF65-F5344CB8AC3E}">
        <p14:creationId xmlns:p14="http://schemas.microsoft.com/office/powerpoint/2010/main" val="320609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6287" y="1250080"/>
            <a:ext cx="5148184" cy="4513784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Hypothesis Validated: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top eleven in the Feature Importance chart: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Diabetes (</a:t>
            </a:r>
            <a:r>
              <a:rPr lang="en-US" sz="2000" dirty="0" err="1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B</a:t>
            </a:r>
            <a:r>
              <a:rPr lang="en-US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lood Pressure (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Hypertension)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Smoking (</a:t>
            </a:r>
            <a:r>
              <a:rPr lang="en-US" sz="2000" dirty="0" err="1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smoking_status_former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smokes)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work_type_self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-employed &amp; Private 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Obesity (</a:t>
            </a:r>
            <a:r>
              <a:rPr lang="en-US" sz="2000" dirty="0" err="1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(Grayed out attributes are dataset dependencies)</a:t>
            </a:r>
            <a:endParaRPr lang="en-US" sz="18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296" y="1250080"/>
            <a:ext cx="4397115" cy="4627808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Revisit Hypothesis: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reliable predictive model can be developed if the data and stroke key attributes are correctly identified and prepared for the machine learning process. 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High Blood Pressure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Heart Disease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 (cannot be controlled)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 (cannot be controlled)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Actionable Items</a:t>
            </a: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296" y="1250080"/>
            <a:ext cx="9375409" cy="462780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model is one of many tools which are needed to increase awareness and help reduce stroke incidents.  </a:t>
            </a:r>
          </a:p>
          <a:p>
            <a:pPr marL="5143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80% of strokes are preventable. 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Actionable item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Support stroke prevention awareness programs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xercise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ating correctly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rograms to stop smoking.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References</a:t>
            </a: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296" y="1250080"/>
            <a:ext cx="9375409" cy="462780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Ahmad FB,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Cisewski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Miniño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Anderson RN. Provisional Mortality Data — United States, 2020. MMWR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Mortal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Wkly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 2021;70:519–522. DOI: 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https://www.cdc.gov/mmwr/volumes/70/wr/mm7014e1.htm?s_cid=mm7014e1_w#F1_down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American Stroke Association,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https://www.stroke.org/en/about-stroke/types-of-stroke/ischemic-stroke-clots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American Stroke Association,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https://www.stroke.org/en/about-stroke/types-of-stroke/hemorrhagic-strokes-bleeds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American Stroke Association,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Explaining Stroke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pages 1-20</a:t>
            </a:r>
            <a:r>
              <a:rPr lang="en-US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https://www.stroke.org/-/media/stroke-files/stroke-resource-center/brochures/explaining_stroke_brochure_6_25_19.pdf?la=en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American Stroke Association,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https://www.stroke.org/en/about-stroke</a:t>
            </a:r>
            <a:endParaRPr lang="en-US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Stroke Prediction Dataset,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clinical features por predicting stroke events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https://www.kaggle.com/fedesoriano/stroke-prediction-dataset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869</Words>
  <Application>Microsoft Office PowerPoint</Application>
  <PresentationFormat>Widescreen</PresentationFormat>
  <Paragraphs>87</Paragraphs>
  <Slides>8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Constantia</vt:lpstr>
      <vt:lpstr>Franklin Gothic Book</vt:lpstr>
      <vt:lpstr>Symbol</vt:lpstr>
      <vt:lpstr>Times New Roman</vt:lpstr>
      <vt:lpstr>Wingdings</vt:lpstr>
      <vt:lpstr>Office Theme</vt:lpstr>
      <vt:lpstr>PowerPoint Presentation</vt:lpstr>
      <vt:lpstr>Inspiration: Stroke Screening Tool</vt:lpstr>
      <vt:lpstr>Data: 11 Clinical features for Predicting Stroke Events</vt:lpstr>
      <vt:lpstr>Hypothesis</vt:lpstr>
      <vt:lpstr>Web Application</vt:lpstr>
      <vt:lpstr>Conclusion</vt:lpstr>
      <vt:lpstr>Actionable Items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Youngblood</dc:creator>
  <cp:lastModifiedBy>Troy Youngblood</cp:lastModifiedBy>
  <cp:revision>29</cp:revision>
  <dcterms:created xsi:type="dcterms:W3CDTF">2021-05-03T16:05:13Z</dcterms:created>
  <dcterms:modified xsi:type="dcterms:W3CDTF">2021-05-03T20:11:36Z</dcterms:modified>
</cp:coreProperties>
</file>