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0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4B2E-4983-C647-8CE3-153FA8977472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7ECF-4EA2-4842-8971-F0EECEDEA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7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4B2E-4983-C647-8CE3-153FA8977472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7ECF-4EA2-4842-8971-F0EECEDEA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8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4B2E-4983-C647-8CE3-153FA8977472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7ECF-4EA2-4842-8971-F0EECEDEA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7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4B2E-4983-C647-8CE3-153FA8977472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7ECF-4EA2-4842-8971-F0EECEDEA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9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4B2E-4983-C647-8CE3-153FA8977472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7ECF-4EA2-4842-8971-F0EECEDEA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4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4B2E-4983-C647-8CE3-153FA8977472}" type="datetimeFigureOut">
              <a:rPr lang="en-US" smtClean="0"/>
              <a:t>3/22/13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7ECF-4EA2-4842-8971-F0EECEDEA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0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4B2E-4983-C647-8CE3-153FA8977472}" type="datetimeFigureOut">
              <a:rPr lang="en-US" smtClean="0"/>
              <a:t>3/22/13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7ECF-4EA2-4842-8971-F0EECEDEA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4B2E-4983-C647-8CE3-153FA8977472}" type="datetimeFigureOut">
              <a:rPr lang="en-US" smtClean="0"/>
              <a:t>3/22/13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7ECF-4EA2-4842-8971-F0EECEDEA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8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4B2E-4983-C647-8CE3-153FA8977472}" type="datetimeFigureOut">
              <a:rPr lang="en-US" smtClean="0"/>
              <a:t>3/22/13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7ECF-4EA2-4842-8971-F0EECEDEA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1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4B2E-4983-C647-8CE3-153FA8977472}" type="datetimeFigureOut">
              <a:rPr lang="en-US" smtClean="0"/>
              <a:t>3/22/13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7ECF-4EA2-4842-8971-F0EECEDEA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2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4B2E-4983-C647-8CE3-153FA8977472}" type="datetimeFigureOut">
              <a:rPr lang="en-US" smtClean="0"/>
              <a:t>3/22/13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7ECF-4EA2-4842-8971-F0EECEDEA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9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74B2E-4983-C647-8CE3-153FA8977472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D7ECF-4EA2-4842-8971-F0EECEDEA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5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8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613784" y="1785714"/>
            <a:ext cx="898313" cy="91683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 smtClean="0"/>
              <a:t>Aggregated </a:t>
            </a:r>
          </a:p>
          <a:p>
            <a:pPr algn="ctr"/>
            <a:r>
              <a:rPr lang="en-US" sz="1200" dirty="0" smtClean="0"/>
              <a:t>Order</a:t>
            </a:r>
          </a:p>
          <a:p>
            <a:pPr algn="ctr"/>
            <a:r>
              <a:rPr lang="en-US" sz="1200" dirty="0" smtClean="0"/>
              <a:t>Book</a:t>
            </a:r>
            <a:endParaRPr lang="en-US" sz="1200" dirty="0"/>
          </a:p>
        </p:txBody>
      </p:sp>
      <p:cxnSp>
        <p:nvCxnSpPr>
          <p:cNvPr id="26" name="Straight Arrow Connector 25"/>
          <p:cNvCxnSpPr>
            <a:stCxn id="12" idx="1"/>
            <a:endCxn id="20" idx="3"/>
          </p:cNvCxnSpPr>
          <p:nvPr/>
        </p:nvCxnSpPr>
        <p:spPr>
          <a:xfrm flipH="1">
            <a:off x="4512097" y="2027238"/>
            <a:ext cx="1098395" cy="21689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610492" y="157003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7467600" y="1570038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7509772" y="3761577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11" name="Can 10"/>
          <p:cNvSpPr/>
          <p:nvPr/>
        </p:nvSpPr>
        <p:spPr>
          <a:xfrm>
            <a:off x="215646" y="3071675"/>
            <a:ext cx="698754" cy="8423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Trade </a:t>
            </a:r>
          </a:p>
          <a:p>
            <a:pPr algn="ctr"/>
            <a:r>
              <a:rPr lang="en-US" sz="1200" dirty="0" smtClean="0"/>
              <a:t>Store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5762892" y="172243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5915292" y="187483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Market</a:t>
            </a:r>
          </a:p>
          <a:p>
            <a:pPr algn="ctr"/>
            <a:r>
              <a:rPr lang="en-US" sz="1200" dirty="0" smtClean="0"/>
              <a:t>Data</a:t>
            </a:r>
          </a:p>
          <a:p>
            <a:pPr algn="ctr"/>
            <a:r>
              <a:rPr lang="en-US" sz="1200" dirty="0" smtClean="0"/>
              <a:t>-fix</a:t>
            </a:r>
          </a:p>
          <a:p>
            <a:pPr algn="ctr"/>
            <a:r>
              <a:rPr lang="en-US" sz="1200" dirty="0" smtClean="0"/>
              <a:t>-itch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1924688" y="1760314"/>
            <a:ext cx="974556" cy="91440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 smtClean="0"/>
              <a:t>Strategy 1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1924688" y="3071675"/>
            <a:ext cx="974556" cy="91440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 smtClean="0"/>
              <a:t>Strategy 2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1924688" y="4346427"/>
            <a:ext cx="974556" cy="91440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 smtClean="0"/>
              <a:t>Strategy N</a:t>
            </a:r>
            <a:endParaRPr lang="en-US" sz="1200" dirty="0"/>
          </a:p>
        </p:txBody>
      </p:sp>
      <p:cxnSp>
        <p:nvCxnSpPr>
          <p:cNvPr id="80" name="Straight Connector 79"/>
          <p:cNvCxnSpPr>
            <a:stCxn id="20" idx="1"/>
            <a:endCxn id="42" idx="3"/>
          </p:cNvCxnSpPr>
          <p:nvPr/>
        </p:nvCxnSpPr>
        <p:spPr>
          <a:xfrm flipH="1" flipV="1">
            <a:off x="2899244" y="2217514"/>
            <a:ext cx="714540" cy="2661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20" idx="3"/>
          </p:cNvCxnSpPr>
          <p:nvPr/>
        </p:nvCxnSpPr>
        <p:spPr>
          <a:xfrm flipH="1">
            <a:off x="4512097" y="2179638"/>
            <a:ext cx="1250796" cy="6449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4512097" y="2244132"/>
            <a:ext cx="1403196" cy="8790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1" idx="4"/>
            <a:endCxn id="42" idx="1"/>
          </p:cNvCxnSpPr>
          <p:nvPr/>
        </p:nvCxnSpPr>
        <p:spPr>
          <a:xfrm flipV="1">
            <a:off x="914400" y="2217514"/>
            <a:ext cx="1010288" cy="127531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1" idx="4"/>
            <a:endCxn id="43" idx="1"/>
          </p:cNvCxnSpPr>
          <p:nvPr/>
        </p:nvCxnSpPr>
        <p:spPr>
          <a:xfrm>
            <a:off x="914400" y="3492826"/>
            <a:ext cx="1010288" cy="3604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1" idx="4"/>
            <a:endCxn id="44" idx="1"/>
          </p:cNvCxnSpPr>
          <p:nvPr/>
        </p:nvCxnSpPr>
        <p:spPr>
          <a:xfrm>
            <a:off x="914400" y="3492826"/>
            <a:ext cx="1010288" cy="131080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43" idx="3"/>
          </p:cNvCxnSpPr>
          <p:nvPr/>
        </p:nvCxnSpPr>
        <p:spPr>
          <a:xfrm flipV="1">
            <a:off x="2899244" y="2332038"/>
            <a:ext cx="3016048" cy="119683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43" idx="3"/>
          </p:cNvCxnSpPr>
          <p:nvPr/>
        </p:nvCxnSpPr>
        <p:spPr>
          <a:xfrm>
            <a:off x="2899244" y="3528875"/>
            <a:ext cx="2711248" cy="105820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44" idx="3"/>
            <a:endCxn id="38" idx="1"/>
          </p:cNvCxnSpPr>
          <p:nvPr/>
        </p:nvCxnSpPr>
        <p:spPr>
          <a:xfrm flipV="1">
            <a:off x="2899244" y="2332038"/>
            <a:ext cx="3016048" cy="247158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44" idx="3"/>
          </p:cNvCxnSpPr>
          <p:nvPr/>
        </p:nvCxnSpPr>
        <p:spPr>
          <a:xfrm flipV="1">
            <a:off x="2899244" y="4587077"/>
            <a:ext cx="2711248" cy="21655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5610493" y="376157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3" name="Rectangle 122"/>
          <p:cNvSpPr/>
          <p:nvPr/>
        </p:nvSpPr>
        <p:spPr>
          <a:xfrm>
            <a:off x="5762893" y="391397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4" name="Rectangle 123"/>
          <p:cNvSpPr/>
          <p:nvPr/>
        </p:nvSpPr>
        <p:spPr>
          <a:xfrm>
            <a:off x="5915293" y="406637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</a:t>
            </a:r>
          </a:p>
          <a:p>
            <a:pPr algn="ctr"/>
            <a:r>
              <a:rPr lang="en-US" sz="1200" dirty="0" smtClean="0"/>
              <a:t>Entry</a:t>
            </a:r>
          </a:p>
          <a:p>
            <a:pPr algn="ctr"/>
            <a:r>
              <a:rPr lang="en-US" sz="1200" dirty="0" smtClean="0"/>
              <a:t>-fix</a:t>
            </a:r>
          </a:p>
          <a:p>
            <a:pPr algn="ctr"/>
            <a:r>
              <a:rPr lang="en-US" sz="1200" dirty="0" smtClean="0"/>
              <a:t>-itch</a:t>
            </a:r>
            <a:endParaRPr lang="en-US" sz="1200" dirty="0"/>
          </a:p>
        </p:txBody>
      </p:sp>
      <p:sp>
        <p:nvSpPr>
          <p:cNvPr id="133" name="Rectangle 132"/>
          <p:cNvSpPr/>
          <p:nvPr/>
        </p:nvSpPr>
        <p:spPr>
          <a:xfrm>
            <a:off x="7620000" y="1722438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4" name="Rectangle 133"/>
          <p:cNvSpPr/>
          <p:nvPr/>
        </p:nvSpPr>
        <p:spPr>
          <a:xfrm>
            <a:off x="7772400" y="1874838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Venue</a:t>
            </a:r>
          </a:p>
          <a:p>
            <a:pPr algn="ctr"/>
            <a:r>
              <a:rPr lang="en-US" sz="1400" dirty="0" smtClean="0"/>
              <a:t>Market Data Stream</a:t>
            </a:r>
            <a:endParaRPr lang="en-US" sz="1400" dirty="0"/>
          </a:p>
        </p:txBody>
      </p:sp>
      <p:sp>
        <p:nvSpPr>
          <p:cNvPr id="138" name="Rectangle 137"/>
          <p:cNvSpPr/>
          <p:nvPr/>
        </p:nvSpPr>
        <p:spPr>
          <a:xfrm>
            <a:off x="7662172" y="3913977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139" name="Rectangle 138"/>
          <p:cNvSpPr/>
          <p:nvPr/>
        </p:nvSpPr>
        <p:spPr>
          <a:xfrm>
            <a:off x="7814572" y="4066377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Venue </a:t>
            </a:r>
          </a:p>
          <a:p>
            <a:pPr algn="ctr"/>
            <a:r>
              <a:rPr lang="en-US" sz="1400" dirty="0" smtClean="0"/>
              <a:t>Order </a:t>
            </a:r>
          </a:p>
          <a:p>
            <a:pPr algn="ctr"/>
            <a:r>
              <a:rPr lang="en-US" sz="1400" dirty="0" smtClean="0"/>
              <a:t>Entry </a:t>
            </a:r>
          </a:p>
          <a:p>
            <a:pPr algn="ctr"/>
            <a:r>
              <a:rPr lang="en-US" sz="1400" dirty="0" smtClean="0"/>
              <a:t>Stream</a:t>
            </a:r>
            <a:endParaRPr lang="en-US" sz="1400" dirty="0" smtClean="0"/>
          </a:p>
        </p:txBody>
      </p:sp>
      <p:cxnSp>
        <p:nvCxnSpPr>
          <p:cNvPr id="17" name="Straight Arrow Connector 16"/>
          <p:cNvCxnSpPr>
            <a:stCxn id="134" idx="1"/>
            <a:endCxn id="38" idx="3"/>
          </p:cNvCxnSpPr>
          <p:nvPr/>
        </p:nvCxnSpPr>
        <p:spPr>
          <a:xfrm flipH="1">
            <a:off x="6829692" y="2332038"/>
            <a:ext cx="942708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9" idx="1"/>
            <a:endCxn id="124" idx="3"/>
          </p:cNvCxnSpPr>
          <p:nvPr/>
        </p:nvCxnSpPr>
        <p:spPr>
          <a:xfrm flipH="1">
            <a:off x="6829693" y="4523577"/>
            <a:ext cx="984879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7200900" y="736600"/>
            <a:ext cx="38100" cy="54864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1" y="5899834"/>
            <a:ext cx="132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Durable </a:t>
            </a:r>
          </a:p>
          <a:p>
            <a:r>
              <a:rPr lang="en-US" dirty="0" smtClean="0"/>
              <a:t>Store for Trade Info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1886589" y="5664200"/>
            <a:ext cx="1279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Trading strategies</a:t>
            </a:r>
          </a:p>
          <a:p>
            <a:r>
              <a:rPr lang="en-US" dirty="0" smtClean="0"/>
              <a:t> written with API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3543300" y="5125134"/>
            <a:ext cx="115929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Synthetic order book created from all markets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5610492" y="5118100"/>
            <a:ext cx="147610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Proxies for market data incoming </a:t>
            </a:r>
          </a:p>
          <a:p>
            <a:r>
              <a:rPr lang="en-US" dirty="0"/>
              <a:t>a</a:t>
            </a:r>
            <a:r>
              <a:rPr lang="en-US" dirty="0" smtClean="0"/>
              <a:t>nd order entry outgoing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7471673" y="5143500"/>
            <a:ext cx="13081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ECN / Trading</a:t>
            </a:r>
          </a:p>
          <a:p>
            <a:r>
              <a:rPr lang="en-US" dirty="0"/>
              <a:t>v</a:t>
            </a:r>
            <a:r>
              <a:rPr lang="en-US" dirty="0" smtClean="0"/>
              <a:t>enues via  Internet, direct, VPN,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161" name="Title 1"/>
          <p:cNvSpPr txBox="1">
            <a:spLocks/>
          </p:cNvSpPr>
          <p:nvPr/>
        </p:nvSpPr>
        <p:spPr>
          <a:xfrm>
            <a:off x="2048090" y="914400"/>
            <a:ext cx="698754" cy="731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</a:t>
            </a:r>
          </a:p>
        </p:txBody>
      </p:sp>
      <p:sp>
        <p:nvSpPr>
          <p:cNvPr id="163" name="Title 1"/>
          <p:cNvSpPr txBox="1">
            <a:spLocks/>
          </p:cNvSpPr>
          <p:nvPr/>
        </p:nvSpPr>
        <p:spPr>
          <a:xfrm>
            <a:off x="215646" y="914400"/>
            <a:ext cx="698754" cy="731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66" name="Title 1"/>
          <p:cNvSpPr txBox="1">
            <a:spLocks/>
          </p:cNvSpPr>
          <p:nvPr/>
        </p:nvSpPr>
        <p:spPr>
          <a:xfrm>
            <a:off x="7670546" y="889000"/>
            <a:ext cx="698754" cy="731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64" name="Title 1"/>
          <p:cNvSpPr txBox="1">
            <a:spLocks/>
          </p:cNvSpPr>
          <p:nvPr/>
        </p:nvSpPr>
        <p:spPr>
          <a:xfrm>
            <a:off x="5889638" y="889000"/>
            <a:ext cx="698754" cy="731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65" name="Title 1"/>
          <p:cNvSpPr txBox="1">
            <a:spLocks/>
          </p:cNvSpPr>
          <p:nvPr/>
        </p:nvSpPr>
        <p:spPr>
          <a:xfrm>
            <a:off x="3708146" y="914400"/>
            <a:ext cx="698754" cy="731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66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Server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613784" y="1785714"/>
            <a:ext cx="898313" cy="91683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 smtClean="0"/>
              <a:t>Aggregated </a:t>
            </a:r>
          </a:p>
          <a:p>
            <a:pPr algn="ctr"/>
            <a:r>
              <a:rPr lang="en-US" sz="1200" dirty="0" smtClean="0"/>
              <a:t>Order</a:t>
            </a:r>
          </a:p>
          <a:p>
            <a:pPr algn="ctr"/>
            <a:r>
              <a:rPr lang="en-US" sz="1200" dirty="0" smtClean="0"/>
              <a:t>Book</a:t>
            </a:r>
            <a:endParaRPr lang="en-US" sz="1200" dirty="0"/>
          </a:p>
        </p:txBody>
      </p:sp>
      <p:cxnSp>
        <p:nvCxnSpPr>
          <p:cNvPr id="46" name="Straight Arrow Connector 45"/>
          <p:cNvCxnSpPr>
            <a:stCxn id="47" idx="1"/>
            <a:endCxn id="45" idx="3"/>
          </p:cNvCxnSpPr>
          <p:nvPr/>
        </p:nvCxnSpPr>
        <p:spPr>
          <a:xfrm flipH="1">
            <a:off x="4512097" y="2027238"/>
            <a:ext cx="1098395" cy="21689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610492" y="157003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5762892" y="172243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5915292" y="187483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Market</a:t>
            </a:r>
          </a:p>
          <a:p>
            <a:pPr algn="ctr"/>
            <a:r>
              <a:rPr lang="en-US" sz="1200" dirty="0" smtClean="0"/>
              <a:t>Data</a:t>
            </a:r>
          </a:p>
          <a:p>
            <a:pPr algn="ctr"/>
            <a:r>
              <a:rPr lang="en-US" sz="1200" dirty="0" smtClean="0"/>
              <a:t>-fix</a:t>
            </a:r>
          </a:p>
          <a:p>
            <a:pPr algn="ctr"/>
            <a:r>
              <a:rPr lang="en-US" sz="1200" dirty="0" smtClean="0"/>
              <a:t>-itch</a:t>
            </a:r>
            <a:endParaRPr lang="en-US" sz="1200" dirty="0"/>
          </a:p>
        </p:txBody>
      </p:sp>
      <p:sp>
        <p:nvSpPr>
          <p:cNvPr id="51" name="Rounded Rectangle 50"/>
          <p:cNvSpPr/>
          <p:nvPr/>
        </p:nvSpPr>
        <p:spPr>
          <a:xfrm>
            <a:off x="1924688" y="1760314"/>
            <a:ext cx="974556" cy="91440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 smtClean="0"/>
              <a:t>Strategy 1</a:t>
            </a:r>
            <a:endParaRPr lang="en-US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1924688" y="3071675"/>
            <a:ext cx="974556" cy="91440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 smtClean="0"/>
              <a:t>Strategy 2</a:t>
            </a:r>
            <a:endParaRPr lang="en-US" sz="1200" dirty="0"/>
          </a:p>
        </p:txBody>
      </p:sp>
      <p:cxnSp>
        <p:nvCxnSpPr>
          <p:cNvPr id="53" name="Straight Connector 52"/>
          <p:cNvCxnSpPr>
            <a:stCxn id="45" idx="1"/>
            <a:endCxn id="51" idx="3"/>
          </p:cNvCxnSpPr>
          <p:nvPr/>
        </p:nvCxnSpPr>
        <p:spPr>
          <a:xfrm flipH="1" flipV="1">
            <a:off x="2899244" y="2217514"/>
            <a:ext cx="714540" cy="2661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5" idx="3"/>
          </p:cNvCxnSpPr>
          <p:nvPr/>
        </p:nvCxnSpPr>
        <p:spPr>
          <a:xfrm flipH="1">
            <a:off x="4512097" y="2179638"/>
            <a:ext cx="1250796" cy="6449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4512097" y="2244132"/>
            <a:ext cx="1403196" cy="8790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2" idx="3"/>
          </p:cNvCxnSpPr>
          <p:nvPr/>
        </p:nvCxnSpPr>
        <p:spPr>
          <a:xfrm flipV="1">
            <a:off x="2899244" y="2332038"/>
            <a:ext cx="3016048" cy="119683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2" idx="3"/>
          </p:cNvCxnSpPr>
          <p:nvPr/>
        </p:nvCxnSpPr>
        <p:spPr>
          <a:xfrm>
            <a:off x="2899244" y="3528875"/>
            <a:ext cx="2711248" cy="105820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0" idx="1"/>
          </p:cNvCxnSpPr>
          <p:nvPr/>
        </p:nvCxnSpPr>
        <p:spPr>
          <a:xfrm flipV="1">
            <a:off x="2899244" y="2332038"/>
            <a:ext cx="3016048" cy="247158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2899244" y="4587077"/>
            <a:ext cx="2711248" cy="21655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610493" y="376157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5762893" y="391397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5" name="Rectangle 64"/>
          <p:cNvSpPr/>
          <p:nvPr/>
        </p:nvSpPr>
        <p:spPr>
          <a:xfrm>
            <a:off x="5915293" y="406637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</a:t>
            </a:r>
          </a:p>
          <a:p>
            <a:pPr algn="ctr"/>
            <a:r>
              <a:rPr lang="en-US" sz="1200" dirty="0" smtClean="0"/>
              <a:t>Entry</a:t>
            </a:r>
          </a:p>
          <a:p>
            <a:pPr algn="ctr"/>
            <a:r>
              <a:rPr lang="en-US" sz="1200" dirty="0" smtClean="0"/>
              <a:t>-fix</a:t>
            </a:r>
          </a:p>
          <a:p>
            <a:pPr algn="ctr"/>
            <a:r>
              <a:rPr lang="en-US" sz="1200" dirty="0" smtClean="0"/>
              <a:t>-itch</a:t>
            </a:r>
            <a:endParaRPr lang="en-US" sz="1200" dirty="0"/>
          </a:p>
        </p:txBody>
      </p:sp>
      <p:sp>
        <p:nvSpPr>
          <p:cNvPr id="66" name="Rounded Rectangle 65"/>
          <p:cNvSpPr/>
          <p:nvPr/>
        </p:nvSpPr>
        <p:spPr>
          <a:xfrm>
            <a:off x="1924688" y="4346427"/>
            <a:ext cx="974556" cy="91440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 smtClean="0"/>
              <a:t>Strategy N</a:t>
            </a:r>
            <a:endParaRPr lang="en-US" sz="1200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4136291" y="2227911"/>
            <a:ext cx="425832" cy="633621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81099" y="5727700"/>
            <a:ext cx="6336216" cy="9144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All components request network configuration from </a:t>
            </a:r>
            <a:r>
              <a:rPr lang="en-US" dirty="0" err="1" smtClean="0">
                <a:solidFill>
                  <a:schemeClr val="tx1"/>
                </a:solidFill>
              </a:rPr>
              <a:t>config</a:t>
            </a:r>
            <a:r>
              <a:rPr lang="en-US" dirty="0" smtClean="0">
                <a:solidFill>
                  <a:schemeClr val="tx1"/>
                </a:solidFill>
              </a:rPr>
              <a:t> server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Config</a:t>
            </a:r>
            <a:r>
              <a:rPr lang="en-US" dirty="0" smtClean="0">
                <a:solidFill>
                  <a:schemeClr val="tx1"/>
                </a:solidFill>
              </a:rPr>
              <a:t> server runs as daemon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Local information provided by </a:t>
            </a:r>
            <a:r>
              <a:rPr lang="en-US" dirty="0" err="1" smtClean="0">
                <a:solidFill>
                  <a:schemeClr val="tx1"/>
                </a:solidFill>
              </a:rPr>
              <a:t>config</a:t>
            </a:r>
            <a:r>
              <a:rPr lang="en-US" dirty="0" smtClean="0">
                <a:solidFill>
                  <a:schemeClr val="tx1"/>
                </a:solidFill>
              </a:rPr>
              <a:t> file or command line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19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There is one unique process for market data receipt for each market (1:1)</a:t>
            </a:r>
          </a:p>
          <a:p>
            <a:r>
              <a:rPr lang="en-US" dirty="0" smtClean="0"/>
              <a:t>There is one unique process for order entry for each market (1:1)</a:t>
            </a:r>
          </a:p>
          <a:p>
            <a:r>
              <a:rPr lang="en-US" dirty="0" smtClean="0"/>
              <a:t>Aggregated book is an optional component</a:t>
            </a:r>
          </a:p>
          <a:p>
            <a:r>
              <a:rPr lang="en-US" dirty="0" smtClean="0"/>
              <a:t>Trade serialization is now in MYSQL but can be any DB even no-SQL</a:t>
            </a:r>
          </a:p>
          <a:p>
            <a:r>
              <a:rPr lang="en-US" dirty="0" smtClean="0"/>
              <a:t>Market data and order entry can use any protocol</a:t>
            </a:r>
          </a:p>
          <a:p>
            <a:r>
              <a:rPr lang="en-US" dirty="0" smtClean="0"/>
              <a:t>Market data is normalized in the market data receiver before being forwarded to strategies</a:t>
            </a:r>
          </a:p>
        </p:txBody>
      </p:sp>
    </p:spTree>
    <p:extLst>
      <p:ext uri="{BB962C8B-B14F-4D97-AF65-F5344CB8AC3E}">
        <p14:creationId xmlns:p14="http://schemas.microsoft.com/office/powerpoint/2010/main" val="255522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note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Components use TCP but can use UDP or PGM </a:t>
            </a:r>
          </a:p>
          <a:p>
            <a:r>
              <a:rPr lang="en-US" dirty="0" smtClean="0"/>
              <a:t>Market data is pub/sub </a:t>
            </a:r>
          </a:p>
          <a:p>
            <a:r>
              <a:rPr lang="en-US" dirty="0" smtClean="0"/>
              <a:t>Order entry is TCP but not synchronous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576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Market data connectors initiate connections to venues and start flow (subscription type specified in </a:t>
            </a:r>
            <a:r>
              <a:rPr lang="en-US" dirty="0" err="1" smtClean="0"/>
              <a:t>config</a:t>
            </a:r>
            <a:r>
              <a:rPr lang="en-US" dirty="0" smtClean="0"/>
              <a:t> file)</a:t>
            </a:r>
          </a:p>
        </p:txBody>
      </p:sp>
    </p:spTree>
    <p:extLst>
      <p:ext uri="{BB962C8B-B14F-4D97-AF65-F5344CB8AC3E}">
        <p14:creationId xmlns:p14="http://schemas.microsoft.com/office/powerpoint/2010/main" val="3251611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4279</TotalTime>
  <Words>248</Words>
  <Application>Microsoft Macintosh PowerPoint</Application>
  <PresentationFormat>On-screen Show (4:3)</PresentationFormat>
  <Paragraphs>68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Overview</vt:lpstr>
      <vt:lpstr>Configuration Server</vt:lpstr>
      <vt:lpstr>Things to note</vt:lpstr>
      <vt:lpstr>Things to note (2)</vt:lpstr>
      <vt:lpstr>Flow</vt:lpstr>
    </vt:vector>
  </TitlesOfParts>
  <Company>Capital K Partners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Timir Karia</dc:creator>
  <cp:lastModifiedBy>Timir Karia</cp:lastModifiedBy>
  <cp:revision>17</cp:revision>
  <dcterms:created xsi:type="dcterms:W3CDTF">2013-03-22T16:37:31Z</dcterms:created>
  <dcterms:modified xsi:type="dcterms:W3CDTF">2013-03-25T15:56:54Z</dcterms:modified>
</cp:coreProperties>
</file>