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96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4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8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4B2E-4983-C647-8CE3-153FA897747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K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</a:t>
            </a:r>
            <a:r>
              <a:rPr lang="en-US" dirty="0" smtClean="0"/>
              <a:t>pen source trading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8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13784" y="1785714"/>
            <a:ext cx="898313" cy="91683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Aggregated </a:t>
            </a:r>
          </a:p>
          <a:p>
            <a:pPr algn="ctr"/>
            <a:r>
              <a:rPr lang="en-US" sz="1200" dirty="0" smtClean="0"/>
              <a:t>Order</a:t>
            </a:r>
          </a:p>
          <a:p>
            <a:pPr algn="ctr"/>
            <a:r>
              <a:rPr lang="en-US" sz="1200" dirty="0" smtClean="0"/>
              <a:t>Book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12" idx="1"/>
            <a:endCxn id="20" idx="3"/>
          </p:cNvCxnSpPr>
          <p:nvPr/>
        </p:nvCxnSpPr>
        <p:spPr>
          <a:xfrm flipH="1">
            <a:off x="4512097" y="2027238"/>
            <a:ext cx="1098395" cy="21689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10492" y="15700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467600" y="157003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509772" y="376157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1" name="Can 10"/>
          <p:cNvSpPr/>
          <p:nvPr/>
        </p:nvSpPr>
        <p:spPr>
          <a:xfrm>
            <a:off x="215646" y="3071675"/>
            <a:ext cx="698754" cy="8423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Trade </a:t>
            </a:r>
          </a:p>
          <a:p>
            <a:pPr algn="ctr"/>
            <a:r>
              <a:rPr lang="en-US" sz="1200" dirty="0" smtClean="0"/>
              <a:t>Store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5762892" y="17224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915292" y="1874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Market</a:t>
            </a:r>
          </a:p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-fix</a:t>
            </a:r>
          </a:p>
          <a:p>
            <a:pPr algn="ctr"/>
            <a:r>
              <a:rPr lang="en-US" sz="1200" dirty="0" smtClean="0"/>
              <a:t>-itch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924688" y="1760314"/>
            <a:ext cx="974556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Strategy 1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1924688" y="3071675"/>
            <a:ext cx="974556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Strategy 2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1924688" y="4346427"/>
            <a:ext cx="974556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Strategy N</a:t>
            </a:r>
            <a:endParaRPr lang="en-US" sz="1200" dirty="0"/>
          </a:p>
        </p:txBody>
      </p:sp>
      <p:cxnSp>
        <p:nvCxnSpPr>
          <p:cNvPr id="80" name="Straight Connector 79"/>
          <p:cNvCxnSpPr>
            <a:stCxn id="20" idx="1"/>
            <a:endCxn id="42" idx="3"/>
          </p:cNvCxnSpPr>
          <p:nvPr/>
        </p:nvCxnSpPr>
        <p:spPr>
          <a:xfrm flipH="1" flipV="1">
            <a:off x="2899244" y="2217514"/>
            <a:ext cx="714540" cy="2661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20" idx="3"/>
          </p:cNvCxnSpPr>
          <p:nvPr/>
        </p:nvCxnSpPr>
        <p:spPr>
          <a:xfrm flipH="1">
            <a:off x="4512097" y="2179638"/>
            <a:ext cx="1250796" cy="6449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4512097" y="2244132"/>
            <a:ext cx="1403196" cy="879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1" idx="4"/>
            <a:endCxn id="42" idx="1"/>
          </p:cNvCxnSpPr>
          <p:nvPr/>
        </p:nvCxnSpPr>
        <p:spPr>
          <a:xfrm flipV="1">
            <a:off x="914400" y="2217514"/>
            <a:ext cx="1010288" cy="12753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4"/>
            <a:endCxn id="43" idx="1"/>
          </p:cNvCxnSpPr>
          <p:nvPr/>
        </p:nvCxnSpPr>
        <p:spPr>
          <a:xfrm>
            <a:off x="914400" y="3492826"/>
            <a:ext cx="1010288" cy="3604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1" idx="4"/>
            <a:endCxn id="44" idx="1"/>
          </p:cNvCxnSpPr>
          <p:nvPr/>
        </p:nvCxnSpPr>
        <p:spPr>
          <a:xfrm>
            <a:off x="914400" y="3492826"/>
            <a:ext cx="1010288" cy="131080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3" idx="3"/>
          </p:cNvCxnSpPr>
          <p:nvPr/>
        </p:nvCxnSpPr>
        <p:spPr>
          <a:xfrm flipV="1">
            <a:off x="2899244" y="2332038"/>
            <a:ext cx="3016048" cy="119683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3" idx="3"/>
          </p:cNvCxnSpPr>
          <p:nvPr/>
        </p:nvCxnSpPr>
        <p:spPr>
          <a:xfrm>
            <a:off x="2899244" y="3528875"/>
            <a:ext cx="2711248" cy="10582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4" idx="3"/>
            <a:endCxn id="38" idx="1"/>
          </p:cNvCxnSpPr>
          <p:nvPr/>
        </p:nvCxnSpPr>
        <p:spPr>
          <a:xfrm flipV="1">
            <a:off x="2899244" y="2332038"/>
            <a:ext cx="3016048" cy="24715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3"/>
          </p:cNvCxnSpPr>
          <p:nvPr/>
        </p:nvCxnSpPr>
        <p:spPr>
          <a:xfrm flipV="1">
            <a:off x="2899244" y="4587077"/>
            <a:ext cx="2711248" cy="21655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610493" y="37615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5762893" y="39139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915293" y="40663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</a:p>
          <a:p>
            <a:pPr algn="ctr"/>
            <a:r>
              <a:rPr lang="en-US" sz="1200" dirty="0" smtClean="0"/>
              <a:t>Entry</a:t>
            </a:r>
          </a:p>
          <a:p>
            <a:pPr algn="ctr"/>
            <a:r>
              <a:rPr lang="en-US" sz="1200" dirty="0" smtClean="0"/>
              <a:t>-fix</a:t>
            </a:r>
          </a:p>
          <a:p>
            <a:pPr algn="ctr"/>
            <a:r>
              <a:rPr lang="en-US" sz="1200" dirty="0" smtClean="0"/>
              <a:t>-itch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7620000" y="172243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7772400" y="187483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Venue</a:t>
            </a:r>
          </a:p>
          <a:p>
            <a:pPr algn="ctr"/>
            <a:r>
              <a:rPr lang="en-US" sz="1400" dirty="0" smtClean="0"/>
              <a:t>Market Data Stream</a:t>
            </a:r>
            <a:endParaRPr lang="en-US" sz="1400" dirty="0"/>
          </a:p>
        </p:txBody>
      </p:sp>
      <p:sp>
        <p:nvSpPr>
          <p:cNvPr id="138" name="Rectangle 137"/>
          <p:cNvSpPr/>
          <p:nvPr/>
        </p:nvSpPr>
        <p:spPr>
          <a:xfrm>
            <a:off x="7662172" y="391397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39" name="Rectangle 138"/>
          <p:cNvSpPr/>
          <p:nvPr/>
        </p:nvSpPr>
        <p:spPr>
          <a:xfrm>
            <a:off x="7814572" y="406637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Venue </a:t>
            </a:r>
          </a:p>
          <a:p>
            <a:pPr algn="ctr"/>
            <a:r>
              <a:rPr lang="en-US" sz="1400" dirty="0" smtClean="0"/>
              <a:t>Order </a:t>
            </a:r>
          </a:p>
          <a:p>
            <a:pPr algn="ctr"/>
            <a:r>
              <a:rPr lang="en-US" sz="1400" dirty="0" smtClean="0"/>
              <a:t>Entry </a:t>
            </a:r>
          </a:p>
          <a:p>
            <a:pPr algn="ctr"/>
            <a:r>
              <a:rPr lang="en-US" sz="1400" dirty="0" smtClean="0"/>
              <a:t>Stream</a:t>
            </a:r>
          </a:p>
        </p:txBody>
      </p:sp>
      <p:cxnSp>
        <p:nvCxnSpPr>
          <p:cNvPr id="17" name="Straight Arrow Connector 16"/>
          <p:cNvCxnSpPr>
            <a:stCxn id="134" idx="1"/>
            <a:endCxn id="38" idx="3"/>
          </p:cNvCxnSpPr>
          <p:nvPr/>
        </p:nvCxnSpPr>
        <p:spPr>
          <a:xfrm flipH="1">
            <a:off x="6829692" y="2332038"/>
            <a:ext cx="94270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9" idx="1"/>
            <a:endCxn id="124" idx="3"/>
          </p:cNvCxnSpPr>
          <p:nvPr/>
        </p:nvCxnSpPr>
        <p:spPr>
          <a:xfrm flipH="1">
            <a:off x="6829693" y="4523577"/>
            <a:ext cx="98487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7200900" y="736600"/>
            <a:ext cx="38100" cy="54864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" y="5899834"/>
            <a:ext cx="132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Durable </a:t>
            </a:r>
          </a:p>
          <a:p>
            <a:r>
              <a:rPr lang="en-US" dirty="0" smtClean="0"/>
              <a:t>Store for Trade Info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886589" y="5664200"/>
            <a:ext cx="1279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Trading strategies</a:t>
            </a:r>
          </a:p>
          <a:p>
            <a:r>
              <a:rPr lang="en-US" dirty="0" smtClean="0"/>
              <a:t> written with API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543300" y="5125134"/>
            <a:ext cx="11592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Synthetic order book created from all markets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610492" y="5118100"/>
            <a:ext cx="1476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Proxies for market data incoming </a:t>
            </a:r>
          </a:p>
          <a:p>
            <a:r>
              <a:rPr lang="en-US" dirty="0"/>
              <a:t>a</a:t>
            </a:r>
            <a:r>
              <a:rPr lang="en-US" dirty="0" smtClean="0"/>
              <a:t>nd order entry outgoing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471673" y="5143500"/>
            <a:ext cx="13081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ECN / Trading</a:t>
            </a:r>
          </a:p>
          <a:p>
            <a:r>
              <a:rPr lang="en-US" dirty="0"/>
              <a:t>v</a:t>
            </a:r>
            <a:r>
              <a:rPr lang="en-US" dirty="0" smtClean="0"/>
              <a:t>enues via  Internet, direct, VPN,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161" name="Title 1"/>
          <p:cNvSpPr txBox="1">
            <a:spLocks/>
          </p:cNvSpPr>
          <p:nvPr/>
        </p:nvSpPr>
        <p:spPr>
          <a:xfrm>
            <a:off x="2048090" y="914400"/>
            <a:ext cx="698754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215646" y="914400"/>
            <a:ext cx="698754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66" name="Title 1"/>
          <p:cNvSpPr txBox="1">
            <a:spLocks/>
          </p:cNvSpPr>
          <p:nvPr/>
        </p:nvSpPr>
        <p:spPr>
          <a:xfrm>
            <a:off x="7670546" y="889000"/>
            <a:ext cx="698754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4" name="Title 1"/>
          <p:cNvSpPr txBox="1">
            <a:spLocks/>
          </p:cNvSpPr>
          <p:nvPr/>
        </p:nvSpPr>
        <p:spPr>
          <a:xfrm>
            <a:off x="5889638" y="889000"/>
            <a:ext cx="698754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5" name="Title 1"/>
          <p:cNvSpPr txBox="1">
            <a:spLocks/>
          </p:cNvSpPr>
          <p:nvPr/>
        </p:nvSpPr>
        <p:spPr>
          <a:xfrm>
            <a:off x="3708146" y="914400"/>
            <a:ext cx="698754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Server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13784" y="1785714"/>
            <a:ext cx="898313" cy="91683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Aggregated </a:t>
            </a:r>
          </a:p>
          <a:p>
            <a:pPr algn="ctr"/>
            <a:r>
              <a:rPr lang="en-US" sz="1200" dirty="0" smtClean="0"/>
              <a:t>Order</a:t>
            </a:r>
          </a:p>
          <a:p>
            <a:pPr algn="ctr"/>
            <a:r>
              <a:rPr lang="en-US" sz="1200" dirty="0" smtClean="0"/>
              <a:t>Book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47" idx="1"/>
            <a:endCxn id="45" idx="3"/>
          </p:cNvCxnSpPr>
          <p:nvPr/>
        </p:nvCxnSpPr>
        <p:spPr>
          <a:xfrm flipH="1">
            <a:off x="4512097" y="2027238"/>
            <a:ext cx="1098395" cy="21689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10492" y="15700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762892" y="17224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5915292" y="1874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Market</a:t>
            </a:r>
          </a:p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-fix</a:t>
            </a:r>
          </a:p>
          <a:p>
            <a:pPr algn="ctr"/>
            <a:r>
              <a:rPr lang="en-US" sz="1200" dirty="0" smtClean="0"/>
              <a:t>-itch</a:t>
            </a:r>
            <a:endParaRPr lang="en-US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1924688" y="1760314"/>
            <a:ext cx="974556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Strategy 1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1924688" y="3071675"/>
            <a:ext cx="974556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Strategy 2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45" idx="1"/>
            <a:endCxn id="51" idx="3"/>
          </p:cNvCxnSpPr>
          <p:nvPr/>
        </p:nvCxnSpPr>
        <p:spPr>
          <a:xfrm flipH="1" flipV="1">
            <a:off x="2899244" y="2217514"/>
            <a:ext cx="714540" cy="2661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5" idx="3"/>
          </p:cNvCxnSpPr>
          <p:nvPr/>
        </p:nvCxnSpPr>
        <p:spPr>
          <a:xfrm flipH="1">
            <a:off x="4512097" y="2179638"/>
            <a:ext cx="1250796" cy="6449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512097" y="2244132"/>
            <a:ext cx="1403196" cy="879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3"/>
          </p:cNvCxnSpPr>
          <p:nvPr/>
        </p:nvCxnSpPr>
        <p:spPr>
          <a:xfrm flipV="1">
            <a:off x="2899244" y="2332038"/>
            <a:ext cx="3016048" cy="119683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3"/>
          </p:cNvCxnSpPr>
          <p:nvPr/>
        </p:nvCxnSpPr>
        <p:spPr>
          <a:xfrm>
            <a:off x="2899244" y="3528875"/>
            <a:ext cx="2711248" cy="10582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0" idx="1"/>
          </p:cNvCxnSpPr>
          <p:nvPr/>
        </p:nvCxnSpPr>
        <p:spPr>
          <a:xfrm flipV="1">
            <a:off x="2899244" y="2332038"/>
            <a:ext cx="3016048" cy="24715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899244" y="4587077"/>
            <a:ext cx="2711248" cy="21655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610493" y="37615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5762893" y="39139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5915293" y="40663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</a:p>
          <a:p>
            <a:pPr algn="ctr"/>
            <a:r>
              <a:rPr lang="en-US" sz="1200" dirty="0" smtClean="0"/>
              <a:t>Entry</a:t>
            </a:r>
          </a:p>
          <a:p>
            <a:pPr algn="ctr"/>
            <a:r>
              <a:rPr lang="en-US" sz="1200" dirty="0" smtClean="0"/>
              <a:t>-fix</a:t>
            </a:r>
          </a:p>
          <a:p>
            <a:pPr algn="ctr"/>
            <a:r>
              <a:rPr lang="en-US" sz="1200" dirty="0" smtClean="0"/>
              <a:t>-itch</a:t>
            </a:r>
            <a:endParaRPr lang="en-US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1924688" y="4346427"/>
            <a:ext cx="974556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Strategy N</a:t>
            </a:r>
            <a:endParaRPr lang="en-US" sz="12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4136291" y="2227911"/>
            <a:ext cx="425832" cy="63362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1099" y="5727700"/>
            <a:ext cx="6336216" cy="914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 components request network configuration from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r>
              <a:rPr lang="en-US" dirty="0" smtClean="0">
                <a:solidFill>
                  <a:schemeClr val="tx1"/>
                </a:solidFill>
              </a:rPr>
              <a:t> server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Config</a:t>
            </a:r>
            <a:r>
              <a:rPr lang="en-US" dirty="0" smtClean="0">
                <a:solidFill>
                  <a:schemeClr val="tx1"/>
                </a:solidFill>
              </a:rPr>
              <a:t> server runs as daemon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Local information provided by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r>
              <a:rPr lang="en-US" dirty="0" smtClean="0">
                <a:solidFill>
                  <a:schemeClr val="tx1"/>
                </a:solidFill>
              </a:rPr>
              <a:t> file or command 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is one unique process for market data receipt for each market (1:1)</a:t>
            </a:r>
          </a:p>
          <a:p>
            <a:r>
              <a:rPr lang="en-US" dirty="0" smtClean="0"/>
              <a:t>There is one unique process for order entry for each market (1:1)</a:t>
            </a:r>
          </a:p>
          <a:p>
            <a:r>
              <a:rPr lang="en-US" dirty="0" smtClean="0"/>
              <a:t>Aggregated book is an optional component</a:t>
            </a:r>
          </a:p>
          <a:p>
            <a:r>
              <a:rPr lang="en-US" dirty="0" smtClean="0"/>
              <a:t>Trade serialization is now in MYSQL but can be any DB even no-SQL</a:t>
            </a:r>
          </a:p>
          <a:p>
            <a:r>
              <a:rPr lang="en-US" dirty="0" smtClean="0"/>
              <a:t>Market data and order entry can use any protocol</a:t>
            </a:r>
          </a:p>
          <a:p>
            <a:r>
              <a:rPr lang="en-US" dirty="0" smtClean="0"/>
              <a:t>Market data is normalized in the market data receiver before being forwarded to strategies</a:t>
            </a:r>
          </a:p>
        </p:txBody>
      </p:sp>
    </p:spTree>
    <p:extLst>
      <p:ext uri="{BB962C8B-B14F-4D97-AF65-F5344CB8AC3E}">
        <p14:creationId xmlns:p14="http://schemas.microsoft.com/office/powerpoint/2010/main" val="255522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use TCP but can use UDP or PGM </a:t>
            </a:r>
          </a:p>
          <a:p>
            <a:r>
              <a:rPr lang="en-US" dirty="0" smtClean="0"/>
              <a:t>Market data is pub/sub </a:t>
            </a:r>
          </a:p>
          <a:p>
            <a:r>
              <a:rPr lang="en-US" dirty="0" smtClean="0"/>
              <a:t>Order entry is TCP but not </a:t>
            </a:r>
            <a:r>
              <a:rPr lang="en-US" dirty="0" smtClean="0"/>
              <a:t>synchronous (i.e. </a:t>
            </a:r>
            <a:r>
              <a:rPr lang="en-US" dirty="0" smtClean="0"/>
              <a:t>not request/response)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576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data connectors initiate connections to venues and start flow (subscription type specified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</p:txBody>
      </p:sp>
    </p:spTree>
    <p:extLst>
      <p:ext uri="{BB962C8B-B14F-4D97-AF65-F5344CB8AC3E}">
        <p14:creationId xmlns:p14="http://schemas.microsoft.com/office/powerpoint/2010/main" val="325161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12719</TotalTime>
  <Words>254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System K Overview</vt:lpstr>
      <vt:lpstr>Overview</vt:lpstr>
      <vt:lpstr>Configuration Server</vt:lpstr>
      <vt:lpstr>Things to note</vt:lpstr>
      <vt:lpstr>Things to note (2)</vt:lpstr>
      <vt:lpstr>Flow</vt:lpstr>
    </vt:vector>
  </TitlesOfParts>
  <Company>Capital K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Timir Karia</dc:creator>
  <cp:lastModifiedBy>Timir Karia</cp:lastModifiedBy>
  <cp:revision>19</cp:revision>
  <dcterms:created xsi:type="dcterms:W3CDTF">2013-03-22T16:37:31Z</dcterms:created>
  <dcterms:modified xsi:type="dcterms:W3CDTF">2013-07-16T12:26:20Z</dcterms:modified>
</cp:coreProperties>
</file>