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406" r:id="rId3"/>
    <p:sldId id="479" r:id="rId4"/>
    <p:sldId id="480" r:id="rId5"/>
    <p:sldId id="481" r:id="rId6"/>
    <p:sldId id="409" r:id="rId7"/>
    <p:sldId id="482" r:id="rId8"/>
    <p:sldId id="257" r:id="rId9"/>
    <p:sldId id="484" r:id="rId10"/>
    <p:sldId id="483" r:id="rId11"/>
    <p:sldId id="410" r:id="rId12"/>
    <p:sldId id="412" r:id="rId13"/>
    <p:sldId id="411" r:id="rId14"/>
    <p:sldId id="414" r:id="rId15"/>
    <p:sldId id="415" r:id="rId16"/>
    <p:sldId id="416" r:id="rId17"/>
    <p:sldId id="417" r:id="rId18"/>
    <p:sldId id="485" r:id="rId19"/>
    <p:sldId id="418" r:id="rId20"/>
    <p:sldId id="430" r:id="rId21"/>
    <p:sldId id="427" r:id="rId22"/>
    <p:sldId id="431" r:id="rId23"/>
    <p:sldId id="454" r:id="rId24"/>
    <p:sldId id="442" r:id="rId25"/>
    <p:sldId id="443" r:id="rId26"/>
    <p:sldId id="385" r:id="rId27"/>
    <p:sldId id="420" r:id="rId28"/>
    <p:sldId id="386" r:id="rId29"/>
    <p:sldId id="421" r:id="rId30"/>
    <p:sldId id="419" r:id="rId31"/>
    <p:sldId id="423" r:id="rId32"/>
    <p:sldId id="424" r:id="rId33"/>
    <p:sldId id="426" r:id="rId34"/>
    <p:sldId id="486" r:id="rId35"/>
    <p:sldId id="428" r:id="rId36"/>
    <p:sldId id="433" r:id="rId37"/>
    <p:sldId id="432" r:id="rId38"/>
    <p:sldId id="434" r:id="rId39"/>
    <p:sldId id="455" r:id="rId40"/>
    <p:sldId id="445" r:id="rId41"/>
    <p:sldId id="456" r:id="rId42"/>
    <p:sldId id="446" r:id="rId43"/>
    <p:sldId id="457" r:id="rId44"/>
    <p:sldId id="447" r:id="rId45"/>
    <p:sldId id="458" r:id="rId46"/>
    <p:sldId id="448" r:id="rId4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0000"/>
    <a:srgbClr val="FFC000"/>
    <a:srgbClr val="FF092C"/>
    <a:srgbClr val="0077C8"/>
    <a:srgbClr val="70AD47"/>
    <a:srgbClr val="003A70"/>
    <a:srgbClr val="FFC72C"/>
    <a:srgbClr val="00B2A9"/>
    <a:srgbClr val="006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ile 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7" autoAdjust="0"/>
    <p:restoredTop sz="96374" autoAdjust="0"/>
  </p:normalViewPr>
  <p:slideViewPr>
    <p:cSldViewPr snapToGrid="0" snapToObjects="1" showGuides="1">
      <p:cViewPr varScale="1">
        <p:scale>
          <a:sx n="63" d="100"/>
          <a:sy n="63" d="100"/>
        </p:scale>
        <p:origin x="748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6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E04FC-0E64-1840-9C6A-42B85D5EA1CD}" type="datetimeFigureOut">
              <a:rPr lang="it-IT" smtClean="0"/>
              <a:t>26/09/2023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C4299-DFA9-814B-AD28-ECDE1FA0A8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8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8177D1E5-2582-49B6-B9C4-095EAED6175F}" type="datetime4">
              <a:rPr lang="it-IT" smtClean="0"/>
              <a:t>26 settembre 2023</a:t>
            </a:fld>
            <a:endParaRPr lang="it-IT" dirty="0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 dirty="0"/>
              <a:t>Specifica, Dipartimento, School</a:t>
            </a:r>
            <a:endParaRPr lang="it-IT" dirty="0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 dirty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26088557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864" userDrawn="1">
          <p15:clr>
            <a:srgbClr val="FBAE40"/>
          </p15:clr>
        </p15:guide>
        <p15:guide id="5" orient="horz" pos="3517" userDrawn="1">
          <p15:clr>
            <a:srgbClr val="FBAE40"/>
          </p15:clr>
        </p15:guide>
        <p15:guide id="7" orient="horz" pos="2742" userDrawn="1">
          <p15:clr>
            <a:srgbClr val="FBAE40"/>
          </p15:clr>
        </p15:guide>
        <p15:guide id="8" orient="horz" pos="1091" userDrawn="1">
          <p15:clr>
            <a:srgbClr val="FBAE40"/>
          </p15:clr>
        </p15:guide>
        <p15:guide id="10" pos="5011" userDrawn="1">
          <p15:clr>
            <a:srgbClr val="FBAE40"/>
          </p15:clr>
        </p15:guide>
        <p15:guide id="11" pos="46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475FED-2144-8A45-B971-72FEF3C8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37D0-73F7-4B08-BA8B-2E0A3ABC3358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FAF3-5C89-784D-BB84-8D0F087F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1EA764-7BE2-C542-B147-FEDB2B2C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1"/>
            <a:ext cx="11222038" cy="42148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99141692-F84B-4A48-B19A-CB2CDB2441E7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DBF9A1-392F-9E4C-AC39-82F1DA76A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8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4877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EE9F5-3031-425C-BDD3-6DFF2E984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A3427E-97FA-4765-8799-1634C154B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CB3CEA-9381-4EB2-A53E-7D3A9701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6DA4-47B0-4953-B50F-BF72A02B29A9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C589DB-33E4-440B-BDDC-70418B57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E2BB19-9A9C-4D7A-9B23-502C48EA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CA5F-2B60-4FAF-8EC9-ADEE42C4FA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618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14E69ADA-0D0B-4765-BDFF-909067740A0F}" type="datetime4">
              <a:rPr lang="it-IT" smtClean="0"/>
              <a:t>26 settembre 2023</a:t>
            </a:fld>
            <a:endParaRPr lang="it-IT" dirty="0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4963" y="542925"/>
            <a:ext cx="3706812" cy="5040313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4" name="Segnaposto testo 77">
            <a:extLst>
              <a:ext uri="{FF2B5EF4-FFF2-40B4-BE49-F238E27FC236}">
                <a16:creationId xmlns:a16="http://schemas.microsoft.com/office/drawing/2014/main" id="{D6519D1F-4BB1-3A49-B60F-D7E64631F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 dirty="0"/>
              <a:t>Specifica, Dipartimento, School</a:t>
            </a:r>
            <a:endParaRPr lang="it-IT" dirty="0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145963D-F588-8B43-AA13-FDB8E527A8A9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 dirty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11611371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9" pos="7680" userDrawn="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B014EF27-B356-422D-999B-E82636C951B6}" type="datetime4">
              <a:rPr lang="it-IT" smtClean="0"/>
              <a:t>26 settembre 2023</a:t>
            </a:fld>
            <a:endParaRPr lang="it-IT" dirty="0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4963" y="1731963"/>
            <a:ext cx="3706812" cy="3851275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Immagine</a:t>
            </a:r>
          </a:p>
        </p:txBody>
      </p:sp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Eventuale</a:t>
            </a:r>
            <a:br>
              <a:rPr lang="it-IT" dirty="0"/>
            </a:br>
            <a:r>
              <a:rPr lang="it-IT" dirty="0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Eventuale</a:t>
            </a:r>
            <a:br>
              <a:rPr lang="it-IT" dirty="0"/>
            </a:br>
            <a:r>
              <a:rPr lang="it-IT" dirty="0"/>
              <a:t>Logo Partner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50DB0EED-3DD2-9C43-8E86-8A25CD5D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9" name="Sottotitolo 2">
            <a:extLst>
              <a:ext uri="{FF2B5EF4-FFF2-40B4-BE49-F238E27FC236}">
                <a16:creationId xmlns:a16="http://schemas.microsoft.com/office/drawing/2014/main" id="{CF92B6C9-72A5-AA4E-85B3-1B682783E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38" name="Segnaposto testo 77">
            <a:extLst>
              <a:ext uri="{FF2B5EF4-FFF2-40B4-BE49-F238E27FC236}">
                <a16:creationId xmlns:a16="http://schemas.microsoft.com/office/drawing/2014/main" id="{E7B05D74-7AEC-EF47-A942-4934923EDB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 dirty="0"/>
              <a:t>Specifica, Dipartimento, School</a:t>
            </a:r>
            <a:endParaRPr lang="it-IT" dirty="0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E15AD69-25AC-6D42-A1A3-0514D984EE6F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 dirty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16337631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F46AC922-477A-41E1-86E7-8C74EE4AD4ED}" type="datetime4">
              <a:rPr lang="it-IT" smtClean="0"/>
              <a:t>26 settembre 2023</a:t>
            </a:fld>
            <a:endParaRPr lang="it-IT" dirty="0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Eventuale</a:t>
            </a:r>
            <a:br>
              <a:rPr lang="it-IT" dirty="0"/>
            </a:br>
            <a:r>
              <a:rPr lang="it-IT" dirty="0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Eventuale</a:t>
            </a:r>
            <a:br>
              <a:rPr lang="it-IT" dirty="0"/>
            </a:br>
            <a:r>
              <a:rPr lang="it-IT" dirty="0"/>
              <a:t>Logo Partner</a:t>
            </a:r>
          </a:p>
        </p:txBody>
      </p:sp>
      <p:sp>
        <p:nvSpPr>
          <p:cNvPr id="37" name="Segnaposto immagine 5">
            <a:extLst>
              <a:ext uri="{FF2B5EF4-FFF2-40B4-BE49-F238E27FC236}">
                <a16:creationId xmlns:a16="http://schemas.microsoft.com/office/drawing/2014/main" id="{E92A9B0A-F6E3-DB48-9ED3-A79538B108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0063" y="1731963"/>
            <a:ext cx="3711712" cy="3851276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Immagine trattata con Pattern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363682A5-81A2-1B47-A929-A43EF07B4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8" name="Sottotitolo 2">
            <a:extLst>
              <a:ext uri="{FF2B5EF4-FFF2-40B4-BE49-F238E27FC236}">
                <a16:creationId xmlns:a16="http://schemas.microsoft.com/office/drawing/2014/main" id="{157F673D-9926-BF4C-8EFF-1FC29A08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0" name="Segnaposto testo 77">
            <a:extLst>
              <a:ext uri="{FF2B5EF4-FFF2-40B4-BE49-F238E27FC236}">
                <a16:creationId xmlns:a16="http://schemas.microsoft.com/office/drawing/2014/main" id="{D968EEEE-3924-2946-95B6-5A9673C353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 dirty="0"/>
              <a:t>Specifica, Dipartimento, School</a:t>
            </a:r>
            <a:endParaRPr lang="it-IT" dirty="0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CBBDB73-3450-3546-9724-9B2D9C959017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 dirty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8773784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74232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stazione sezione">
    <p:bg>
      <p:bgPr>
        <a:solidFill>
          <a:srgbClr val="FFC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rgbClr val="772583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FFC72C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167942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stazione sezione">
    <p:bg>
      <p:bgPr>
        <a:solidFill>
          <a:srgbClr val="00B2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chemeClr val="bg1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00B2A9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14134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/>
          <a:p>
            <a:fld id="{868A850F-FE26-4A99-B3D2-45FB7E82D8FF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DBF9A1-392F-9E4C-AC39-82F1DA76A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6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49B507-8551-CC47-91BD-DBB3E40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11DEE-4AD8-E74D-AEA0-F1709A4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1" y="1532404"/>
            <a:ext cx="11222038" cy="4344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7DADEC-74B6-2245-817D-CEA23C0FF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45500" y="6224587"/>
            <a:ext cx="2286000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9DFE4D5F-852B-491B-8482-C129F71273E2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3537-6367-1443-9D86-622943D1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2692" y="6224587"/>
            <a:ext cx="570770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l">
              <a:defRPr sz="14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8A305-BBBD-9C45-8197-11A6CAC5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25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64" r:id="rId6"/>
    <p:sldLayoutId id="2147483665" r:id="rId7"/>
    <p:sldLayoutId id="2147483666" r:id="rId8"/>
    <p:sldLayoutId id="2147483650" r:id="rId9"/>
    <p:sldLayoutId id="2147483652" r:id="rId10"/>
    <p:sldLayoutId id="2147483667" r:id="rId11"/>
    <p:sldLayoutId id="2147483668" r:id="rId12"/>
    <p:sldLayoutId id="214748366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rgbClr val="003A70"/>
          </a:solidFill>
          <a:latin typeface="Luiss Sans" pitchFamily="2" charset="0"/>
          <a:ea typeface="Luiss Sans" pitchFamily="2" charset="0"/>
          <a:cs typeface="Luiss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800"/>
        </a:spcBef>
        <a:buFont typeface="Arial" panose="020B0604020202020204" pitchFamily="34" charset="0"/>
        <a:buChar char="•"/>
        <a:defRPr sz="3200" b="0" i="0" kern="1200">
          <a:solidFill>
            <a:schemeClr val="tx1">
              <a:lumMod val="65000"/>
              <a:lumOff val="35000"/>
            </a:schemeClr>
          </a:solidFill>
          <a:latin typeface="Luiss Sans" pitchFamily="2" charset="0"/>
          <a:ea typeface="Luiss Sans" pitchFamily="2" charset="0"/>
          <a:cs typeface="Luiss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31" userDrawn="1">
          <p15:clr>
            <a:srgbClr val="F26B43"/>
          </p15:clr>
        </p15:guide>
        <p15:guide id="7" orient="horz" pos="346" userDrawn="1">
          <p15:clr>
            <a:srgbClr val="F26B43"/>
          </p15:clr>
        </p15:guide>
        <p15:guide id="8" orient="horz" pos="3981" userDrawn="1">
          <p15:clr>
            <a:srgbClr val="F26B43"/>
          </p15:clr>
        </p15:guide>
        <p15:guide id="9" orient="horz" pos="300" userDrawn="1">
          <p15:clr>
            <a:srgbClr val="F26B43"/>
          </p15:clr>
        </p15:guide>
        <p15:guide id="10" orient="horz" pos="958" userDrawn="1">
          <p15:clr>
            <a:srgbClr val="F26B43"/>
          </p15:clr>
        </p15:guide>
        <p15:guide id="11" orient="horz" pos="3702" userDrawn="1">
          <p15:clr>
            <a:srgbClr val="F26B43"/>
          </p15:clr>
        </p15:guide>
        <p15:guide id="12" pos="73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52394-BF94-4529-A397-5196F7001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022" y="1672314"/>
            <a:ext cx="11189995" cy="547200"/>
          </a:xfrm>
        </p:spPr>
        <p:txBody>
          <a:bodyPr/>
          <a:lstStyle/>
          <a:p>
            <a:r>
              <a:rPr lang="it-IT" dirty="0"/>
              <a:t>Settimana 3 Inferenza probabilistica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51CB2E-4D04-42FB-AD4C-E6624385E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9C0A5A-C45C-4C34-9685-6E5B1D55F7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Dipartimento di Giurisprudenza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FA76A8-BCE4-4E28-AAF6-198E6621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BEA7-59BE-44D5-A2BD-A13EB578C472}" type="datetime4">
              <a:rPr lang="it-IT" smtClean="0"/>
              <a:t>26 settembre 2023</a:t>
            </a:fld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87DCC4B-D335-424E-B424-5D6536775BDF}"/>
              </a:ext>
            </a:extLst>
          </p:cNvPr>
          <p:cNvSpPr/>
          <p:nvPr/>
        </p:nvSpPr>
        <p:spPr>
          <a:xfrm>
            <a:off x="3288242" y="3881230"/>
            <a:ext cx="7684558" cy="83099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/>
              <a:t>It’s tough to make predictions, especially about the future. </a:t>
            </a:r>
          </a:p>
          <a:p>
            <a:pPr algn="r"/>
            <a:r>
              <a:rPr lang="en-US" sz="2400" b="1" i="1" dirty="0"/>
              <a:t>-Yogi Berra </a:t>
            </a:r>
            <a:endParaRPr lang="it-IT" sz="2400" b="1" i="1" dirty="0"/>
          </a:p>
        </p:txBody>
      </p:sp>
      <p:pic>
        <p:nvPicPr>
          <p:cNvPr id="7" name="Picture 2" descr="Come funziona la Lotteria degli scontrini - Stampa Finanziaria">
            <a:extLst>
              <a:ext uri="{FF2B5EF4-FFF2-40B4-BE49-F238E27FC236}">
                <a16:creationId xmlns:a16="http://schemas.microsoft.com/office/drawing/2014/main" id="{1EA11CEF-0C64-4189-B297-929F5F6B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384" y="7958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DD7FBF9-7E4D-4D3A-8351-6CDE9700E58F}"/>
              </a:ext>
            </a:extLst>
          </p:cNvPr>
          <p:cNvSpPr/>
          <p:nvPr/>
        </p:nvSpPr>
        <p:spPr>
          <a:xfrm>
            <a:off x="3041863" y="3182779"/>
            <a:ext cx="61082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2600" dirty="0">
                <a:solidFill>
                  <a:srgbClr val="003A70"/>
                </a:solidFill>
                <a:latin typeface="Luiss Sans" pitchFamily="2" charset="0"/>
              </a:rPr>
              <a:t>Esempio in un generico contesto di diagnosi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C3012CC-D62E-4D2A-9187-9224B7C62572}"/>
              </a:ext>
            </a:extLst>
          </p:cNvPr>
          <p:cNvSpPr/>
          <p:nvPr/>
        </p:nvSpPr>
        <p:spPr>
          <a:xfrm>
            <a:off x="3041863" y="31827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03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1026">
            <a:extLst>
              <a:ext uri="{FF2B5EF4-FFF2-40B4-BE49-F238E27FC236}">
                <a16:creationId xmlns:a16="http://schemas.microsoft.com/office/drawing/2014/main" id="{1F71CCE2-76E7-416B-BB37-1CA4361BE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Teoria della probabilità</a:t>
            </a:r>
          </a:p>
        </p:txBody>
      </p:sp>
      <p:sp>
        <p:nvSpPr>
          <p:cNvPr id="339971" name="Rectangle 1027">
            <a:extLst>
              <a:ext uri="{FF2B5EF4-FFF2-40B4-BE49-F238E27FC236}">
                <a16:creationId xmlns:a16="http://schemas.microsoft.com/office/drawing/2014/main" id="{6FCB8898-9B22-4F33-B602-0B6E2233FD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La teoria della probabilità assume la stessa assunzione ontologica della logica:</a:t>
            </a:r>
          </a:p>
          <a:p>
            <a:r>
              <a:rPr lang="it-IT" altLang="it-IT" dirty="0"/>
              <a:t>i fatti del mondo sono: veri o falsi (con una certa probabilità)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6769-E4C1-44A1-BB4C-8228C2AE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F8C8A3-A7E8-4F73-941F-7F5707BD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Ogni possibile situazione in cui si trova il nostro agente è un mondo µ;</a:t>
            </a:r>
          </a:p>
          <a:p>
            <a:pPr lvl="1"/>
            <a:r>
              <a:rPr lang="it-IT" dirty="0"/>
              <a:t>Esempio: nel caso del gioco del Lotto, per la singola estrazione ci possono essere 90 mondi, uno per ogni numero che può essere estratto.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B0B251-8ED8-4801-A3D3-2FDC5F20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31EA-17B8-40B1-98F4-36985567F894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F9133-3590-4085-B19F-55067882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CEA929-4F86-4024-B045-C9F48DBC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11</a:t>
            </a:fld>
            <a:endParaRPr lang="it-IT"/>
          </a:p>
        </p:txBody>
      </p:sp>
      <p:pic>
        <p:nvPicPr>
          <p:cNvPr id="1026" name="Picture 2" descr="Estrazioni Lotto e Superenalotto di martedì 26 ottobre 2021: i numeri e le  quote. Centrato un 5+ da quasi 600 mila euro: ecco dove">
            <a:extLst>
              <a:ext uri="{FF2B5EF4-FFF2-40B4-BE49-F238E27FC236}">
                <a16:creationId xmlns:a16="http://schemas.microsoft.com/office/drawing/2014/main" id="{24F941FA-0383-43DC-972E-80677C11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19" y="372539"/>
            <a:ext cx="36195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09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6769-E4C1-44A1-BB4C-8228C2AE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Assiomi della Probabilità (1 di 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F8C8A3-A7E8-4F73-941F-7F5707BD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 rappresentare la probabilità di un certo mondo si usa il simbolo P(µ), 0 &lt;= P(µ) &lt;= 1</a:t>
            </a:r>
          </a:p>
          <a:p>
            <a:pPr lvl="1"/>
            <a:r>
              <a:rPr lang="it-IT" dirty="0"/>
              <a:t>P(µ) = 0  significa che il mondo µ non ha nessuna possibilità di verificarsi. Ad esempio la probabilità che al lotto venga estratto il numero 0 (zero)</a:t>
            </a:r>
          </a:p>
          <a:p>
            <a:pPr lvl="1"/>
            <a:r>
              <a:rPr lang="it-IT" dirty="0"/>
              <a:t>P(µ) = 1  significa che il mondo µ è certo. Ad esempio la probabilità che il risultato di una estrazione sia minore o uguale a 90 è 1</a:t>
            </a:r>
          </a:p>
          <a:p>
            <a:pPr lvl="1"/>
            <a:r>
              <a:rPr lang="it-IT" dirty="0"/>
              <a:t>Più è «grande» P(µ) è più è verosimile che si verifichi il mondo µ.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B0B251-8ED8-4801-A3D3-2FDC5F20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2DBA-6FCC-4401-A64F-1FCC98294FC5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F9133-3590-4085-B19F-55067882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CEA929-4F86-4024-B045-C9F48DBC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12</a:t>
            </a:fld>
            <a:endParaRPr lang="it-IT"/>
          </a:p>
        </p:txBody>
      </p:sp>
      <p:pic>
        <p:nvPicPr>
          <p:cNvPr id="2050" name="Picture 2" descr="Estrazioni del lotto 10eLotto Superenalotto di oggi 02/04/2015 - Estrazioni  Lotto, 10eLotto, Superenalotto, MillionDay, EuroJackpot">
            <a:extLst>
              <a:ext uri="{FF2B5EF4-FFF2-40B4-BE49-F238E27FC236}">
                <a16:creationId xmlns:a16="http://schemas.microsoft.com/office/drawing/2014/main" id="{044AA563-737D-42D5-9376-DAC0F4E2A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85" y="4168877"/>
            <a:ext cx="1798229" cy="191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corrimento orizzontale 6">
            <a:extLst>
              <a:ext uri="{FF2B5EF4-FFF2-40B4-BE49-F238E27FC236}">
                <a16:creationId xmlns:a16="http://schemas.microsoft.com/office/drawing/2014/main" id="{83BBF62C-6986-4517-AF3A-E2FACD23F070}"/>
              </a:ext>
            </a:extLst>
          </p:cNvPr>
          <p:cNvSpPr/>
          <p:nvPr/>
        </p:nvSpPr>
        <p:spPr>
          <a:xfrm>
            <a:off x="5724330" y="365125"/>
            <a:ext cx="4837922" cy="1431429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probabilità incondizionata o a priori</a:t>
            </a:r>
            <a:r>
              <a:rPr kumimoji="0" lang="it-IT" alt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078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6769-E4C1-44A1-BB4C-8228C2AE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Assiomi della Probabilità (2 di 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F8C8A3-A7E8-4F73-941F-7F5707BD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somma delle probabilità di tutti i possibili mondi è pari a 1</a:t>
            </a:r>
          </a:p>
          <a:p>
            <a:pPr lvl="1"/>
            <a:r>
              <a:rPr lang="it-IT" dirty="0"/>
              <a:t>La somma delle probabilità di estrazione di tutti i numeri del lotto è pari a 1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B0B251-8ED8-4801-A3D3-2FDC5F20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53EF-7102-4F0C-B507-6161A294B002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F9133-3590-4085-B19F-55067882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CEA929-4F86-4024-B045-C9F48DBC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13</a:t>
            </a:fld>
            <a:endParaRPr lang="it-IT"/>
          </a:p>
        </p:txBody>
      </p:sp>
      <p:pic>
        <p:nvPicPr>
          <p:cNvPr id="3074" name="Picture 2" descr="Segui le estrazioni del lotto: risultati dell&amp;#39;ultima estrazione, i numeri  in tempo reale">
            <a:extLst>
              <a:ext uri="{FF2B5EF4-FFF2-40B4-BE49-F238E27FC236}">
                <a16:creationId xmlns:a16="http://schemas.microsoft.com/office/drawing/2014/main" id="{08E5F618-CD3B-45CD-ADCA-287000726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01" y="4312147"/>
            <a:ext cx="3355158" cy="19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corrimento orizzontale 7">
            <a:extLst>
              <a:ext uri="{FF2B5EF4-FFF2-40B4-BE49-F238E27FC236}">
                <a16:creationId xmlns:a16="http://schemas.microsoft.com/office/drawing/2014/main" id="{7442DC45-274D-41AC-92A6-7212B0FAD49D}"/>
              </a:ext>
            </a:extLst>
          </p:cNvPr>
          <p:cNvSpPr/>
          <p:nvPr/>
        </p:nvSpPr>
        <p:spPr>
          <a:xfrm>
            <a:off x="5724330" y="365125"/>
            <a:ext cx="4837922" cy="1431429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probabilità incondizionata o a priori</a:t>
            </a:r>
            <a:r>
              <a:rPr kumimoji="0" lang="it-IT" alt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783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6769-E4C1-44A1-BB4C-8228C2AE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Calcolo delle Probabilità (1 di 5)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F8C8A3-A7E8-4F73-941F-7F5707BD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Nel lotto la probabilità P(ρ) di </a:t>
            </a:r>
            <a:r>
              <a:rPr lang="it-IT" u="sng" dirty="0"/>
              <a:t>prima</a:t>
            </a:r>
            <a:r>
              <a:rPr lang="it-IT" dirty="0"/>
              <a:t> estrazione di un numero ρ è P(ρ) = 1/90 perché alla prima estrazione tutti i numeri hanno uguale probabilità di essere estratti e la somma di tutte le probabilità di estrazione è 1.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B0B251-8ED8-4801-A3D3-2FDC5F20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368-A47E-43C5-8A49-FC7E78D3F58D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F9133-3590-4085-B19F-55067882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CEA929-4F86-4024-B045-C9F48DBC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14</a:t>
            </a:fld>
            <a:endParaRPr lang="it-IT"/>
          </a:p>
        </p:txBody>
      </p:sp>
      <p:pic>
        <p:nvPicPr>
          <p:cNvPr id="4098" name="Picture 2" descr="Come funziona la Lotteria degli scontrini - Stampa Finanziaria">
            <a:extLst>
              <a:ext uri="{FF2B5EF4-FFF2-40B4-BE49-F238E27FC236}">
                <a16:creationId xmlns:a16="http://schemas.microsoft.com/office/drawing/2014/main" id="{592B7B9E-2146-4031-AF88-D6FB1B0E6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581" y="4216086"/>
            <a:ext cx="1589757" cy="158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corrimento orizzontale 7">
            <a:extLst>
              <a:ext uri="{FF2B5EF4-FFF2-40B4-BE49-F238E27FC236}">
                <a16:creationId xmlns:a16="http://schemas.microsoft.com/office/drawing/2014/main" id="{FDBF5285-DE7A-4E80-AA88-AE97DD01CFFB}"/>
              </a:ext>
            </a:extLst>
          </p:cNvPr>
          <p:cNvSpPr/>
          <p:nvPr/>
        </p:nvSpPr>
        <p:spPr>
          <a:xfrm>
            <a:off x="6704044" y="265360"/>
            <a:ext cx="4837922" cy="1431429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probabilità incondizionata o a priori</a:t>
            </a:r>
            <a:r>
              <a:rPr kumimoji="0" lang="it-IT" alt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9659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6769-E4C1-44A1-BB4C-8228C2AE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Calcolo delle Probabilità (2 di 5)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F8C8A3-A7E8-4F73-941F-7F5707BD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Nel lancio di un dado a 6 facce, la probabilità P(n) di ottenere il numero n è P(n) = 1/6 perché all’esito del lancio tutte le facce del dado hanno uguale probabilità.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B0B251-8ED8-4801-A3D3-2FDC5F20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4E8B-A3B7-49F4-BC52-83AEECAB8050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F9133-3590-4085-B19F-55067882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CEA929-4F86-4024-B045-C9F48DBC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15</a:t>
            </a:fld>
            <a:endParaRPr lang="it-IT"/>
          </a:p>
        </p:txBody>
      </p:sp>
      <p:pic>
        <p:nvPicPr>
          <p:cNvPr id="8" name="Picture 6" descr="Close-up di lanciare un dado sul tavolo Foto stock - Alamy">
            <a:extLst>
              <a:ext uri="{FF2B5EF4-FFF2-40B4-BE49-F238E27FC236}">
                <a16:creationId xmlns:a16="http://schemas.microsoft.com/office/drawing/2014/main" id="{1822C77A-BAFB-4582-9147-4145743CA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291012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corrimento orizzontale 8">
            <a:extLst>
              <a:ext uri="{FF2B5EF4-FFF2-40B4-BE49-F238E27FC236}">
                <a16:creationId xmlns:a16="http://schemas.microsoft.com/office/drawing/2014/main" id="{A3F32195-06DB-4A36-8847-7236AC342BE9}"/>
              </a:ext>
            </a:extLst>
          </p:cNvPr>
          <p:cNvSpPr/>
          <p:nvPr/>
        </p:nvSpPr>
        <p:spPr>
          <a:xfrm>
            <a:off x="5724330" y="365125"/>
            <a:ext cx="4837922" cy="1431429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probabilità incondizionata o a priori</a:t>
            </a:r>
            <a:r>
              <a:rPr kumimoji="0" lang="it-IT" alt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6955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6769-E4C1-44A1-BB4C-8228C2AE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Calcolo delle Probabilità (3 di 5)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F8C8A3-A7E8-4F73-941F-7F5707BD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Se invece considero l’esito del lancio di due dadi, dobbiamo considerare che i mondi possibili ed equiprobabili sono 6x6=36 e quindi la probabilità di uno di questi mondi è 1/36. 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B0B251-8ED8-4801-A3D3-2FDC5F20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F9C-BFCD-4E7B-B544-155428B3C28C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F9133-3590-4085-B19F-55067882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CEA929-4F86-4024-B045-C9F48DBC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16</a:t>
            </a:fld>
            <a:endParaRPr lang="it-IT"/>
          </a:p>
        </p:txBody>
      </p:sp>
      <p:pic>
        <p:nvPicPr>
          <p:cNvPr id="5128" name="Picture 8" descr="Dado (gioco) - Wikipedia">
            <a:extLst>
              <a:ext uri="{FF2B5EF4-FFF2-40B4-BE49-F238E27FC236}">
                <a16:creationId xmlns:a16="http://schemas.microsoft.com/office/drawing/2014/main" id="{F287E517-2A80-4324-8B61-73F7283EE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014" y="4202906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corrimento orizzontale 7">
            <a:extLst>
              <a:ext uri="{FF2B5EF4-FFF2-40B4-BE49-F238E27FC236}">
                <a16:creationId xmlns:a16="http://schemas.microsoft.com/office/drawing/2014/main" id="{0BAD8481-D3AB-49FE-8206-200EFEA4EDF8}"/>
              </a:ext>
            </a:extLst>
          </p:cNvPr>
          <p:cNvSpPr/>
          <p:nvPr/>
        </p:nvSpPr>
        <p:spPr>
          <a:xfrm>
            <a:off x="5724330" y="365125"/>
            <a:ext cx="4837922" cy="1431429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probabilità incondizionata o a priori</a:t>
            </a:r>
            <a:r>
              <a:rPr kumimoji="0" lang="it-IT" alt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894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6769-E4C1-44A1-BB4C-8228C2AE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Calcolo delle Probabilità (4 di 5)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F8C8A3-A7E8-4F73-941F-7F5707BD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Invece, se vogliamo sapere la probabilità della somma dei due numeri che si ottengono dal lancio di due dadi dobbiamo osservare che i risultati possibili sono solo ? (da ? a ??) e non sono equiprobabili.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B0B251-8ED8-4801-A3D3-2FDC5F20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B4F4-9CD7-4EAF-9F12-1FC7DDC41EC5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F9133-3590-4085-B19F-55067882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CEA929-4F86-4024-B045-C9F48DBC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17</a:t>
            </a:fld>
            <a:endParaRPr lang="it-IT"/>
          </a:p>
        </p:txBody>
      </p:sp>
      <p:pic>
        <p:nvPicPr>
          <p:cNvPr id="9218" name="Picture 2" descr="What is the expected value of the sum of two rolls of a six sided die? |  Socratic">
            <a:extLst>
              <a:ext uri="{FF2B5EF4-FFF2-40B4-BE49-F238E27FC236}">
                <a16:creationId xmlns:a16="http://schemas.microsoft.com/office/drawing/2014/main" id="{9B1DDA82-89B5-4A1F-9B5F-FA15B226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501" y="4226028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corrimento orizzontale 7">
            <a:extLst>
              <a:ext uri="{FF2B5EF4-FFF2-40B4-BE49-F238E27FC236}">
                <a16:creationId xmlns:a16="http://schemas.microsoft.com/office/drawing/2014/main" id="{D48CE166-6019-42AE-9B85-AC432A7B6008}"/>
              </a:ext>
            </a:extLst>
          </p:cNvPr>
          <p:cNvSpPr/>
          <p:nvPr/>
        </p:nvSpPr>
        <p:spPr>
          <a:xfrm>
            <a:off x="5724330" y="365125"/>
            <a:ext cx="4837922" cy="1431429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probabilità incondizionata o a priori</a:t>
            </a:r>
            <a:r>
              <a:rPr kumimoji="0" lang="it-IT" alt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7443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5F29FC-8EEC-4637-A112-D7CA4892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94005"/>
            <a:ext cx="11222038" cy="993775"/>
          </a:xfrm>
        </p:spPr>
        <p:txBody>
          <a:bodyPr/>
          <a:lstStyle/>
          <a:p>
            <a:r>
              <a:rPr lang="it-IT" dirty="0"/>
              <a:t>Esercizio 3.1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964F44-F881-47ED-A7C9-1EFFA147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08090"/>
            <a:ext cx="11222038" cy="4339955"/>
          </a:xfrm>
        </p:spPr>
        <p:txBody>
          <a:bodyPr/>
          <a:lstStyle/>
          <a:p>
            <a:r>
              <a:rPr lang="it-IT" dirty="0"/>
              <a:t>Quanti sono i risultati possibili della somma dei valori dei dadi nel lancio di due dadi? (0,5 punti)</a:t>
            </a:r>
          </a:p>
          <a:p>
            <a:r>
              <a:rPr lang="it-IT" dirty="0"/>
              <a:t>Quali sono i risultati possibili? (0,5 punto)</a:t>
            </a:r>
          </a:p>
          <a:p>
            <a:r>
              <a:rPr lang="it-IT" dirty="0"/>
              <a:t>Quali sono le probabilità di ogni possibile risultato? (1 punto)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5999D-7998-4C76-9F56-5C40E3EE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850F-FE26-4A99-B3D2-45FB7E82D8FF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2D3473-8887-4E55-BEA9-534E790E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DF9A61-E08B-48DA-9897-114F6227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0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6769-E4C1-44A1-BB4C-8228C2AE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Calcolo delle Probabilità (5 di 5)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F8C8A3-A7E8-4F73-941F-7F5707BD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B0B251-8ED8-4801-A3D3-2FDC5F20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E125-E8E6-432F-BFF3-D4FC9974B16D}" type="datetime4">
              <a:rPr lang="it-IT" smtClean="0"/>
              <a:t>26 settembre 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F9133-3590-4085-B19F-55067882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CEA929-4F86-4024-B045-C9F48DBC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19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181242E-21C9-4AE5-90AB-395CAF216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994" y="1028215"/>
            <a:ext cx="4514850" cy="4829175"/>
          </a:xfrm>
          <a:prstGeom prst="rect">
            <a:avLst/>
          </a:prstGeom>
        </p:spPr>
      </p:pic>
      <p:sp>
        <p:nvSpPr>
          <p:cNvPr id="8" name="Bolla: nuvola 7">
            <a:extLst>
              <a:ext uri="{FF2B5EF4-FFF2-40B4-BE49-F238E27FC236}">
                <a16:creationId xmlns:a16="http://schemas.microsoft.com/office/drawing/2014/main" id="{391B1659-D256-474A-80F1-0B9D4BDEEDB5}"/>
              </a:ext>
            </a:extLst>
          </p:cNvPr>
          <p:cNvSpPr/>
          <p:nvPr/>
        </p:nvSpPr>
        <p:spPr>
          <a:xfrm>
            <a:off x="8267278" y="2809875"/>
            <a:ext cx="3924722" cy="2827757"/>
          </a:xfrm>
          <a:prstGeom prst="cloudCallout">
            <a:avLst>
              <a:gd name="adj1" fmla="val -50788"/>
              <a:gd name="adj2" fmla="val -338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La probabilità è il numero di casi favorevoli diviso il numero di casi possibili</a:t>
            </a:r>
          </a:p>
          <a:p>
            <a:pPr algn="ctr"/>
            <a:r>
              <a:rPr lang="it-IT" sz="2400" dirty="0">
                <a:sym typeface="Wingdings" panose="05000000000000000000" pitchFamily="2" charset="2"/>
              </a:rPr>
              <a:t></a:t>
            </a:r>
            <a:r>
              <a:rPr lang="it-IT" sz="2400" dirty="0"/>
              <a:t>!</a:t>
            </a:r>
          </a:p>
        </p:txBody>
      </p:sp>
      <p:sp>
        <p:nvSpPr>
          <p:cNvPr id="9" name="Scorrimento orizzontale 8">
            <a:extLst>
              <a:ext uri="{FF2B5EF4-FFF2-40B4-BE49-F238E27FC236}">
                <a16:creationId xmlns:a16="http://schemas.microsoft.com/office/drawing/2014/main" id="{4DFE0440-2113-42E7-9F36-17A186E81BA2}"/>
              </a:ext>
            </a:extLst>
          </p:cNvPr>
          <p:cNvSpPr/>
          <p:nvPr/>
        </p:nvSpPr>
        <p:spPr>
          <a:xfrm>
            <a:off x="7763069" y="0"/>
            <a:ext cx="4326294" cy="2085796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probabilità incondizionata o a priori</a:t>
            </a:r>
            <a:r>
              <a:rPr kumimoji="0" lang="it-IT" altLang="it-IT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 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440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0EF48D14-58AB-4B4B-9D29-E25C05D32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L’agente artificiale in situazioni di incertezza</a:t>
            </a:r>
            <a:endParaRPr lang="it-IT" altLang="it-IT" dirty="0"/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B1BAD581-D400-48B4-8A0F-2D40C3628E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altLang="it-IT" dirty="0"/>
              <a:t>Incertezza come problema reale della descrizione di problemi su cui decidere</a:t>
            </a:r>
          </a:p>
          <a:p>
            <a:r>
              <a:rPr lang="it-IT" altLang="it-IT" dirty="0"/>
              <a:t>Un agente può acquisire informazioni incerte sull’ambiente</a:t>
            </a:r>
          </a:p>
          <a:p>
            <a:r>
              <a:rPr lang="it-IT" altLang="it-IT" dirty="0"/>
              <a:t>Il problema non può essere descritto totalmente (mancanza di alcune informazioni / numero infinito di affermazioni possibili)</a:t>
            </a:r>
          </a:p>
          <a:p>
            <a:r>
              <a:rPr lang="it-IT" altLang="it-IT" dirty="0"/>
              <a:t>L’incertezza non è evitabile in mondi complessi, dinamici o inaccessibili.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2D189-5D69-48FD-AD3B-5770AB9B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aleatorie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26516F-B0B2-4014-A1D1-F5FF54E95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49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A6804-3713-42C8-AA9D-B7D3D6A3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aleatorie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A7900-ED72-4D88-959C-4248BE18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Una variabile aleatoria nel calcolo delle probabilità è una variabile che può assumere uno dei possibili valori in un certo dominio.</a:t>
            </a:r>
          </a:p>
          <a:p>
            <a:r>
              <a:rPr lang="it-IT" dirty="0"/>
              <a:t>La variabile </a:t>
            </a:r>
            <a:r>
              <a:rPr lang="it-IT" b="1" i="1" dirty="0"/>
              <a:t>lancio</a:t>
            </a:r>
            <a:r>
              <a:rPr lang="it-IT" dirty="0"/>
              <a:t> nel lancio di un dado può assumere uno dei valori nel dominio {1,2,3,4,5,6}</a:t>
            </a:r>
          </a:p>
          <a:p>
            <a:r>
              <a:rPr lang="it-IT" dirty="0"/>
              <a:t>La variabile </a:t>
            </a:r>
            <a:r>
              <a:rPr lang="it-IT" b="1" i="1" dirty="0"/>
              <a:t>sentenza</a:t>
            </a:r>
            <a:r>
              <a:rPr lang="it-IT" dirty="0"/>
              <a:t> nel processo penale può assumere uno dei valori nel dominio {«Non luogo a procedere», «Proscioglimento», «Condanna»}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7131C6-7CB9-4548-8188-A5EAC4CB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51AA-75BA-4377-8E0A-C61375012A37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9A8E24-FEE2-4D42-A96D-B8AFA1CA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F5A13D-57CF-474A-B886-A3C43992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294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A6804-3713-42C8-AA9D-B7D3D6A3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aleatorie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A7900-ED72-4D88-959C-4248BE18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Noi siamo interessati alla probabilità che una certa variabile aleatoria assuma un certo valore. Ad esempio, in un determinato processo penale si potrebbe avere: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P(sentenza = «Non luogo a procedere») = 0,1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P(sentenza = «Proscioglimento»)             = 0,1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P(sentenza = «Condanna»)                        = 0,8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O in breve, rappresentando l’insieme dei possibili risultati come un vettore: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P(sentenza) = {0.1, 0.1, 0.8}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7131C6-7CB9-4548-8188-A5EAC4CB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93E2-BA76-4124-B83D-503573C37B11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9A8E24-FEE2-4D42-A96D-B8AFA1CA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F5A13D-57CF-474A-B886-A3C43992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37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5BDCA7-E1FB-4340-A18B-39D43434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 congiunta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0CCF2C-1C3B-479A-BB2E-D3F5640D0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474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00D7A-C0F1-4A37-A766-A64FF3FE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 congiunta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F34EFE-D892-4E89-9E01-CAF2D3AD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probabilità congiunta di due eventi è la probabilità che entrambi avvengano contemporaneamente;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5D0F50-5C2D-4556-B1C1-EFE87F33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7EDF-924D-4D09-858E-E55E36E16D03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088E11-AC24-4553-9268-7D616D2E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E8D860-0DE2-4CFA-A7AE-39C17900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955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00D7A-C0F1-4A37-A766-A64FF3FE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 congiunta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F34EFE-D892-4E89-9E01-CAF2D3AD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5D0F50-5C2D-4556-B1C1-EFE87F33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C0E7-5132-4C9A-B78E-9F817FE5A156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088E11-AC24-4553-9268-7D616D2E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E8D860-0DE2-4CFA-A7AE-39C17900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25</a:t>
            </a:fld>
            <a:endParaRPr lang="it-IT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FF1BE3D6-9DDA-44AC-9E50-0DA07C86B0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840" y="1667038"/>
          <a:ext cx="3251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545122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7032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 = nuvoloso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N = </a:t>
                      </a:r>
                      <a:r>
                        <a:rPr lang="it-IT" i="1" dirty="0"/>
                        <a:t>¬nuvoloso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8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8664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9A7416E3-D69F-4D7B-A7CD-447F81ACF3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51420" y="1667038"/>
          <a:ext cx="3251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545122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7032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 = piove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P = </a:t>
                      </a:r>
                      <a:r>
                        <a:rPr lang="it-IT" i="1" dirty="0"/>
                        <a:t>¬piove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8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8664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346B9D3C-3378-44A2-9312-2EA4C2EC8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09261" y="3586561"/>
          <a:ext cx="49734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826">
                  <a:extLst>
                    <a:ext uri="{9D8B030D-6E8A-4147-A177-3AD203B41FA5}">
                      <a16:colId xmlns:a16="http://schemas.microsoft.com/office/drawing/2014/main" val="2890415112"/>
                    </a:ext>
                  </a:extLst>
                </a:gridCol>
                <a:gridCol w="1657826">
                  <a:extLst>
                    <a:ext uri="{9D8B030D-6E8A-4147-A177-3AD203B41FA5}">
                      <a16:colId xmlns:a16="http://schemas.microsoft.com/office/drawing/2014/main" val="1013165248"/>
                    </a:ext>
                  </a:extLst>
                </a:gridCol>
                <a:gridCol w="1657826">
                  <a:extLst>
                    <a:ext uri="{9D8B030D-6E8A-4147-A177-3AD203B41FA5}">
                      <a16:colId xmlns:a16="http://schemas.microsoft.com/office/drawing/2014/main" val="366083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 = piove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P = </a:t>
                      </a:r>
                      <a:r>
                        <a:rPr lang="it-IT" i="1" dirty="0"/>
                        <a:t>¬piove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66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 = nuvoloso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0,55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0,15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60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 = ¬nuvoloso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0,05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0,25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52514"/>
                  </a:ext>
                </a:extLst>
              </a:tr>
            </a:tbl>
          </a:graphicData>
        </a:graphic>
      </p:graphicFrame>
      <p:sp>
        <p:nvSpPr>
          <p:cNvPr id="10" name="Ovale 9">
            <a:extLst>
              <a:ext uri="{FF2B5EF4-FFF2-40B4-BE49-F238E27FC236}">
                <a16:creationId xmlns:a16="http://schemas.microsoft.com/office/drawing/2014/main" id="{3B608365-CF7F-4EED-BA85-2D28659AA49D}"/>
              </a:ext>
            </a:extLst>
          </p:cNvPr>
          <p:cNvSpPr/>
          <p:nvPr/>
        </p:nvSpPr>
        <p:spPr>
          <a:xfrm rot="441063">
            <a:off x="5229395" y="3673023"/>
            <a:ext cx="2682240" cy="1430189"/>
          </a:xfrm>
          <a:prstGeom prst="ellipse">
            <a:avLst/>
          </a:prstGeom>
          <a:solidFill>
            <a:srgbClr val="FF092C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551FAFE-7595-41B7-AE73-FDB5160DE0C6}"/>
              </a:ext>
            </a:extLst>
          </p:cNvPr>
          <p:cNvSpPr txBox="1"/>
          <p:nvPr/>
        </p:nvSpPr>
        <p:spPr>
          <a:xfrm>
            <a:off x="5148922" y="2797584"/>
            <a:ext cx="3154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Probabilità congiunta P(</a:t>
            </a:r>
            <a:r>
              <a:rPr lang="it-IT" sz="2000" b="1" dirty="0" err="1"/>
              <a:t>p,n</a:t>
            </a:r>
            <a:r>
              <a:rPr lang="it-IT" sz="2000" b="1" dirty="0"/>
              <a:t>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57283EE-7B24-49BC-8DFE-3C81DFD601B6}"/>
              </a:ext>
            </a:extLst>
          </p:cNvPr>
          <p:cNvSpPr txBox="1"/>
          <p:nvPr/>
        </p:nvSpPr>
        <p:spPr>
          <a:xfrm>
            <a:off x="1806282" y="103083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P(n)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6DD90D1-05AD-47FD-80F3-B301DAC07766}"/>
              </a:ext>
            </a:extLst>
          </p:cNvPr>
          <p:cNvSpPr txBox="1"/>
          <p:nvPr/>
        </p:nvSpPr>
        <p:spPr>
          <a:xfrm>
            <a:off x="8938963" y="1030699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P(p)</a:t>
            </a:r>
          </a:p>
        </p:txBody>
      </p:sp>
    </p:spTree>
    <p:extLst>
      <p:ext uri="{BB962C8B-B14F-4D97-AF65-F5344CB8AC3E}">
        <p14:creationId xmlns:p14="http://schemas.microsoft.com/office/powerpoint/2010/main" val="1040073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6C5A0D78-EFFA-4C5F-BF75-F45103864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Probabilità congiunta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2FD90C77-B685-4F00-B61D-E8F253788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t-IT" altLang="it-IT" sz="2800" dirty="0"/>
              <a:t>La </a:t>
            </a:r>
            <a:r>
              <a:rPr lang="it-IT" altLang="it-IT" sz="2800" b="1" i="1" dirty="0"/>
              <a:t>probabilità congiunta</a:t>
            </a:r>
            <a:r>
              <a:rPr lang="it-IT" altLang="it-IT" sz="2800" dirty="0"/>
              <a:t> è una tavola n-dimensionale con un valore in ogni cella che fornisce la probabilità che quello specifico stato (rappresentato da quelle variabili casuali) si verifichi</a:t>
            </a:r>
          </a:p>
          <a:p>
            <a:pPr>
              <a:lnSpc>
                <a:spcPct val="90000"/>
              </a:lnSpc>
              <a:buFontTx/>
              <a:buNone/>
            </a:pPr>
            <a:endParaRPr lang="it-IT" altLang="it-IT" sz="28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it-IT" altLang="it-IT" sz="2800" dirty="0"/>
              <a:t>           </a:t>
            </a:r>
            <a:r>
              <a:rPr lang="it-IT" altLang="it-IT" sz="2800" b="1" dirty="0"/>
              <a:t>A         -A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it-IT" altLang="it-IT" sz="2800" dirty="0"/>
              <a:t> </a:t>
            </a:r>
            <a:r>
              <a:rPr lang="it-IT" altLang="it-IT" sz="2800" b="1" dirty="0"/>
              <a:t>B </a:t>
            </a:r>
            <a:r>
              <a:rPr lang="it-IT" altLang="it-IT" sz="2800" dirty="0"/>
              <a:t>  0.04      0.06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it-IT" altLang="it-IT" sz="2800" b="1" dirty="0"/>
              <a:t>-B</a:t>
            </a:r>
            <a:r>
              <a:rPr lang="it-IT" altLang="it-IT" sz="2800" dirty="0"/>
              <a:t>   0.01      0.89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it-IT" altLang="it-IT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it-IT" altLang="it-IT" sz="2800" dirty="0"/>
              <a:t>Sommando lungo la riga o la colonna si ha la probabilità incondizionata di quella variabile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6D09018C-493E-4136-8898-38F0941FC7B2}"/>
              </a:ext>
            </a:extLst>
          </p:cNvPr>
          <p:cNvSpPr/>
          <p:nvPr/>
        </p:nvSpPr>
        <p:spPr>
          <a:xfrm>
            <a:off x="5377542" y="2957803"/>
            <a:ext cx="817984" cy="19594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Bolla: nuvola 2">
            <a:extLst>
              <a:ext uri="{FF2B5EF4-FFF2-40B4-BE49-F238E27FC236}">
                <a16:creationId xmlns:a16="http://schemas.microsoft.com/office/drawing/2014/main" id="{11B41D08-EC35-4CEB-A2BE-508DC97D795C}"/>
              </a:ext>
            </a:extLst>
          </p:cNvPr>
          <p:cNvSpPr/>
          <p:nvPr/>
        </p:nvSpPr>
        <p:spPr>
          <a:xfrm>
            <a:off x="6030119" y="2230016"/>
            <a:ext cx="3608403" cy="727787"/>
          </a:xfrm>
          <a:prstGeom prst="cloudCallout">
            <a:avLst>
              <a:gd name="adj1" fmla="val -48501"/>
              <a:gd name="adj2" fmla="val 58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P(A)=0,04+0,01=0,05</a:t>
            </a:r>
          </a:p>
        </p:txBody>
      </p:sp>
      <p:sp>
        <p:nvSpPr>
          <p:cNvPr id="6" name="Bolla: nuvola 5">
            <a:extLst>
              <a:ext uri="{FF2B5EF4-FFF2-40B4-BE49-F238E27FC236}">
                <a16:creationId xmlns:a16="http://schemas.microsoft.com/office/drawing/2014/main" id="{8B8B31FE-7F30-4117-AF61-CAEF6864964F}"/>
              </a:ext>
            </a:extLst>
          </p:cNvPr>
          <p:cNvSpPr/>
          <p:nvPr/>
        </p:nvSpPr>
        <p:spPr>
          <a:xfrm>
            <a:off x="7545565" y="2898709"/>
            <a:ext cx="3608403" cy="727787"/>
          </a:xfrm>
          <a:prstGeom prst="cloudCallout">
            <a:avLst>
              <a:gd name="adj1" fmla="val -54707"/>
              <a:gd name="adj2" fmla="val 1762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P(</a:t>
            </a:r>
            <a:r>
              <a:rPr lang="it-IT" altLang="it-IT" b="1" dirty="0"/>
              <a:t>-</a:t>
            </a:r>
            <a:r>
              <a:rPr lang="it-IT" altLang="it-IT" dirty="0"/>
              <a:t>A</a:t>
            </a:r>
            <a:r>
              <a:rPr lang="it-IT" dirty="0"/>
              <a:t>)=0,06+0,89=0,95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BBADC49-DEBD-4FFC-AD92-590E71FA4C25}"/>
              </a:ext>
            </a:extLst>
          </p:cNvPr>
          <p:cNvSpPr/>
          <p:nvPr/>
        </p:nvSpPr>
        <p:spPr>
          <a:xfrm>
            <a:off x="6401293" y="2962468"/>
            <a:ext cx="817984" cy="1959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AA0AB5B-908E-47C9-8E03-E69449F206F1}"/>
              </a:ext>
            </a:extLst>
          </p:cNvPr>
          <p:cNvSpPr/>
          <p:nvPr/>
        </p:nvSpPr>
        <p:spPr>
          <a:xfrm rot="16200000">
            <a:off x="5819350" y="2467478"/>
            <a:ext cx="817984" cy="263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B10E7B6-E89F-4D54-A7FA-9B92260BA664}"/>
              </a:ext>
            </a:extLst>
          </p:cNvPr>
          <p:cNvSpPr/>
          <p:nvPr/>
        </p:nvSpPr>
        <p:spPr>
          <a:xfrm rot="16200000">
            <a:off x="5786534" y="3014873"/>
            <a:ext cx="817984" cy="263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97CA4-1518-458A-B044-E0DCAFF9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 condizionata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E21649-EEAD-484F-9456-26B7E2A5B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401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B3A4E8D1-897B-41E0-8089-7F71786FB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Probabilità condizionata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34993874-AE8A-4CA2-8309-C1612CF1B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it-IT" altLang="it-IT" dirty="0"/>
          </a:p>
          <a:p>
            <a:r>
              <a:rPr lang="it-IT" altLang="it-IT" dirty="0"/>
              <a:t>E’ possibile fare inferenze a proposito della probabilità di una proposizione ignota A, data la prova B, calcolando P(A/B) (probabilità di A dato che tutto ciò che sappiamo è B) (inferenza probabilistica)</a:t>
            </a:r>
          </a:p>
          <a:p>
            <a:endParaRPr lang="it-IT" altLang="it-IT" dirty="0"/>
          </a:p>
          <a:p>
            <a:r>
              <a:rPr lang="it-IT" altLang="it-IT" dirty="0"/>
              <a:t>Un’interrogazione ad un sistema di ragionamento probabilistico chiederà di calcolare il valore di una particolare probabilità condizionata.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167D85-70D5-4C47-9CC5-EA86B662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 condizionata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FBE62E-19D6-45F8-8C8F-34CA5112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Fin qui abbiamo visto casi in cui il singolo evento non era condizionato da altro evento:</a:t>
            </a:r>
          </a:p>
          <a:p>
            <a:pPr lvl="1"/>
            <a:r>
              <a:rPr lang="it-IT" dirty="0"/>
              <a:t>Prima estrazione del lotto;</a:t>
            </a:r>
          </a:p>
          <a:p>
            <a:pPr lvl="1"/>
            <a:r>
              <a:rPr lang="it-IT" dirty="0"/>
              <a:t>Lancio di uno o due dati</a:t>
            </a:r>
          </a:p>
          <a:p>
            <a:r>
              <a:rPr lang="it-IT" dirty="0"/>
              <a:t>Cosa succede alla probabilità quando l’avverarsi di una proposizione è condizionata all’avverarsi di un’altra proposizione?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0B2658-89AB-4BC4-A947-37363D9A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EF75-1A89-4523-969E-D828EAF472D8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348F67-D4E1-49FD-B4D9-A32A77BB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026581-7428-43D0-807F-D49E0E63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1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1DDB-215D-46EA-A028-E05C66EB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Inferenza probabilistica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CA533-B0A0-40FE-ADD4-D3EEF60E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L'inferenza probabilistica è una tecnica utilizzata nell'ambito dell'Intelligenza Artificiale per prendere decisioni o formulare previsioni basate su informazioni incerte o parziali. In pratica, ciò significa che invece di avere risposte binarie (vero o falso), lavoriamo con probabilità, cioè con il grado di certezza o incertezza riguardo a una determinata affermazione o evento.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9B24E3-8A9B-474C-B713-D3DDA6B9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E8CA-C084-4F31-A01C-46493D66A7AF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FAD5DF-045C-4B52-ADD6-2DC7187F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6EA6D2-7C44-4149-A6C9-D09A8EFD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1998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167D85-70D5-4C47-9CC5-EA86B662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 condizionata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FBE62E-19D6-45F8-8C8F-34CA5112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P(</a:t>
            </a:r>
            <a:r>
              <a:rPr lang="en-US" b="1" i="1" dirty="0" err="1"/>
              <a:t>a</a:t>
            </a:r>
            <a:r>
              <a:rPr lang="en-US" i="1" dirty="0" err="1"/>
              <a:t>|</a:t>
            </a:r>
            <a:r>
              <a:rPr lang="en-US" b="1" i="1" dirty="0" err="1"/>
              <a:t>b</a:t>
            </a:r>
            <a:r>
              <a:rPr lang="en-US" dirty="0"/>
              <a:t>) = </a:t>
            </a:r>
            <a:r>
              <a:rPr lang="en-US" dirty="0" err="1"/>
              <a:t>probabilità</a:t>
            </a:r>
            <a:r>
              <a:rPr lang="en-US" dirty="0"/>
              <a:t> </a:t>
            </a:r>
            <a:r>
              <a:rPr lang="en-US" dirty="0" err="1"/>
              <a:t>dell’evento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sappiamo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l’evento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verificato</a:t>
            </a:r>
            <a:r>
              <a:rPr lang="en-US" dirty="0"/>
              <a:t>. </a:t>
            </a:r>
            <a:r>
              <a:rPr lang="en-US" dirty="0" err="1"/>
              <a:t>Oppure</a:t>
            </a:r>
            <a:r>
              <a:rPr lang="en-US" dirty="0"/>
              <a:t>, “ la </a:t>
            </a:r>
            <a:r>
              <a:rPr lang="en-US" dirty="0" err="1"/>
              <a:t>probabilità</a:t>
            </a:r>
            <a:r>
              <a:rPr lang="en-US" dirty="0"/>
              <a:t> di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 b”</a:t>
            </a:r>
          </a:p>
          <a:p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chiederci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Qual’è</a:t>
            </a:r>
            <a:r>
              <a:rPr lang="en-US" dirty="0"/>
              <a:t> la </a:t>
            </a:r>
            <a:r>
              <a:rPr lang="en-US" dirty="0" err="1"/>
              <a:t>probabilità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vinca</a:t>
            </a:r>
            <a:r>
              <a:rPr lang="en-US" dirty="0"/>
              <a:t> la “ Roma” se ha </a:t>
            </a:r>
            <a:r>
              <a:rPr lang="en-US" dirty="0" err="1"/>
              <a:t>vinto</a:t>
            </a:r>
            <a:r>
              <a:rPr lang="en-US" dirty="0"/>
              <a:t> la “ Lazio”?, P(Roma/Lazio).</a:t>
            </a:r>
          </a:p>
          <a:p>
            <a:pPr lvl="1"/>
            <a:r>
              <a:rPr lang="en-US" dirty="0" err="1"/>
              <a:t>Qual’è</a:t>
            </a:r>
            <a:r>
              <a:rPr lang="en-US" dirty="0"/>
              <a:t> la </a:t>
            </a:r>
            <a:r>
              <a:rPr lang="en-US" dirty="0" err="1"/>
              <a:t>probabilità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arrivi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“38” se è </a:t>
            </a:r>
            <a:r>
              <a:rPr lang="en-US" dirty="0" err="1"/>
              <a:t>arrivato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“52”?”, P(“38”/”52”).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0B2658-89AB-4BC4-A947-37363D9A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A56-C877-43AD-8ACC-13924DFD823A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348F67-D4E1-49FD-B4D9-A32A77BB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026581-7428-43D0-807F-D49E0E63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761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167D85-70D5-4C47-9CC5-EA86B662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Probabilità condizionata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BFBE62E-19D6-45F8-8C8F-34CA51120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8000" b="0" dirty="0"/>
                  <a:t> </a:t>
                </a:r>
                <a14:m>
                  <m:oMath xmlns:m="http://schemas.openxmlformats.org/officeDocument/2006/math">
                    <m:r>
                      <a:rPr lang="it-IT" sz="800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8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8000" b="0" i="0" dirty="0">
                    <a:latin typeface="Cambria Math" panose="02040503050406030204" pitchFamily="18" charset="0"/>
                  </a:rPr>
                  <a:t>P(a/b)</a:t>
                </a:r>
                <a14:m>
                  <m:oMath xmlns:m="http://schemas.openxmlformats.org/officeDocument/2006/math">
                    <m:r>
                      <a:rPr lang="it-IT" sz="8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sz="8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8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8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sz="8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8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8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8000" dirty="0"/>
                          <m:t>∧</m:t>
                        </m:r>
                        <m:r>
                          <a:rPr lang="it-IT" sz="8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80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sz="8000" i="1" dirty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it-IT" sz="8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sz="8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8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sz="8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sz="8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8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BFBE62E-19D6-45F8-8C8F-34CA51120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0B2658-89AB-4BC4-A947-37363D9A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AEAE-7FA5-419F-A63C-22B438C1571F}" type="datetime4">
              <a:rPr lang="it-IT" smtClean="0"/>
              <a:t>26 settembre 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348F67-D4E1-49FD-B4D9-A32A77BB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026581-7428-43D0-807F-D49E0E63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31</a:t>
            </a:fld>
            <a:endParaRPr lang="it-IT"/>
          </a:p>
        </p:txBody>
      </p:sp>
      <p:sp>
        <p:nvSpPr>
          <p:cNvPr id="7" name="Fumetto: rettangolo 6">
            <a:extLst>
              <a:ext uri="{FF2B5EF4-FFF2-40B4-BE49-F238E27FC236}">
                <a16:creationId xmlns:a16="http://schemas.microsoft.com/office/drawing/2014/main" id="{1CA7AB1A-6537-47D3-BCC0-DBAA9B83C87A}"/>
              </a:ext>
            </a:extLst>
          </p:cNvPr>
          <p:cNvSpPr/>
          <p:nvPr/>
        </p:nvSpPr>
        <p:spPr>
          <a:xfrm>
            <a:off x="5887616" y="268288"/>
            <a:ext cx="5477070" cy="2055034"/>
          </a:xfrm>
          <a:prstGeom prst="wedgeRectCallout">
            <a:avLst>
              <a:gd name="adj1" fmla="val -28329"/>
              <a:gd name="adj2" fmla="val 64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/>
          </a:p>
          <a:p>
            <a:pPr algn="ctr"/>
            <a:r>
              <a:rPr lang="en-US" sz="2800" dirty="0"/>
              <a:t>“</a:t>
            </a:r>
            <a:r>
              <a:rPr lang="en-US" sz="2800" dirty="0" err="1"/>
              <a:t>siamo</a:t>
            </a:r>
            <a:r>
              <a:rPr lang="en-US" sz="2800" dirty="0"/>
              <a:t> </a:t>
            </a:r>
            <a:r>
              <a:rPr lang="en-US" sz="2800" dirty="0" err="1"/>
              <a:t>interessati</a:t>
            </a:r>
            <a:r>
              <a:rPr lang="en-US" sz="2800" dirty="0"/>
              <a:t> </a:t>
            </a:r>
            <a:r>
              <a:rPr lang="en-US" sz="2800" dirty="0" err="1"/>
              <a:t>agli</a:t>
            </a:r>
            <a:r>
              <a:rPr lang="en-US" sz="2800" dirty="0"/>
              <a:t> </a:t>
            </a:r>
            <a:r>
              <a:rPr lang="en-US" sz="2800" dirty="0" err="1"/>
              <a:t>eventi</a:t>
            </a:r>
            <a:r>
              <a:rPr lang="en-US" sz="2800" dirty="0"/>
              <a:t> dove a e b </a:t>
            </a:r>
            <a:r>
              <a:rPr lang="en-US" sz="2800" dirty="0" err="1"/>
              <a:t>sono</a:t>
            </a:r>
            <a:r>
              <a:rPr lang="en-US" sz="2800" dirty="0"/>
              <a:t> </a:t>
            </a:r>
            <a:r>
              <a:rPr lang="en-US" sz="2800" dirty="0" err="1"/>
              <a:t>vere</a:t>
            </a:r>
            <a:r>
              <a:rPr lang="en-US" sz="2800" dirty="0"/>
              <a:t>, ma solo </a:t>
            </a:r>
            <a:r>
              <a:rPr lang="en-US" sz="2800" dirty="0" err="1"/>
              <a:t>nei</a:t>
            </a:r>
            <a:r>
              <a:rPr lang="en-US" sz="2800" dirty="0"/>
              <a:t> </a:t>
            </a:r>
            <a:r>
              <a:rPr lang="en-US" sz="2800" dirty="0" err="1"/>
              <a:t>mondi</a:t>
            </a:r>
            <a:r>
              <a:rPr lang="en-US" sz="2800" dirty="0"/>
              <a:t> dove b è </a:t>
            </a:r>
            <a:r>
              <a:rPr lang="en-US" sz="2800" dirty="0" err="1"/>
              <a:t>vera</a:t>
            </a:r>
            <a:r>
              <a:rPr lang="en-US" sz="2800" dirty="0"/>
              <a:t>!”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263689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167D85-70D5-4C47-9CC5-EA86B662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Probabilità condizionata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BFBE62E-19D6-45F8-8C8F-34CA51120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8000" b="0" dirty="0"/>
                  <a:t> </a:t>
                </a:r>
                <a14:m>
                  <m:oMath xmlns:m="http://schemas.openxmlformats.org/officeDocument/2006/math">
                    <m:r>
                      <a:rPr lang="it-IT" sz="8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8000" b="0" i="0" dirty="0">
                    <a:latin typeface="Cambria Math" panose="02040503050406030204" pitchFamily="18" charset="0"/>
                  </a:rPr>
                  <a:t>P(a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8000" dirty="0"/>
                      <m:t>∧</m:t>
                    </m:r>
                    <m:r>
                      <a:rPr lang="en-US" sz="8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8000" b="0" i="0" dirty="0">
                    <a:latin typeface="Cambria Math" panose="02040503050406030204" pitchFamily="18" charset="0"/>
                  </a:rPr>
                  <a:t>b)=P(a)P(b/a)</a:t>
                </a:r>
                <a:endParaRPr lang="it-IT" sz="8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BFBE62E-19D6-45F8-8C8F-34CA51120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0B2658-89AB-4BC4-A947-37363D9A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8D6B-39EE-4ACA-B3D6-5CB4D674C881}" type="datetime4">
              <a:rPr lang="it-IT" smtClean="0"/>
              <a:t>26 settembre 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348F67-D4E1-49FD-B4D9-A32A77BB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026581-7428-43D0-807F-D49E0E63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93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167D85-70D5-4C47-9CC5-EA86B662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Probabilità condizionata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BFBE62E-19D6-45F8-8C8F-34CA51120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8000" b="0" dirty="0"/>
                  <a:t> </a:t>
                </a:r>
                <a14:m>
                  <m:oMath xmlns:m="http://schemas.openxmlformats.org/officeDocument/2006/math">
                    <m:r>
                      <a:rPr lang="it-IT" sz="8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8000" b="0" i="0" dirty="0">
                    <a:latin typeface="Cambria Math" panose="02040503050406030204" pitchFamily="18" charset="0"/>
                  </a:rPr>
                  <a:t>P(a</a:t>
                </a:r>
                <a:r>
                  <a:rPr lang="en-US" sz="8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8000" dirty="0"/>
                      <m:t>∧</m:t>
                    </m:r>
                    <m:r>
                      <a:rPr lang="en-US" sz="8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8000" b="0" i="0" dirty="0">
                    <a:latin typeface="Cambria Math" panose="02040503050406030204" pitchFamily="18" charset="0"/>
                  </a:rPr>
                  <a:t>b)=P(b)P(a/b)</a:t>
                </a:r>
                <a:endParaRPr lang="it-IT" sz="8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BFBE62E-19D6-45F8-8C8F-34CA51120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0B2658-89AB-4BC4-A947-37363D9A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397A-6D8E-4486-87BE-05B3CBCB7246}" type="datetime4">
              <a:rPr lang="it-IT" smtClean="0"/>
              <a:t>26 settembre 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348F67-D4E1-49FD-B4D9-A32A77BB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026581-7428-43D0-807F-D49E0E63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328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248C8F-6B09-4E88-8F0E-F7FD92B1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Esercizio 3.2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3894C2-A847-4199-BA12-BA5E82D5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Qual è la probabilità che ottenga una somma pari 9 lanciando due dadi se il primo dado è 6, P(9/6)? (2 punti)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3F0A76-FF59-46A7-AC09-7C745BF0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850F-FE26-4A99-B3D2-45FB7E82D8FF}" type="datetime4">
              <a:rPr lang="it-IT" smtClean="0"/>
              <a:pPr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AD2467-49BF-42A0-B1D6-BA97D3B4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60A9B8-8364-4B89-A342-374145DE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884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167D85-70D5-4C47-9CC5-EA86B662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Probabilità condizionata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gnaposto contenuto 10">
                <a:extLst>
                  <a:ext uri="{FF2B5EF4-FFF2-40B4-BE49-F238E27FC236}">
                    <a16:creationId xmlns:a16="http://schemas.microsoft.com/office/drawing/2014/main" id="{5419A064-CF60-42D0-A6C8-5EDDD5F7E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it-IT" dirty="0"/>
                  <a:t>Qual è la probabilità che ottenga una somma pari 9 lanciando due dadi se il primo dado è 6, P(9/6)?</a:t>
                </a:r>
              </a:p>
              <a:p>
                <a:r>
                  <a:rPr lang="it-IT" dirty="0"/>
                  <a:t>La proposizione  a = «somma=9» si verifica con i seguenti lanci: </a:t>
                </a:r>
              </a:p>
              <a:p>
                <a:r>
                  <a:rPr lang="it-IT" dirty="0"/>
                  <a:t>a = {(6,3),(5,4),(4,5),(3,6)} </a:t>
                </a:r>
                <a:r>
                  <a:rPr lang="it-IT" dirty="0">
                    <a:sym typeface="Wingdings" panose="05000000000000000000" pitchFamily="2" charset="2"/>
                  </a:rPr>
                  <a:t> P(a) = 4/36</a:t>
                </a:r>
                <a:endParaRPr lang="it-IT" dirty="0"/>
              </a:p>
              <a:p>
                <a:r>
                  <a:rPr lang="it-IT" dirty="0"/>
                  <a:t>La proposizione  b = «primo dado=6» si verifica con i seguenti lanci: </a:t>
                </a:r>
              </a:p>
              <a:p>
                <a:r>
                  <a:rPr lang="it-IT" dirty="0"/>
                  <a:t>b = {(6,1),(6,2),(6,3),(6,4),(6,5),(6,6)} </a:t>
                </a:r>
                <a:r>
                  <a:rPr lang="it-IT" dirty="0">
                    <a:sym typeface="Wingdings" panose="05000000000000000000" pitchFamily="2" charset="2"/>
                  </a:rPr>
                  <a:t> P(b) = 6/36</a:t>
                </a:r>
                <a:endParaRPr lang="it-IT" dirty="0"/>
              </a:p>
              <a:p>
                <a:r>
                  <a:rPr lang="it-IT" dirty="0"/>
                  <a:t>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∧</m:t>
                    </m:r>
                  </m:oMath>
                </a14:m>
                <a:r>
                  <a:rPr lang="it-IT" dirty="0"/>
                  <a:t> b = {(6,3)} </a:t>
                </a:r>
                <a:r>
                  <a:rPr lang="it-IT" dirty="0">
                    <a:sym typeface="Wingdings" panose="05000000000000000000" pitchFamily="2" charset="2"/>
                  </a:rPr>
                  <a:t> P(a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∧</m:t>
                    </m:r>
                  </m:oMath>
                </a14:m>
                <a:r>
                  <a:rPr lang="it-IT" dirty="0"/>
                  <a:t> b) = 1/36</a:t>
                </a:r>
              </a:p>
              <a:p>
                <a:r>
                  <a:rPr lang="it-IT" dirty="0">
                    <a:latin typeface="Cambria Math" panose="02040503050406030204" pitchFamily="18" charset="0"/>
                  </a:rPr>
                  <a:t>P(a/b)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∧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</m:den>
                        </m:f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1" name="Segnaposto contenuto 10">
                <a:extLst>
                  <a:ext uri="{FF2B5EF4-FFF2-40B4-BE49-F238E27FC236}">
                    <a16:creationId xmlns:a16="http://schemas.microsoft.com/office/drawing/2014/main" id="{5419A064-CF60-42D0-A6C8-5EDDD5F7E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2" t="-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0B2658-89AB-4BC4-A947-37363D9A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45C0-2E97-4BB9-8780-297F2F551AA6}" type="datetime4">
              <a:rPr lang="it-IT" smtClean="0"/>
              <a:t>26 settembre 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348F67-D4E1-49FD-B4D9-A32A77BB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026581-7428-43D0-807F-D49E0E63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pPr/>
              <a:t>35</a:t>
            </a:fld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F90FACB-19B0-4BB5-A72A-58A62D08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413" y="3869531"/>
            <a:ext cx="42767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82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5E6DF-F4DD-4189-A286-E5216900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Indipendenza delle variabili aleatorie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E4C6190-079D-42D0-8B1D-BFDDBEE94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916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6BEE95-8955-42F6-B7B2-903485BF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Indipendenza delle variabili aleatorie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87A5DD-649E-406F-BD3F-C7AB8D501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L’indipendenza di due eventi indica che il verificarsi di uno non influenza il verificarsi dell’altro.</a:t>
            </a:r>
          </a:p>
          <a:p>
            <a:r>
              <a:rPr lang="it-IT" dirty="0"/>
              <a:t>Ad esempio:</a:t>
            </a:r>
          </a:p>
          <a:p>
            <a:pPr lvl="1"/>
            <a:r>
              <a:rPr lang="it-IT" dirty="0"/>
              <a:t>Lancio di due dadi. Il lancio del primo non influenza il secondo;</a:t>
            </a:r>
          </a:p>
          <a:p>
            <a:r>
              <a:rPr lang="it-IT" dirty="0"/>
              <a:t>Il contrario, la dipendenza, indica che il verificarsi di uno influenza il verificarsi dell’altro.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36A1B8-933A-4FEC-A418-E5622F86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836A-BBD6-43D7-B38E-E01A6E470F2C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C93EDD-D377-457C-A8AE-82A3AF76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76B645-6E7C-48D8-A60E-C3BCBA62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12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5323C0-D471-4CE4-921F-CD877367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Indipendenza delle variabili aleatorie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8C7555E-C234-4897-93D3-D34315C86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Nel caso in cui due variabili aleatorie siano indipendenti si ha la seguente proprietà:</a:t>
                </a:r>
              </a:p>
              <a:p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</a:rPr>
                  <a:t>P(a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</a:rPr>
                  <a:t>b)=P(a)P(b)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8C7555E-C234-4897-93D3-D34315C86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718388-DE15-4DF6-B4EC-5203A834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7CD1-055B-453A-9EC1-A746937E3E9B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6E1302-7665-45A4-83EC-AF4C5DA1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AD25E1-3331-4E8C-998B-B929A6DA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856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98B4C1-9C02-430D-886E-0FE94CCF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Negazione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2AC072-9651-4842-83C2-08255BF75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47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D20FAA-9565-4EA2-8359-C234AA36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Esempio in un contesto legale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71F115-0E27-46F2-AC8B-902888DD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Immagina un caso giuridico in cui una persona è accusata di un crimine. </a:t>
            </a:r>
          </a:p>
          <a:p>
            <a:r>
              <a:rPr lang="it-IT" dirty="0"/>
              <a:t>Nel sistema giuridico, la giuria deve prendere una decisione sulla colpevolezza o innocenza dell'imputato. Tuttavia, spesso non abbiamo prove definitive o testimonianze che garantiscono una certezza assoluta.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8B3E06-4CDD-4E30-AE1C-F110D732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255D-6C18-4B85-A975-F0572C0C2F49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16AA39-ABC4-4F6D-948F-92480EDC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87665E-95D9-412A-8E24-92412BB4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312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DC103E-ECCB-4C8E-A90C-30DFE025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Negazione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BDD66B-0131-4712-A132-E606441D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la probabilità che un evento è </a:t>
            </a:r>
            <a:r>
              <a:rPr lang="el-GR" dirty="0">
                <a:latin typeface="Calibri" panose="020F0502020204030204" pitchFamily="34" charset="0"/>
              </a:rPr>
              <a:t>α</a:t>
            </a:r>
            <a:r>
              <a:rPr lang="it-IT" dirty="0">
                <a:latin typeface="Calibri" panose="020F0502020204030204" pitchFamily="34" charset="0"/>
              </a:rPr>
              <a:t>, la probabilità che l’evento non si verifichi è 1- </a:t>
            </a:r>
            <a:r>
              <a:rPr lang="el-GR" dirty="0">
                <a:latin typeface="Calibri" panose="020F0502020204030204" pitchFamily="34" charset="0"/>
              </a:rPr>
              <a:t>α</a:t>
            </a:r>
            <a:r>
              <a:rPr lang="it-IT" dirty="0">
                <a:latin typeface="Calibri" panose="020F0502020204030204" pitchFamily="34" charset="0"/>
              </a:rPr>
              <a:t>.</a:t>
            </a:r>
          </a:p>
          <a:p>
            <a:r>
              <a:rPr lang="it-IT" dirty="0">
                <a:latin typeface="Calibri" panose="020F0502020204030204" pitchFamily="34" charset="0"/>
              </a:rPr>
              <a:t>P(A) = </a:t>
            </a:r>
            <a:r>
              <a:rPr lang="el-GR" dirty="0">
                <a:latin typeface="Calibri" panose="020F0502020204030204" pitchFamily="34" charset="0"/>
              </a:rPr>
              <a:t>α</a:t>
            </a:r>
            <a:r>
              <a:rPr lang="it-IT" dirty="0">
                <a:latin typeface="Calibri" panose="020F0502020204030204" pitchFamily="34" charset="0"/>
              </a:rPr>
              <a:t>, allora P(</a:t>
            </a:r>
            <a:r>
              <a:rPr lang="it-IT" i="1" dirty="0"/>
              <a:t>¬e) = 1-</a:t>
            </a:r>
            <a:r>
              <a:rPr lang="el-GR" dirty="0">
                <a:latin typeface="Calibri" panose="020F0502020204030204" pitchFamily="34" charset="0"/>
              </a:rPr>
              <a:t> α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C6F541-8692-48CB-AD0E-AC6C71D3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F418-750F-4FB8-8D1A-1619677FCB2B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528233-34DE-4A3B-A49A-615C8CC1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F54C90-C4FE-4FB4-B384-97A8E01F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40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CE5040D-C9DD-484F-986D-B08FB2E4466A}"/>
              </a:ext>
            </a:extLst>
          </p:cNvPr>
          <p:cNvSpPr/>
          <p:nvPr/>
        </p:nvSpPr>
        <p:spPr>
          <a:xfrm>
            <a:off x="7511143" y="365125"/>
            <a:ext cx="3657600" cy="2331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53B4397-212A-4A1E-A5B0-84BF4C502357}"/>
              </a:ext>
            </a:extLst>
          </p:cNvPr>
          <p:cNvSpPr/>
          <p:nvPr/>
        </p:nvSpPr>
        <p:spPr>
          <a:xfrm>
            <a:off x="7595896" y="1742944"/>
            <a:ext cx="1843314" cy="891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P(A)=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489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586311-8759-49D9-9747-98A651A6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Inclusione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D844A8-3B2B-456C-86CE-529DD9D49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142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195514A4-EEEA-4407-9FCF-E91590E8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BA54DD-C611-48D4-A9BB-5E7F6003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600" dirty="0"/>
              <a:t>P(a ∨ b) = P(a) +   P(b) -  P(a ∧ b). </a:t>
            </a:r>
          </a:p>
          <a:p>
            <a:r>
              <a:rPr lang="it-IT" dirty="0"/>
              <a:t>La probabilità che si verifichi l’evento a o l’evento b è uguale alla somma delle probabilità dei due eventi meno la probabilità congiunta.</a:t>
            </a:r>
          </a:p>
          <a:p>
            <a:r>
              <a:rPr lang="it-IT" dirty="0"/>
              <a:t>Si noti che se gli eventi sono incompatibili la probabilità congiunta è nulla!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B0A249-9E48-4F98-8537-137DEFF8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EE5A-6C0A-46A1-B12B-81AEEE885463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870A73-FDB6-4E78-A530-2F858267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97CDCE-6092-4886-8609-18CFBADE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pPr/>
              <a:t>42</a:t>
            </a:fld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E9B6DDB-8A74-446E-AE16-01DAAF81C47C}"/>
              </a:ext>
            </a:extLst>
          </p:cNvPr>
          <p:cNvSpPr/>
          <p:nvPr/>
        </p:nvSpPr>
        <p:spPr>
          <a:xfrm>
            <a:off x="732139" y="710447"/>
            <a:ext cx="1356406" cy="12969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1500EB20-991F-4806-A6B3-0D822BECF8B1}"/>
              </a:ext>
            </a:extLst>
          </p:cNvPr>
          <p:cNvSpPr/>
          <p:nvPr/>
        </p:nvSpPr>
        <p:spPr>
          <a:xfrm>
            <a:off x="812953" y="1452711"/>
            <a:ext cx="683585" cy="495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3FC4679-FDAC-4EC9-ABA0-E46FDF6685FA}"/>
              </a:ext>
            </a:extLst>
          </p:cNvPr>
          <p:cNvSpPr/>
          <p:nvPr/>
        </p:nvSpPr>
        <p:spPr>
          <a:xfrm>
            <a:off x="1293770" y="1460525"/>
            <a:ext cx="683585" cy="495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50F5E60-3225-417E-9765-FDC7D860FDCE}"/>
              </a:ext>
            </a:extLst>
          </p:cNvPr>
          <p:cNvSpPr/>
          <p:nvPr/>
        </p:nvSpPr>
        <p:spPr>
          <a:xfrm>
            <a:off x="2267425" y="680325"/>
            <a:ext cx="1356406" cy="12969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BFAE3F83-420C-4041-9B4A-50D695319E46}"/>
              </a:ext>
            </a:extLst>
          </p:cNvPr>
          <p:cNvSpPr/>
          <p:nvPr/>
        </p:nvSpPr>
        <p:spPr>
          <a:xfrm>
            <a:off x="2348239" y="1422589"/>
            <a:ext cx="683585" cy="495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F4EB174A-E22C-47A9-9582-88E4A186AAD9}"/>
              </a:ext>
            </a:extLst>
          </p:cNvPr>
          <p:cNvSpPr/>
          <p:nvPr/>
        </p:nvSpPr>
        <p:spPr>
          <a:xfrm>
            <a:off x="3704645" y="678195"/>
            <a:ext cx="1356406" cy="12969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E8EAD5B4-C0D1-4C97-B584-0D3177D106C6}"/>
              </a:ext>
            </a:extLst>
          </p:cNvPr>
          <p:cNvSpPr/>
          <p:nvPr/>
        </p:nvSpPr>
        <p:spPr>
          <a:xfrm>
            <a:off x="4266276" y="1428273"/>
            <a:ext cx="683585" cy="495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7D53C1FA-F294-4229-9873-FC1217D5FC13}"/>
              </a:ext>
            </a:extLst>
          </p:cNvPr>
          <p:cNvSpPr/>
          <p:nvPr/>
        </p:nvSpPr>
        <p:spPr>
          <a:xfrm>
            <a:off x="5141865" y="680325"/>
            <a:ext cx="1356406" cy="12969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40AC28E-4E8B-4AAB-9DEB-7AD055B516AC}"/>
              </a:ext>
            </a:extLst>
          </p:cNvPr>
          <p:cNvSpPr/>
          <p:nvPr/>
        </p:nvSpPr>
        <p:spPr>
          <a:xfrm>
            <a:off x="5222679" y="1422589"/>
            <a:ext cx="683585" cy="49587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4A525A4-CA04-4E0D-A67F-37074ED7BC95}"/>
              </a:ext>
            </a:extLst>
          </p:cNvPr>
          <p:cNvSpPr/>
          <p:nvPr/>
        </p:nvSpPr>
        <p:spPr>
          <a:xfrm>
            <a:off x="5703496" y="1430403"/>
            <a:ext cx="683585" cy="495872"/>
          </a:xfrm>
          <a:prstGeom prst="ellipse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322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18459-24AC-434C-AC40-21C1790F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Marginalizzazione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200145-EE88-41EC-9F59-999241552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462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A0409B-54ED-4346-BB8B-35C15D9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Marginalizzazione o saturazione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91224A-7887-413B-ACCE-6AC3BA2D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P(a) = P(a, b) + P(a, ¬b). </a:t>
            </a:r>
          </a:p>
          <a:p>
            <a:r>
              <a:rPr lang="it-IT" dirty="0"/>
              <a:t>La probabilità che si verifichi b è disgiunta dalla probabilità che si verifichi ¬b. Quindi, quando si verifica a si ha b oppure ¬b ma non entrambi quindi se sommo le probabilità P(a, b) + P(a, ¬b) ottengo P(a)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BFFCA4-7952-4F54-9F4A-DE807C84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A34C-6703-441B-9AFD-6042B3271187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4AF5D2-92B8-40EB-B50F-EFACE671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6235C2-F5BF-47CF-92F7-B67031B8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pPr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7647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2D117FBA-D47D-48F7-9E35-A41EA85B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Condizionamento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7D4192D-94E9-4F57-B2D1-538DCB683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2145FB-0100-4AB1-857F-D2B31CE1531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906000" y="6224588"/>
            <a:ext cx="2286000" cy="365125"/>
          </a:xfrm>
        </p:spPr>
        <p:txBody>
          <a:bodyPr/>
          <a:lstStyle/>
          <a:p>
            <a:fld id="{943F6531-6F78-491F-82A7-B6B8387E8485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5236CB-FF50-4BCA-8280-A80AAD01657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24588"/>
            <a:ext cx="5707063" cy="365125"/>
          </a:xfrm>
        </p:spPr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1DEF0A-1CC0-43AE-823C-1478D1E5FD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33163" y="6224588"/>
            <a:ext cx="858837" cy="365125"/>
          </a:xfrm>
        </p:spPr>
        <p:txBody>
          <a:bodyPr/>
          <a:lstStyle/>
          <a:p>
            <a:fld id="{DD589A36-170F-7348-BCDB-23CF9D860473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920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5483D-C2F1-4396-A25A-710BBDD7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Condizionamento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792697-7894-4CE9-A18F-0BFDEE60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T Sans"/>
              </a:rPr>
              <a:t>P(</a:t>
            </a:r>
            <a:r>
              <a:rPr lang="en-US" i="1" dirty="0">
                <a:latin typeface="PT Sans"/>
              </a:rPr>
              <a:t>a</a:t>
            </a:r>
            <a:r>
              <a:rPr lang="en-US" dirty="0">
                <a:latin typeface="PT Sans"/>
              </a:rPr>
              <a:t>) = P(</a:t>
            </a:r>
            <a:r>
              <a:rPr lang="en-US" i="1" dirty="0">
                <a:latin typeface="PT Sans"/>
              </a:rPr>
              <a:t>a | b</a:t>
            </a:r>
            <a:r>
              <a:rPr lang="en-US" dirty="0">
                <a:latin typeface="PT Sans"/>
              </a:rPr>
              <a:t>)P(</a:t>
            </a:r>
            <a:r>
              <a:rPr lang="en-US" i="1" dirty="0">
                <a:latin typeface="PT Sans"/>
              </a:rPr>
              <a:t>b</a:t>
            </a:r>
            <a:r>
              <a:rPr lang="en-US" dirty="0">
                <a:latin typeface="PT Sans"/>
              </a:rPr>
              <a:t>) + P(</a:t>
            </a:r>
            <a:r>
              <a:rPr lang="en-US" i="1" dirty="0">
                <a:latin typeface="PT Sans"/>
              </a:rPr>
              <a:t>a | ¬b</a:t>
            </a:r>
            <a:r>
              <a:rPr lang="en-US" dirty="0">
                <a:latin typeface="PT Sans"/>
              </a:rPr>
              <a:t>)P(</a:t>
            </a:r>
            <a:r>
              <a:rPr lang="en-US" i="1" dirty="0">
                <a:latin typeface="PT Sans"/>
              </a:rPr>
              <a:t>¬b</a:t>
            </a:r>
            <a:r>
              <a:rPr lang="en-US" dirty="0">
                <a:latin typeface="PT Sans"/>
              </a:rPr>
              <a:t>). </a:t>
            </a:r>
          </a:p>
          <a:p>
            <a:r>
              <a:rPr lang="en-US" dirty="0" err="1">
                <a:latin typeface="PT Sans"/>
              </a:rPr>
              <a:t>Discende</a:t>
            </a:r>
            <a:r>
              <a:rPr lang="en-US" dirty="0">
                <a:latin typeface="PT Sans"/>
              </a:rPr>
              <a:t> </a:t>
            </a:r>
            <a:r>
              <a:rPr lang="en-US" dirty="0" err="1">
                <a:latin typeface="PT Sans"/>
              </a:rPr>
              <a:t>immediatamente</a:t>
            </a:r>
            <a:r>
              <a:rPr lang="en-US" dirty="0">
                <a:latin typeface="PT Sans"/>
              </a:rPr>
              <a:t> </a:t>
            </a:r>
            <a:r>
              <a:rPr lang="en-US" dirty="0" err="1">
                <a:latin typeface="PT Sans"/>
              </a:rPr>
              <a:t>dalla</a:t>
            </a:r>
            <a:r>
              <a:rPr lang="en-US" dirty="0">
                <a:latin typeface="PT Sans"/>
              </a:rPr>
              <a:t> </a:t>
            </a:r>
            <a:r>
              <a:rPr lang="en-US" dirty="0" err="1">
                <a:latin typeface="PT Sans"/>
              </a:rPr>
              <a:t>marginalizzazione</a:t>
            </a:r>
            <a:r>
              <a:rPr lang="en-US" dirty="0">
                <a:latin typeface="PT Sans"/>
              </a:rPr>
              <a:t>.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87EDE0-8C68-4B6D-888B-DE988671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760C-CC4F-433D-9C6E-50893E299FFB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406439-7A14-4A3B-84CE-FEE61FCD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D43210-238B-4C7E-93AD-DCB8D418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43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D20FAA-9565-4EA2-8359-C234AA36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Esempio in un contesto legale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71F115-0E27-46F2-AC8B-902888DD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In questo contesto, l'inferenza probabilistica può essere applicata. </a:t>
            </a:r>
          </a:p>
          <a:p>
            <a:r>
              <a:rPr lang="it-IT" dirty="0"/>
              <a:t>Invece di dire semplicemente "colpevole" o "innocente," i giurati possono assegnare una probabilità alla colpevolezza dell'imputato. Ad esempio, potrebbero dire che ci sono il 70% di probabilità che l'imputato sia colpevole e il 30% di probabilità che sia innocente.</a:t>
            </a:r>
          </a:p>
          <a:p>
            <a:r>
              <a:rPr lang="it-IT" dirty="0"/>
              <a:t>Infine, una soglia sulla probabilità di colpevolezza potrebbe dare origine alla sentenza.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8B3E06-4CDD-4E30-AE1C-F110D732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8619-4385-43ED-AA98-FEBFC8922632}" type="datetime4">
              <a:rPr lang="it-IT" smtClean="0"/>
              <a:t>26 settembre 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16AA39-ABC4-4F6D-948F-92480EDC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Inferenza probabilistica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87665E-95D9-412A-8E24-92412BB4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476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1026">
            <a:extLst>
              <a:ext uri="{FF2B5EF4-FFF2-40B4-BE49-F238E27FC236}">
                <a16:creationId xmlns:a16="http://schemas.microsoft.com/office/drawing/2014/main" id="{75843694-C8FB-4DC4-9E76-C50BE1012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Esempio in un generico contesto di diagnosi</a:t>
            </a:r>
          </a:p>
        </p:txBody>
      </p:sp>
      <p:sp>
        <p:nvSpPr>
          <p:cNvPr id="338947" name="Rectangle 1027">
            <a:extLst>
              <a:ext uri="{FF2B5EF4-FFF2-40B4-BE49-F238E27FC236}">
                <a16:creationId xmlns:a16="http://schemas.microsoft.com/office/drawing/2014/main" id="{38340278-42CB-4A4A-B0B5-B8456C8766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Nel caso di una diagnosi ( in qualunque settore) è necessario  prendere una decisione con conoscenza incerta.</a:t>
            </a:r>
          </a:p>
          <a:p>
            <a:r>
              <a:rPr lang="it-IT" altLang="it-IT" dirty="0"/>
              <a:t>Si è in una situazione di incertezza in quanto la lista di situazioni e cause da descrivere non può essere esaustiva (praticamente infinita per la mancanza di conoscenza universale)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>
            <a:extLst>
              <a:ext uri="{FF2B5EF4-FFF2-40B4-BE49-F238E27FC236}">
                <a16:creationId xmlns:a16="http://schemas.microsoft.com/office/drawing/2014/main" id="{2D8A2E36-95DB-4D2E-A1FE-C138DBF09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Esempio in un generico contesto di diagnosi</a:t>
            </a:r>
            <a:endParaRPr lang="it-IT" altLang="it-IT" dirty="0"/>
          </a:p>
        </p:txBody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41E17A78-7555-4E03-9D05-1E1A8AD595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altLang="it-IT" dirty="0"/>
              <a:t>Non si può usare la logica del primo ordine per gestire la diagnosi:</a:t>
            </a:r>
          </a:p>
          <a:p>
            <a:pPr lvl="1"/>
            <a:r>
              <a:rPr lang="it-IT" altLang="it-IT" dirty="0"/>
              <a:t>impossibilità di elencare l’insieme praticamente infinito di antecedenti e conseguenti per evitare eccezioni</a:t>
            </a:r>
          </a:p>
          <a:p>
            <a:pPr lvl="1"/>
            <a:r>
              <a:rPr lang="it-IT" altLang="it-IT" dirty="0"/>
              <a:t>mancata conoscenza metodologica completa</a:t>
            </a:r>
          </a:p>
          <a:p>
            <a:pPr lvl="1"/>
            <a:r>
              <a:rPr lang="it-IT" altLang="it-IT" dirty="0"/>
              <a:t>mancata conoscenza applicativa completa</a:t>
            </a:r>
          </a:p>
          <a:p>
            <a:r>
              <a:rPr lang="it-IT" altLang="it-IT" dirty="0"/>
              <a:t>L’agente non potrà mai agire con una piena consapevolezza di verità e correttezza, avrà solo un grado di credenza sulla bontà delle azioni da intraprendere e dei risultati.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6AE9DF-2EFC-447D-BE6A-3105C7FA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9670B61-FFBE-4D73-BBF4-32B06CE8C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i="1" dirty="0"/>
              <a:t>“Il concetto di probabilità è il più importante della scienza moderna, soprattutto perché nessuno ha la più pallida idea del suo significato.”(Bertrand </a:t>
            </a:r>
            <a:r>
              <a:rPr lang="it-IT" i="1" dirty="0" err="1"/>
              <a:t>Russel</a:t>
            </a:r>
            <a:r>
              <a:rPr lang="it-IT" i="1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245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6AE9DF-2EFC-447D-BE6A-3105C7FA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Probabilità incondizionata o a priori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9670B61-FFBE-4D73-BBF4-32B06CE8C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5333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DICAZIONI PER 20190122_LUISS_PPT" id="{D20BBE6D-A7BF-48B0-995E-CE90AB64B1CE}" vid="{BE5D987A-2953-46C2-8043-17825352D0B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LUISS</Template>
  <TotalTime>3562</TotalTime>
  <Words>2134</Words>
  <Application>Microsoft Office PowerPoint</Application>
  <PresentationFormat>Widescreen</PresentationFormat>
  <Paragraphs>277</Paragraphs>
  <Slides>46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5" baseType="lpstr">
      <vt:lpstr>Luiss Sans</vt:lpstr>
      <vt:lpstr>Luiss type</vt:lpstr>
      <vt:lpstr>PT Sans</vt:lpstr>
      <vt:lpstr>Arial</vt:lpstr>
      <vt:lpstr>Calibri</vt:lpstr>
      <vt:lpstr>Cambria Math</vt:lpstr>
      <vt:lpstr>Times New Roman</vt:lpstr>
      <vt:lpstr>Wingdings</vt:lpstr>
      <vt:lpstr>Tema di Office</vt:lpstr>
      <vt:lpstr>Settimana 3 Inferenza probabilistica</vt:lpstr>
      <vt:lpstr>L’agente artificiale in situazioni di incertezza</vt:lpstr>
      <vt:lpstr>Inferenza probabilistica</vt:lpstr>
      <vt:lpstr>Esempio in un contesto legale</vt:lpstr>
      <vt:lpstr>Esempio in un contesto legale</vt:lpstr>
      <vt:lpstr>Esempio in un generico contesto di diagnosi</vt:lpstr>
      <vt:lpstr>Esempio in un generico contesto di diagnosi</vt:lpstr>
      <vt:lpstr>Probabilità</vt:lpstr>
      <vt:lpstr>Probabilità incondizionata o a priori</vt:lpstr>
      <vt:lpstr>Teoria della probabilità</vt:lpstr>
      <vt:lpstr>Probabilità</vt:lpstr>
      <vt:lpstr>Assiomi della Probabilità (1 di 2)</vt:lpstr>
      <vt:lpstr>Assiomi della Probabilità (2 di 2)</vt:lpstr>
      <vt:lpstr>Calcolo delle Probabilità (1 di 5)</vt:lpstr>
      <vt:lpstr>Calcolo delle Probabilità (2 di 5)</vt:lpstr>
      <vt:lpstr>Calcolo delle Probabilità (3 di 5)</vt:lpstr>
      <vt:lpstr>Calcolo delle Probabilità (4 di 5)</vt:lpstr>
      <vt:lpstr>Esercizio 3.1</vt:lpstr>
      <vt:lpstr>Calcolo delle Probabilità (5 di 5)</vt:lpstr>
      <vt:lpstr>Variabili aleatorie</vt:lpstr>
      <vt:lpstr>Variabili aleatorie</vt:lpstr>
      <vt:lpstr>Variabili aleatorie</vt:lpstr>
      <vt:lpstr>Probabilità congiunta</vt:lpstr>
      <vt:lpstr>Probabilità congiunta</vt:lpstr>
      <vt:lpstr>Probabilità congiunta</vt:lpstr>
      <vt:lpstr>Probabilità congiunta</vt:lpstr>
      <vt:lpstr>Probabilità condizionata</vt:lpstr>
      <vt:lpstr>Probabilità condizionata</vt:lpstr>
      <vt:lpstr>Probabilità condizionata</vt:lpstr>
      <vt:lpstr>Probabilità condizionata</vt:lpstr>
      <vt:lpstr>Probabilità condizionata</vt:lpstr>
      <vt:lpstr>Probabilità condizionata</vt:lpstr>
      <vt:lpstr>Probabilità condizionata</vt:lpstr>
      <vt:lpstr>Esercizio 3.2</vt:lpstr>
      <vt:lpstr>Probabilità condizionata</vt:lpstr>
      <vt:lpstr>Indipendenza delle variabili aleatorie</vt:lpstr>
      <vt:lpstr>Indipendenza delle variabili aleatorie</vt:lpstr>
      <vt:lpstr>Indipendenza delle variabili aleatorie</vt:lpstr>
      <vt:lpstr>Negazione</vt:lpstr>
      <vt:lpstr>Negazione</vt:lpstr>
      <vt:lpstr>Inclusione</vt:lpstr>
      <vt:lpstr>Inclusione</vt:lpstr>
      <vt:lpstr>Marginalizzazione</vt:lpstr>
      <vt:lpstr>Marginalizzazione o saturazione</vt:lpstr>
      <vt:lpstr>Condizionamento</vt:lpstr>
      <vt:lpstr>Condizionamento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Capitanio Luciano</dc:creator>
  <cp:lastModifiedBy>Capitanio Luciano</cp:lastModifiedBy>
  <cp:revision>134</cp:revision>
  <dcterms:created xsi:type="dcterms:W3CDTF">2021-07-14T08:43:59Z</dcterms:created>
  <dcterms:modified xsi:type="dcterms:W3CDTF">2023-09-26T17:13:30Z</dcterms:modified>
</cp:coreProperties>
</file>