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84" r:id="rId2"/>
    <p:sldId id="259" r:id="rId3"/>
    <p:sldId id="261" r:id="rId4"/>
    <p:sldId id="262" r:id="rId5"/>
    <p:sldId id="273" r:id="rId6"/>
    <p:sldId id="268" r:id="rId7"/>
    <p:sldId id="263" r:id="rId8"/>
    <p:sldId id="274" r:id="rId9"/>
    <p:sldId id="269" r:id="rId10"/>
    <p:sldId id="279" r:id="rId11"/>
    <p:sldId id="280" r:id="rId12"/>
    <p:sldId id="281" r:id="rId13"/>
    <p:sldId id="264" r:id="rId14"/>
    <p:sldId id="282" r:id="rId15"/>
    <p:sldId id="265" r:id="rId16"/>
    <p:sldId id="283" r:id="rId17"/>
    <p:sldId id="266" r:id="rId18"/>
    <p:sldId id="276" r:id="rId19"/>
    <p:sldId id="25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21.05.17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Должности – профессор каф. УРПО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dirty="0" smtClean="0"/>
              <a:t>доцент каф. УРПО</a:t>
            </a:r>
            <a:r>
              <a:rPr lang="en-US" baseline="0" dirty="0" smtClean="0"/>
              <a:t> ||</a:t>
            </a:r>
            <a:r>
              <a:rPr lang="ru-RU" dirty="0" smtClean="0"/>
              <a:t> преподаватель каф. УРПО</a:t>
            </a:r>
            <a:endParaRPr lang="en-US" dirty="0" smtClean="0"/>
          </a:p>
          <a:p>
            <a:r>
              <a:rPr lang="ru-RU" dirty="0" smtClean="0"/>
              <a:t>Ученые</a:t>
            </a:r>
            <a:r>
              <a:rPr lang="ru-RU" baseline="0" dirty="0" smtClean="0"/>
              <a:t> степени: д.т.н.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д.ф.-м. 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к.т.н.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к ф.-м. 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0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910C-5BC7-6843-B40A-469387009009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09ED-441A-9D4C-B5EE-D2BB5FEEEA9A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4C23-5A94-4B42-9F44-573F085BA783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599DE-1EEA-9C4C-9585-126EE53FA74B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EB2DA-6AB7-EB46-B07D-FB57CDBA3E2A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2F690-8651-0E43-9581-3611D77803A9}" type="datetime1">
              <a:rPr lang="ru-RU" smtClean="0"/>
              <a:t>21.05.17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6F9DC-3C92-B341-9FCC-9D686820E5B4}" type="datetime1">
              <a:rPr lang="ru-RU" smtClean="0"/>
              <a:t>21.05.17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BB644-1F46-C74F-9D8F-B3AD5BF0AE5B}" type="datetime1">
              <a:rPr lang="ru-RU" smtClean="0"/>
              <a:t>21.05.17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57BA-6305-1A49-9433-34D5DA25792B}" type="datetime1">
              <a:rPr lang="ru-RU" smtClean="0"/>
              <a:t>21.05.17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E9FA-3B43-A741-BE9F-1D7822B06B88}" type="datetime1">
              <a:rPr lang="ru-RU" smtClean="0"/>
              <a:t>21.05.17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7AB97-558E-0F4A-82F6-831C3B272F2F}" type="datetime1">
              <a:rPr lang="ru-RU" smtClean="0"/>
              <a:t>21.05.17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CB9B5D9-2CA5-7045-907B-3030CAC4E55E}" type="datetime1">
              <a:rPr lang="ru-RU" smtClean="0"/>
              <a:t>21.05.17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Головко К.М. БПИ161, курсовая работа, Беспроводная система управления домашними устройствами на платформе Android и Arduino,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25.png"/><Relationship Id="rId10" Type="http://schemas.openxmlformats.org/officeDocument/2006/relationships/hyperlink" Target="https://github.com/z3t0/Arduino-IRremote" TargetMode="External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irillgolowko@gmail.com" TargetMode="External"/><Relationship Id="rId3" Type="http://schemas.openxmlformats.org/officeDocument/2006/relationships/hyperlink" Target="mailto:kmgolovko@edu.hse.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hyperlink" Target="https://www.sonymobile.com/ru/products/tablets/xperia-z2-tablet/features/#connectivity" TargetMode="External"/><Relationship Id="rId7" Type="http://schemas.openxmlformats.org/officeDocument/2006/relationships/hyperlink" Target="https://www.lg.com/us/mobile-phones/VS985/Userguide/349.html" TargetMode="External"/><Relationship Id="rId8" Type="http://schemas.openxmlformats.org/officeDocument/2006/relationships/hyperlink" Target="https://geektimes.ru/post/255488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3031"/>
          </a:xfrm>
          <a:prstGeom prst="rect">
            <a:avLst/>
          </a:prstGeom>
        </p:spPr>
      </p:pic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2019299"/>
            <a:ext cx="7772400" cy="2206625"/>
          </a:xfrm>
        </p:spPr>
        <p:txBody>
          <a:bodyPr/>
          <a:lstStyle/>
          <a:p>
            <a:pPr eaLnBrk="1" hangingPunct="1"/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r>
              <a:rPr lang="en-US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en-US" sz="20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Беспроводная система управления домашними устройствами на платформе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Android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 и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Arduino</a:t>
            </a:r>
            <a:endParaRPr lang="en-US" sz="2900" dirty="0" smtClean="0">
              <a:solidFill>
                <a:srgbClr val="FF000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22991" y="4435848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БПИ161</a:t>
            </a:r>
            <a:r>
              <a:rPr lang="en-US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endParaRPr lang="ru-RU" sz="18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Головко Кирилл Михайлович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ПРОФЕССОР ДПИ ФКН, К Ф.-М. Н.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Агамирзян Игорь Рубенович</a:t>
            </a:r>
          </a:p>
        </p:txBody>
      </p:sp>
    </p:spTree>
    <p:extLst>
      <p:ext uri="{BB962C8B-B14F-4D97-AF65-F5344CB8AC3E}">
        <p14:creationId xmlns:p14="http://schemas.microsoft.com/office/powerpoint/2010/main" val="18895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3" y="1585913"/>
            <a:ext cx="7054214" cy="4525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57324" y="37147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smtClean="0">
                <a:solidFill>
                  <a:schemeClr val="bg1"/>
                </a:solidFill>
                <a:latin typeface="Myriad Pro"/>
              </a:rPr>
              <a:t>СХЕМА РАБОТЫ НА СМАРТФОНЕ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15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r="1532" b="16611"/>
          <a:stretch/>
        </p:blipFill>
        <p:spPr>
          <a:xfrm>
            <a:off x="2028826" y="1317117"/>
            <a:ext cx="5572124" cy="5116815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71611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СХЕМА РАБОТЫ НА УПРАВЛЯЮЩЕМ УСТРОЙСТВЕ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92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71611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ИНТЕРФЕЙС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1492426"/>
            <a:ext cx="2371725" cy="4216399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1492426"/>
            <a:ext cx="2371724" cy="4216399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92" y="1488900"/>
            <a:ext cx="2373708" cy="4219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071" y="5807053"/>
            <a:ext cx="174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Навигация </a:t>
            </a:r>
            <a:r>
              <a:rPr lang="ru-RU" smtClean="0"/>
              <a:t>по приложению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29941" y="5807053"/>
            <a:ext cx="308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Подключение к </a:t>
            </a:r>
            <a:r>
              <a:rPr lang="ru-RU" smtClean="0"/>
              <a:t>устройству управления</a:t>
            </a:r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511727" y="5878124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Вид пульта</a:t>
            </a:r>
            <a:endParaRPr lang="ru-RU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4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</a:t>
            </a:r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И ИНСТРУМЕНТЫ </a:t>
            </a:r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8" y="1470025"/>
            <a:ext cx="1571625" cy="157162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53" y="1724270"/>
            <a:ext cx="3067270" cy="920181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3" y="3457190"/>
            <a:ext cx="2037440" cy="138715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58" y="3663475"/>
            <a:ext cx="2661910" cy="126024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83" y="2915788"/>
            <a:ext cx="2812406" cy="134506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32" y="2027151"/>
            <a:ext cx="1427480" cy="142748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90" y="4234298"/>
            <a:ext cx="1026001" cy="1003697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4" y="4640408"/>
            <a:ext cx="4314825" cy="1809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903" y="5334299"/>
            <a:ext cx="438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IRremote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Arduino</a:t>
            </a:r>
            <a:r>
              <a:rPr lang="ru-RU" dirty="0" smtClean="0"/>
              <a:t>:</a:t>
            </a:r>
          </a:p>
          <a:p>
            <a:r>
              <a:rPr lang="ru-RU" dirty="0" err="1">
                <a:latin typeface="Times New Roman" charset="0"/>
                <a:ea typeface="MS Mincho" charset="-128"/>
                <a:hlinkClick r:id="rId10"/>
              </a:rPr>
              <a:t>https</a:t>
            </a:r>
            <a:r>
              <a:rPr lang="ru-RU" dirty="0">
                <a:latin typeface="Times New Roman" charset="0"/>
                <a:ea typeface="MS Mincho" charset="-128"/>
                <a:hlinkClick r:id="rId10"/>
              </a:rPr>
              <a:t>://</a:t>
            </a:r>
            <a:r>
              <a:rPr lang="ru-RU" dirty="0" err="1">
                <a:latin typeface="Times New Roman" charset="0"/>
                <a:ea typeface="MS Mincho" charset="-128"/>
                <a:hlinkClick r:id="rId10"/>
              </a:rPr>
              <a:t>github.com</a:t>
            </a:r>
            <a:r>
              <a:rPr lang="ru-RU" dirty="0">
                <a:latin typeface="Times New Roman" charset="0"/>
                <a:ea typeface="MS Mincho" charset="-128"/>
                <a:hlinkClick r:id="rId10"/>
              </a:rPr>
              <a:t>/z3t0/</a:t>
            </a:r>
            <a:r>
              <a:rPr lang="ru-RU" dirty="0" err="1">
                <a:latin typeface="Times New Roman" charset="0"/>
                <a:ea typeface="MS Mincho" charset="-128"/>
                <a:hlinkClick r:id="rId10"/>
              </a:rPr>
              <a:t>Arduino-IRremote</a:t>
            </a:r>
            <a:endParaRPr lang="ru-RU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4" y="1253220"/>
            <a:ext cx="2123317" cy="2123317"/>
          </a:xfrm>
          <a:prstGeom prst="rect">
            <a:avLst/>
          </a:prstGeom>
        </p:spPr>
      </p:pic>
      <p:sp>
        <p:nvSpPr>
          <p:cNvPr id="2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93933"/>
              </p:ext>
            </p:extLst>
          </p:nvPr>
        </p:nvGraphicFramePr>
        <p:xfrm>
          <a:off x="457200" y="2217102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основной код приложения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IRremote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прием</a:t>
                      </a:r>
                      <a:r>
                        <a:rPr lang="ru-RU" baseline="0" dirty="0" smtClean="0"/>
                        <a:t> и отправка инфракрасных кодов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Xamarin.Forms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визуальная часть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dirty="0" smtClean="0"/>
                        <a:t>С++ - основной</a:t>
                      </a:r>
                      <a:r>
                        <a:rPr lang="ru-RU" baseline="0" dirty="0" smtClean="0"/>
                        <a:t> управляющий код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r>
                        <a:rPr lang="en-US" baseline="0" dirty="0" smtClean="0"/>
                        <a:t>.NET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err="1" smtClean="0"/>
                        <a:t>сереализация</a:t>
                      </a:r>
                      <a:r>
                        <a:rPr lang="ru-RU" baseline="0" dirty="0" smtClean="0"/>
                        <a:t> пультов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хранение пультов в базе данных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Android.Bluetooth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обмен данными с </a:t>
                      </a:r>
                      <a:r>
                        <a:rPr lang="en-US" baseline="0" dirty="0" smtClean="0"/>
                        <a:t>Arduino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71611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11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2963" y="2033498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Myriad Pro"/>
              </a:rPr>
              <a:t>Сигналы передаются и отправляются с помощью библиотеки </a:t>
            </a:r>
            <a:r>
              <a:rPr lang="en-US" dirty="0" err="1" smtClean="0">
                <a:latin typeface="Myriad Pro"/>
              </a:rPr>
              <a:t>IRremote</a:t>
            </a:r>
            <a:r>
              <a:rPr lang="en-US" dirty="0" smtClean="0">
                <a:latin typeface="Myriad Pro"/>
              </a:rPr>
              <a:t> </a:t>
            </a:r>
            <a:r>
              <a:rPr lang="ru-RU" dirty="0" smtClean="0">
                <a:latin typeface="Myriad Pro"/>
              </a:rPr>
              <a:t>на </a:t>
            </a:r>
            <a:r>
              <a:rPr lang="en-US" dirty="0" smtClean="0">
                <a:latin typeface="Myriad Pro"/>
              </a:rPr>
              <a:t>Arduino, </a:t>
            </a:r>
            <a:r>
              <a:rPr lang="ru-RU" dirty="0" smtClean="0">
                <a:latin typeface="Myriad Pro"/>
              </a:rPr>
              <a:t>код выполняется на управляющем устройстве, используются стандартные радиоэлектронные компоненты.</a:t>
            </a:r>
            <a:endParaRPr lang="ru-RU" dirty="0">
              <a:latin typeface="Myriad Pro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Myriad Pro"/>
              </a:rPr>
              <a:t>Виртуальные пульты реализуют возможность хранения инфракрасных кодов в виде массива виртуальных кнопок.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Myriad Pro"/>
              </a:rPr>
              <a:t>Разработан протокол обмена данными между управляющим устройством и смартфоном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Myriad Pro"/>
              </a:rPr>
              <a:t>Пульты хранятся в базе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Myriad Pro"/>
              </a:rPr>
              <a:t>Реализован интерфейс управления пультами.</a:t>
            </a:r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ДЕМОНСТРАЦИЯ РАБОТОСПОСОБНОСТИ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60" y="1414460"/>
            <a:ext cx="2435126" cy="4329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5935" y="5743573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Управляющее </a:t>
            </a:r>
            <a:r>
              <a:rPr lang="ru-RU" smtClean="0"/>
              <a:t>устройство подключено</a:t>
            </a:r>
            <a:endParaRPr lang="ru-RU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0" y="1414460"/>
            <a:ext cx="2435126" cy="4329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9126" y="5882072"/>
            <a:ext cx="272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Сигнал записан</a:t>
            </a:r>
            <a:endParaRPr lang="ru-RU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27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ДАЛЬНЕЙШЕЕ РАЗВИТИЕ ПРОЕКТА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7" y="1900238"/>
            <a:ext cx="7694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mtClean="0"/>
              <a:t>Улучшения </a:t>
            </a:r>
            <a:r>
              <a:rPr lang="ru-RU" dirty="0" smtClean="0"/>
              <a:t>интерфейса путем выявления самых используемых функций и их размещения в пользовательском интерфейсе в самых удобных местах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Создание онлайн базы данных пультов для возможности их загрузки на смартфон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err="1" smtClean="0"/>
              <a:t>Портирование</a:t>
            </a:r>
            <a:r>
              <a:rPr lang="ru-RU" dirty="0" smtClean="0"/>
              <a:t> приложения на </a:t>
            </a:r>
            <a:r>
              <a:rPr lang="en-US" dirty="0" smtClean="0"/>
              <a:t>IOS </a:t>
            </a:r>
            <a:r>
              <a:rPr lang="ru-RU" dirty="0" smtClean="0"/>
              <a:t>и </a:t>
            </a:r>
            <a:r>
              <a:rPr lang="en-US" dirty="0" smtClean="0"/>
              <a:t>Windows Phone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Распространение через стандартные магазины выбранных платформ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Переход от прототипа устройства управления к коммерческому варианту, пригодному для распространения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Создание подробных руководств для самостоятельной сборки устройства управления</a:t>
            </a:r>
            <a:endParaRPr lang="ru-RU" dirty="0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588" y="1739693"/>
            <a:ext cx="8447274" cy="4036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Подбельскии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̆ В.В. , Язык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C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#.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Базовыи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̆ курс: учеб. пособие; Финансы и статистика, 2013.- 408с. </a:t>
            </a:r>
            <a:r>
              <a:rPr lang="ru-RU" sz="1400" dirty="0">
                <a:solidFill>
                  <a:srgbClr val="000000"/>
                </a:solidFill>
                <a:latin typeface="MS Mincho" charset="-128"/>
                <a:ea typeface="MS Mincho" charset="-128"/>
                <a:cs typeface="MS Mincho" charset="-128"/>
              </a:rPr>
              <a:t> </a:t>
            </a:r>
            <a:endParaRPr lang="ru-RU" sz="1400" dirty="0">
              <a:solidFill>
                <a:srgbClr val="000000"/>
              </a:solidFill>
              <a:latin typeface="Times New Roman" charset="0"/>
              <a:ea typeface="MS Mincho" charset="-128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Руководство по языку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C#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docs.microsoft.com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ru-ru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dotnet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articles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csharp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index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(даты обращения: 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Руководство по использованию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фреймворка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Xamarin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и 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Xamarin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Forms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, стандартным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API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developer.xamarin.com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 (даты обращения: 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Руководство по использованию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SQLite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представленное </a:t>
            </a:r>
            <a:r>
              <a:rPr lang="en-US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Xamarin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developer.xamarin.com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guides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xamarin-forms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application-fundamentals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databases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 (даты обращения: 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Руководство по использованию JSON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.NET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www.newtonsoft.com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json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help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html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Introduction.htm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(даты обращения: 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Руководство по программированию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Arduino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www.arduino.cc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en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Reference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HomePage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(даты обращения: 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Спецификации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Arduino 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[Электронный ресурс]. </a:t>
            </a:r>
            <a:r>
              <a:rPr lang="en-US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www.arduino.cc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en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Guide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/</a:t>
            </a:r>
            <a:r>
              <a:rPr lang="ru-RU" sz="1400" dirty="0" err="1">
                <a:solidFill>
                  <a:srgbClr val="000000"/>
                </a:solidFill>
                <a:latin typeface="Times New Roman" charset="0"/>
                <a:ea typeface="MS Mincho" charset="-128"/>
              </a:rPr>
              <a:t>HomePage</a:t>
            </a:r>
            <a:r>
              <a:rPr lang="ru-RU" sz="1400" dirty="0">
                <a:solidFill>
                  <a:srgbClr val="000000"/>
                </a:solidFill>
                <a:latin typeface="Times New Roman" charset="0"/>
                <a:ea typeface="MS Mincho" charset="-128"/>
              </a:rPr>
              <a:t> (даты обращения: </a:t>
            </a:r>
            <a:r>
              <a:rPr lang="ru-RU" sz="1400" dirty="0" smtClean="0">
                <a:solidFill>
                  <a:srgbClr val="000000"/>
                </a:solidFill>
                <a:latin typeface="Times New Roman" charset="0"/>
                <a:ea typeface="MS Mincho" charset="-128"/>
              </a:rPr>
              <a:t>09.01.2017-30.04.2017)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400" dirty="0" smtClean="0">
                <a:latin typeface="Times New Roman" charset="0"/>
                <a:ea typeface="MS Mincho" charset="-128"/>
              </a:rPr>
              <a:t>Библиотека </a:t>
            </a:r>
            <a:r>
              <a:rPr lang="en-US" sz="1400" smtClean="0">
                <a:latin typeface="Times New Roman" charset="0"/>
                <a:ea typeface="MS Mincho" charset="-128"/>
              </a:rPr>
              <a:t>IRremote</a:t>
            </a:r>
            <a:r>
              <a:rPr lang="ru-RU" sz="1400" dirty="0">
                <a:latin typeface="Times New Roman" charset="0"/>
                <a:ea typeface="MS Mincho" charset="-128"/>
              </a:rPr>
              <a:t>: Исходные коды, руководства, примеры [Электронный ресурс]. </a:t>
            </a:r>
            <a:r>
              <a:rPr lang="ru-RU" sz="1400" dirty="0" err="1">
                <a:latin typeface="Times New Roman" charset="0"/>
                <a:ea typeface="MS Mincho" charset="-128"/>
              </a:rPr>
              <a:t>https</a:t>
            </a:r>
            <a:r>
              <a:rPr lang="ru-RU" sz="1400" dirty="0">
                <a:latin typeface="Times New Roman" charset="0"/>
                <a:ea typeface="MS Mincho" charset="-128"/>
              </a:rPr>
              <a:t>://</a:t>
            </a:r>
            <a:r>
              <a:rPr lang="ru-RU" sz="1400" dirty="0" err="1">
                <a:latin typeface="Times New Roman" charset="0"/>
                <a:ea typeface="MS Mincho" charset="-128"/>
              </a:rPr>
              <a:t>github.com</a:t>
            </a:r>
            <a:r>
              <a:rPr lang="ru-RU" sz="1400" dirty="0">
                <a:latin typeface="Times New Roman" charset="0"/>
                <a:ea typeface="MS Mincho" charset="-128"/>
              </a:rPr>
              <a:t>/z3t0/</a:t>
            </a:r>
            <a:r>
              <a:rPr lang="ru-RU" sz="1400" dirty="0" err="1">
                <a:latin typeface="Times New Roman" charset="0"/>
                <a:ea typeface="MS Mincho" charset="-128"/>
              </a:rPr>
              <a:t>Arduino-IRremote</a:t>
            </a:r>
            <a:r>
              <a:rPr lang="ru-RU" sz="1400" dirty="0">
                <a:latin typeface="Times New Roman" charset="0"/>
                <a:ea typeface="MS Mincho" charset="-128"/>
              </a:rPr>
              <a:t> (даты обращения: 09.01.2017-30.04.2017)</a:t>
            </a:r>
            <a:r>
              <a:rPr lang="ru-RU" sz="1400" dirty="0"/>
              <a:t> </a:t>
            </a:r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8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Головко Кирилл Михайлович</a:t>
            </a:r>
          </a:p>
          <a:p>
            <a:r>
              <a:rPr lang="en-US" sz="18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2"/>
              </a:rPr>
              <a:t>kirillgolowko@gmail.com</a:t>
            </a:r>
            <a:endParaRPr lang="en-US" sz="18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8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3"/>
              </a:rPr>
              <a:t>kmgolovko@edu.hse.ru</a:t>
            </a:r>
            <a:endParaRPr lang="en-US" sz="18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endParaRPr lang="en-US" sz="18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8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671638"/>
            <a:ext cx="65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6922" y="2967335"/>
            <a:ext cx="7390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ДЛЯ ЧЕГО НУЖНА ПРОГРАММА?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9" y="1741147"/>
            <a:ext cx="3016250" cy="1568449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3753807" y="2255838"/>
            <a:ext cx="1571625" cy="3952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37" y="1369514"/>
            <a:ext cx="1556738" cy="27766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5524" y="3803650"/>
            <a:ext cx="4969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Заменить множество реальных пультов дистанционного управления одним приложением, для использования на смартфоне, имеющим </a:t>
            </a:r>
            <a:r>
              <a:rPr lang="en-US" dirty="0" smtClean="0"/>
              <a:t>Bluetooth </a:t>
            </a:r>
            <a:r>
              <a:rPr lang="ru-RU" dirty="0" smtClean="0"/>
              <a:t>интерфейс, и специальным управляющим устройством, подключаемом по </a:t>
            </a:r>
            <a:r>
              <a:rPr lang="en-US" dirty="0" smtClean="0"/>
              <a:t>Bluetooth </a:t>
            </a:r>
            <a:r>
              <a:rPr lang="ru-RU" dirty="0" smtClean="0"/>
              <a:t>и реализующем инфракрасный интерфейс.</a:t>
            </a:r>
            <a:endParaRPr lang="ru-RU" dirty="0"/>
          </a:p>
        </p:txBody>
      </p:sp>
      <p:sp>
        <p:nvSpPr>
          <p:cNvPr id="2" name="Плюс 1"/>
          <p:cNvSpPr/>
          <p:nvPr/>
        </p:nvSpPr>
        <p:spPr>
          <a:xfrm>
            <a:off x="7723596" y="3881437"/>
            <a:ext cx="914400" cy="82867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94" y="4397457"/>
            <a:ext cx="1657237" cy="1969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7089" y="1706036"/>
            <a:ext cx="857552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Segoe UI" panose="020B0502040204020203" pitchFamily="34" charset="0"/>
              </a:rPr>
              <a:t>Xamarin.Forms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mr-IN" sz="1600" dirty="0" smtClean="0">
                <a:latin typeface="Segoe UI" panose="020B0502040204020203" pitchFamily="34" charset="0"/>
              </a:rPr>
              <a:t>–</a:t>
            </a:r>
            <a:r>
              <a:rPr lang="en-US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кроссплатформенный Фреймворк для создания визуальных приложений для мобильных устройств под управлением </a:t>
            </a:r>
            <a:r>
              <a:rPr lang="en-US" sz="1600" dirty="0" smtClean="0">
                <a:latin typeface="Segoe UI" panose="020B0502040204020203" pitchFamily="34" charset="0"/>
              </a:rPr>
              <a:t>Android, Windows Phone </a:t>
            </a:r>
            <a:r>
              <a:rPr lang="ru-RU" sz="1600" dirty="0" smtClean="0">
                <a:latin typeface="Segoe UI" panose="020B0502040204020203" pitchFamily="34" charset="0"/>
              </a:rPr>
              <a:t>и </a:t>
            </a:r>
            <a:r>
              <a:rPr lang="en-US" sz="1600" dirty="0" smtClean="0">
                <a:latin typeface="Segoe UI" panose="020B0502040204020203" pitchFamily="34" charset="0"/>
              </a:rPr>
              <a:t>IOS </a:t>
            </a:r>
            <a:r>
              <a:rPr lang="ru-RU" sz="1600" dirty="0" smtClean="0">
                <a:latin typeface="Segoe UI" panose="020B0502040204020203" pitchFamily="34" charset="0"/>
              </a:rPr>
              <a:t>на языке программирования </a:t>
            </a:r>
            <a:r>
              <a:rPr lang="en-US" sz="1600" dirty="0" smtClean="0">
                <a:latin typeface="Segoe UI" panose="020B0502040204020203" pitchFamily="34" charset="0"/>
              </a:rPr>
              <a:t>C#.</a:t>
            </a:r>
            <a:endParaRPr lang="en-US" sz="1600" dirty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Arduino </a:t>
            </a:r>
            <a:r>
              <a:rPr lang="mr-IN" sz="1600" dirty="0" smtClean="0">
                <a:latin typeface="Segoe UI" panose="020B0502040204020203" pitchFamily="34" charset="0"/>
              </a:rPr>
              <a:t>–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программируемый</a:t>
            </a:r>
            <a:r>
              <a:rPr lang="ru-RU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микроконтроллер с программируемыми аппаратными вводами и выводами.</a:t>
            </a:r>
          </a:p>
          <a:p>
            <a:r>
              <a:rPr lang="en-US" sz="1600" b="1" dirty="0" smtClean="0">
                <a:latin typeface="Segoe UI" panose="020B0502040204020203" pitchFamily="34" charset="0"/>
              </a:rPr>
              <a:t>Bluetooth </a:t>
            </a:r>
            <a:r>
              <a:rPr lang="mr-IN" sz="1600" b="1" dirty="0" smtClean="0">
                <a:latin typeface="Segoe UI" panose="020B0502040204020203" pitchFamily="34" charset="0"/>
              </a:rPr>
              <a:t>–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аппаратно-программный способ обмена данными между устройствами.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Управляющее устройство(в данной работе) </a:t>
            </a:r>
            <a:r>
              <a:rPr lang="mr-IN" sz="1600" b="1" dirty="0" smtClean="0">
                <a:latin typeface="Segoe UI" panose="020B0502040204020203" pitchFamily="34" charset="0"/>
              </a:rPr>
              <a:t>–</a:t>
            </a:r>
            <a:r>
              <a:rPr lang="ru-RU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Устройство для реализации инфракрасного интерфейса на базе </a:t>
            </a:r>
            <a:r>
              <a:rPr lang="en-US" sz="1600" dirty="0" smtClean="0">
                <a:latin typeface="Segoe UI" panose="020B0502040204020203" pitchFamily="34" charset="0"/>
              </a:rPr>
              <a:t>Arduino.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Управляемое устройство(в данной работе) </a:t>
            </a:r>
            <a:r>
              <a:rPr lang="mr-IN" sz="1600" dirty="0" smtClean="0">
                <a:latin typeface="Segoe UI" panose="020B0502040204020203" pitchFamily="34" charset="0"/>
              </a:rPr>
              <a:t>–</a:t>
            </a:r>
            <a:r>
              <a:rPr lang="ru-RU" sz="1600" dirty="0" smtClean="0">
                <a:latin typeface="Segoe UI" panose="020B0502040204020203" pitchFamily="34" charset="0"/>
              </a:rPr>
              <a:t> Устройство, использующее для управления инфракрасный пульт дистанционного управления</a:t>
            </a:r>
          </a:p>
          <a:p>
            <a:pPr algn="just"/>
            <a:r>
              <a:rPr lang="en-US" sz="1600" b="1" dirty="0" smtClean="0">
                <a:latin typeface="Segoe UI" panose="020B0502040204020203" pitchFamily="34" charset="0"/>
              </a:rPr>
              <a:t>SQLite </a:t>
            </a:r>
            <a:r>
              <a:rPr lang="mr-IN" sz="1600" b="1" dirty="0" smtClean="0">
                <a:latin typeface="Segoe UI" panose="020B0502040204020203" pitchFamily="34" charset="0"/>
              </a:rPr>
              <a:t>-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Локальная база данных с синтаксисом команд </a:t>
            </a:r>
            <a:r>
              <a:rPr lang="en-US" sz="1600" dirty="0" smtClean="0">
                <a:latin typeface="Segoe UI" panose="020B0502040204020203" pitchFamily="34" charset="0"/>
              </a:rPr>
              <a:t>SQL.</a:t>
            </a:r>
            <a:endParaRPr lang="ru-RU" sz="1600" dirty="0" smtClean="0">
              <a:latin typeface="Segoe UI" panose="020B0502040204020203" pitchFamily="34" charset="0"/>
            </a:endParaRPr>
          </a:p>
          <a:p>
            <a:pPr algn="just"/>
            <a:r>
              <a:rPr lang="ru-RU" sz="1600" b="1" dirty="0" smtClean="0">
                <a:latin typeface="Segoe UI" panose="020B0502040204020203" pitchFamily="34" charset="0"/>
              </a:rPr>
              <a:t>Страница </a:t>
            </a:r>
            <a:r>
              <a:rPr lang="en-US" sz="1600" b="1" dirty="0" err="1" smtClean="0">
                <a:latin typeface="Segoe UI" panose="020B0502040204020203" pitchFamily="34" charset="0"/>
              </a:rPr>
              <a:t>Xamarin.Forms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mr-IN" sz="1600" b="1" dirty="0" smtClean="0">
                <a:latin typeface="Segoe UI" panose="020B0502040204020203" pitchFamily="34" charset="0"/>
              </a:rPr>
              <a:t>–</a:t>
            </a:r>
            <a:r>
              <a:rPr lang="en-US" sz="1600" b="1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Главный контейнер визуальных элементов, отображаемых на экране, в одном приложении может быть несколько.</a:t>
            </a:r>
          </a:p>
          <a:p>
            <a:pPr algn="just"/>
            <a:r>
              <a:rPr lang="ru-RU" sz="1600" b="1" dirty="0" smtClean="0">
                <a:latin typeface="Segoe UI" panose="020B0502040204020203" pitchFamily="34" charset="0"/>
              </a:rPr>
              <a:t>Формат </a:t>
            </a:r>
            <a:r>
              <a:rPr lang="en-US" sz="1600" b="1" dirty="0" smtClean="0">
                <a:latin typeface="Segoe UI" panose="020B0502040204020203" pitchFamily="34" charset="0"/>
              </a:rPr>
              <a:t>JSON </a:t>
            </a:r>
            <a:r>
              <a:rPr lang="mr-IN" sz="1600" dirty="0" smtClean="0">
                <a:latin typeface="Segoe UI" panose="020B0502040204020203" pitchFamily="34" charset="0"/>
              </a:rPr>
              <a:t>–</a:t>
            </a:r>
            <a:r>
              <a:rPr lang="en-US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 smtClean="0">
                <a:latin typeface="Segoe UI" panose="020B0502040204020203" pitchFamily="34" charset="0"/>
              </a:rPr>
              <a:t>Технология, позволяющая представить сложный объект в виде строки.</a:t>
            </a:r>
          </a:p>
          <a:p>
            <a:pPr algn="just"/>
            <a:endParaRPr lang="en-US" sz="1600" b="1" dirty="0" smtClean="0">
              <a:latin typeface="Segoe UI" panose="020B0502040204020203" pitchFamily="34" charset="0"/>
            </a:endParaRPr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636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Цель работы</a:t>
            </a:r>
          </a:p>
          <a:p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600" dirty="0" smtClean="0">
                <a:solidFill>
                  <a:srgbClr val="003F82"/>
                </a:solidFill>
              </a:rPr>
              <a:t>Разработать программный комплекс для управления устройствами с инфракрасными каналами управления (с помощью пульта дистанционного управления) для выполнения на смартфонах под управлением </a:t>
            </a:r>
            <a:r>
              <a:rPr lang="en-US" sz="1600" dirty="0" smtClean="0">
                <a:solidFill>
                  <a:srgbClr val="003F82"/>
                </a:solidFill>
              </a:rPr>
              <a:t>Android </a:t>
            </a:r>
            <a:r>
              <a:rPr lang="ru-RU" sz="1600" dirty="0" smtClean="0">
                <a:solidFill>
                  <a:srgbClr val="003F82"/>
                </a:solidFill>
              </a:rPr>
              <a:t>и управляющем устройстве на базе </a:t>
            </a:r>
            <a:r>
              <a:rPr lang="en-US" sz="1600" dirty="0" smtClean="0">
                <a:solidFill>
                  <a:srgbClr val="003F82"/>
                </a:solidFill>
              </a:rPr>
              <a:t>Arduino (</a:t>
            </a:r>
            <a:r>
              <a:rPr lang="ru-RU" sz="1600" dirty="0" smtClean="0">
                <a:solidFill>
                  <a:srgbClr val="003F82"/>
                </a:solidFill>
              </a:rPr>
              <a:t>описано в требованиях к составу технических средств в техническом задании программы</a:t>
            </a:r>
            <a:r>
              <a:rPr lang="en-US" sz="1600" dirty="0" smtClean="0">
                <a:solidFill>
                  <a:srgbClr val="003F82"/>
                </a:solidFill>
              </a:rPr>
              <a:t>).</a:t>
            </a:r>
            <a:endParaRPr lang="ru-RU" sz="1600" dirty="0" smtClean="0">
              <a:solidFill>
                <a:srgbClr val="003F82"/>
              </a:solidFill>
            </a:endParaRPr>
          </a:p>
          <a:p>
            <a:endParaRPr lang="ru-RU" sz="14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 smtClean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Разработать способ приема и отправки инфракрасных управляющих сигналов с использованием указанного комплекса технических средств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Разработать способ сохранения на смартфоне сигналов реальных пультов в виде виртуальных пультов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Разработать способ обмена информацией и командами между управляющим устройством и смартфоном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Разработать способ хранения виртуальных пультов когда приложение не запущенно</a:t>
            </a:r>
            <a:endParaRPr lang="ru-RU" sz="1600" dirty="0">
              <a:solidFill>
                <a:srgbClr val="003F8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Разработать способ редактирования названий, категорий, надписей на кнопках виртуальных пультов, выбора их из сохраненных, удаления лишних пультов</a:t>
            </a:r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58330"/>
            <a:ext cx="86868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1" y="1995487"/>
            <a:ext cx="2073760" cy="3671887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05" y="1995487"/>
            <a:ext cx="5224781" cy="3265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738" y="1461055"/>
            <a:ext cx="410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Дистанционное управление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8571" y="146478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LG - </a:t>
            </a:r>
            <a:r>
              <a:rPr lang="en-US" dirty="0" err="1" smtClean="0"/>
              <a:t>QuickRemote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63" y="1997235"/>
            <a:ext cx="1800223" cy="360044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13" y="1967307"/>
            <a:ext cx="783118" cy="4620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0605" y="5373131"/>
            <a:ext cx="5057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err="1">
                <a:hlinkClick r:id="rId6"/>
              </a:rPr>
              <a:t>www.sonymobile.com</a:t>
            </a:r>
            <a:r>
              <a:rPr lang="en-US" sz="1000" dirty="0">
                <a:hlinkClick r:id="rId6"/>
              </a:rPr>
              <a:t>/</a:t>
            </a:r>
            <a:r>
              <a:rPr lang="en-US" sz="1000" dirty="0" err="1">
                <a:hlinkClick r:id="rId6"/>
              </a:rPr>
              <a:t>ru</a:t>
            </a:r>
            <a:r>
              <a:rPr lang="en-US" sz="1000" dirty="0">
                <a:hlinkClick r:id="rId6"/>
              </a:rPr>
              <a:t>/products/tablets/xperia-z2-tablet/features/#connectivity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776119"/>
            <a:ext cx="422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7"/>
              </a:rPr>
              <a:t>https://</a:t>
            </a:r>
            <a:r>
              <a:rPr lang="en-US" sz="1000" dirty="0" err="1">
                <a:hlinkClick r:id="rId7"/>
              </a:rPr>
              <a:t>www.lg.com</a:t>
            </a:r>
            <a:r>
              <a:rPr lang="en-US" sz="1000" dirty="0">
                <a:hlinkClick r:id="rId7"/>
              </a:rPr>
              <a:t>/us/mobile-phones/VS985/</a:t>
            </a:r>
            <a:r>
              <a:rPr lang="en-US" sz="1000" dirty="0" err="1">
                <a:hlinkClick r:id="rId7"/>
              </a:rPr>
              <a:t>Userguide</a:t>
            </a:r>
            <a:r>
              <a:rPr lang="en-US" sz="1000" dirty="0">
                <a:hlinkClick r:id="rId7"/>
              </a:rPr>
              <a:t>/349.html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29086" y="5747295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Любительские решения</a:t>
            </a:r>
          </a:p>
          <a:p>
            <a:r>
              <a:rPr lang="ru-RU" dirty="0" smtClean="0"/>
              <a:t>Пример: </a:t>
            </a:r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geektimes.ru</a:t>
            </a:r>
            <a:r>
              <a:rPr lang="en-US" dirty="0">
                <a:hlinkClick r:id="rId8"/>
              </a:rPr>
              <a:t>/post/255488/</a:t>
            </a:r>
            <a:endParaRPr lang="ru-RU" dirty="0"/>
          </a:p>
        </p:txBody>
      </p:sp>
      <p:sp>
        <p:nvSpPr>
          <p:cNvPr id="22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УСТРОЙСТВО УПРАВЛЕНИЯ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21443" y="5570469"/>
            <a:ext cx="6119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 smtClean="0">
                <a:solidFill>
                  <a:srgbClr val="003F82"/>
                </a:solidFill>
                <a:latin typeface="Myriad Pro"/>
              </a:rPr>
              <a:t>Устройство полностью описано в требованиях к составу технических </a:t>
            </a:r>
            <a:r>
              <a:rPr lang="ru-RU" sz="1600" smtClean="0">
                <a:solidFill>
                  <a:srgbClr val="003F82"/>
                </a:solidFill>
                <a:latin typeface="Myriad Pro"/>
              </a:rPr>
              <a:t>средств в документации.</a:t>
            </a:r>
            <a:endParaRPr lang="ru-RU" sz="16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29" y="1595551"/>
            <a:ext cx="3217068" cy="3824062"/>
          </a:xfrm>
          <a:prstGeom prst="rect">
            <a:avLst/>
          </a:prstGeom>
        </p:spPr>
      </p:pic>
      <p:sp>
        <p:nvSpPr>
          <p:cNvPr id="5" name="Выноска 2 4"/>
          <p:cNvSpPr/>
          <p:nvPr/>
        </p:nvSpPr>
        <p:spPr>
          <a:xfrm>
            <a:off x="6812756" y="4536679"/>
            <a:ext cx="1874044" cy="785812"/>
          </a:xfrm>
          <a:prstGeom prst="borderCallout2">
            <a:avLst>
              <a:gd name="adj1" fmla="val 18750"/>
              <a:gd name="adj2" fmla="val 816"/>
              <a:gd name="adj3" fmla="val 18750"/>
              <a:gd name="adj4" fmla="val -16667"/>
              <a:gd name="adj5" fmla="val -51136"/>
              <a:gd name="adj6" fmla="val -135104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12"/>
          <p:cNvSpPr/>
          <p:nvPr/>
        </p:nvSpPr>
        <p:spPr>
          <a:xfrm>
            <a:off x="6987568" y="2047875"/>
            <a:ext cx="1874044" cy="785812"/>
          </a:xfrm>
          <a:prstGeom prst="borderCallout2">
            <a:avLst>
              <a:gd name="adj1" fmla="val 18750"/>
              <a:gd name="adj2" fmla="val 816"/>
              <a:gd name="adj3" fmla="val 18750"/>
              <a:gd name="adj4" fmla="val -16667"/>
              <a:gd name="adj5" fmla="val -32954"/>
              <a:gd name="adj6" fmla="val -82499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 2 13"/>
          <p:cNvSpPr/>
          <p:nvPr/>
        </p:nvSpPr>
        <p:spPr>
          <a:xfrm>
            <a:off x="255588" y="3750867"/>
            <a:ext cx="1874044" cy="785812"/>
          </a:xfrm>
          <a:prstGeom prst="borderCallout2">
            <a:avLst>
              <a:gd name="adj1" fmla="val 44205"/>
              <a:gd name="adj2" fmla="val 97639"/>
              <a:gd name="adj3" fmla="val 44205"/>
              <a:gd name="adj4" fmla="val 121325"/>
              <a:gd name="adj5" fmla="val 28863"/>
              <a:gd name="adj6" fmla="val 156891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14"/>
          <p:cNvSpPr/>
          <p:nvPr/>
        </p:nvSpPr>
        <p:spPr>
          <a:xfrm rot="10800000">
            <a:off x="376978" y="1554667"/>
            <a:ext cx="1874044" cy="785812"/>
          </a:xfrm>
          <a:prstGeom prst="borderCallout2">
            <a:avLst>
              <a:gd name="adj1" fmla="val 18750"/>
              <a:gd name="adj2" fmla="val 816"/>
              <a:gd name="adj3" fmla="val 18750"/>
              <a:gd name="adj4" fmla="val -16667"/>
              <a:gd name="adj5" fmla="val 54318"/>
              <a:gd name="adj6" fmla="val -14349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6976" y="1595551"/>
            <a:ext cx="18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Инфракрасный приемник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87568" y="2117615"/>
            <a:ext cx="187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Инфракрасный диод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5588" y="3959107"/>
            <a:ext cx="187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Arduino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42522" y="4606419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Bluetooth</a:t>
            </a:r>
          </a:p>
          <a:p>
            <a:pPr algn="ctr"/>
            <a:r>
              <a:rPr lang="ru-RU" dirty="0"/>
              <a:t>м</a:t>
            </a:r>
            <a:r>
              <a:rPr lang="ru-RU" dirty="0" smtClean="0"/>
              <a:t>одуль</a:t>
            </a:r>
            <a:endParaRPr lang="ru-RU" dirty="0"/>
          </a:p>
        </p:txBody>
      </p:sp>
      <p:sp>
        <p:nvSpPr>
          <p:cNvPr id="2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ОБЩАЯ АРХИТЕКТУРА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24" y="3382168"/>
            <a:ext cx="2127476" cy="2528887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62">
            <a:off x="3417889" y="2591394"/>
            <a:ext cx="1915319" cy="1915319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729884" y="3431976"/>
            <a:ext cx="1137641" cy="2970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871788" y="4646610"/>
            <a:ext cx="2671762" cy="32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0800000">
            <a:off x="2871788" y="5014167"/>
            <a:ext cx="2671762" cy="3201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85" y="1261158"/>
            <a:ext cx="1433341" cy="1433341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 rot="16200000">
            <a:off x="7333143" y="2832440"/>
            <a:ext cx="502104" cy="2544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66" y="1469232"/>
            <a:ext cx="1422776" cy="1391846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90" y="5374680"/>
            <a:ext cx="993402" cy="993402"/>
          </a:xfrm>
          <a:prstGeom prst="rect">
            <a:avLst/>
          </a:prstGeom>
        </p:spPr>
      </p:pic>
      <p:pic>
        <p:nvPicPr>
          <p:cNvPr id="20" name="Изображение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938" y="2413494"/>
            <a:ext cx="3530102" cy="3666989"/>
          </a:xfrm>
          <a:prstGeom prst="rect">
            <a:avLst/>
          </a:prstGeom>
        </p:spPr>
      </p:pic>
      <p:sp>
        <p:nvSpPr>
          <p:cNvPr id="2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360363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СТРУКТУРА ДАННЫХ ИНФРАКРАСНОГО СИГНАЛА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950" y="1860551"/>
            <a:ext cx="7758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тип кодирования, частота передачи и т.п. (Коды используются согласно нумерации, предусмотренной библиотекой </a:t>
            </a:r>
            <a:r>
              <a:rPr lang="en-US" dirty="0" err="1" smtClean="0"/>
              <a:t>IRremote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Arduino </a:t>
            </a:r>
            <a:r>
              <a:rPr lang="ru-RU" dirty="0" smtClean="0"/>
              <a:t>для приема и передачи инфракрасных сигналов) (8 бит).</a:t>
            </a:r>
          </a:p>
          <a:p>
            <a:endParaRPr lang="ru-RU" dirty="0"/>
          </a:p>
          <a:p>
            <a:r>
              <a:rPr lang="en-US" b="1" dirty="0" smtClean="0"/>
              <a:t>Length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длинна информационной части кода в битах (обычно 32 бита или меньше)</a:t>
            </a:r>
          </a:p>
          <a:p>
            <a:endParaRPr lang="ru-RU" dirty="0"/>
          </a:p>
          <a:p>
            <a:r>
              <a:rPr lang="en-US" b="1" dirty="0" smtClean="0"/>
              <a:t>Address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адрес отправки сигнала(обычно 0</a:t>
            </a:r>
            <a:r>
              <a:rPr lang="en-US" dirty="0" smtClean="0"/>
              <a:t>, </a:t>
            </a:r>
            <a:r>
              <a:rPr lang="ru-RU" dirty="0" smtClean="0"/>
              <a:t>максимум 16 бит)</a:t>
            </a:r>
          </a:p>
          <a:p>
            <a:endParaRPr lang="ru-RU" dirty="0" smtClean="0"/>
          </a:p>
          <a:p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код, несущий управляющую информацию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4034776" y="4963305"/>
            <a:ext cx="4466287" cy="1090820"/>
            <a:chOff x="2388862" y="5001241"/>
            <a:chExt cx="4466287" cy="109082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388862" y="5385356"/>
              <a:ext cx="44662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TTT@XXXXXXXXXX@LL@AAAAA</a:t>
              </a:r>
              <a:endParaRPr lang="ru-RU" sz="2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88862" y="5001241"/>
              <a:ext cx="9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Type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2448" y="5722729"/>
              <a:ext cx="1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0868" y="5029608"/>
              <a:ext cx="99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Length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61701" y="5722729"/>
              <a:ext cx="1042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Address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9619" y="4998344"/>
            <a:ext cx="334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Сериализация</a:t>
            </a:r>
            <a:r>
              <a:rPr lang="ru-RU" dirty="0" smtClean="0"/>
              <a:t> кода для передачи между смартфоном и управляющим устройством</a:t>
            </a:r>
            <a:endParaRPr lang="ru-RU" dirty="0"/>
          </a:p>
        </p:txBody>
      </p:sp>
      <p:sp>
        <p:nvSpPr>
          <p:cNvPr id="1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71611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ПУЛЬТ</a:t>
            </a:r>
            <a:r>
              <a:rPr lang="en-US" sz="2400" b="1" dirty="0" smtClean="0">
                <a:solidFill>
                  <a:schemeClr val="bg1"/>
                </a:solidFill>
                <a:latin typeface="Myriad Pro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В ПАМЯТИ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0290" y="1697460"/>
            <a:ext cx="1528762" cy="498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30284" y="1730837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Remote.cs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0290" y="3080595"/>
            <a:ext cx="2914650" cy="1328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2" y="3553861"/>
            <a:ext cx="1699274" cy="812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556" y="3147036"/>
            <a:ext cx="2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RemoteToSave.cs</a:t>
            </a:r>
            <a:endParaRPr lang="ru-RU" dirty="0"/>
          </a:p>
        </p:txBody>
      </p:sp>
      <p:sp>
        <p:nvSpPr>
          <p:cNvPr id="9" name="Открывающая фигурная скобка 8"/>
          <p:cNvSpPr/>
          <p:nvPr/>
        </p:nvSpPr>
        <p:spPr>
          <a:xfrm>
            <a:off x="2667000" y="1316779"/>
            <a:ext cx="457200" cy="14430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0" y="1415117"/>
            <a:ext cx="576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Button []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кнопки с кодами</a:t>
            </a:r>
            <a:r>
              <a:rPr lang="ru-RU" dirty="0"/>
              <a:t> </a:t>
            </a:r>
            <a:r>
              <a:rPr lang="ru-RU" dirty="0" smtClean="0"/>
              <a:t>и надписями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название пульта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Category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категория пульта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номер в базе данных</a:t>
            </a:r>
          </a:p>
        </p:txBody>
      </p:sp>
      <p:sp>
        <p:nvSpPr>
          <p:cNvPr id="12" name="Открывающая фигурная скобка 11"/>
          <p:cNvSpPr/>
          <p:nvPr/>
        </p:nvSpPr>
        <p:spPr>
          <a:xfrm>
            <a:off x="4257675" y="3080595"/>
            <a:ext cx="314325" cy="13287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714875" y="3028806"/>
            <a:ext cx="418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JSONRemote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err="1" smtClean="0"/>
              <a:t>сериализованный</a:t>
            </a:r>
            <a:r>
              <a:rPr lang="ru-RU" dirty="0" smtClean="0"/>
              <a:t> пульт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Category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для ускорения процесса выборки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номер в базе данных</a:t>
            </a:r>
            <a:endParaRPr lang="ru-RU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79" y="4994511"/>
            <a:ext cx="2590800" cy="1226582"/>
          </a:xfrm>
          <a:prstGeom prst="rect">
            <a:avLst/>
          </a:prstGeom>
        </p:spPr>
      </p:pic>
      <p:sp>
        <p:nvSpPr>
          <p:cNvPr id="15" name="Двойная стрелка вверх/вниз 14"/>
          <p:cNvSpPr/>
          <p:nvPr/>
        </p:nvSpPr>
        <p:spPr>
          <a:xfrm>
            <a:off x="3944281" y="4541167"/>
            <a:ext cx="184807" cy="43204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1444671" y="2386276"/>
            <a:ext cx="182888" cy="50397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614988" y="5100638"/>
            <a:ext cx="307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реализована библиотекой </a:t>
            </a:r>
            <a:r>
              <a:rPr lang="en-US" dirty="0" smtClean="0"/>
              <a:t>SQLite </a:t>
            </a:r>
            <a:r>
              <a:rPr lang="ru-RU" dirty="0" smtClean="0"/>
              <a:t>от </a:t>
            </a:r>
            <a:r>
              <a:rPr lang="en-US" dirty="0" err="1" smtClean="0"/>
              <a:t>Newtownsoft</a:t>
            </a:r>
            <a:r>
              <a:rPr lang="en-US" dirty="0" smtClean="0"/>
              <a:t> </a:t>
            </a:r>
            <a:r>
              <a:rPr lang="ru-RU" dirty="0" smtClean="0"/>
              <a:t>для .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2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79394"/>
            <a:ext cx="9144000" cy="365125"/>
          </a:xfrm>
        </p:spPr>
        <p:txBody>
          <a:bodyPr/>
          <a:lstStyle/>
          <a:p>
            <a:pPr>
              <a:defRPr/>
            </a:pPr>
            <a:r>
              <a:rPr lang="ru-RU" sz="1100" dirty="0" smtClean="0"/>
              <a:t>Головко К.М. БПИ161, курсовая работа, Беспроводная система управления домашними устройствами на платформе </a:t>
            </a:r>
            <a:r>
              <a:rPr lang="ru-RU" sz="1100" dirty="0" err="1" smtClean="0"/>
              <a:t>Android</a:t>
            </a:r>
            <a:r>
              <a:rPr lang="ru-RU" sz="1100" dirty="0" smtClean="0"/>
              <a:t> и </a:t>
            </a:r>
            <a:r>
              <a:rPr lang="ru-RU" sz="1100" dirty="0" err="1" smtClean="0"/>
              <a:t>Arduino</a:t>
            </a:r>
            <a:r>
              <a:rPr lang="ru-RU" sz="1100" dirty="0" smtClean="0"/>
              <a:t>, 2017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1166</Words>
  <Application>Microsoft Macintosh PowerPoint</Application>
  <PresentationFormat>Экран (4:3)</PresentationFormat>
  <Paragraphs>204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MS Mincho</vt:lpstr>
      <vt:lpstr>ＭＳ Ｐゴシック</vt:lpstr>
      <vt:lpstr>Myriad Pro</vt:lpstr>
      <vt:lpstr>Myriad Pro Semibold</vt:lpstr>
      <vt:lpstr>Segoe UI</vt:lpstr>
      <vt:lpstr>Times New Roman</vt:lpstr>
      <vt:lpstr>Office Theme</vt:lpstr>
      <vt:lpstr>Факультет компьютерных наук Департамент программной инженерии Курсовая работа  Беспроводная система управления домашними устройствами на платформе Android и Arduino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Головко Кирилл Михайлович</cp:lastModifiedBy>
  <cp:revision>77</cp:revision>
  <dcterms:created xsi:type="dcterms:W3CDTF">2010-09-30T06:45:29Z</dcterms:created>
  <dcterms:modified xsi:type="dcterms:W3CDTF">2017-05-21T20:38:00Z</dcterms:modified>
</cp:coreProperties>
</file>