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 id="2147483916" r:id="rId8"/>
  </p:sldMasterIdLst>
  <p:notesMasterIdLst>
    <p:notesMasterId r:id="rId48"/>
  </p:notesMasterIdLst>
  <p:handoutMasterIdLst>
    <p:handoutMasterId r:id="rId49"/>
  </p:handoutMasterIdLst>
  <p:sldIdLst>
    <p:sldId id="330" r:id="rId9"/>
    <p:sldId id="768" r:id="rId10"/>
    <p:sldId id="769" r:id="rId11"/>
    <p:sldId id="770" r:id="rId12"/>
    <p:sldId id="802" r:id="rId13"/>
    <p:sldId id="772" r:id="rId14"/>
    <p:sldId id="773" r:id="rId15"/>
    <p:sldId id="766" r:id="rId16"/>
    <p:sldId id="804" r:id="rId17"/>
    <p:sldId id="774" r:id="rId18"/>
    <p:sldId id="775" r:id="rId19"/>
    <p:sldId id="776" r:id="rId20"/>
    <p:sldId id="803" r:id="rId21"/>
    <p:sldId id="777" r:id="rId22"/>
    <p:sldId id="778" r:id="rId23"/>
    <p:sldId id="779" r:id="rId24"/>
    <p:sldId id="780" r:id="rId25"/>
    <p:sldId id="781" r:id="rId26"/>
    <p:sldId id="782" r:id="rId27"/>
    <p:sldId id="783" r:id="rId28"/>
    <p:sldId id="784" r:id="rId29"/>
    <p:sldId id="785" r:id="rId30"/>
    <p:sldId id="786" r:id="rId31"/>
    <p:sldId id="787" r:id="rId32"/>
    <p:sldId id="788" r:id="rId33"/>
    <p:sldId id="789" r:id="rId34"/>
    <p:sldId id="790" r:id="rId35"/>
    <p:sldId id="791" r:id="rId36"/>
    <p:sldId id="793" r:id="rId37"/>
    <p:sldId id="794" r:id="rId38"/>
    <p:sldId id="795" r:id="rId39"/>
    <p:sldId id="796" r:id="rId40"/>
    <p:sldId id="797" r:id="rId41"/>
    <p:sldId id="798" r:id="rId42"/>
    <p:sldId id="799" r:id="rId43"/>
    <p:sldId id="800" r:id="rId44"/>
    <p:sldId id="714" r:id="rId45"/>
    <p:sldId id="767" r:id="rId46"/>
    <p:sldId id="614" r:id="rId47"/>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330"/>
            <p14:sldId id="768"/>
            <p14:sldId id="769"/>
            <p14:sldId id="770"/>
            <p14:sldId id="802"/>
            <p14:sldId id="772"/>
            <p14:sldId id="773"/>
            <p14:sldId id="766"/>
            <p14:sldId id="804"/>
            <p14:sldId id="774"/>
            <p14:sldId id="775"/>
            <p14:sldId id="776"/>
            <p14:sldId id="803"/>
            <p14:sldId id="777"/>
            <p14:sldId id="778"/>
            <p14:sldId id="779"/>
            <p14:sldId id="780"/>
            <p14:sldId id="781"/>
            <p14:sldId id="782"/>
            <p14:sldId id="783"/>
            <p14:sldId id="784"/>
            <p14:sldId id="785"/>
            <p14:sldId id="786"/>
            <p14:sldId id="787"/>
            <p14:sldId id="788"/>
            <p14:sldId id="789"/>
            <p14:sldId id="790"/>
            <p14:sldId id="791"/>
            <p14:sldId id="793"/>
            <p14:sldId id="794"/>
            <p14:sldId id="795"/>
            <p14:sldId id="796"/>
            <p14:sldId id="797"/>
            <p14:sldId id="798"/>
            <p14:sldId id="799"/>
            <p14:sldId id="800"/>
            <p14:sldId id="714"/>
            <p14:sldId id="767"/>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BFBFBF"/>
    <a:srgbClr val="BFE5FF"/>
    <a:srgbClr val="FFFFFF"/>
    <a:srgbClr val="FF3300"/>
    <a:srgbClr val="3399FF"/>
    <a:srgbClr val="00AEEF"/>
    <a:srgbClr val="5BADFF"/>
    <a:srgbClr val="9A009A"/>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82529" autoAdjust="0"/>
  </p:normalViewPr>
  <p:slideViewPr>
    <p:cSldViewPr snapToGrid="0">
      <p:cViewPr varScale="1">
        <p:scale>
          <a:sx n="61" d="100"/>
          <a:sy n="61" d="100"/>
        </p:scale>
        <p:origin x="948" y="66"/>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4/22/2018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4/22/2018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azurerms.com/#/admi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4/22/2018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67549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1698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pt-BR" dirty="0"/>
          </a:p>
        </p:txBody>
      </p:sp>
      <p:sp>
        <p:nvSpPr>
          <p:cNvPr id="4" name="Header Placeholder 3"/>
          <p:cNvSpPr>
            <a:spLocks noGrp="1"/>
          </p:cNvSpPr>
          <p:nvPr>
            <p:ph type="hdr" sz="quarter" idx="10"/>
          </p:nvPr>
        </p:nvSpPr>
        <p:spPr/>
        <p:txBody>
          <a:bodyPr/>
          <a:lstStyle/>
          <a:p>
            <a:pPr marL="0" marR="0" lvl="0" indent="0" algn="l" defTabSz="932121"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8931" marR="0" lvl="0" indent="0" algn="l" defTabSz="94197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88931" marR="0" lvl="0" indent="0" algn="l" defTabSz="94197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121" rtl="0" eaLnBrk="1" fontAlgn="auto" latinLnBrk="0" hangingPunct="1">
              <a:lnSpc>
                <a:spcPct val="100000"/>
              </a:lnSpc>
              <a:spcBef>
                <a:spcPts val="0"/>
              </a:spcBef>
              <a:spcAft>
                <a:spcPts val="0"/>
              </a:spcAft>
              <a:buClrTx/>
              <a:buSzTx/>
              <a:buFontTx/>
              <a:buNone/>
              <a:tabLst/>
              <a:defRPr/>
            </a:pPr>
            <a:fld id="{4EBFA53C-3DC0-4327-BBE2-A798E7C237F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121" rtl="0" eaLnBrk="1" fontAlgn="auto" latinLnBrk="0" hangingPunct="1">
                <a:lnSpc>
                  <a:spcPct val="100000"/>
                </a:lnSpc>
                <a:spcBef>
                  <a:spcPts val="0"/>
                </a:spcBef>
                <a:spcAft>
                  <a:spcPts val="0"/>
                </a:spcAft>
                <a:buClrTx/>
                <a:buSzTx/>
                <a:buFontTx/>
                <a:buNone/>
                <a:tabLst/>
                <a:defRPr/>
              </a:pPr>
              <a:t>4/22/2018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12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121"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80538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5233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4/22/2018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82175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51887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4/22/2018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53695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4/22/2018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4211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Azure Information Protection?</a:t>
            </a:r>
          </a:p>
          <a:p>
            <a:r>
              <a:rPr lang="en-US" dirty="0"/>
              <a:t>https://docs.microsoft.com/en-us/azure/information-protection/understand-explore/what-is-information-protection</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b="1" dirty="0"/>
              <a:t>Quick start tutorial for Azure Information Protection</a:t>
            </a:r>
          </a:p>
          <a:p>
            <a:r>
              <a:rPr lang="en-US" dirty="0"/>
              <a:t>https://docs.microsoft.com/en-us/azure/information-protection/get-started/infoprotect-quick-start-tutorial</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4/22/2018 9:56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07378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4/22/2018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1781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4/22/2018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hlinkClick r:id="rId3"/>
              </a:rPr>
              <a:t>https://portal.azurerms.com/#/admin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50610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4/22/2018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97124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57821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4/22/2018 9:56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65094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4/22/2018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95688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9437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953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4231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78267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588"/>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6459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3000" dirty="0"/>
              <a:t>Microsoft</a:t>
            </a:r>
            <a:r>
              <a:rPr lang="en-US" sz="3000" baseline="0" dirty="0"/>
              <a:t> for Startup é o </a:t>
            </a:r>
            <a:r>
              <a:rPr lang="en-US" sz="3000" baseline="0" dirty="0" err="1"/>
              <a:t>substituto</a:t>
            </a:r>
            <a:r>
              <a:rPr lang="en-US" sz="3000" baseline="0" dirty="0"/>
              <a:t> do </a:t>
            </a:r>
            <a:r>
              <a:rPr lang="en-US" sz="3000" baseline="0" dirty="0" err="1"/>
              <a:t>antigo</a:t>
            </a:r>
            <a:r>
              <a:rPr lang="en-US" sz="3000" baseline="0" dirty="0"/>
              <a:t> “Microsoft BizSpark”.</a:t>
            </a:r>
            <a:endParaRPr lang="en-US" sz="30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3218848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87A2D2A7-FEDB-4FEC-BF57-39E9383DCE56}" type="slidenum">
              <a:rPr kumimoji="0" lang="en-US" sz="1400" b="0" i="0" u="none" strike="noStrike" kern="0" cap="none" spc="0" normalizeH="0" baseline="0" noProof="0">
                <a:ln>
                  <a:noFill/>
                </a:ln>
                <a:solidFill>
                  <a:prstClr val="black"/>
                </a:solidFill>
                <a:effectLst/>
                <a:uLnTx/>
                <a:uFillTx/>
                <a:latin typeface="Calibri"/>
              </a:rPr>
              <a:pPr marL="0" marR="0" lvl="0" indent="0" defTabSz="966612"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prstClr val="black"/>
              </a:solidFill>
              <a:effectLst/>
              <a:uLnTx/>
              <a:uFillTx/>
              <a:latin typeface="Calibri"/>
            </a:endParaRPr>
          </a:p>
        </p:txBody>
      </p:sp>
    </p:spTree>
    <p:extLst>
      <p:ext uri="{BB962C8B-B14F-4D97-AF65-F5344CB8AC3E}">
        <p14:creationId xmlns:p14="http://schemas.microsoft.com/office/powerpoint/2010/main" val="39378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00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8244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051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A2D2A7-FEDB-4FEC-BF57-39E9383DCE5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33977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4/22/2018 9:56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1199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4646" y="5181600"/>
            <a:ext cx="1627790" cy="1446212"/>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FEB60100-75EC-45CA-9870-489A3303D7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5" name="Picture 4">
            <a:extLst>
              <a:ext uri="{FF2B5EF4-FFF2-40B4-BE49-F238E27FC236}">
                <a16:creationId xmlns:a16="http://schemas.microsoft.com/office/drawing/2014/main" id="{203A1873-7420-4E82-BDC0-09B59C799BC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9223967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8"/>
            <a:ext cx="11650488" cy="2979277"/>
          </a:xfrm>
        </p:spPr>
        <p:txBody>
          <a:bodyPr/>
          <a:lstStyle>
            <a:lvl1pPr marL="0" indent="0">
              <a:buNone/>
              <a:defRPr/>
            </a:lvl1pPr>
            <a:lvl2pPr marL="336012" indent="0">
              <a:buNone/>
              <a:defRPr/>
            </a:lvl2pPr>
            <a:lvl3pPr marL="560019" indent="0">
              <a:buNone/>
              <a:defRPr/>
            </a:lvl3pPr>
            <a:lvl4pPr marL="784027" indent="0">
              <a:buNone/>
              <a:defRPr/>
            </a:lvl4pPr>
            <a:lvl5pPr marL="1008035"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519112" y="494600"/>
            <a:ext cx="11149013" cy="609269"/>
          </a:xfrm>
        </p:spPr>
        <p:txBody>
          <a:bodyPr/>
          <a:lstStyle>
            <a:lvl1pPr>
              <a:defRPr sz="4399"/>
            </a:lvl1pPr>
          </a:lstStyle>
          <a:p>
            <a:r>
              <a:rPr lang="en-US" dirty="0"/>
              <a:t>Click to edit Master title style</a:t>
            </a:r>
          </a:p>
        </p:txBody>
      </p:sp>
    </p:spTree>
    <p:extLst>
      <p:ext uri="{BB962C8B-B14F-4D97-AF65-F5344CB8AC3E}">
        <p14:creationId xmlns:p14="http://schemas.microsoft.com/office/powerpoint/2010/main" val="41404641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ray Breadcrumb">
    <p:spTree>
      <p:nvGrpSpPr>
        <p:cNvPr id="1" name=""/>
        <p:cNvGrpSpPr/>
        <p:nvPr/>
      </p:nvGrpSpPr>
      <p:grpSpPr>
        <a:xfrm>
          <a:off x="0" y="0"/>
          <a:ext cx="0" cy="0"/>
          <a:chOff x="0" y="0"/>
          <a:chExt cx="0" cy="0"/>
        </a:xfrm>
      </p:grpSpPr>
      <p:sp>
        <p:nvSpPr>
          <p:cNvPr id="2" name="Title 1"/>
          <p:cNvSpPr>
            <a:spLocks noGrp="1"/>
          </p:cNvSpPr>
          <p:nvPr>
            <p:ph type="title"/>
          </p:nvPr>
        </p:nvSpPr>
        <p:spPr>
          <a:xfrm>
            <a:off x="269171" y="672853"/>
            <a:ext cx="11652043" cy="747897"/>
          </a:xfrm>
        </p:spPr>
        <p:txBody>
          <a:bodyPr/>
          <a:lstStyle/>
          <a:p>
            <a:r>
              <a:rPr lang="en-US" dirty="0"/>
              <a:t>Click to edit Master title style</a:t>
            </a:r>
          </a:p>
        </p:txBody>
      </p:sp>
      <p:sp>
        <p:nvSpPr>
          <p:cNvPr id="6" name="Text Placeholder 5"/>
          <p:cNvSpPr>
            <a:spLocks noGrp="1"/>
          </p:cNvSpPr>
          <p:nvPr>
            <p:ph type="body" sz="quarter" idx="10" hasCustomPrompt="1"/>
          </p:nvPr>
        </p:nvSpPr>
        <p:spPr>
          <a:xfrm>
            <a:off x="269170" y="289767"/>
            <a:ext cx="11650488" cy="221599"/>
          </a:xfrm>
        </p:spPr>
        <p:txBody>
          <a:bodyPr/>
          <a:lstStyle>
            <a:lvl1pPr marL="0" indent="0">
              <a:buNone/>
              <a:defRPr sz="1600" b="1">
                <a:solidFill>
                  <a:schemeClr val="accent4"/>
                </a:solidFill>
                <a:latin typeface="+mn-lt"/>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dirty="0"/>
              <a:t>CHAPTER TITLE BREADCRUM</a:t>
            </a:r>
          </a:p>
        </p:txBody>
      </p:sp>
    </p:spTree>
    <p:extLst>
      <p:ext uri="{BB962C8B-B14F-4D97-AF65-F5344CB8AC3E}">
        <p14:creationId xmlns:p14="http://schemas.microsoft.com/office/powerpoint/2010/main" val="100180721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a:t>
            </a:r>
            <a:r>
              <a:rPr lang="en-US"/>
              <a:t>title style</a:t>
            </a:r>
            <a:endParaRPr lang="en-US" dirty="0"/>
          </a:p>
        </p:txBody>
      </p:sp>
      <p:sp>
        <p:nvSpPr>
          <p:cNvPr id="5" name="Text Placeholder 3"/>
          <p:cNvSpPr>
            <a:spLocks noGrp="1"/>
          </p:cNvSpPr>
          <p:nvPr>
            <p:ph type="body" sz="quarter" idx="10" hasCustomPrompt="1"/>
          </p:nvPr>
        </p:nvSpPr>
        <p:spPr>
          <a:xfrm>
            <a:off x="269170" y="958344"/>
            <a:ext cx="11650488" cy="276871"/>
          </a:xfrm>
        </p:spPr>
        <p:txBody>
          <a:bodyPr>
            <a:spAutoFit/>
          </a:bodyPr>
          <a:lstStyle>
            <a:lvl1pPr marL="0" indent="0">
              <a:buNone/>
              <a:defRPr sz="1999" b="0">
                <a:solidFill>
                  <a:schemeClr val="accent2"/>
                </a:solidFill>
                <a:latin typeface="+mn-lt"/>
              </a:defRPr>
            </a:lvl1pPr>
            <a:lvl2pPr marL="336012" indent="0">
              <a:buNone/>
              <a:defRPr/>
            </a:lvl2pPr>
            <a:lvl3pPr marL="560019" indent="0">
              <a:buNone/>
              <a:defRPr/>
            </a:lvl3pPr>
            <a:lvl4pPr marL="784027" indent="0">
              <a:buNone/>
              <a:defRPr/>
            </a:lvl4pPr>
            <a:lvl5pPr marL="1008035" indent="0">
              <a:buNone/>
              <a:defRPr/>
            </a:lvl5pPr>
          </a:lstStyle>
          <a:p>
            <a:pPr lvl="0"/>
            <a:r>
              <a:rPr lang="en-US" dirty="0"/>
              <a:t>Subhead</a:t>
            </a:r>
          </a:p>
        </p:txBody>
      </p:sp>
    </p:spTree>
    <p:extLst>
      <p:ext uri="{BB962C8B-B14F-4D97-AF65-F5344CB8AC3E}">
        <p14:creationId xmlns:p14="http://schemas.microsoft.com/office/powerpoint/2010/main" val="32488904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3695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57187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diagrams slide ">
    <p:spTree>
      <p:nvGrpSpPr>
        <p:cNvPr id="1" name=""/>
        <p:cNvGrpSpPr/>
        <p:nvPr/>
      </p:nvGrpSpPr>
      <p:grpSpPr>
        <a:xfrm>
          <a:off x="0" y="0"/>
          <a:ext cx="0" cy="0"/>
          <a:chOff x="0" y="0"/>
          <a:chExt cx="0" cy="0"/>
        </a:xfrm>
      </p:grpSpPr>
      <p:sp>
        <p:nvSpPr>
          <p:cNvPr id="4" name="Rectangle 3"/>
          <p:cNvSpPr/>
          <p:nvPr userDrawn="1"/>
        </p:nvSpPr>
        <p:spPr bwMode="auto">
          <a:xfrm>
            <a:off x="0" y="1189178"/>
            <a:ext cx="12188825" cy="56688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171" y="1189179"/>
            <a:ext cx="11650488" cy="2979277"/>
          </a:xfrm>
        </p:spPr>
        <p:txBody>
          <a:bodyPr/>
          <a:lstStyle>
            <a:lvl1pPr marL="0" indent="0">
              <a:buNone/>
              <a:defRPr/>
            </a:lvl1pPr>
            <a:lvl2pPr marL="335947" indent="0">
              <a:buNone/>
              <a:defRPr/>
            </a:lvl2pPr>
            <a:lvl3pPr marL="559913" indent="0">
              <a:buNone/>
              <a:defRPr/>
            </a:lvl3pPr>
            <a:lvl4pPr marL="783876" indent="0">
              <a:buNone/>
              <a:defRPr/>
            </a:lvl4pPr>
            <a:lvl5pPr marL="1007842"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172" y="289514"/>
            <a:ext cx="11652043" cy="609269"/>
          </a:xfrm>
        </p:spPr>
        <p:txBody>
          <a:bodyPr/>
          <a:lstStyle>
            <a:lvl1pPr>
              <a:defRPr sz="4399"/>
            </a:lvl1pPr>
          </a:lstStyle>
          <a:p>
            <a:r>
              <a:rPr lang="en-US" dirty="0"/>
              <a:t>Click to edit Master title style</a:t>
            </a:r>
          </a:p>
        </p:txBody>
      </p:sp>
    </p:spTree>
    <p:extLst>
      <p:ext uri="{BB962C8B-B14F-4D97-AF65-F5344CB8AC3E}">
        <p14:creationId xmlns:p14="http://schemas.microsoft.com/office/powerpoint/2010/main" val="1731864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8064447" cy="1158793"/>
          </a:xfrm>
          <a:noFill/>
        </p:spPr>
        <p:txBody>
          <a:bodyPr wrap="square" tIns="91440" bIns="91440" anchor="t" anchorCtr="0">
            <a:spAutoFit/>
          </a:bodyPr>
          <a:lstStyle>
            <a:lvl1pPr>
              <a:defRPr sz="7057"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0" y="3877277"/>
            <a:ext cx="8065721" cy="724246"/>
          </a:xfrm>
          <a:noFill/>
        </p:spPr>
        <p:txBody>
          <a:bodyPr wrap="square" lIns="182880" tIns="146304" rIns="182880" bIns="146304">
            <a:spAutoFit/>
          </a:bodyPr>
          <a:lstStyle>
            <a:lvl1pPr marL="0" indent="0">
              <a:spcBef>
                <a:spcPts val="0"/>
              </a:spcBef>
              <a:buNone/>
              <a:defRPr sz="3136"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9320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4"/>
            <a:ext cx="11650799" cy="787267"/>
          </a:xfrm>
        </p:spPr>
        <p:txBody>
          <a:bodyPr/>
          <a:lstStyle>
            <a:lvl1pPr>
              <a:defRPr sz="5684">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170" y="2546470"/>
            <a:ext cx="7169531" cy="325795"/>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8984823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3025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03332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67309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021C408F-DF0D-4580-9F48-C473147CA8AF}" type="datetimeFigureOut">
              <a:rPr lang="en-US" smtClean="0"/>
              <a:t>4/22/2018</a:t>
            </a:fld>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22907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theme" Target="../theme/theme3.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image" Target="../media/image6.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image" Target="../media/image6.png"/><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1.xml"/><Relationship Id="rId2" Type="http://schemas.openxmlformats.org/officeDocument/2006/relationships/slideLayout" Target="../slideLayouts/slideLayout70.xml"/><Relationship Id="rId1" Type="http://schemas.openxmlformats.org/officeDocument/2006/relationships/slideLayout" Target="../slideLayouts/slideLayout69.xml"/><Relationship Id="rId5" Type="http://schemas.openxmlformats.org/officeDocument/2006/relationships/theme" Target="../theme/theme5.xml"/><Relationship Id="rId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915"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
            <a:ext cx="12188825"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88825"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30939206"/>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Lst>
  <p:transition>
    <p:fade/>
  </p:transition>
  <p:txStyles>
    <p:titleStyle>
      <a:lvl1pPr algn="l" defTabSz="913918" rtl="0" eaLnBrk="1" latinLnBrk="0" hangingPunct="1">
        <a:lnSpc>
          <a:spcPct val="90000"/>
        </a:lnSpc>
        <a:spcBef>
          <a:spcPct val="0"/>
        </a:spcBef>
        <a:buNone/>
        <a:defRPr lang="en-US" sz="2799"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3918" rtl="0" eaLnBrk="1" fontAlgn="auto" latinLnBrk="0" hangingPunct="1">
        <a:lnSpc>
          <a:spcPct val="100000"/>
        </a:lnSpc>
        <a:spcBef>
          <a:spcPts val="0"/>
        </a:spcBef>
        <a:spcAft>
          <a:spcPts val="2399"/>
        </a:spcAft>
        <a:buClrTx/>
        <a:buSzPct val="90000"/>
        <a:buFont typeface="Arial" pitchFamily="34" charset="0"/>
        <a:buNone/>
        <a:tabLst/>
        <a:defRPr sz="3999" kern="1200" spc="0" baseline="0">
          <a:solidFill>
            <a:schemeClr val="tx1"/>
          </a:solidFill>
          <a:latin typeface="+mj-lt"/>
          <a:ea typeface="+mn-ea"/>
          <a:cs typeface="+mn-cs"/>
        </a:defRPr>
      </a:lvl1pPr>
      <a:lvl2pPr marL="572409" marR="0" indent="-236429"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952"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7939"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1924"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27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3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191"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49"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18" rtl="0" eaLnBrk="1" latinLnBrk="0" hangingPunct="1">
        <a:defRPr sz="1764" kern="1200">
          <a:solidFill>
            <a:schemeClr val="tx1"/>
          </a:solidFill>
          <a:latin typeface="+mn-lt"/>
          <a:ea typeface="+mn-ea"/>
          <a:cs typeface="+mn-cs"/>
        </a:defRPr>
      </a:lvl1pPr>
      <a:lvl2pPr marL="456958" algn="l" defTabSz="913918" rtl="0" eaLnBrk="1" latinLnBrk="0" hangingPunct="1">
        <a:defRPr sz="1764" kern="1200">
          <a:solidFill>
            <a:schemeClr val="tx1"/>
          </a:solidFill>
          <a:latin typeface="+mn-lt"/>
          <a:ea typeface="+mn-ea"/>
          <a:cs typeface="+mn-cs"/>
        </a:defRPr>
      </a:lvl2pPr>
      <a:lvl3pPr marL="913918" algn="l" defTabSz="913918" rtl="0" eaLnBrk="1" latinLnBrk="0" hangingPunct="1">
        <a:defRPr sz="1764" kern="1200">
          <a:solidFill>
            <a:schemeClr val="tx1"/>
          </a:solidFill>
          <a:latin typeface="+mn-lt"/>
          <a:ea typeface="+mn-ea"/>
          <a:cs typeface="+mn-cs"/>
        </a:defRPr>
      </a:lvl3pPr>
      <a:lvl4pPr marL="1370876" algn="l" defTabSz="913918" rtl="0" eaLnBrk="1" latinLnBrk="0" hangingPunct="1">
        <a:defRPr sz="1764" kern="1200">
          <a:solidFill>
            <a:schemeClr val="tx1"/>
          </a:solidFill>
          <a:latin typeface="+mn-lt"/>
          <a:ea typeface="+mn-ea"/>
          <a:cs typeface="+mn-cs"/>
        </a:defRPr>
      </a:lvl4pPr>
      <a:lvl5pPr marL="1827834" algn="l" defTabSz="913918" rtl="0" eaLnBrk="1" latinLnBrk="0" hangingPunct="1">
        <a:defRPr sz="1764" kern="1200">
          <a:solidFill>
            <a:schemeClr val="tx1"/>
          </a:solidFill>
          <a:latin typeface="+mn-lt"/>
          <a:ea typeface="+mn-ea"/>
          <a:cs typeface="+mn-cs"/>
        </a:defRPr>
      </a:lvl5pPr>
      <a:lvl6pPr marL="2284793" algn="l" defTabSz="913918" rtl="0" eaLnBrk="1" latinLnBrk="0" hangingPunct="1">
        <a:defRPr sz="1764" kern="1200">
          <a:solidFill>
            <a:schemeClr val="tx1"/>
          </a:solidFill>
          <a:latin typeface="+mn-lt"/>
          <a:ea typeface="+mn-ea"/>
          <a:cs typeface="+mn-cs"/>
        </a:defRPr>
      </a:lvl6pPr>
      <a:lvl7pPr marL="2741752" algn="l" defTabSz="913918" rtl="0" eaLnBrk="1" latinLnBrk="0" hangingPunct="1">
        <a:defRPr sz="1764" kern="1200">
          <a:solidFill>
            <a:schemeClr val="tx1"/>
          </a:solidFill>
          <a:latin typeface="+mn-lt"/>
          <a:ea typeface="+mn-ea"/>
          <a:cs typeface="+mn-cs"/>
        </a:defRPr>
      </a:lvl7pPr>
      <a:lvl8pPr marL="3198710" algn="l" defTabSz="913918" rtl="0" eaLnBrk="1" latinLnBrk="0" hangingPunct="1">
        <a:defRPr sz="1764" kern="1200">
          <a:solidFill>
            <a:schemeClr val="tx1"/>
          </a:solidFill>
          <a:latin typeface="+mn-lt"/>
          <a:ea typeface="+mn-ea"/>
          <a:cs typeface="+mn-cs"/>
        </a:defRPr>
      </a:lvl8pPr>
      <a:lvl9pPr marL="3655670" algn="l" defTabSz="913918"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emf"/><Relationship Id="rId7" Type="http://schemas.openxmlformats.org/officeDocument/2006/relationships/image" Target="../media/image48.png"/><Relationship Id="rId12" Type="http://schemas.openxmlformats.org/officeDocument/2006/relationships/image" Target="../media/image53.emf"/><Relationship Id="rId17" Type="http://schemas.openxmlformats.org/officeDocument/2006/relationships/image" Target="../media/image58.png"/><Relationship Id="rId2" Type="http://schemas.openxmlformats.org/officeDocument/2006/relationships/notesSlide" Target="../notesSlides/notesSlide4.xml"/><Relationship Id="rId16" Type="http://schemas.openxmlformats.org/officeDocument/2006/relationships/image" Target="../media/image57.png"/><Relationship Id="rId1" Type="http://schemas.openxmlformats.org/officeDocument/2006/relationships/slideLayout" Target="../slideLayouts/slideLayout11.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emf"/><Relationship Id="rId9" Type="http://schemas.openxmlformats.org/officeDocument/2006/relationships/image" Target="../media/image50.png"/><Relationship Id="rId14" Type="http://schemas.openxmlformats.org/officeDocument/2006/relationships/image" Target="../media/image55.emf"/></Relationships>
</file>

<file path=ppt/slides/_rels/slide1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62.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6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64.emf"/><Relationship Id="rId5" Type="http://schemas.openxmlformats.org/officeDocument/2006/relationships/oleObject" Target="../embeddings/oleObject1.bin"/><Relationship Id="rId4"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jpeg"/><Relationship Id="rId7"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microsoft.com/office/2007/relationships/hdphoto" Target="../media/hdphoto1.wdp"/><Relationship Id="rId5" Type="http://schemas.openxmlformats.org/officeDocument/2006/relationships/image" Target="../media/image68.png"/><Relationship Id="rId4" Type="http://schemas.openxmlformats.org/officeDocument/2006/relationships/image" Target="../media/image67.jpeg"/><Relationship Id="rId9" Type="http://schemas.openxmlformats.org/officeDocument/2006/relationships/image" Target="../media/image7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7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77.png"/><Relationship Id="rId11" Type="http://schemas.openxmlformats.org/officeDocument/2006/relationships/image" Target="../media/image80.png"/><Relationship Id="rId5" Type="http://schemas.openxmlformats.org/officeDocument/2006/relationships/image" Target="../media/image76.png"/><Relationship Id="rId10" Type="http://schemas.microsoft.com/office/2007/relationships/hdphoto" Target="../media/hdphoto3.wdp"/><Relationship Id="rId4" Type="http://schemas.openxmlformats.org/officeDocument/2006/relationships/image" Target="../media/image75.png"/><Relationship Id="rId9" Type="http://schemas.openxmlformats.org/officeDocument/2006/relationships/image" Target="../media/image7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9.xml"/></Relationships>
</file>

<file path=ppt/slides/_rels/slide3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microsoft.com/office/2007/relationships/hdphoto" Target="../media/hdphoto4.wdp"/><Relationship Id="rId11" Type="http://schemas.openxmlformats.org/officeDocument/2006/relationships/image" Target="../media/image85.png"/><Relationship Id="rId5" Type="http://schemas.openxmlformats.org/officeDocument/2006/relationships/image" Target="../media/image81.png"/><Relationship Id="rId10" Type="http://schemas.openxmlformats.org/officeDocument/2006/relationships/image" Target="../media/image71.png"/><Relationship Id="rId4" Type="http://schemas.microsoft.com/office/2007/relationships/hdphoto" Target="../media/hdphoto2.wdp"/><Relationship Id="rId9"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8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90.png"/><Relationship Id="rId5" Type="http://schemas.openxmlformats.org/officeDocument/2006/relationships/image" Target="../media/image89.emf"/><Relationship Id="rId4" Type="http://schemas.openxmlformats.org/officeDocument/2006/relationships/image" Target="../media/image88.emf"/></Relationships>
</file>

<file path=ppt/slides/_rels/slide34.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90.png"/><Relationship Id="rId5" Type="http://schemas.openxmlformats.org/officeDocument/2006/relationships/image" Target="../media/image89.emf"/><Relationship Id="rId4" Type="http://schemas.openxmlformats.org/officeDocument/2006/relationships/image" Target="../media/image88.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94.png"/></Relationships>
</file>

<file path=ppt/slides/_rels/slide3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0.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0.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0.xml"/><Relationship Id="rId5" Type="http://schemas.openxmlformats.org/officeDocument/2006/relationships/image" Target="../media/image22.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png"/><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0F5DBF-A961-4866-BEF1-74FC97228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 y="-1"/>
            <a:ext cx="12217627" cy="684187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5678" r="12427" b="1098"/>
          <a:stretch/>
        </p:blipFill>
        <p:spPr>
          <a:xfrm>
            <a:off x="1729" y="1867"/>
            <a:ext cx="12185368" cy="6854269"/>
          </a:xfrm>
          <a:prstGeom prst="rect">
            <a:avLst/>
          </a:prstGeom>
        </p:spPr>
      </p:pic>
      <p:sp useBgFill="1">
        <p:nvSpPr>
          <p:cNvPr id="135" name="Rectangle 134"/>
          <p:cNvSpPr/>
          <p:nvPr/>
        </p:nvSpPr>
        <p:spPr bwMode="auto">
          <a:xfrm>
            <a:off x="-24382" y="1867"/>
            <a:ext cx="7261335" cy="6854269"/>
          </a:xfrm>
          <a:prstGeom prst="rect">
            <a:avLst/>
          </a:prstGeom>
          <a:ln w="9525" cap="flat" cmpd="sng" algn="ctr">
            <a:noFill/>
            <a:prstDash val="solid"/>
            <a:headEnd type="none" w="med" len="med"/>
            <a:tailEnd type="none" w="med" len="med"/>
          </a:ln>
          <a:effectLst/>
        </p:spPr>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31924" fontAlgn="base">
              <a:lnSpc>
                <a:spcPct val="90000"/>
              </a:lnSpc>
              <a:spcBef>
                <a:spcPct val="0"/>
              </a:spcBef>
              <a:spcAft>
                <a:spcPct val="0"/>
              </a:spcAft>
              <a:defRPr/>
            </a:pPr>
            <a:endParaRPr lang="en-US" sz="3199" kern="0">
              <a:solidFill>
                <a:srgbClr val="0078D7"/>
              </a:solidFill>
              <a:latin typeface="Segoe UI"/>
              <a:ea typeface="Segoe UI" pitchFamily="34" charset="0"/>
              <a:cs typeface="Segoe UI" pitchFamily="34" charset="0"/>
            </a:endParaRPr>
          </a:p>
        </p:txBody>
      </p:sp>
      <p:sp>
        <p:nvSpPr>
          <p:cNvPr id="17" name="Title 16"/>
          <p:cNvSpPr>
            <a:spLocks noGrp="1"/>
          </p:cNvSpPr>
          <p:nvPr>
            <p:ph type="title"/>
          </p:nvPr>
        </p:nvSpPr>
        <p:spPr/>
        <p:txBody>
          <a:bodyPr/>
          <a:lstStyle/>
          <a:p>
            <a:r>
              <a:rPr lang="en-US">
                <a:solidFill>
                  <a:schemeClr val="bg1"/>
                </a:solidFill>
              </a:rPr>
              <a:t>Enterprise Mobility + Security </a:t>
            </a:r>
          </a:p>
        </p:txBody>
      </p:sp>
      <p:sp>
        <p:nvSpPr>
          <p:cNvPr id="22" name="Text Placeholder 1"/>
          <p:cNvSpPr txBox="1">
            <a:spLocks/>
          </p:cNvSpPr>
          <p:nvPr/>
        </p:nvSpPr>
        <p:spPr>
          <a:xfrm>
            <a:off x="270822" y="918051"/>
            <a:ext cx="10661597" cy="894383"/>
          </a:xfrm>
          <a:prstGeom prst="rect">
            <a:avLst/>
          </a:prstGeom>
        </p:spPr>
        <p:txBody>
          <a:bodyPr lIns="179187" tIns="143349" rIns="179187" bIns="143349"/>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194">
              <a:buNone/>
            </a:pPr>
            <a:r>
              <a:rPr lang="en-US" sz="2352">
                <a:solidFill>
                  <a:srgbClr val="FFFFFF"/>
                </a:solidFill>
                <a:latin typeface="Segoe UI"/>
              </a:rPr>
              <a:t>The Microsoft vision</a:t>
            </a:r>
          </a:p>
        </p:txBody>
      </p:sp>
      <p:sp>
        <p:nvSpPr>
          <p:cNvPr id="23" name="Oval 22"/>
          <p:cNvSpPr/>
          <p:nvPr/>
        </p:nvSpPr>
        <p:spPr bwMode="auto">
          <a:xfrm>
            <a:off x="2002545" y="2392029"/>
            <a:ext cx="1089361" cy="1089359"/>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pPr>
            <a:endParaRPr lang="en-US" sz="1300" kern="0">
              <a:solidFill>
                <a:srgbClr val="000000"/>
              </a:solidFill>
              <a:latin typeface="Segoe UI"/>
            </a:endParaRPr>
          </a:p>
        </p:txBody>
      </p:sp>
      <p:sp>
        <p:nvSpPr>
          <p:cNvPr id="30" name="Oval 29"/>
          <p:cNvSpPr/>
          <p:nvPr/>
        </p:nvSpPr>
        <p:spPr bwMode="auto">
          <a:xfrm>
            <a:off x="440637" y="2392029"/>
            <a:ext cx="1089361" cy="1089359"/>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pPr>
            <a:endParaRPr lang="en-US" sz="1300" kern="0">
              <a:solidFill>
                <a:srgbClr val="000000"/>
              </a:solidFill>
              <a:latin typeface="Segoe UI"/>
            </a:endParaRPr>
          </a:p>
        </p:txBody>
      </p:sp>
      <p:sp>
        <p:nvSpPr>
          <p:cNvPr id="33" name="Oval 32"/>
          <p:cNvSpPr/>
          <p:nvPr/>
        </p:nvSpPr>
        <p:spPr bwMode="auto">
          <a:xfrm>
            <a:off x="5182690" y="2392029"/>
            <a:ext cx="1089361" cy="1089359"/>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pPr>
            <a:endParaRPr lang="en-US" sz="1300" kern="0">
              <a:solidFill>
                <a:srgbClr val="000000"/>
              </a:solidFill>
              <a:latin typeface="Segoe UI"/>
            </a:endParaRPr>
          </a:p>
        </p:txBody>
      </p:sp>
      <p:sp>
        <p:nvSpPr>
          <p:cNvPr id="55" name="Oval 54"/>
          <p:cNvSpPr/>
          <p:nvPr/>
        </p:nvSpPr>
        <p:spPr bwMode="auto">
          <a:xfrm>
            <a:off x="3606102" y="2392029"/>
            <a:ext cx="1089361" cy="1089359"/>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pPr>
            <a:endParaRPr lang="en-US" sz="1300" kern="0">
              <a:solidFill>
                <a:srgbClr val="000000"/>
              </a:solidFill>
              <a:latin typeface="Segoe UI"/>
            </a:endParaRPr>
          </a:p>
        </p:txBody>
      </p:sp>
      <p:cxnSp>
        <p:nvCxnSpPr>
          <p:cNvPr id="74" name="Straight Connector 73"/>
          <p:cNvCxnSpPr/>
          <p:nvPr/>
        </p:nvCxnSpPr>
        <p:spPr>
          <a:xfrm>
            <a:off x="-24381" y="4432804"/>
            <a:ext cx="12211479" cy="0"/>
          </a:xfrm>
          <a:prstGeom prst="line">
            <a:avLst/>
          </a:prstGeom>
          <a:ln w="28575"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27596" y="2235991"/>
            <a:ext cx="4389842" cy="609112"/>
          </a:xfrm>
          <a:prstGeom prst="rect">
            <a:avLst/>
          </a:prstGeom>
          <a:solidFill>
            <a:schemeClr val="accent6"/>
          </a:solidFill>
        </p:spPr>
        <p:txBody>
          <a:bodyPr wrap="square" lIns="182780" tIns="146225" rIns="182780" bIns="146225" rtlCol="0">
            <a:spAutoFit/>
          </a:bodyPr>
          <a:lstStyle/>
          <a:p>
            <a:pPr defTabSz="913863">
              <a:spcAft>
                <a:spcPts val="588"/>
              </a:spcAft>
              <a:defRPr/>
            </a:pPr>
            <a:r>
              <a:rPr lang="pt-BR" sz="1999" kern="0">
                <a:solidFill>
                  <a:srgbClr val="FFFFFF"/>
                </a:solidFill>
                <a:latin typeface="Segoe UI"/>
              </a:rPr>
              <a:t>Identity Driven Security</a:t>
            </a:r>
            <a:endParaRPr lang="en-US" sz="1999" kern="0">
              <a:solidFill>
                <a:srgbClr val="FFFFFF"/>
              </a:solidFill>
              <a:latin typeface="Segoe UI"/>
            </a:endParaRPr>
          </a:p>
        </p:txBody>
      </p:sp>
      <p:sp>
        <p:nvSpPr>
          <p:cNvPr id="40" name="TextBox 39"/>
          <p:cNvSpPr txBox="1"/>
          <p:nvPr/>
        </p:nvSpPr>
        <p:spPr>
          <a:xfrm>
            <a:off x="7401384" y="3381723"/>
            <a:ext cx="4389842" cy="609112"/>
          </a:xfrm>
          <a:prstGeom prst="rect">
            <a:avLst/>
          </a:prstGeom>
          <a:solidFill>
            <a:schemeClr val="accent6"/>
          </a:solidFill>
        </p:spPr>
        <p:txBody>
          <a:bodyPr wrap="square" lIns="182780" tIns="146225" rIns="182780" bIns="146225" rtlCol="0">
            <a:spAutoFit/>
          </a:bodyPr>
          <a:lstStyle/>
          <a:p>
            <a:pPr defTabSz="913863">
              <a:spcAft>
                <a:spcPts val="588"/>
              </a:spcAft>
              <a:defRPr/>
            </a:pPr>
            <a:r>
              <a:rPr lang="en-US" sz="1999" kern="0">
                <a:solidFill>
                  <a:srgbClr val="FFFFFF"/>
                </a:solidFill>
                <a:latin typeface="Segoe UI"/>
              </a:rPr>
              <a:t>Managed Mobile Productivity</a:t>
            </a:r>
          </a:p>
        </p:txBody>
      </p:sp>
      <p:sp>
        <p:nvSpPr>
          <p:cNvPr id="41" name="TextBox 40"/>
          <p:cNvSpPr txBox="1"/>
          <p:nvPr/>
        </p:nvSpPr>
        <p:spPr>
          <a:xfrm>
            <a:off x="7389291" y="4517570"/>
            <a:ext cx="4389842" cy="609112"/>
          </a:xfrm>
          <a:prstGeom prst="rect">
            <a:avLst/>
          </a:prstGeom>
          <a:solidFill>
            <a:schemeClr val="accent6"/>
          </a:solidFill>
        </p:spPr>
        <p:txBody>
          <a:bodyPr wrap="square" lIns="182780" tIns="146225" rIns="182780" bIns="146225" rtlCol="0">
            <a:spAutoFit/>
          </a:bodyPr>
          <a:lstStyle/>
          <a:p>
            <a:pPr defTabSz="913863">
              <a:spcAft>
                <a:spcPts val="588"/>
              </a:spcAft>
              <a:defRPr/>
            </a:pPr>
            <a:r>
              <a:rPr lang="pt-BR" sz="1999" kern="0">
                <a:solidFill>
                  <a:srgbClr val="FFFFFF"/>
                </a:solidFill>
                <a:latin typeface="Segoe UI"/>
              </a:rPr>
              <a:t>Comprehensive Solution</a:t>
            </a:r>
            <a:endParaRPr lang="en-US" sz="1999" kern="0">
              <a:solidFill>
                <a:srgbClr val="FFFFFF"/>
              </a:solidFill>
              <a:latin typeface="Segoe UI"/>
            </a:endParaRPr>
          </a:p>
        </p:txBody>
      </p:sp>
      <p:cxnSp>
        <p:nvCxnSpPr>
          <p:cNvPr id="45" name="Straight Connector 44"/>
          <p:cNvCxnSpPr>
            <a:stCxn id="33" idx="6"/>
          </p:cNvCxnSpPr>
          <p:nvPr/>
        </p:nvCxnSpPr>
        <p:spPr>
          <a:xfrm>
            <a:off x="6272052" y="2936707"/>
            <a:ext cx="5915044" cy="0"/>
          </a:xfrm>
          <a:prstGeom prst="line">
            <a:avLst/>
          </a:prstGeom>
          <a:ln w="28575"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731" y="2936707"/>
            <a:ext cx="438907" cy="0"/>
          </a:xfrm>
          <a:prstGeom prst="line">
            <a:avLst/>
          </a:prstGeom>
          <a:ln w="28575"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563639" y="2936707"/>
            <a:ext cx="438907" cy="0"/>
          </a:xfrm>
          <a:prstGeom prst="line">
            <a:avLst/>
          </a:prstGeom>
          <a:ln w="28575"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135851" y="2936707"/>
            <a:ext cx="438907" cy="0"/>
          </a:xfrm>
          <a:prstGeom prst="line">
            <a:avLst/>
          </a:prstGeom>
          <a:ln w="28575"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43784" y="2936707"/>
            <a:ext cx="438907" cy="0"/>
          </a:xfrm>
          <a:prstGeom prst="line">
            <a:avLst/>
          </a:prstGeom>
          <a:ln w="28575"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3300490" y="2415245"/>
            <a:ext cx="1692424" cy="1465319"/>
            <a:chOff x="2134443" y="3868129"/>
            <a:chExt cx="1693345" cy="1466117"/>
          </a:xfrm>
        </p:grpSpPr>
        <p:sp>
          <p:nvSpPr>
            <p:cNvPr id="43" name="Rectangle 42"/>
            <p:cNvSpPr/>
            <p:nvPr/>
          </p:nvSpPr>
          <p:spPr>
            <a:xfrm>
              <a:off x="2134443" y="4987676"/>
              <a:ext cx="1693345" cy="346570"/>
            </a:xfrm>
            <a:prstGeom prst="rect">
              <a:avLst/>
            </a:prstGeom>
          </p:spPr>
          <p:txBody>
            <a:bodyPr wrap="square">
              <a:spAutoFit/>
            </a:bodyPr>
            <a:lstStyle/>
            <a:p>
              <a:pPr algn="ctr" defTabSz="913565" fontAlgn="base">
                <a:lnSpc>
                  <a:spcPct val="90000"/>
                </a:lnSpc>
                <a:spcBef>
                  <a:spcPct val="0"/>
                </a:spcBef>
                <a:spcAft>
                  <a:spcPct val="0"/>
                </a:spcAft>
                <a:defRPr/>
              </a:pPr>
              <a:r>
                <a:rPr lang="en-US" sz="1799" kern="0">
                  <a:solidFill>
                    <a:srgbClr val="FFFFFF"/>
                  </a:solidFill>
                  <a:latin typeface="Segoe UI Light"/>
                  <a:ea typeface="Segoe UI" pitchFamily="34" charset="0"/>
                  <a:cs typeface="Segoe UI" pitchFamily="34" charset="0"/>
                </a:rPr>
                <a:t>Apps</a:t>
              </a:r>
            </a:p>
          </p:txBody>
        </p:sp>
        <p:grpSp>
          <p:nvGrpSpPr>
            <p:cNvPr id="44" name="Group 43"/>
            <p:cNvGrpSpPr/>
            <p:nvPr/>
          </p:nvGrpSpPr>
          <p:grpSpPr>
            <a:xfrm>
              <a:off x="2453062" y="3868129"/>
              <a:ext cx="1078404" cy="1039278"/>
              <a:chOff x="3644022" y="2433574"/>
              <a:chExt cx="1047882" cy="1009864"/>
            </a:xfrm>
          </p:grpSpPr>
          <p:sp>
            <p:nvSpPr>
              <p:cNvPr id="49" name="Oval 48"/>
              <p:cNvSpPr/>
              <p:nvPr/>
            </p:nvSpPr>
            <p:spPr bwMode="auto">
              <a:xfrm>
                <a:off x="3654740" y="2433574"/>
                <a:ext cx="1009866" cy="1009864"/>
              </a:xfrm>
              <a:prstGeom prst="ellipse">
                <a:avLst/>
              </a:prstGeom>
              <a:solidFill>
                <a:srgbClr val="D2D2D2"/>
              </a:solidFill>
              <a:ln w="28575" cap="rnd" cmpd="sng" algn="ctr">
                <a:noFill/>
                <a:prstDash val="sysDot"/>
                <a:headEnd type="none" w="med" len="med"/>
                <a:tailEnd type="none" w="med" len="med"/>
              </a:ln>
              <a:effectLst/>
            </p:spPr>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defRPr/>
                </a:pPr>
                <a:endParaRPr lang="en-US" sz="1799" kern="0">
                  <a:solidFill>
                    <a:srgbClr val="000000"/>
                  </a:solidFill>
                  <a:latin typeface="Segoe UI"/>
                </a:endParaRPr>
              </a:p>
            </p:txBody>
          </p:sp>
          <p:pic>
            <p:nvPicPr>
              <p:cNvPr id="51" name="Picture 50"/>
              <p:cNvPicPr>
                <a:picLocks noChangeAspect="1"/>
              </p:cNvPicPr>
              <p:nvPr/>
            </p:nvPicPr>
            <p:blipFill>
              <a:blip r:embed="rId4"/>
              <a:stretch>
                <a:fillRect/>
              </a:stretch>
            </p:blipFill>
            <p:spPr>
              <a:xfrm>
                <a:off x="3644022" y="2503740"/>
                <a:ext cx="1047882" cy="908163"/>
              </a:xfrm>
              <a:prstGeom prst="rect">
                <a:avLst/>
              </a:prstGeom>
            </p:spPr>
          </p:pic>
        </p:grpSp>
      </p:grpSp>
      <p:grpSp>
        <p:nvGrpSpPr>
          <p:cNvPr id="52" name="Group 51"/>
          <p:cNvGrpSpPr/>
          <p:nvPr/>
        </p:nvGrpSpPr>
        <p:grpSpPr>
          <a:xfrm>
            <a:off x="1383239" y="2408900"/>
            <a:ext cx="2385434" cy="1518813"/>
            <a:chOff x="5713668" y="4673525"/>
            <a:chExt cx="2386732" cy="1519640"/>
          </a:xfrm>
        </p:grpSpPr>
        <p:sp>
          <p:nvSpPr>
            <p:cNvPr id="53" name="Rectangle 52"/>
            <p:cNvSpPr/>
            <p:nvPr/>
          </p:nvSpPr>
          <p:spPr>
            <a:xfrm>
              <a:off x="5713668" y="5846595"/>
              <a:ext cx="2386732" cy="346570"/>
            </a:xfrm>
            <a:prstGeom prst="rect">
              <a:avLst/>
            </a:prstGeom>
          </p:spPr>
          <p:txBody>
            <a:bodyPr wrap="square">
              <a:spAutoFit/>
            </a:bodyPr>
            <a:lstStyle/>
            <a:p>
              <a:pPr algn="ctr" defTabSz="913565" fontAlgn="base">
                <a:lnSpc>
                  <a:spcPct val="90000"/>
                </a:lnSpc>
                <a:spcBef>
                  <a:spcPct val="0"/>
                </a:spcBef>
                <a:spcAft>
                  <a:spcPct val="0"/>
                </a:spcAft>
                <a:defRPr/>
              </a:pPr>
              <a:r>
                <a:rPr lang="en-US" sz="1799" kern="0">
                  <a:solidFill>
                    <a:srgbClr val="FFFFFF"/>
                  </a:solidFill>
                  <a:latin typeface="Segoe UI Light"/>
                  <a:ea typeface="Segoe UI" pitchFamily="34" charset="0"/>
                  <a:cs typeface="Segoe UI" pitchFamily="34" charset="0"/>
                </a:rPr>
                <a:t>Devices</a:t>
              </a:r>
            </a:p>
          </p:txBody>
        </p:sp>
        <p:grpSp>
          <p:nvGrpSpPr>
            <p:cNvPr id="54" name="Group 53"/>
            <p:cNvGrpSpPr/>
            <p:nvPr/>
          </p:nvGrpSpPr>
          <p:grpSpPr>
            <a:xfrm>
              <a:off x="5906861" y="4673525"/>
              <a:ext cx="1543628" cy="1061722"/>
              <a:chOff x="1615727" y="2433574"/>
              <a:chExt cx="1468231" cy="1009864"/>
            </a:xfrm>
          </p:grpSpPr>
          <p:sp>
            <p:nvSpPr>
              <p:cNvPr id="56" name="Oval 55"/>
              <p:cNvSpPr/>
              <p:nvPr/>
            </p:nvSpPr>
            <p:spPr bwMode="auto">
              <a:xfrm>
                <a:off x="2042802" y="2433574"/>
                <a:ext cx="1009866" cy="1009864"/>
              </a:xfrm>
              <a:prstGeom prst="ellipse">
                <a:avLst/>
              </a:prstGeom>
              <a:solidFill>
                <a:srgbClr val="D2D2D2"/>
              </a:solidFill>
              <a:ln w="28575" cap="rnd" cmpd="sng" algn="ctr">
                <a:noFill/>
                <a:prstDash val="sysDot"/>
                <a:headEnd type="none" w="med" len="med"/>
                <a:tailEnd type="none" w="med" len="med"/>
              </a:ln>
              <a:effectLst/>
            </p:spPr>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defRPr/>
                </a:pPr>
                <a:endParaRPr lang="en-US" sz="1799" kern="0">
                  <a:solidFill>
                    <a:srgbClr val="000000"/>
                  </a:solidFill>
                  <a:latin typeface="Segoe UI"/>
                </a:endParaRPr>
              </a:p>
            </p:txBody>
          </p:sp>
          <p:pic>
            <p:nvPicPr>
              <p:cNvPr id="57" name="Picture 56"/>
              <p:cNvPicPr>
                <a:picLocks noChangeAspect="1"/>
              </p:cNvPicPr>
              <p:nvPr/>
            </p:nvPicPr>
            <p:blipFill>
              <a:blip r:embed="rId5"/>
              <a:stretch>
                <a:fillRect/>
              </a:stretch>
            </p:blipFill>
            <p:spPr>
              <a:xfrm>
                <a:off x="1615727" y="2583965"/>
                <a:ext cx="1468231" cy="731912"/>
              </a:xfrm>
              <a:prstGeom prst="rect">
                <a:avLst/>
              </a:prstGeom>
            </p:spPr>
          </p:pic>
        </p:grpSp>
      </p:grpSp>
      <p:grpSp>
        <p:nvGrpSpPr>
          <p:cNvPr id="58" name="Group 57"/>
          <p:cNvGrpSpPr/>
          <p:nvPr/>
        </p:nvGrpSpPr>
        <p:grpSpPr>
          <a:xfrm>
            <a:off x="4917579" y="2412400"/>
            <a:ext cx="1574220" cy="1495892"/>
            <a:chOff x="3984535" y="2584887"/>
            <a:chExt cx="1575077" cy="1496706"/>
          </a:xfrm>
        </p:grpSpPr>
        <p:sp>
          <p:nvSpPr>
            <p:cNvPr id="59" name="Rectangle 58"/>
            <p:cNvSpPr/>
            <p:nvPr/>
          </p:nvSpPr>
          <p:spPr>
            <a:xfrm>
              <a:off x="3984535" y="3735023"/>
              <a:ext cx="1575077" cy="346570"/>
            </a:xfrm>
            <a:prstGeom prst="rect">
              <a:avLst/>
            </a:prstGeom>
          </p:spPr>
          <p:txBody>
            <a:bodyPr wrap="square">
              <a:spAutoFit/>
            </a:bodyPr>
            <a:lstStyle/>
            <a:p>
              <a:pPr algn="ctr" defTabSz="913565" fontAlgn="base">
                <a:lnSpc>
                  <a:spcPct val="90000"/>
                </a:lnSpc>
                <a:spcBef>
                  <a:spcPct val="0"/>
                </a:spcBef>
                <a:spcAft>
                  <a:spcPct val="0"/>
                </a:spcAft>
                <a:defRPr/>
              </a:pPr>
              <a:r>
                <a:rPr lang="en-US" sz="1799" kern="0">
                  <a:solidFill>
                    <a:srgbClr val="FFFFFF"/>
                  </a:solidFill>
                  <a:latin typeface="Segoe UI Light"/>
                  <a:ea typeface="Segoe UI" pitchFamily="34" charset="0"/>
                  <a:cs typeface="Segoe UI" pitchFamily="34" charset="0"/>
                </a:rPr>
                <a:t>Data</a:t>
              </a:r>
            </a:p>
          </p:txBody>
        </p:sp>
        <p:grpSp>
          <p:nvGrpSpPr>
            <p:cNvPr id="60" name="Group 59"/>
            <p:cNvGrpSpPr/>
            <p:nvPr/>
          </p:nvGrpSpPr>
          <p:grpSpPr>
            <a:xfrm>
              <a:off x="4269474" y="2584887"/>
              <a:ext cx="1061726" cy="1142778"/>
              <a:chOff x="5224679" y="2433574"/>
              <a:chExt cx="1009866" cy="1086961"/>
            </a:xfrm>
          </p:grpSpPr>
          <p:sp>
            <p:nvSpPr>
              <p:cNvPr id="61" name="Oval 60"/>
              <p:cNvSpPr/>
              <p:nvPr/>
            </p:nvSpPr>
            <p:spPr bwMode="auto">
              <a:xfrm>
                <a:off x="5224679" y="2433574"/>
                <a:ext cx="1009866" cy="1009864"/>
              </a:xfrm>
              <a:prstGeom prst="ellipse">
                <a:avLst/>
              </a:prstGeom>
              <a:solidFill>
                <a:srgbClr val="D2D2D2"/>
              </a:solidFill>
              <a:ln w="28575" cap="rnd" cmpd="sng" algn="ctr">
                <a:noFill/>
                <a:prstDash val="sysDot"/>
                <a:headEnd type="none" w="med" len="med"/>
                <a:tailEnd type="none" w="med" len="med"/>
              </a:ln>
              <a:effectLst/>
            </p:spPr>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defRPr/>
                </a:pPr>
                <a:endParaRPr lang="en-US" sz="1799" kern="0">
                  <a:solidFill>
                    <a:srgbClr val="000000"/>
                  </a:solidFill>
                  <a:latin typeface="Segoe UI"/>
                </a:endParaRPr>
              </a:p>
            </p:txBody>
          </p:sp>
          <p:pic>
            <p:nvPicPr>
              <p:cNvPr id="62" name="Picture 61"/>
              <p:cNvPicPr>
                <a:picLocks noChangeAspect="1"/>
              </p:cNvPicPr>
              <p:nvPr/>
            </p:nvPicPr>
            <p:blipFill>
              <a:blip r:embed="rId6"/>
              <a:stretch>
                <a:fillRect/>
              </a:stretch>
            </p:blipFill>
            <p:spPr>
              <a:xfrm>
                <a:off x="5327930" y="2593856"/>
                <a:ext cx="725628" cy="926679"/>
              </a:xfrm>
              <a:prstGeom prst="rect">
                <a:avLst/>
              </a:prstGeom>
            </p:spPr>
          </p:pic>
        </p:grpSp>
      </p:grpSp>
      <p:grpSp>
        <p:nvGrpSpPr>
          <p:cNvPr id="63" name="Group 62"/>
          <p:cNvGrpSpPr/>
          <p:nvPr/>
        </p:nvGrpSpPr>
        <p:grpSpPr>
          <a:xfrm>
            <a:off x="69871" y="2416847"/>
            <a:ext cx="1781890" cy="1454224"/>
            <a:chOff x="97147" y="1955280"/>
            <a:chExt cx="1782860" cy="1455016"/>
          </a:xfrm>
        </p:grpSpPr>
        <p:sp>
          <p:nvSpPr>
            <p:cNvPr id="64" name="Rectangle 63"/>
            <p:cNvSpPr/>
            <p:nvPr/>
          </p:nvSpPr>
          <p:spPr>
            <a:xfrm>
              <a:off x="97147" y="3063726"/>
              <a:ext cx="1782860" cy="346570"/>
            </a:xfrm>
            <a:prstGeom prst="rect">
              <a:avLst/>
            </a:prstGeom>
          </p:spPr>
          <p:txBody>
            <a:bodyPr wrap="square">
              <a:spAutoFit/>
            </a:bodyPr>
            <a:lstStyle/>
            <a:p>
              <a:pPr algn="ctr" defTabSz="913565" fontAlgn="base">
                <a:lnSpc>
                  <a:spcPct val="90000"/>
                </a:lnSpc>
                <a:spcBef>
                  <a:spcPct val="0"/>
                </a:spcBef>
                <a:spcAft>
                  <a:spcPct val="0"/>
                </a:spcAft>
                <a:defRPr/>
              </a:pPr>
              <a:r>
                <a:rPr lang="en-US" sz="1799" kern="0">
                  <a:solidFill>
                    <a:srgbClr val="FFFFFF"/>
                  </a:solidFill>
                  <a:latin typeface="Segoe UI Light"/>
                  <a:ea typeface="Segoe UI" pitchFamily="34" charset="0"/>
                  <a:cs typeface="Segoe UI" pitchFamily="34" charset="0"/>
                </a:rPr>
                <a:t>Users</a:t>
              </a:r>
            </a:p>
          </p:txBody>
        </p:sp>
        <p:grpSp>
          <p:nvGrpSpPr>
            <p:cNvPr id="65" name="Group 64"/>
            <p:cNvGrpSpPr/>
            <p:nvPr/>
          </p:nvGrpSpPr>
          <p:grpSpPr>
            <a:xfrm>
              <a:off x="273866" y="1955280"/>
              <a:ext cx="1509145" cy="1058600"/>
              <a:chOff x="244420" y="2433574"/>
              <a:chExt cx="1479133" cy="1037548"/>
            </a:xfrm>
          </p:grpSpPr>
          <p:sp>
            <p:nvSpPr>
              <p:cNvPr id="66" name="Oval 65"/>
              <p:cNvSpPr/>
              <p:nvPr/>
            </p:nvSpPr>
            <p:spPr bwMode="auto">
              <a:xfrm>
                <a:off x="470508" y="2433574"/>
                <a:ext cx="1009866" cy="1009864"/>
              </a:xfrm>
              <a:prstGeom prst="ellipse">
                <a:avLst/>
              </a:prstGeom>
              <a:solidFill>
                <a:srgbClr val="D2D2D2"/>
              </a:solidFill>
              <a:ln w="28575" cap="rnd" cmpd="sng" algn="ctr">
                <a:noFill/>
                <a:prstDash val="sysDot"/>
                <a:headEnd type="none" w="med" len="med"/>
                <a:tailEnd type="none" w="med" len="med"/>
              </a:ln>
              <a:effectLst/>
            </p:spPr>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defRPr/>
                </a:pPr>
                <a:endParaRPr lang="en-US" sz="1799" kern="0">
                  <a:solidFill>
                    <a:srgbClr val="000000"/>
                  </a:solidFill>
                  <a:latin typeface="Segoe UI"/>
                </a:endParaRPr>
              </a:p>
            </p:txBody>
          </p:sp>
          <p:pic>
            <p:nvPicPr>
              <p:cNvPr id="67" name="Picture 66"/>
              <p:cNvPicPr>
                <a:picLocks noChangeAspect="1"/>
              </p:cNvPicPr>
              <p:nvPr/>
            </p:nvPicPr>
            <p:blipFill>
              <a:blip r:embed="rId7"/>
              <a:stretch>
                <a:fillRect/>
              </a:stretch>
            </p:blipFill>
            <p:spPr>
              <a:xfrm>
                <a:off x="244420" y="2572917"/>
                <a:ext cx="1479133" cy="898205"/>
              </a:xfrm>
              <a:prstGeom prst="rect">
                <a:avLst/>
              </a:prstGeom>
            </p:spPr>
          </p:pic>
        </p:grpSp>
      </p:grpSp>
    </p:spTree>
    <p:extLst>
      <p:ext uri="{BB962C8B-B14F-4D97-AF65-F5344CB8AC3E}">
        <p14:creationId xmlns:p14="http://schemas.microsoft.com/office/powerpoint/2010/main" val="256873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704594" y="1432284"/>
            <a:ext cx="6047577" cy="6047577"/>
            <a:chOff x="3003283" y="1054757"/>
            <a:chExt cx="6172200" cy="6172200"/>
          </a:xfrm>
        </p:grpSpPr>
        <p:sp>
          <p:nvSpPr>
            <p:cNvPr id="108" name="Oval 107"/>
            <p:cNvSpPr/>
            <p:nvPr/>
          </p:nvSpPr>
          <p:spPr>
            <a:xfrm>
              <a:off x="4971403" y="3023366"/>
              <a:ext cx="2276077" cy="2276077"/>
            </a:xfrm>
            <a:prstGeom prst="ellipse">
              <a:avLst/>
            </a:prstGeom>
            <a:noFill/>
            <a:ln w="57150">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sp>
          <p:nvSpPr>
            <p:cNvPr id="109" name="Oval 108"/>
            <p:cNvSpPr/>
            <p:nvPr/>
          </p:nvSpPr>
          <p:spPr>
            <a:xfrm>
              <a:off x="4619306" y="2649571"/>
              <a:ext cx="2971800" cy="2971800"/>
            </a:xfrm>
            <a:prstGeom prst="ellipse">
              <a:avLst/>
            </a:prstGeom>
            <a:noFill/>
            <a:ln w="57150">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sp>
          <p:nvSpPr>
            <p:cNvPr id="111" name="Oval 110"/>
            <p:cNvSpPr/>
            <p:nvPr/>
          </p:nvSpPr>
          <p:spPr>
            <a:xfrm>
              <a:off x="4163735" y="2220268"/>
              <a:ext cx="3886200" cy="3886200"/>
            </a:xfrm>
            <a:prstGeom prst="ellipse">
              <a:avLst/>
            </a:prstGeom>
            <a:noFill/>
            <a:ln w="57150">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sp>
          <p:nvSpPr>
            <p:cNvPr id="112" name="Oval 111"/>
            <p:cNvSpPr/>
            <p:nvPr/>
          </p:nvSpPr>
          <p:spPr>
            <a:xfrm>
              <a:off x="3716482" y="1761299"/>
              <a:ext cx="4800600" cy="4800600"/>
            </a:xfrm>
            <a:prstGeom prst="ellipse">
              <a:avLst/>
            </a:prstGeom>
            <a:noFill/>
            <a:ln w="57150">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sp>
          <p:nvSpPr>
            <p:cNvPr id="113" name="Oval 112"/>
            <p:cNvSpPr/>
            <p:nvPr/>
          </p:nvSpPr>
          <p:spPr>
            <a:xfrm>
              <a:off x="3003283" y="1054757"/>
              <a:ext cx="6172200" cy="6172200"/>
            </a:xfrm>
            <a:prstGeom prst="ellipse">
              <a:avLst/>
            </a:prstGeom>
            <a:noFill/>
            <a:ln w="57150">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grpSp>
      <p:sp>
        <p:nvSpPr>
          <p:cNvPr id="275" name="Rectangle 274"/>
          <p:cNvSpPr/>
          <p:nvPr/>
        </p:nvSpPr>
        <p:spPr bwMode="auto">
          <a:xfrm>
            <a:off x="6449626" y="4047091"/>
            <a:ext cx="1689514" cy="654919"/>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55" tIns="46604" rIns="182755" bIns="46604" numCol="1" rtlCol="0" anchor="ctr" anchorCtr="0" compatLnSpc="1">
            <a:prstTxWarp prst="textNoShape">
              <a:avLst/>
            </a:prstTxWarp>
          </a:bodyPr>
          <a:lstStyle/>
          <a:p>
            <a:pPr algn="ctr" defTabSz="837247">
              <a:defRPr/>
            </a:pPr>
            <a:r>
              <a:rPr lang="en-US" sz="1100" b="1" kern="0">
                <a:solidFill>
                  <a:srgbClr val="FFFFFF"/>
                </a:solidFill>
                <a:latin typeface="Segoe UI"/>
                <a:ea typeface="Segoe UI" panose="020B0502040204020203" pitchFamily="34" charset="0"/>
                <a:cs typeface="Segoe UI" panose="020B0502040204020203" pitchFamily="34" charset="0"/>
              </a:rPr>
              <a:t>Azure Information Protection</a:t>
            </a:r>
          </a:p>
        </p:txBody>
      </p:sp>
      <p:grpSp>
        <p:nvGrpSpPr>
          <p:cNvPr id="22" name="Group 21"/>
          <p:cNvGrpSpPr/>
          <p:nvPr/>
        </p:nvGrpSpPr>
        <p:grpSpPr>
          <a:xfrm>
            <a:off x="7660893" y="1645274"/>
            <a:ext cx="1805994" cy="1188468"/>
            <a:chOff x="1889968" y="1652100"/>
            <a:chExt cx="2160490" cy="1421749"/>
          </a:xfrm>
        </p:grpSpPr>
        <p:sp>
          <p:nvSpPr>
            <p:cNvPr id="258" name="Freeform 5"/>
            <p:cNvSpPr>
              <a:spLocks/>
            </p:cNvSpPr>
            <p:nvPr/>
          </p:nvSpPr>
          <p:spPr bwMode="auto">
            <a:xfrm>
              <a:off x="2573070" y="1652100"/>
              <a:ext cx="1477388" cy="1337833"/>
            </a:xfrm>
            <a:custGeom>
              <a:avLst/>
              <a:gdLst>
                <a:gd name="T0" fmla="*/ 771 w 771"/>
                <a:gd name="T1" fmla="*/ 499 h 698"/>
                <a:gd name="T2" fmla="*/ 658 w 771"/>
                <a:gd name="T3" fmla="*/ 293 h 698"/>
                <a:gd name="T4" fmla="*/ 578 w 771"/>
                <a:gd name="T5" fmla="*/ 147 h 698"/>
                <a:gd name="T6" fmla="*/ 478 w 771"/>
                <a:gd name="T7" fmla="*/ 117 h 698"/>
                <a:gd name="T8" fmla="*/ 392 w 771"/>
                <a:gd name="T9" fmla="*/ 139 h 698"/>
                <a:gd name="T10" fmla="*/ 133 w 771"/>
                <a:gd name="T11" fmla="*/ 0 h 698"/>
                <a:gd name="T12" fmla="*/ 0 w 771"/>
                <a:gd name="T13" fmla="*/ 29 h 698"/>
                <a:gd name="T14" fmla="*/ 669 w 771"/>
                <a:gd name="T15" fmla="*/ 698 h 698"/>
                <a:gd name="T16" fmla="*/ 771 w 771"/>
                <a:gd name="T17" fmla="*/ 49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1" h="698">
                  <a:moveTo>
                    <a:pt x="771" y="499"/>
                  </a:moveTo>
                  <a:cubicBezTo>
                    <a:pt x="771" y="414"/>
                    <a:pt x="725" y="337"/>
                    <a:pt x="658" y="293"/>
                  </a:cubicBezTo>
                  <a:cubicBezTo>
                    <a:pt x="657" y="232"/>
                    <a:pt x="626" y="178"/>
                    <a:pt x="578" y="147"/>
                  </a:cubicBezTo>
                  <a:cubicBezTo>
                    <a:pt x="550" y="128"/>
                    <a:pt x="515" y="117"/>
                    <a:pt x="478" y="117"/>
                  </a:cubicBezTo>
                  <a:cubicBezTo>
                    <a:pt x="446" y="117"/>
                    <a:pt x="417" y="125"/>
                    <a:pt x="392" y="139"/>
                  </a:cubicBezTo>
                  <a:cubicBezTo>
                    <a:pt x="336" y="56"/>
                    <a:pt x="241" y="0"/>
                    <a:pt x="133" y="0"/>
                  </a:cubicBezTo>
                  <a:cubicBezTo>
                    <a:pt x="85" y="0"/>
                    <a:pt x="41" y="11"/>
                    <a:pt x="0" y="29"/>
                  </a:cubicBezTo>
                  <a:cubicBezTo>
                    <a:pt x="669" y="698"/>
                    <a:pt x="669" y="698"/>
                    <a:pt x="669" y="698"/>
                  </a:cubicBezTo>
                  <a:cubicBezTo>
                    <a:pt x="731" y="653"/>
                    <a:pt x="771" y="581"/>
                    <a:pt x="771" y="499"/>
                  </a:cubicBezTo>
                  <a:close/>
                </a:path>
              </a:pathLst>
            </a:custGeom>
            <a:solidFill>
              <a:srgbClr val="35D2FF"/>
            </a:solidFill>
            <a:ln>
              <a:noFill/>
            </a:ln>
          </p:spPr>
          <p:txBody>
            <a:bodyPr/>
            <a:lstStyle/>
            <a:p>
              <a:pPr defTabSz="931959">
                <a:defRPr/>
              </a:pPr>
              <a:endParaRPr lang="en-US" sz="1836" kern="0">
                <a:solidFill>
                  <a:srgbClr val="505050"/>
                </a:solidFill>
                <a:latin typeface="Segoe UI"/>
              </a:endParaRPr>
            </a:p>
          </p:txBody>
        </p:sp>
        <p:sp>
          <p:nvSpPr>
            <p:cNvPr id="259" name="Freeform 6"/>
            <p:cNvSpPr>
              <a:spLocks/>
            </p:cNvSpPr>
            <p:nvPr/>
          </p:nvSpPr>
          <p:spPr bwMode="auto">
            <a:xfrm>
              <a:off x="1889968" y="1703934"/>
              <a:ext cx="1969853" cy="1369915"/>
            </a:xfrm>
            <a:custGeom>
              <a:avLst/>
              <a:gdLst>
                <a:gd name="T0" fmla="*/ 360 w 1029"/>
                <a:gd name="T1" fmla="*/ 0 h 715"/>
                <a:gd name="T2" fmla="*/ 181 w 1029"/>
                <a:gd name="T3" fmla="*/ 283 h 715"/>
                <a:gd name="T4" fmla="*/ 181 w 1029"/>
                <a:gd name="T5" fmla="*/ 297 h 715"/>
                <a:gd name="T6" fmla="*/ 0 w 1029"/>
                <a:gd name="T7" fmla="*/ 505 h 715"/>
                <a:gd name="T8" fmla="*/ 210 w 1029"/>
                <a:gd name="T9" fmla="*/ 715 h 715"/>
                <a:gd name="T10" fmla="*/ 291 w 1029"/>
                <a:gd name="T11" fmla="*/ 715 h 715"/>
                <a:gd name="T12" fmla="*/ 328 w 1029"/>
                <a:gd name="T13" fmla="*/ 715 h 715"/>
                <a:gd name="T14" fmla="*/ 341 w 1029"/>
                <a:gd name="T15" fmla="*/ 715 h 715"/>
                <a:gd name="T16" fmla="*/ 351 w 1029"/>
                <a:gd name="T17" fmla="*/ 715 h 715"/>
                <a:gd name="T18" fmla="*/ 860 w 1029"/>
                <a:gd name="T19" fmla="*/ 715 h 715"/>
                <a:gd name="T20" fmla="*/ 885 w 1029"/>
                <a:gd name="T21" fmla="*/ 715 h 715"/>
                <a:gd name="T22" fmla="*/ 912 w 1029"/>
                <a:gd name="T23" fmla="*/ 715 h 715"/>
                <a:gd name="T24" fmla="*/ 1029 w 1029"/>
                <a:gd name="T25" fmla="*/ 669 h 715"/>
                <a:gd name="T26" fmla="*/ 360 w 1029"/>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9" h="715">
                  <a:moveTo>
                    <a:pt x="360" y="0"/>
                  </a:moveTo>
                  <a:cubicBezTo>
                    <a:pt x="254" y="50"/>
                    <a:pt x="181" y="158"/>
                    <a:pt x="181" y="283"/>
                  </a:cubicBezTo>
                  <a:cubicBezTo>
                    <a:pt x="181" y="287"/>
                    <a:pt x="181" y="293"/>
                    <a:pt x="181" y="297"/>
                  </a:cubicBezTo>
                  <a:cubicBezTo>
                    <a:pt x="79" y="312"/>
                    <a:pt x="0" y="399"/>
                    <a:pt x="0" y="505"/>
                  </a:cubicBezTo>
                  <a:cubicBezTo>
                    <a:pt x="0" y="619"/>
                    <a:pt x="93" y="713"/>
                    <a:pt x="210" y="715"/>
                  </a:cubicBezTo>
                  <a:cubicBezTo>
                    <a:pt x="210" y="715"/>
                    <a:pt x="210" y="715"/>
                    <a:pt x="291" y="715"/>
                  </a:cubicBezTo>
                  <a:cubicBezTo>
                    <a:pt x="303" y="715"/>
                    <a:pt x="322" y="715"/>
                    <a:pt x="328" y="715"/>
                  </a:cubicBezTo>
                  <a:cubicBezTo>
                    <a:pt x="328" y="715"/>
                    <a:pt x="328" y="715"/>
                    <a:pt x="341" y="715"/>
                  </a:cubicBezTo>
                  <a:cubicBezTo>
                    <a:pt x="344" y="715"/>
                    <a:pt x="347" y="715"/>
                    <a:pt x="351" y="715"/>
                  </a:cubicBezTo>
                  <a:cubicBezTo>
                    <a:pt x="478" y="715"/>
                    <a:pt x="746" y="715"/>
                    <a:pt x="860" y="715"/>
                  </a:cubicBezTo>
                  <a:cubicBezTo>
                    <a:pt x="869" y="715"/>
                    <a:pt x="877" y="715"/>
                    <a:pt x="885" y="715"/>
                  </a:cubicBezTo>
                  <a:cubicBezTo>
                    <a:pt x="894" y="715"/>
                    <a:pt x="904" y="715"/>
                    <a:pt x="912" y="715"/>
                  </a:cubicBezTo>
                  <a:cubicBezTo>
                    <a:pt x="956" y="710"/>
                    <a:pt x="995" y="693"/>
                    <a:pt x="1029" y="669"/>
                  </a:cubicBezTo>
                  <a:lnTo>
                    <a:pt x="360" y="0"/>
                  </a:lnTo>
                  <a:close/>
                </a:path>
              </a:pathLst>
            </a:custGeom>
            <a:solidFill>
              <a:srgbClr val="00BDF3"/>
            </a:solidFill>
            <a:ln>
              <a:noFill/>
            </a:ln>
          </p:spPr>
          <p:txBody>
            <a:bodyPr/>
            <a:lstStyle/>
            <a:p>
              <a:pPr defTabSz="931959">
                <a:defRPr/>
              </a:pPr>
              <a:endParaRPr lang="en-US" sz="1836" kern="0">
                <a:solidFill>
                  <a:srgbClr val="505050"/>
                </a:solidFill>
                <a:latin typeface="Segoe UI"/>
              </a:endParaRPr>
            </a:p>
          </p:txBody>
        </p:sp>
      </p:grpSp>
      <p:grpSp>
        <p:nvGrpSpPr>
          <p:cNvPr id="14" name="Group 13"/>
          <p:cNvGrpSpPr/>
          <p:nvPr/>
        </p:nvGrpSpPr>
        <p:grpSpPr>
          <a:xfrm>
            <a:off x="5390378" y="1170121"/>
            <a:ext cx="3922189" cy="1707310"/>
            <a:chOff x="1508904" y="1143000"/>
            <a:chExt cx="4382216" cy="1907556"/>
          </a:xfrm>
        </p:grpSpPr>
        <p:grpSp>
          <p:nvGrpSpPr>
            <p:cNvPr id="131" name="Group 130"/>
            <p:cNvGrpSpPr/>
            <p:nvPr/>
          </p:nvGrpSpPr>
          <p:grpSpPr>
            <a:xfrm>
              <a:off x="1508904" y="1430128"/>
              <a:ext cx="2412234" cy="1587413"/>
              <a:chOff x="3242718" y="2211361"/>
              <a:chExt cx="4836957" cy="3183044"/>
            </a:xfrm>
          </p:grpSpPr>
          <p:sp>
            <p:nvSpPr>
              <p:cNvPr id="132" name="Freeform 5"/>
              <p:cNvSpPr>
                <a:spLocks/>
              </p:cNvSpPr>
              <p:nvPr/>
            </p:nvSpPr>
            <p:spPr bwMode="auto">
              <a:xfrm>
                <a:off x="4772063" y="2211361"/>
                <a:ext cx="3307612" cy="2995171"/>
              </a:xfrm>
              <a:custGeom>
                <a:avLst/>
                <a:gdLst>
                  <a:gd name="T0" fmla="*/ 771 w 771"/>
                  <a:gd name="T1" fmla="*/ 499 h 698"/>
                  <a:gd name="T2" fmla="*/ 658 w 771"/>
                  <a:gd name="T3" fmla="*/ 293 h 698"/>
                  <a:gd name="T4" fmla="*/ 578 w 771"/>
                  <a:gd name="T5" fmla="*/ 147 h 698"/>
                  <a:gd name="T6" fmla="*/ 478 w 771"/>
                  <a:gd name="T7" fmla="*/ 117 h 698"/>
                  <a:gd name="T8" fmla="*/ 392 w 771"/>
                  <a:gd name="T9" fmla="*/ 139 h 698"/>
                  <a:gd name="T10" fmla="*/ 133 w 771"/>
                  <a:gd name="T11" fmla="*/ 0 h 698"/>
                  <a:gd name="T12" fmla="*/ 0 w 771"/>
                  <a:gd name="T13" fmla="*/ 29 h 698"/>
                  <a:gd name="T14" fmla="*/ 669 w 771"/>
                  <a:gd name="T15" fmla="*/ 698 h 698"/>
                  <a:gd name="T16" fmla="*/ 771 w 771"/>
                  <a:gd name="T17" fmla="*/ 49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1" h="698">
                    <a:moveTo>
                      <a:pt x="771" y="499"/>
                    </a:moveTo>
                    <a:cubicBezTo>
                      <a:pt x="771" y="414"/>
                      <a:pt x="725" y="337"/>
                      <a:pt x="658" y="293"/>
                    </a:cubicBezTo>
                    <a:cubicBezTo>
                      <a:pt x="657" y="232"/>
                      <a:pt x="626" y="178"/>
                      <a:pt x="578" y="147"/>
                    </a:cubicBezTo>
                    <a:cubicBezTo>
                      <a:pt x="550" y="128"/>
                      <a:pt x="515" y="117"/>
                      <a:pt x="478" y="117"/>
                    </a:cubicBezTo>
                    <a:cubicBezTo>
                      <a:pt x="446" y="117"/>
                      <a:pt x="417" y="125"/>
                      <a:pt x="392" y="139"/>
                    </a:cubicBezTo>
                    <a:cubicBezTo>
                      <a:pt x="336" y="56"/>
                      <a:pt x="241" y="0"/>
                      <a:pt x="133" y="0"/>
                    </a:cubicBezTo>
                    <a:cubicBezTo>
                      <a:pt x="85" y="0"/>
                      <a:pt x="41" y="11"/>
                      <a:pt x="0" y="29"/>
                    </a:cubicBezTo>
                    <a:cubicBezTo>
                      <a:pt x="669" y="698"/>
                      <a:pt x="669" y="698"/>
                      <a:pt x="669" y="698"/>
                    </a:cubicBezTo>
                    <a:cubicBezTo>
                      <a:pt x="731" y="653"/>
                      <a:pt x="771" y="581"/>
                      <a:pt x="771" y="499"/>
                    </a:cubicBezTo>
                    <a:close/>
                  </a:path>
                </a:pathLst>
              </a:custGeom>
              <a:solidFill>
                <a:srgbClr val="35D2FF"/>
              </a:solidFill>
              <a:ln>
                <a:noFill/>
              </a:ln>
            </p:spPr>
            <p:txBody>
              <a:bodyPr/>
              <a:lstStyle/>
              <a:p>
                <a:pPr defTabSz="931959">
                  <a:defRPr/>
                </a:pPr>
                <a:endParaRPr lang="en-US" sz="1836" kern="0">
                  <a:solidFill>
                    <a:srgbClr val="505050"/>
                  </a:solidFill>
                  <a:latin typeface="Segoe UI"/>
                </a:endParaRPr>
              </a:p>
            </p:txBody>
          </p:sp>
          <p:sp>
            <p:nvSpPr>
              <p:cNvPr id="133" name="Freeform 6"/>
              <p:cNvSpPr>
                <a:spLocks/>
              </p:cNvSpPr>
              <p:nvPr/>
            </p:nvSpPr>
            <p:spPr bwMode="auto">
              <a:xfrm>
                <a:off x="3242718" y="2327408"/>
                <a:ext cx="4410155" cy="3066997"/>
              </a:xfrm>
              <a:custGeom>
                <a:avLst/>
                <a:gdLst>
                  <a:gd name="T0" fmla="*/ 360 w 1029"/>
                  <a:gd name="T1" fmla="*/ 0 h 715"/>
                  <a:gd name="T2" fmla="*/ 181 w 1029"/>
                  <a:gd name="T3" fmla="*/ 283 h 715"/>
                  <a:gd name="T4" fmla="*/ 181 w 1029"/>
                  <a:gd name="T5" fmla="*/ 297 h 715"/>
                  <a:gd name="T6" fmla="*/ 0 w 1029"/>
                  <a:gd name="T7" fmla="*/ 505 h 715"/>
                  <a:gd name="T8" fmla="*/ 210 w 1029"/>
                  <a:gd name="T9" fmla="*/ 715 h 715"/>
                  <a:gd name="T10" fmla="*/ 291 w 1029"/>
                  <a:gd name="T11" fmla="*/ 715 h 715"/>
                  <a:gd name="T12" fmla="*/ 328 w 1029"/>
                  <a:gd name="T13" fmla="*/ 715 h 715"/>
                  <a:gd name="T14" fmla="*/ 341 w 1029"/>
                  <a:gd name="T15" fmla="*/ 715 h 715"/>
                  <a:gd name="T16" fmla="*/ 351 w 1029"/>
                  <a:gd name="T17" fmla="*/ 715 h 715"/>
                  <a:gd name="T18" fmla="*/ 860 w 1029"/>
                  <a:gd name="T19" fmla="*/ 715 h 715"/>
                  <a:gd name="T20" fmla="*/ 885 w 1029"/>
                  <a:gd name="T21" fmla="*/ 715 h 715"/>
                  <a:gd name="T22" fmla="*/ 912 w 1029"/>
                  <a:gd name="T23" fmla="*/ 715 h 715"/>
                  <a:gd name="T24" fmla="*/ 1029 w 1029"/>
                  <a:gd name="T25" fmla="*/ 669 h 715"/>
                  <a:gd name="T26" fmla="*/ 360 w 1029"/>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9" h="715">
                    <a:moveTo>
                      <a:pt x="360" y="0"/>
                    </a:moveTo>
                    <a:cubicBezTo>
                      <a:pt x="254" y="50"/>
                      <a:pt x="181" y="158"/>
                      <a:pt x="181" y="283"/>
                    </a:cubicBezTo>
                    <a:cubicBezTo>
                      <a:pt x="181" y="287"/>
                      <a:pt x="181" y="293"/>
                      <a:pt x="181" y="297"/>
                    </a:cubicBezTo>
                    <a:cubicBezTo>
                      <a:pt x="79" y="312"/>
                      <a:pt x="0" y="399"/>
                      <a:pt x="0" y="505"/>
                    </a:cubicBezTo>
                    <a:cubicBezTo>
                      <a:pt x="0" y="619"/>
                      <a:pt x="93" y="713"/>
                      <a:pt x="210" y="715"/>
                    </a:cubicBezTo>
                    <a:cubicBezTo>
                      <a:pt x="210" y="715"/>
                      <a:pt x="210" y="715"/>
                      <a:pt x="291" y="715"/>
                    </a:cubicBezTo>
                    <a:cubicBezTo>
                      <a:pt x="303" y="715"/>
                      <a:pt x="322" y="715"/>
                      <a:pt x="328" y="715"/>
                    </a:cubicBezTo>
                    <a:cubicBezTo>
                      <a:pt x="328" y="715"/>
                      <a:pt x="328" y="715"/>
                      <a:pt x="341" y="715"/>
                    </a:cubicBezTo>
                    <a:cubicBezTo>
                      <a:pt x="344" y="715"/>
                      <a:pt x="347" y="715"/>
                      <a:pt x="351" y="715"/>
                    </a:cubicBezTo>
                    <a:cubicBezTo>
                      <a:pt x="478" y="715"/>
                      <a:pt x="746" y="715"/>
                      <a:pt x="860" y="715"/>
                    </a:cubicBezTo>
                    <a:cubicBezTo>
                      <a:pt x="869" y="715"/>
                      <a:pt x="877" y="715"/>
                      <a:pt x="885" y="715"/>
                    </a:cubicBezTo>
                    <a:cubicBezTo>
                      <a:pt x="894" y="715"/>
                      <a:pt x="904" y="715"/>
                      <a:pt x="912" y="715"/>
                    </a:cubicBezTo>
                    <a:cubicBezTo>
                      <a:pt x="956" y="710"/>
                      <a:pt x="995" y="693"/>
                      <a:pt x="1029" y="669"/>
                    </a:cubicBezTo>
                    <a:lnTo>
                      <a:pt x="360" y="0"/>
                    </a:lnTo>
                    <a:close/>
                  </a:path>
                </a:pathLst>
              </a:custGeom>
              <a:solidFill>
                <a:srgbClr val="00BDF3"/>
              </a:solidFill>
              <a:ln>
                <a:noFill/>
              </a:ln>
            </p:spPr>
            <p:txBody>
              <a:bodyPr/>
              <a:lstStyle/>
              <a:p>
                <a:pPr defTabSz="931959">
                  <a:defRPr/>
                </a:pPr>
                <a:endParaRPr lang="en-US" sz="1836" kern="0">
                  <a:solidFill>
                    <a:srgbClr val="505050"/>
                  </a:solidFill>
                  <a:latin typeface="Segoe UI"/>
                </a:endParaRPr>
              </a:p>
            </p:txBody>
          </p:sp>
        </p:grpSp>
        <p:pic>
          <p:nvPicPr>
            <p:cNvPr id="94" name="Picture 93"/>
            <p:cNvPicPr>
              <a:picLocks noChangeAspect="1"/>
            </p:cNvPicPr>
            <p:nvPr/>
          </p:nvPicPr>
          <p:blipFill>
            <a:blip r:embed="rId3"/>
            <a:stretch>
              <a:fillRect/>
            </a:stretch>
          </p:blipFill>
          <p:spPr>
            <a:xfrm>
              <a:off x="3063691" y="1143000"/>
              <a:ext cx="2827429" cy="1907556"/>
            </a:xfrm>
            <a:prstGeom prst="rect">
              <a:avLst/>
            </a:prstGeom>
          </p:spPr>
        </p:pic>
        <p:sp>
          <p:nvSpPr>
            <p:cNvPr id="2" name="Oval 1"/>
            <p:cNvSpPr/>
            <p:nvPr/>
          </p:nvSpPr>
          <p:spPr bwMode="auto">
            <a:xfrm>
              <a:off x="2892918" y="2241336"/>
              <a:ext cx="496208" cy="496209"/>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4" rIns="0" bIns="46604" numCol="1" rtlCol="0" anchor="ctr" anchorCtr="0" compatLnSpc="1">
              <a:prstTxWarp prst="textNoShape">
                <a:avLst/>
              </a:prstTxWarp>
            </a:bodyPr>
            <a:lstStyle/>
            <a:p>
              <a:pPr algn="ctr" defTabSz="931745" fontAlgn="base">
                <a:spcBef>
                  <a:spcPct val="0"/>
                </a:spcBef>
                <a:spcAft>
                  <a:spcPct val="0"/>
                </a:spcAft>
                <a:defRPr/>
              </a:pPr>
              <a:endParaRPr lang="en-US" sz="1999" kern="0">
                <a:gradFill>
                  <a:gsLst>
                    <a:gs pos="0">
                      <a:srgbClr val="FFFFFF"/>
                    </a:gs>
                    <a:gs pos="100000">
                      <a:srgbClr val="FFFFFF"/>
                    </a:gs>
                  </a:gsLst>
                  <a:lin ang="5400000" scaled="0"/>
                </a:gradFill>
                <a:latin typeface="Segoe UI"/>
              </a:endParaRPr>
            </a:p>
          </p:txBody>
        </p:sp>
        <p:pic>
          <p:nvPicPr>
            <p:cNvPr id="149" name="Picture 14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953708" y="2322807"/>
              <a:ext cx="368760" cy="348406"/>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632307" y="2336476"/>
              <a:ext cx="339375" cy="339374"/>
            </a:xfrm>
            <a:prstGeom prst="rect">
              <a:avLst/>
            </a:prstGeom>
          </p:spPr>
        </p:pic>
        <p:pic>
          <p:nvPicPr>
            <p:cNvPr id="85" name="Picture 84"/>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36079" y="1796262"/>
              <a:ext cx="314405" cy="292220"/>
            </a:xfrm>
            <a:prstGeom prst="rect">
              <a:avLst/>
            </a:prstGeom>
          </p:spPr>
        </p:pic>
        <p:pic>
          <p:nvPicPr>
            <p:cNvPr id="86" name="Picture 85"/>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035811" y="1380284"/>
              <a:ext cx="530933" cy="371838"/>
            </a:xfrm>
            <a:prstGeom prst="rect">
              <a:avLst/>
            </a:prstGeom>
          </p:spPr>
        </p:pic>
        <p:pic>
          <p:nvPicPr>
            <p:cNvPr id="87" name="Picture 86"/>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196469" y="1897005"/>
              <a:ext cx="375655" cy="375655"/>
            </a:xfrm>
            <a:prstGeom prst="rect">
              <a:avLst/>
            </a:prstGeom>
          </p:spPr>
        </p:pic>
        <p:pic>
          <p:nvPicPr>
            <p:cNvPr id="88" name="Picture 87"/>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960417" y="2320534"/>
              <a:ext cx="304580" cy="365080"/>
            </a:xfrm>
            <a:prstGeom prst="rect">
              <a:avLst/>
            </a:prstGeom>
          </p:spPr>
        </p:pic>
        <p:pic>
          <p:nvPicPr>
            <p:cNvPr id="89" name="Picture 88"/>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4774749" y="1673882"/>
              <a:ext cx="426922" cy="421340"/>
            </a:xfrm>
            <a:prstGeom prst="rect">
              <a:avLst/>
            </a:prstGeom>
          </p:spPr>
        </p:pic>
        <p:pic>
          <p:nvPicPr>
            <p:cNvPr id="90" name="Picture 89"/>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273587" y="2454578"/>
              <a:ext cx="336746" cy="336746"/>
            </a:xfrm>
            <a:prstGeom prst="rect">
              <a:avLst/>
            </a:prstGeom>
          </p:spPr>
        </p:pic>
      </p:grpSp>
      <p:grpSp>
        <p:nvGrpSpPr>
          <p:cNvPr id="13" name="Group 12"/>
          <p:cNvGrpSpPr/>
          <p:nvPr/>
        </p:nvGrpSpPr>
        <p:grpSpPr>
          <a:xfrm>
            <a:off x="8862506" y="2994895"/>
            <a:ext cx="192344" cy="1126145"/>
            <a:chOff x="332777" y="2034973"/>
            <a:chExt cx="134352" cy="943576"/>
          </a:xfrm>
        </p:grpSpPr>
        <p:cxnSp>
          <p:nvCxnSpPr>
            <p:cNvPr id="12" name="Straight Arrow Connector 11"/>
            <p:cNvCxnSpPr/>
            <p:nvPr/>
          </p:nvCxnSpPr>
          <p:spPr>
            <a:xfrm>
              <a:off x="332777" y="2046365"/>
              <a:ext cx="0" cy="932184"/>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1">
              <a:off x="467129" y="2034973"/>
              <a:ext cx="0" cy="932184"/>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46" name="Oval 145"/>
          <p:cNvSpPr/>
          <p:nvPr/>
        </p:nvSpPr>
        <p:spPr>
          <a:xfrm>
            <a:off x="4902699" y="3652966"/>
            <a:ext cx="1655542" cy="1655542"/>
          </a:xfrm>
          <a:prstGeom prst="ellipse">
            <a:avLst/>
          </a:prstGeom>
          <a:solidFill>
            <a:schemeClr val="bg1"/>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sp>
        <p:nvSpPr>
          <p:cNvPr id="219" name="TextBox 218"/>
          <p:cNvSpPr txBox="1"/>
          <p:nvPr/>
        </p:nvSpPr>
        <p:spPr>
          <a:xfrm>
            <a:off x="4712706" y="4445195"/>
            <a:ext cx="2073432" cy="761457"/>
          </a:xfrm>
          <a:prstGeom prst="rect">
            <a:avLst/>
          </a:prstGeom>
          <a:noFill/>
        </p:spPr>
        <p:txBody>
          <a:bodyPr wrap="square" lIns="249212" tIns="199369" rIns="249212" bIns="199369" rtlCol="0">
            <a:spAutoFit/>
          </a:bodyPr>
          <a:lstStyle/>
          <a:p>
            <a:pPr algn="ctr" defTabSz="1245904">
              <a:lnSpc>
                <a:spcPts val="1363"/>
              </a:lnSpc>
              <a:defRPr/>
            </a:pPr>
            <a:r>
              <a:rPr lang="en-US" sz="1363" kern="0">
                <a:solidFill>
                  <a:srgbClr val="0078D7"/>
                </a:solidFill>
                <a:latin typeface="Segoe UI"/>
                <a:ea typeface="Segoe UI" panose="020B0502040204020203" pitchFamily="34" charset="0"/>
                <a:cs typeface="Segoe UI" panose="020B0502040204020203" pitchFamily="34" charset="0"/>
              </a:rPr>
              <a:t>Protect your data, everywhere</a:t>
            </a:r>
          </a:p>
        </p:txBody>
      </p:sp>
      <p:grpSp>
        <p:nvGrpSpPr>
          <p:cNvPr id="3" name="Group 2"/>
          <p:cNvGrpSpPr/>
          <p:nvPr/>
        </p:nvGrpSpPr>
        <p:grpSpPr>
          <a:xfrm>
            <a:off x="6236775" y="3691322"/>
            <a:ext cx="589318" cy="589318"/>
            <a:chOff x="5839185" y="5096904"/>
            <a:chExt cx="589722" cy="589722"/>
          </a:xfrm>
        </p:grpSpPr>
        <p:sp>
          <p:nvSpPr>
            <p:cNvPr id="276" name="Oval 275"/>
            <p:cNvSpPr/>
            <p:nvPr/>
          </p:nvSpPr>
          <p:spPr bwMode="auto">
            <a:xfrm>
              <a:off x="5839185" y="5096904"/>
              <a:ext cx="589722" cy="589722"/>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4" rIns="0" bIns="46604" numCol="1" rtlCol="0" anchor="ctr" anchorCtr="0" compatLnSpc="1">
              <a:prstTxWarp prst="textNoShape">
                <a:avLst/>
              </a:prstTxWarp>
            </a:bodyPr>
            <a:lstStyle/>
            <a:p>
              <a:pPr algn="ctr" defTabSz="931745" fontAlgn="base">
                <a:spcBef>
                  <a:spcPct val="0"/>
                </a:spcBef>
                <a:spcAft>
                  <a:spcPct val="0"/>
                </a:spcAft>
                <a:defRPr/>
              </a:pPr>
              <a:endParaRPr lang="en-US" sz="1999" kern="0">
                <a:gradFill>
                  <a:gsLst>
                    <a:gs pos="0">
                      <a:srgbClr val="FFFFFF"/>
                    </a:gs>
                    <a:gs pos="100000">
                      <a:srgbClr val="FFFFFF"/>
                    </a:gs>
                  </a:gsLst>
                  <a:lin ang="5400000" scaled="0"/>
                </a:gradFill>
                <a:latin typeface="Segoe UI"/>
              </a:endParaRPr>
            </a:p>
          </p:txBody>
        </p:sp>
        <p:pic>
          <p:nvPicPr>
            <p:cNvPr id="277" name="Picture 276"/>
            <p:cNvPicPr>
              <a:picLocks noChangeAspect="1"/>
            </p:cNvPicPr>
            <p:nvPr/>
          </p:nvPicPr>
          <p:blipFill>
            <a:blip r:embed="rId12"/>
            <a:stretch>
              <a:fillRect/>
            </a:stretch>
          </p:blipFill>
          <p:spPr>
            <a:xfrm>
              <a:off x="5960628" y="5223989"/>
              <a:ext cx="335009" cy="381754"/>
            </a:xfrm>
            <a:prstGeom prst="rect">
              <a:avLst/>
            </a:prstGeom>
          </p:spPr>
        </p:pic>
      </p:grpSp>
      <p:sp>
        <p:nvSpPr>
          <p:cNvPr id="139" name="Rectangle 138"/>
          <p:cNvSpPr/>
          <p:nvPr/>
        </p:nvSpPr>
        <p:spPr bwMode="auto">
          <a:xfrm>
            <a:off x="9139124" y="1862043"/>
            <a:ext cx="2323781" cy="437186"/>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55" tIns="46604" rIns="182755" bIns="46604" numCol="1" rtlCol="0" anchor="ctr" anchorCtr="0" compatLnSpc="1">
            <a:prstTxWarp prst="textNoShape">
              <a:avLst/>
            </a:prstTxWarp>
          </a:bodyPr>
          <a:lstStyle/>
          <a:p>
            <a:pPr defTabSz="837247">
              <a:defRPr/>
            </a:pPr>
            <a:r>
              <a:rPr lang="en-US" sz="1100" b="1" kern="0">
                <a:solidFill>
                  <a:srgbClr val="FFFFFF"/>
                </a:solidFill>
                <a:latin typeface="Segoe UI"/>
                <a:ea typeface="Segoe UI" panose="020B0502040204020203" pitchFamily="34" charset="0"/>
                <a:cs typeface="Segoe UI" panose="020B0502040204020203" pitchFamily="34" charset="0"/>
              </a:rPr>
              <a:t>Microsoft Cloud App Security</a:t>
            </a:r>
          </a:p>
        </p:txBody>
      </p:sp>
      <p:sp>
        <p:nvSpPr>
          <p:cNvPr id="140" name="Oval 139"/>
          <p:cNvSpPr/>
          <p:nvPr/>
        </p:nvSpPr>
        <p:spPr bwMode="auto">
          <a:xfrm>
            <a:off x="8655181" y="1776117"/>
            <a:ext cx="589318" cy="589318"/>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4" rIns="0" bIns="46604" numCol="1" rtlCol="0" anchor="ctr" anchorCtr="0" compatLnSpc="1">
            <a:prstTxWarp prst="textNoShape">
              <a:avLst/>
            </a:prstTxWarp>
          </a:bodyPr>
          <a:lstStyle/>
          <a:p>
            <a:pPr algn="ctr" defTabSz="931745" fontAlgn="base">
              <a:spcBef>
                <a:spcPct val="0"/>
              </a:spcBef>
              <a:spcAft>
                <a:spcPct val="0"/>
              </a:spcAft>
              <a:defRPr/>
            </a:pPr>
            <a:endParaRPr lang="en-US" sz="1999" kern="0">
              <a:gradFill>
                <a:gsLst>
                  <a:gs pos="0">
                    <a:srgbClr val="FFFFFF"/>
                  </a:gs>
                  <a:gs pos="100000">
                    <a:srgbClr val="FFFFFF"/>
                  </a:gs>
                </a:gsLst>
                <a:lin ang="5400000" scaled="0"/>
              </a:gradFill>
              <a:latin typeface="Segoe UI"/>
            </a:endParaRPr>
          </a:p>
        </p:txBody>
      </p:sp>
      <p:pic>
        <p:nvPicPr>
          <p:cNvPr id="145" name="Picture 144"/>
          <p:cNvPicPr>
            <a:picLocks noChangeAspect="1"/>
          </p:cNvPicPr>
          <p:nvPr/>
        </p:nvPicPr>
        <p:blipFill>
          <a:blip r:embed="rId12"/>
          <a:stretch>
            <a:fillRect/>
          </a:stretch>
        </p:blipFill>
        <p:spPr>
          <a:xfrm>
            <a:off x="8764831" y="1906222"/>
            <a:ext cx="334778" cy="381493"/>
          </a:xfrm>
          <a:prstGeom prst="rect">
            <a:avLst/>
          </a:prstGeom>
        </p:spPr>
      </p:pic>
      <p:sp>
        <p:nvSpPr>
          <p:cNvPr id="150" name="Oval 149"/>
          <p:cNvSpPr/>
          <p:nvPr/>
        </p:nvSpPr>
        <p:spPr bwMode="auto">
          <a:xfrm>
            <a:off x="5267760" y="1550152"/>
            <a:ext cx="589318" cy="589318"/>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4" rIns="0" bIns="46604" numCol="1" rtlCol="0" anchor="ctr" anchorCtr="0" compatLnSpc="1">
            <a:prstTxWarp prst="textNoShape">
              <a:avLst/>
            </a:prstTxWarp>
          </a:bodyPr>
          <a:lstStyle/>
          <a:p>
            <a:pPr algn="ctr" defTabSz="931745" fontAlgn="base">
              <a:spcBef>
                <a:spcPct val="0"/>
              </a:spcBef>
              <a:spcAft>
                <a:spcPct val="0"/>
              </a:spcAft>
              <a:defRPr/>
            </a:pPr>
            <a:endParaRPr lang="en-US" sz="1999" kern="0">
              <a:gradFill>
                <a:gsLst>
                  <a:gs pos="0">
                    <a:srgbClr val="FFFFFF"/>
                  </a:gs>
                  <a:gs pos="100000">
                    <a:srgbClr val="FFFFFF"/>
                  </a:gs>
                </a:gsLst>
                <a:lin ang="5400000" scaled="0"/>
              </a:gradFill>
              <a:latin typeface="Segoe UI"/>
            </a:endParaRPr>
          </a:p>
        </p:txBody>
      </p:sp>
      <p:pic>
        <p:nvPicPr>
          <p:cNvPr id="151" name="Picture 150"/>
          <p:cNvPicPr>
            <a:picLocks noChangeAspect="1"/>
          </p:cNvPicPr>
          <p:nvPr/>
        </p:nvPicPr>
        <p:blipFill>
          <a:blip r:embed="rId12"/>
          <a:stretch>
            <a:fillRect/>
          </a:stretch>
        </p:blipFill>
        <p:spPr>
          <a:xfrm>
            <a:off x="5389120" y="1677150"/>
            <a:ext cx="334778" cy="381493"/>
          </a:xfrm>
          <a:prstGeom prst="rect">
            <a:avLst/>
          </a:prstGeom>
        </p:spPr>
      </p:pic>
      <p:grpSp>
        <p:nvGrpSpPr>
          <p:cNvPr id="10" name="Group 9"/>
          <p:cNvGrpSpPr/>
          <p:nvPr/>
        </p:nvGrpSpPr>
        <p:grpSpPr>
          <a:xfrm>
            <a:off x="8715527" y="3341227"/>
            <a:ext cx="473094" cy="473094"/>
            <a:chOff x="2315881" y="3972120"/>
            <a:chExt cx="487472" cy="487472"/>
          </a:xfrm>
        </p:grpSpPr>
        <p:sp>
          <p:nvSpPr>
            <p:cNvPr id="193" name="Oval 192"/>
            <p:cNvSpPr/>
            <p:nvPr/>
          </p:nvSpPr>
          <p:spPr>
            <a:xfrm>
              <a:off x="2315881" y="3972120"/>
              <a:ext cx="487472" cy="487472"/>
            </a:xfrm>
            <a:prstGeom prst="ellipse">
              <a:avLst/>
            </a:prstGeom>
            <a:solidFill>
              <a:srgbClr val="00BDF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pic>
          <p:nvPicPr>
            <p:cNvPr id="194" name="Picture 193"/>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462382" y="4088269"/>
              <a:ext cx="208082" cy="262476"/>
            </a:xfrm>
            <a:prstGeom prst="rect">
              <a:avLst/>
            </a:prstGeom>
            <a:noFill/>
            <a:ln>
              <a:noFill/>
            </a:ln>
          </p:spPr>
        </p:pic>
      </p:grpSp>
      <p:grpSp>
        <p:nvGrpSpPr>
          <p:cNvPr id="207" name="Group 206"/>
          <p:cNvGrpSpPr/>
          <p:nvPr/>
        </p:nvGrpSpPr>
        <p:grpSpPr>
          <a:xfrm rot="14200144">
            <a:off x="3679514" y="2618533"/>
            <a:ext cx="1078755" cy="2145009"/>
            <a:chOff x="35529" y="1014833"/>
            <a:chExt cx="825093" cy="2728978"/>
          </a:xfrm>
        </p:grpSpPr>
        <p:cxnSp>
          <p:nvCxnSpPr>
            <p:cNvPr id="208" name="Straight Arrow Connector 207"/>
            <p:cNvCxnSpPr/>
            <p:nvPr/>
          </p:nvCxnSpPr>
          <p:spPr>
            <a:xfrm rot="3530179">
              <a:off x="-973575" y="2032833"/>
              <a:ext cx="2720082" cy="701874"/>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rot="3530179" flipH="1" flipV="1">
              <a:off x="-850940" y="2024547"/>
              <a:ext cx="2721275" cy="701848"/>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rot="16200000">
            <a:off x="5324958" y="3734309"/>
            <a:ext cx="175657" cy="4093924"/>
            <a:chOff x="332777" y="49729"/>
            <a:chExt cx="134352" cy="2928820"/>
          </a:xfrm>
        </p:grpSpPr>
        <p:cxnSp>
          <p:nvCxnSpPr>
            <p:cNvPr id="220" name="Straight Arrow Connector 219"/>
            <p:cNvCxnSpPr/>
            <p:nvPr/>
          </p:nvCxnSpPr>
          <p:spPr>
            <a:xfrm rot="5400000">
              <a:off x="-1114229" y="1531544"/>
              <a:ext cx="2894011" cy="0"/>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rot="5400000" flipH="1">
              <a:off x="-991585" y="1508443"/>
              <a:ext cx="2917428" cy="0"/>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3943242" y="3421010"/>
            <a:ext cx="521550" cy="521550"/>
            <a:chOff x="2315881" y="3972120"/>
            <a:chExt cx="487472" cy="487472"/>
          </a:xfrm>
        </p:grpSpPr>
        <p:sp>
          <p:nvSpPr>
            <p:cNvPr id="227" name="Oval 226"/>
            <p:cNvSpPr/>
            <p:nvPr/>
          </p:nvSpPr>
          <p:spPr>
            <a:xfrm>
              <a:off x="2315881" y="3972120"/>
              <a:ext cx="487472" cy="487472"/>
            </a:xfrm>
            <a:prstGeom prst="ellipse">
              <a:avLst/>
            </a:prstGeom>
            <a:solidFill>
              <a:srgbClr val="00BDF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pic>
          <p:nvPicPr>
            <p:cNvPr id="228" name="Picture 227"/>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462382" y="4088269"/>
              <a:ext cx="208082" cy="262476"/>
            </a:xfrm>
            <a:prstGeom prst="rect">
              <a:avLst/>
            </a:prstGeom>
            <a:noFill/>
            <a:ln>
              <a:noFill/>
            </a:ln>
          </p:spPr>
        </p:pic>
      </p:grpSp>
      <p:grpSp>
        <p:nvGrpSpPr>
          <p:cNvPr id="260" name="Group 259"/>
          <p:cNvGrpSpPr/>
          <p:nvPr/>
        </p:nvGrpSpPr>
        <p:grpSpPr>
          <a:xfrm>
            <a:off x="5255289" y="5541847"/>
            <a:ext cx="473094" cy="473094"/>
            <a:chOff x="2315881" y="3972120"/>
            <a:chExt cx="487472" cy="487472"/>
          </a:xfrm>
        </p:grpSpPr>
        <p:sp>
          <p:nvSpPr>
            <p:cNvPr id="261" name="Oval 260"/>
            <p:cNvSpPr/>
            <p:nvPr/>
          </p:nvSpPr>
          <p:spPr>
            <a:xfrm>
              <a:off x="2315881" y="3972120"/>
              <a:ext cx="487472" cy="487472"/>
            </a:xfrm>
            <a:prstGeom prst="ellipse">
              <a:avLst/>
            </a:prstGeom>
            <a:solidFill>
              <a:srgbClr val="00BDF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pic>
          <p:nvPicPr>
            <p:cNvPr id="262" name="Picture 261"/>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462382" y="4088269"/>
              <a:ext cx="208082" cy="262476"/>
            </a:xfrm>
            <a:prstGeom prst="rect">
              <a:avLst/>
            </a:prstGeom>
            <a:noFill/>
            <a:ln>
              <a:noFill/>
            </a:ln>
          </p:spPr>
        </p:pic>
      </p:grpSp>
      <p:grpSp>
        <p:nvGrpSpPr>
          <p:cNvPr id="268" name="Group 267"/>
          <p:cNvGrpSpPr/>
          <p:nvPr/>
        </p:nvGrpSpPr>
        <p:grpSpPr>
          <a:xfrm>
            <a:off x="5220633" y="3813947"/>
            <a:ext cx="823959" cy="809157"/>
            <a:chOff x="3637416" y="2034189"/>
            <a:chExt cx="453893" cy="445739"/>
          </a:xfrm>
        </p:grpSpPr>
        <p:sp>
          <p:nvSpPr>
            <p:cNvPr id="269" name="Freeform 39"/>
            <p:cNvSpPr>
              <a:spLocks/>
            </p:cNvSpPr>
            <p:nvPr/>
          </p:nvSpPr>
          <p:spPr bwMode="auto">
            <a:xfrm>
              <a:off x="3637416" y="2135835"/>
              <a:ext cx="171995" cy="116519"/>
            </a:xfrm>
            <a:custGeom>
              <a:avLst/>
              <a:gdLst>
                <a:gd name="T0" fmla="*/ 2764 w 4356"/>
                <a:gd name="T1" fmla="*/ 1454 h 2951"/>
                <a:gd name="T2" fmla="*/ 2724 w 4356"/>
                <a:gd name="T3" fmla="*/ 1483 h 2951"/>
                <a:gd name="T4" fmla="*/ 2281 w 4356"/>
                <a:gd name="T5" fmla="*/ 1151 h 2951"/>
                <a:gd name="T6" fmla="*/ 2835 w 4356"/>
                <a:gd name="T7" fmla="*/ 749 h 2951"/>
                <a:gd name="T8" fmla="*/ 3864 w 4356"/>
                <a:gd name="T9" fmla="*/ 0 h 2951"/>
                <a:gd name="T10" fmla="*/ 483 w 4356"/>
                <a:gd name="T11" fmla="*/ 0 h 2951"/>
                <a:gd name="T12" fmla="*/ 1441 w 4356"/>
                <a:gd name="T13" fmla="*/ 694 h 2951"/>
                <a:gd name="T14" fmla="*/ 1441 w 4356"/>
                <a:gd name="T15" fmla="*/ 694 h 2951"/>
                <a:gd name="T16" fmla="*/ 1444 w 4356"/>
                <a:gd name="T17" fmla="*/ 696 h 2951"/>
                <a:gd name="T18" fmla="*/ 2617 w 4356"/>
                <a:gd name="T19" fmla="*/ 1561 h 2951"/>
                <a:gd name="T20" fmla="*/ 2487 w 4356"/>
                <a:gd name="T21" fmla="*/ 1655 h 2951"/>
                <a:gd name="T22" fmla="*/ 2165 w 4356"/>
                <a:gd name="T23" fmla="*/ 1887 h 2951"/>
                <a:gd name="T24" fmla="*/ 0 w 4356"/>
                <a:gd name="T25" fmla="*/ 310 h 2951"/>
                <a:gd name="T26" fmla="*/ 0 w 4356"/>
                <a:gd name="T27" fmla="*/ 2951 h 2951"/>
                <a:gd name="T28" fmla="*/ 4356 w 4356"/>
                <a:gd name="T29" fmla="*/ 2951 h 2951"/>
                <a:gd name="T30" fmla="*/ 4356 w 4356"/>
                <a:gd name="T31" fmla="*/ 301 h 2951"/>
                <a:gd name="T32" fmla="*/ 2764 w 4356"/>
                <a:gd name="T33" fmla="*/ 1454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6" h="2951">
                  <a:moveTo>
                    <a:pt x="2764" y="1454"/>
                  </a:moveTo>
                  <a:lnTo>
                    <a:pt x="2724" y="1483"/>
                  </a:lnTo>
                  <a:lnTo>
                    <a:pt x="2281" y="1151"/>
                  </a:lnTo>
                  <a:lnTo>
                    <a:pt x="2835" y="749"/>
                  </a:lnTo>
                  <a:lnTo>
                    <a:pt x="3864" y="0"/>
                  </a:lnTo>
                  <a:lnTo>
                    <a:pt x="483" y="0"/>
                  </a:lnTo>
                  <a:lnTo>
                    <a:pt x="1441" y="694"/>
                  </a:lnTo>
                  <a:lnTo>
                    <a:pt x="1441" y="694"/>
                  </a:lnTo>
                  <a:lnTo>
                    <a:pt x="1444" y="696"/>
                  </a:lnTo>
                  <a:lnTo>
                    <a:pt x="2617" y="1561"/>
                  </a:lnTo>
                  <a:lnTo>
                    <a:pt x="2487" y="1655"/>
                  </a:lnTo>
                  <a:lnTo>
                    <a:pt x="2165" y="1887"/>
                  </a:lnTo>
                  <a:lnTo>
                    <a:pt x="0" y="310"/>
                  </a:lnTo>
                  <a:lnTo>
                    <a:pt x="0" y="2951"/>
                  </a:lnTo>
                  <a:lnTo>
                    <a:pt x="4356" y="2951"/>
                  </a:lnTo>
                  <a:lnTo>
                    <a:pt x="4356" y="301"/>
                  </a:lnTo>
                  <a:lnTo>
                    <a:pt x="2764" y="1454"/>
                  </a:ln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270" name="Freeform 36"/>
            <p:cNvSpPr>
              <a:spLocks/>
            </p:cNvSpPr>
            <p:nvPr/>
          </p:nvSpPr>
          <p:spPr bwMode="auto">
            <a:xfrm>
              <a:off x="3701567" y="2295945"/>
              <a:ext cx="217558" cy="183983"/>
            </a:xfrm>
            <a:custGeom>
              <a:avLst/>
              <a:gdLst>
                <a:gd name="T0" fmla="*/ 1175 w 1357"/>
                <a:gd name="T1" fmla="*/ 786 h 1148"/>
                <a:gd name="T2" fmla="*/ 1044 w 1357"/>
                <a:gd name="T3" fmla="*/ 843 h 1148"/>
                <a:gd name="T4" fmla="*/ 362 w 1357"/>
                <a:gd name="T5" fmla="*/ 552 h 1148"/>
                <a:gd name="T6" fmla="*/ 363 w 1357"/>
                <a:gd name="T7" fmla="*/ 544 h 1148"/>
                <a:gd name="T8" fmla="*/ 360 w 1357"/>
                <a:gd name="T9" fmla="*/ 516 h 1148"/>
                <a:gd name="T10" fmla="*/ 782 w 1357"/>
                <a:gd name="T11" fmla="*/ 303 h 1148"/>
                <a:gd name="T12" fmla="*/ 915 w 1357"/>
                <a:gd name="T13" fmla="*/ 362 h 1148"/>
                <a:gd name="T14" fmla="*/ 1096 w 1357"/>
                <a:gd name="T15" fmla="*/ 181 h 1148"/>
                <a:gd name="T16" fmla="*/ 915 w 1357"/>
                <a:gd name="T17" fmla="*/ 0 h 1148"/>
                <a:gd name="T18" fmla="*/ 733 w 1357"/>
                <a:gd name="T19" fmla="*/ 181 h 1148"/>
                <a:gd name="T20" fmla="*/ 739 w 1357"/>
                <a:gd name="T21" fmla="*/ 225 h 1148"/>
                <a:gd name="T22" fmla="*/ 324 w 1357"/>
                <a:gd name="T23" fmla="*/ 433 h 1148"/>
                <a:gd name="T24" fmla="*/ 181 w 1357"/>
                <a:gd name="T25" fmla="*/ 362 h 1148"/>
                <a:gd name="T26" fmla="*/ 0 w 1357"/>
                <a:gd name="T27" fmla="*/ 544 h 1148"/>
                <a:gd name="T28" fmla="*/ 181 w 1357"/>
                <a:gd name="T29" fmla="*/ 725 h 1148"/>
                <a:gd name="T30" fmla="*/ 335 w 1357"/>
                <a:gd name="T31" fmla="*/ 639 h 1148"/>
                <a:gd name="T32" fmla="*/ 1000 w 1357"/>
                <a:gd name="T33" fmla="*/ 922 h 1148"/>
                <a:gd name="T34" fmla="*/ 994 w 1357"/>
                <a:gd name="T35" fmla="*/ 967 h 1148"/>
                <a:gd name="T36" fmla="*/ 1175 w 1357"/>
                <a:gd name="T37" fmla="*/ 1148 h 1148"/>
                <a:gd name="T38" fmla="*/ 1357 w 1357"/>
                <a:gd name="T39" fmla="*/ 967 h 1148"/>
                <a:gd name="T40" fmla="*/ 1175 w 1357"/>
                <a:gd name="T41" fmla="*/ 786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7" h="1148">
                  <a:moveTo>
                    <a:pt x="1175" y="786"/>
                  </a:moveTo>
                  <a:cubicBezTo>
                    <a:pt x="1123" y="786"/>
                    <a:pt x="1077" y="808"/>
                    <a:pt x="1044" y="843"/>
                  </a:cubicBezTo>
                  <a:cubicBezTo>
                    <a:pt x="362" y="552"/>
                    <a:pt x="362" y="552"/>
                    <a:pt x="362" y="552"/>
                  </a:cubicBezTo>
                  <a:cubicBezTo>
                    <a:pt x="362" y="549"/>
                    <a:pt x="363" y="547"/>
                    <a:pt x="363" y="544"/>
                  </a:cubicBezTo>
                  <a:cubicBezTo>
                    <a:pt x="363" y="534"/>
                    <a:pt x="361" y="525"/>
                    <a:pt x="360" y="516"/>
                  </a:cubicBezTo>
                  <a:cubicBezTo>
                    <a:pt x="782" y="303"/>
                    <a:pt x="782" y="303"/>
                    <a:pt x="782" y="303"/>
                  </a:cubicBezTo>
                  <a:cubicBezTo>
                    <a:pt x="815" y="339"/>
                    <a:pt x="862" y="362"/>
                    <a:pt x="915" y="362"/>
                  </a:cubicBezTo>
                  <a:cubicBezTo>
                    <a:pt x="1015" y="362"/>
                    <a:pt x="1096" y="281"/>
                    <a:pt x="1096" y="181"/>
                  </a:cubicBezTo>
                  <a:cubicBezTo>
                    <a:pt x="1096" y="81"/>
                    <a:pt x="1015" y="0"/>
                    <a:pt x="915" y="0"/>
                  </a:cubicBezTo>
                  <a:cubicBezTo>
                    <a:pt x="815" y="0"/>
                    <a:pt x="733" y="81"/>
                    <a:pt x="733" y="181"/>
                  </a:cubicBezTo>
                  <a:cubicBezTo>
                    <a:pt x="733" y="196"/>
                    <a:pt x="736" y="211"/>
                    <a:pt x="739" y="225"/>
                  </a:cubicBezTo>
                  <a:cubicBezTo>
                    <a:pt x="324" y="433"/>
                    <a:pt x="324" y="433"/>
                    <a:pt x="324" y="433"/>
                  </a:cubicBezTo>
                  <a:cubicBezTo>
                    <a:pt x="291" y="391"/>
                    <a:pt x="240" y="362"/>
                    <a:pt x="181" y="362"/>
                  </a:cubicBezTo>
                  <a:cubicBezTo>
                    <a:pt x="81" y="362"/>
                    <a:pt x="0" y="444"/>
                    <a:pt x="0" y="544"/>
                  </a:cubicBezTo>
                  <a:cubicBezTo>
                    <a:pt x="0" y="644"/>
                    <a:pt x="81" y="725"/>
                    <a:pt x="181" y="725"/>
                  </a:cubicBezTo>
                  <a:cubicBezTo>
                    <a:pt x="246" y="725"/>
                    <a:pt x="303" y="691"/>
                    <a:pt x="335" y="639"/>
                  </a:cubicBezTo>
                  <a:cubicBezTo>
                    <a:pt x="1000" y="922"/>
                    <a:pt x="1000" y="922"/>
                    <a:pt x="1000" y="922"/>
                  </a:cubicBezTo>
                  <a:cubicBezTo>
                    <a:pt x="997" y="936"/>
                    <a:pt x="994" y="951"/>
                    <a:pt x="994" y="967"/>
                  </a:cubicBezTo>
                  <a:cubicBezTo>
                    <a:pt x="994" y="1067"/>
                    <a:pt x="1075" y="1148"/>
                    <a:pt x="1175" y="1148"/>
                  </a:cubicBezTo>
                  <a:cubicBezTo>
                    <a:pt x="1275" y="1148"/>
                    <a:pt x="1357" y="1067"/>
                    <a:pt x="1357" y="967"/>
                  </a:cubicBezTo>
                  <a:cubicBezTo>
                    <a:pt x="1357" y="867"/>
                    <a:pt x="1275" y="786"/>
                    <a:pt x="1175" y="786"/>
                  </a:cubicBez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271" name="Freeform 5"/>
            <p:cNvSpPr>
              <a:spLocks noEditPoints="1"/>
            </p:cNvSpPr>
            <p:nvPr/>
          </p:nvSpPr>
          <p:spPr bwMode="auto">
            <a:xfrm>
              <a:off x="3891451" y="2034189"/>
              <a:ext cx="199858" cy="255578"/>
            </a:xfrm>
            <a:custGeom>
              <a:avLst/>
              <a:gdLst>
                <a:gd name="T0" fmla="*/ 3508 w 4833"/>
                <a:gd name="T1" fmla="*/ 0 h 6182"/>
                <a:gd name="T2" fmla="*/ 202 w 4833"/>
                <a:gd name="T3" fmla="*/ 58 h 6182"/>
                <a:gd name="T4" fmla="*/ 53 w 4833"/>
                <a:gd name="T5" fmla="*/ 221 h 6182"/>
                <a:gd name="T6" fmla="*/ 0 w 4833"/>
                <a:gd name="T7" fmla="*/ 5793 h 6182"/>
                <a:gd name="T8" fmla="*/ 103 w 4833"/>
                <a:gd name="T9" fmla="*/ 6029 h 6182"/>
                <a:gd name="T10" fmla="*/ 270 w 4833"/>
                <a:gd name="T11" fmla="*/ 6137 h 6182"/>
                <a:gd name="T12" fmla="*/ 4468 w 4833"/>
                <a:gd name="T13" fmla="*/ 6177 h 6182"/>
                <a:gd name="T14" fmla="*/ 4690 w 4833"/>
                <a:gd name="T15" fmla="*/ 6081 h 6182"/>
                <a:gd name="T16" fmla="*/ 4801 w 4833"/>
                <a:gd name="T17" fmla="*/ 5911 h 6182"/>
                <a:gd name="T18" fmla="*/ 4781 w 4833"/>
                <a:gd name="T19" fmla="*/ 1139 h 6182"/>
                <a:gd name="T20" fmla="*/ 4470 w 4833"/>
                <a:gd name="T21" fmla="*/ 5769 h 6182"/>
                <a:gd name="T22" fmla="*/ 4338 w 4833"/>
                <a:gd name="T23" fmla="*/ 5889 h 6182"/>
                <a:gd name="T24" fmla="*/ 1409 w 4833"/>
                <a:gd name="T25" fmla="*/ 5869 h 6182"/>
                <a:gd name="T26" fmla="*/ 412 w 4833"/>
                <a:gd name="T27" fmla="*/ 5831 h 6182"/>
                <a:gd name="T28" fmla="*/ 345 w 4833"/>
                <a:gd name="T29" fmla="*/ 5754 h 6182"/>
                <a:gd name="T30" fmla="*/ 339 w 4833"/>
                <a:gd name="T31" fmla="*/ 411 h 6182"/>
                <a:gd name="T32" fmla="*/ 416 w 4833"/>
                <a:gd name="T33" fmla="*/ 345 h 6182"/>
                <a:gd name="T34" fmla="*/ 3423 w 4833"/>
                <a:gd name="T35" fmla="*/ 489 h 6182"/>
                <a:gd name="T36" fmla="*/ 3454 w 4833"/>
                <a:gd name="T37" fmla="*/ 1161 h 6182"/>
                <a:gd name="T38" fmla="*/ 3562 w 4833"/>
                <a:gd name="T39" fmla="*/ 1328 h 6182"/>
                <a:gd name="T40" fmla="*/ 4358 w 4833"/>
                <a:gd name="T41" fmla="*/ 1391 h 6182"/>
                <a:gd name="T42" fmla="*/ 1379 w 4833"/>
                <a:gd name="T43" fmla="*/ 2075 h 6182"/>
                <a:gd name="T44" fmla="*/ 1267 w 4833"/>
                <a:gd name="T45" fmla="*/ 1231 h 6182"/>
                <a:gd name="T46" fmla="*/ 1129 w 4833"/>
                <a:gd name="T47" fmla="*/ 1050 h 6182"/>
                <a:gd name="T48" fmla="*/ 1637 w 4833"/>
                <a:gd name="T49" fmla="*/ 874 h 6182"/>
                <a:gd name="T50" fmla="*/ 1454 w 4833"/>
                <a:gd name="T51" fmla="*/ 2558 h 6182"/>
                <a:gd name="T52" fmla="*/ 1431 w 4833"/>
                <a:gd name="T53" fmla="*/ 3773 h 6182"/>
                <a:gd name="T54" fmla="*/ 1454 w 4833"/>
                <a:gd name="T55" fmla="*/ 2558 h 6182"/>
                <a:gd name="T56" fmla="*/ 1443 w 4833"/>
                <a:gd name="T57" fmla="*/ 2755 h 6182"/>
                <a:gd name="T58" fmla="*/ 2416 w 4833"/>
                <a:gd name="T59" fmla="*/ 3753 h 6182"/>
                <a:gd name="T60" fmla="*/ 2304 w 4833"/>
                <a:gd name="T61" fmla="*/ 2909 h 6182"/>
                <a:gd name="T62" fmla="*/ 2166 w 4833"/>
                <a:gd name="T63" fmla="*/ 2728 h 6182"/>
                <a:gd name="T64" fmla="*/ 2674 w 4833"/>
                <a:gd name="T65" fmla="*/ 2551 h 6182"/>
                <a:gd name="T66" fmla="*/ 3457 w 4833"/>
                <a:gd name="T67" fmla="*/ 2558 h 6182"/>
                <a:gd name="T68" fmla="*/ 3434 w 4833"/>
                <a:gd name="T69" fmla="*/ 3773 h 6182"/>
                <a:gd name="T70" fmla="*/ 3457 w 4833"/>
                <a:gd name="T71" fmla="*/ 2558 h 6182"/>
                <a:gd name="T72" fmla="*/ 3445 w 4833"/>
                <a:gd name="T73" fmla="*/ 2755 h 6182"/>
                <a:gd name="T74" fmla="*/ 2492 w 4833"/>
                <a:gd name="T75" fmla="*/ 867 h 6182"/>
                <a:gd name="T76" fmla="*/ 2468 w 4833"/>
                <a:gd name="T77" fmla="*/ 2082 h 6182"/>
                <a:gd name="T78" fmla="*/ 2492 w 4833"/>
                <a:gd name="T79" fmla="*/ 867 h 6182"/>
                <a:gd name="T80" fmla="*/ 2480 w 4833"/>
                <a:gd name="T81" fmla="*/ 1064 h 6182"/>
                <a:gd name="T82" fmla="*/ 1454 w 4833"/>
                <a:gd name="T83" fmla="*/ 4236 h 6182"/>
                <a:gd name="T84" fmla="*/ 1431 w 4833"/>
                <a:gd name="T85" fmla="*/ 5451 h 6182"/>
                <a:gd name="T86" fmla="*/ 1454 w 4833"/>
                <a:gd name="T87" fmla="*/ 4236 h 6182"/>
                <a:gd name="T88" fmla="*/ 1443 w 4833"/>
                <a:gd name="T89" fmla="*/ 4433 h 6182"/>
                <a:gd name="T90" fmla="*/ 2491 w 4833"/>
                <a:gd name="T91" fmla="*/ 4236 h 6182"/>
                <a:gd name="T92" fmla="*/ 2469 w 4833"/>
                <a:gd name="T93" fmla="*/ 5451 h 6182"/>
                <a:gd name="T94" fmla="*/ 2491 w 4833"/>
                <a:gd name="T95" fmla="*/ 4236 h 6182"/>
                <a:gd name="T96" fmla="*/ 2480 w 4833"/>
                <a:gd name="T97" fmla="*/ 4433 h 6182"/>
                <a:gd name="T98" fmla="*/ 3483 w 4833"/>
                <a:gd name="T99" fmla="*/ 4229 h 6182"/>
                <a:gd name="T100" fmla="*/ 3381 w 4833"/>
                <a:gd name="T101" fmla="*/ 5430 h 6182"/>
                <a:gd name="T102" fmla="*/ 3269 w 4833"/>
                <a:gd name="T103" fmla="*/ 4587 h 6182"/>
                <a:gd name="T104" fmla="*/ 3131 w 4833"/>
                <a:gd name="T105" fmla="*/ 4405 h 6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33" h="6182">
                  <a:moveTo>
                    <a:pt x="4781" y="1139"/>
                  </a:moveTo>
                  <a:cubicBezTo>
                    <a:pt x="3621" y="45"/>
                    <a:pt x="3621" y="45"/>
                    <a:pt x="3621" y="45"/>
                  </a:cubicBezTo>
                  <a:cubicBezTo>
                    <a:pt x="3590" y="16"/>
                    <a:pt x="3550" y="0"/>
                    <a:pt x="3508" y="0"/>
                  </a:cubicBezTo>
                  <a:cubicBezTo>
                    <a:pt x="377" y="0"/>
                    <a:pt x="377" y="0"/>
                    <a:pt x="377" y="0"/>
                  </a:cubicBezTo>
                  <a:cubicBezTo>
                    <a:pt x="255" y="33"/>
                    <a:pt x="255" y="33"/>
                    <a:pt x="255" y="33"/>
                  </a:cubicBezTo>
                  <a:cubicBezTo>
                    <a:pt x="236" y="38"/>
                    <a:pt x="218" y="47"/>
                    <a:pt x="202" y="58"/>
                  </a:cubicBezTo>
                  <a:cubicBezTo>
                    <a:pt x="141" y="103"/>
                    <a:pt x="141" y="103"/>
                    <a:pt x="141" y="103"/>
                  </a:cubicBezTo>
                  <a:cubicBezTo>
                    <a:pt x="123" y="115"/>
                    <a:pt x="108" y="131"/>
                    <a:pt x="97" y="150"/>
                  </a:cubicBezTo>
                  <a:cubicBezTo>
                    <a:pt x="53" y="221"/>
                    <a:pt x="53" y="221"/>
                    <a:pt x="53" y="221"/>
                  </a:cubicBezTo>
                  <a:cubicBezTo>
                    <a:pt x="44" y="236"/>
                    <a:pt x="37" y="252"/>
                    <a:pt x="33" y="270"/>
                  </a:cubicBezTo>
                  <a:cubicBezTo>
                    <a:pt x="1" y="406"/>
                    <a:pt x="1" y="406"/>
                    <a:pt x="1" y="406"/>
                  </a:cubicBezTo>
                  <a:cubicBezTo>
                    <a:pt x="0" y="5793"/>
                    <a:pt x="0" y="5793"/>
                    <a:pt x="0" y="5793"/>
                  </a:cubicBezTo>
                  <a:cubicBezTo>
                    <a:pt x="33" y="5914"/>
                    <a:pt x="33" y="5914"/>
                    <a:pt x="33" y="5914"/>
                  </a:cubicBezTo>
                  <a:cubicBezTo>
                    <a:pt x="38" y="5933"/>
                    <a:pt x="47" y="5951"/>
                    <a:pt x="58" y="5967"/>
                  </a:cubicBezTo>
                  <a:cubicBezTo>
                    <a:pt x="103" y="6029"/>
                    <a:pt x="103" y="6029"/>
                    <a:pt x="103" y="6029"/>
                  </a:cubicBezTo>
                  <a:cubicBezTo>
                    <a:pt x="116" y="6047"/>
                    <a:pt x="132" y="6062"/>
                    <a:pt x="150" y="6073"/>
                  </a:cubicBezTo>
                  <a:cubicBezTo>
                    <a:pt x="221" y="6117"/>
                    <a:pt x="221" y="6117"/>
                    <a:pt x="221" y="6117"/>
                  </a:cubicBezTo>
                  <a:cubicBezTo>
                    <a:pt x="236" y="6126"/>
                    <a:pt x="253" y="6133"/>
                    <a:pt x="270" y="6137"/>
                  </a:cubicBezTo>
                  <a:cubicBezTo>
                    <a:pt x="406" y="6169"/>
                    <a:pt x="406" y="6169"/>
                    <a:pt x="406" y="6169"/>
                  </a:cubicBezTo>
                  <a:cubicBezTo>
                    <a:pt x="4426" y="6182"/>
                    <a:pt x="4426" y="6182"/>
                    <a:pt x="4426" y="6182"/>
                  </a:cubicBezTo>
                  <a:cubicBezTo>
                    <a:pt x="4440" y="6182"/>
                    <a:pt x="4454" y="6180"/>
                    <a:pt x="4468" y="6177"/>
                  </a:cubicBezTo>
                  <a:cubicBezTo>
                    <a:pt x="4572" y="6149"/>
                    <a:pt x="4572" y="6149"/>
                    <a:pt x="4572" y="6149"/>
                  </a:cubicBezTo>
                  <a:cubicBezTo>
                    <a:pt x="4589" y="6144"/>
                    <a:pt x="4605" y="6137"/>
                    <a:pt x="4620" y="6127"/>
                  </a:cubicBezTo>
                  <a:cubicBezTo>
                    <a:pt x="4690" y="6081"/>
                    <a:pt x="4690" y="6081"/>
                    <a:pt x="4690" y="6081"/>
                  </a:cubicBezTo>
                  <a:cubicBezTo>
                    <a:pt x="4710" y="6067"/>
                    <a:pt x="4726" y="6050"/>
                    <a:pt x="4739" y="6030"/>
                  </a:cubicBezTo>
                  <a:cubicBezTo>
                    <a:pt x="4780" y="5963"/>
                    <a:pt x="4780" y="5963"/>
                    <a:pt x="4780" y="5963"/>
                  </a:cubicBezTo>
                  <a:cubicBezTo>
                    <a:pt x="4790" y="5947"/>
                    <a:pt x="4797" y="5930"/>
                    <a:pt x="4801" y="5911"/>
                  </a:cubicBezTo>
                  <a:cubicBezTo>
                    <a:pt x="4833" y="5766"/>
                    <a:pt x="4833" y="5766"/>
                    <a:pt x="4833" y="5766"/>
                  </a:cubicBezTo>
                  <a:cubicBezTo>
                    <a:pt x="4833" y="1258"/>
                    <a:pt x="4833" y="1258"/>
                    <a:pt x="4833" y="1258"/>
                  </a:cubicBezTo>
                  <a:cubicBezTo>
                    <a:pt x="4833" y="1213"/>
                    <a:pt x="4814" y="1170"/>
                    <a:pt x="4781" y="1139"/>
                  </a:cubicBezTo>
                  <a:close/>
                  <a:moveTo>
                    <a:pt x="4523" y="5638"/>
                  </a:moveTo>
                  <a:cubicBezTo>
                    <a:pt x="4523" y="5669"/>
                    <a:pt x="4514" y="5699"/>
                    <a:pt x="4498" y="5725"/>
                  </a:cubicBezTo>
                  <a:cubicBezTo>
                    <a:pt x="4470" y="5769"/>
                    <a:pt x="4470" y="5769"/>
                    <a:pt x="4470" y="5769"/>
                  </a:cubicBezTo>
                  <a:cubicBezTo>
                    <a:pt x="4455" y="5794"/>
                    <a:pt x="4434" y="5814"/>
                    <a:pt x="4409" y="5828"/>
                  </a:cubicBezTo>
                  <a:cubicBezTo>
                    <a:pt x="4385" y="5841"/>
                    <a:pt x="4358" y="5847"/>
                    <a:pt x="4331" y="5847"/>
                  </a:cubicBezTo>
                  <a:cubicBezTo>
                    <a:pt x="4338" y="5889"/>
                    <a:pt x="4338" y="5889"/>
                    <a:pt x="4338" y="5889"/>
                  </a:cubicBezTo>
                  <a:cubicBezTo>
                    <a:pt x="4296" y="5865"/>
                    <a:pt x="4296" y="5865"/>
                    <a:pt x="4296" y="5865"/>
                  </a:cubicBezTo>
                  <a:cubicBezTo>
                    <a:pt x="1439" y="5865"/>
                    <a:pt x="1439" y="5865"/>
                    <a:pt x="1439" y="5865"/>
                  </a:cubicBezTo>
                  <a:cubicBezTo>
                    <a:pt x="1428" y="5865"/>
                    <a:pt x="1418" y="5866"/>
                    <a:pt x="1409" y="5869"/>
                  </a:cubicBezTo>
                  <a:cubicBezTo>
                    <a:pt x="1408" y="5868"/>
                    <a:pt x="1408" y="5868"/>
                    <a:pt x="1408" y="5868"/>
                  </a:cubicBezTo>
                  <a:cubicBezTo>
                    <a:pt x="516" y="5868"/>
                    <a:pt x="516" y="5868"/>
                    <a:pt x="516" y="5868"/>
                  </a:cubicBezTo>
                  <a:cubicBezTo>
                    <a:pt x="478" y="5868"/>
                    <a:pt x="441" y="5855"/>
                    <a:pt x="412" y="5831"/>
                  </a:cubicBezTo>
                  <a:cubicBezTo>
                    <a:pt x="391" y="5813"/>
                    <a:pt x="391" y="5813"/>
                    <a:pt x="391" y="5813"/>
                  </a:cubicBezTo>
                  <a:cubicBezTo>
                    <a:pt x="374" y="5800"/>
                    <a:pt x="361" y="5783"/>
                    <a:pt x="350" y="5765"/>
                  </a:cubicBezTo>
                  <a:cubicBezTo>
                    <a:pt x="345" y="5754"/>
                    <a:pt x="345" y="5754"/>
                    <a:pt x="345" y="5754"/>
                  </a:cubicBezTo>
                  <a:cubicBezTo>
                    <a:pt x="332" y="5730"/>
                    <a:pt x="325" y="5644"/>
                    <a:pt x="325" y="5617"/>
                  </a:cubicBezTo>
                  <a:cubicBezTo>
                    <a:pt x="302" y="516"/>
                    <a:pt x="302" y="516"/>
                    <a:pt x="302" y="516"/>
                  </a:cubicBezTo>
                  <a:cubicBezTo>
                    <a:pt x="302" y="478"/>
                    <a:pt x="315" y="441"/>
                    <a:pt x="339" y="411"/>
                  </a:cubicBezTo>
                  <a:cubicBezTo>
                    <a:pt x="356" y="390"/>
                    <a:pt x="356" y="390"/>
                    <a:pt x="356" y="390"/>
                  </a:cubicBezTo>
                  <a:cubicBezTo>
                    <a:pt x="370" y="374"/>
                    <a:pt x="387" y="360"/>
                    <a:pt x="405" y="350"/>
                  </a:cubicBezTo>
                  <a:cubicBezTo>
                    <a:pt x="416" y="345"/>
                    <a:pt x="416" y="345"/>
                    <a:pt x="416" y="345"/>
                  </a:cubicBezTo>
                  <a:cubicBezTo>
                    <a:pt x="440" y="332"/>
                    <a:pt x="467" y="325"/>
                    <a:pt x="494" y="325"/>
                  </a:cubicBezTo>
                  <a:cubicBezTo>
                    <a:pt x="3259" y="325"/>
                    <a:pt x="3259" y="325"/>
                    <a:pt x="3259" y="325"/>
                  </a:cubicBezTo>
                  <a:cubicBezTo>
                    <a:pt x="3349" y="325"/>
                    <a:pt x="3423" y="398"/>
                    <a:pt x="3423" y="489"/>
                  </a:cubicBezTo>
                  <a:cubicBezTo>
                    <a:pt x="3423" y="1006"/>
                    <a:pt x="3423" y="1006"/>
                    <a:pt x="3423" y="1006"/>
                  </a:cubicBezTo>
                  <a:cubicBezTo>
                    <a:pt x="3423" y="1019"/>
                    <a:pt x="3424" y="1031"/>
                    <a:pt x="3427" y="1043"/>
                  </a:cubicBezTo>
                  <a:cubicBezTo>
                    <a:pt x="3454" y="1161"/>
                    <a:pt x="3454" y="1161"/>
                    <a:pt x="3454" y="1161"/>
                  </a:cubicBezTo>
                  <a:cubicBezTo>
                    <a:pt x="3458" y="1179"/>
                    <a:pt x="3465" y="1195"/>
                    <a:pt x="3475" y="1211"/>
                  </a:cubicBezTo>
                  <a:cubicBezTo>
                    <a:pt x="3518" y="1282"/>
                    <a:pt x="3518" y="1282"/>
                    <a:pt x="3518" y="1282"/>
                  </a:cubicBezTo>
                  <a:cubicBezTo>
                    <a:pt x="3530" y="1300"/>
                    <a:pt x="3545" y="1316"/>
                    <a:pt x="3562" y="1328"/>
                  </a:cubicBezTo>
                  <a:cubicBezTo>
                    <a:pt x="3605" y="1359"/>
                    <a:pt x="3605" y="1359"/>
                    <a:pt x="3605" y="1359"/>
                  </a:cubicBezTo>
                  <a:cubicBezTo>
                    <a:pt x="3633" y="1380"/>
                    <a:pt x="3667" y="1391"/>
                    <a:pt x="3701" y="1391"/>
                  </a:cubicBezTo>
                  <a:cubicBezTo>
                    <a:pt x="4358" y="1391"/>
                    <a:pt x="4358" y="1391"/>
                    <a:pt x="4358" y="1391"/>
                  </a:cubicBezTo>
                  <a:cubicBezTo>
                    <a:pt x="4449" y="1391"/>
                    <a:pt x="4523" y="1464"/>
                    <a:pt x="4523" y="1555"/>
                  </a:cubicBezTo>
                  <a:lnTo>
                    <a:pt x="4523" y="5638"/>
                  </a:lnTo>
                  <a:close/>
                  <a:moveTo>
                    <a:pt x="1379" y="2075"/>
                  </a:moveTo>
                  <a:cubicBezTo>
                    <a:pt x="1379" y="1165"/>
                    <a:pt x="1379" y="1165"/>
                    <a:pt x="1379" y="1165"/>
                  </a:cubicBezTo>
                  <a:cubicBezTo>
                    <a:pt x="1365" y="1178"/>
                    <a:pt x="1348" y="1190"/>
                    <a:pt x="1329" y="1201"/>
                  </a:cubicBezTo>
                  <a:cubicBezTo>
                    <a:pt x="1309" y="1212"/>
                    <a:pt x="1289" y="1222"/>
                    <a:pt x="1267" y="1231"/>
                  </a:cubicBezTo>
                  <a:cubicBezTo>
                    <a:pt x="1245" y="1240"/>
                    <a:pt x="1222" y="1248"/>
                    <a:pt x="1199" y="1254"/>
                  </a:cubicBezTo>
                  <a:cubicBezTo>
                    <a:pt x="1175" y="1260"/>
                    <a:pt x="1152" y="1265"/>
                    <a:pt x="1129" y="1268"/>
                  </a:cubicBezTo>
                  <a:cubicBezTo>
                    <a:pt x="1129" y="1050"/>
                    <a:pt x="1129" y="1050"/>
                    <a:pt x="1129" y="1050"/>
                  </a:cubicBezTo>
                  <a:cubicBezTo>
                    <a:pt x="1196" y="1030"/>
                    <a:pt x="1260" y="1005"/>
                    <a:pt x="1319" y="975"/>
                  </a:cubicBezTo>
                  <a:cubicBezTo>
                    <a:pt x="1379" y="944"/>
                    <a:pt x="1432" y="910"/>
                    <a:pt x="1481" y="874"/>
                  </a:cubicBezTo>
                  <a:cubicBezTo>
                    <a:pt x="1637" y="874"/>
                    <a:pt x="1637" y="874"/>
                    <a:pt x="1637" y="874"/>
                  </a:cubicBezTo>
                  <a:cubicBezTo>
                    <a:pt x="1637" y="2075"/>
                    <a:pt x="1637" y="2075"/>
                    <a:pt x="1637" y="2075"/>
                  </a:cubicBezTo>
                  <a:lnTo>
                    <a:pt x="1379" y="2075"/>
                  </a:lnTo>
                  <a:close/>
                  <a:moveTo>
                    <a:pt x="1454" y="2558"/>
                  </a:moveTo>
                  <a:cubicBezTo>
                    <a:pt x="1311" y="2558"/>
                    <a:pt x="1201" y="2612"/>
                    <a:pt x="1125" y="2718"/>
                  </a:cubicBezTo>
                  <a:cubicBezTo>
                    <a:pt x="1050" y="2825"/>
                    <a:pt x="1012" y="2980"/>
                    <a:pt x="1012" y="3184"/>
                  </a:cubicBezTo>
                  <a:cubicBezTo>
                    <a:pt x="1012" y="3577"/>
                    <a:pt x="1152" y="3773"/>
                    <a:pt x="1431" y="3773"/>
                  </a:cubicBezTo>
                  <a:cubicBezTo>
                    <a:pt x="1571" y="3773"/>
                    <a:pt x="1678" y="3720"/>
                    <a:pt x="1752" y="3614"/>
                  </a:cubicBezTo>
                  <a:cubicBezTo>
                    <a:pt x="1827" y="3508"/>
                    <a:pt x="1864" y="3356"/>
                    <a:pt x="1864" y="3157"/>
                  </a:cubicBezTo>
                  <a:cubicBezTo>
                    <a:pt x="1864" y="2758"/>
                    <a:pt x="1728" y="2558"/>
                    <a:pt x="1454" y="2558"/>
                  </a:cubicBezTo>
                  <a:close/>
                  <a:moveTo>
                    <a:pt x="1440" y="3575"/>
                  </a:moveTo>
                  <a:cubicBezTo>
                    <a:pt x="1330" y="3575"/>
                    <a:pt x="1275" y="3442"/>
                    <a:pt x="1275" y="3178"/>
                  </a:cubicBezTo>
                  <a:cubicBezTo>
                    <a:pt x="1275" y="2896"/>
                    <a:pt x="1331" y="2755"/>
                    <a:pt x="1443" y="2755"/>
                  </a:cubicBezTo>
                  <a:cubicBezTo>
                    <a:pt x="1548" y="2755"/>
                    <a:pt x="1600" y="2892"/>
                    <a:pt x="1600" y="3165"/>
                  </a:cubicBezTo>
                  <a:cubicBezTo>
                    <a:pt x="1600" y="3438"/>
                    <a:pt x="1547" y="3575"/>
                    <a:pt x="1440" y="3575"/>
                  </a:cubicBezTo>
                  <a:close/>
                  <a:moveTo>
                    <a:pt x="2416" y="3753"/>
                  </a:moveTo>
                  <a:cubicBezTo>
                    <a:pt x="2416" y="2843"/>
                    <a:pt x="2416" y="2843"/>
                    <a:pt x="2416" y="2843"/>
                  </a:cubicBezTo>
                  <a:cubicBezTo>
                    <a:pt x="2402" y="2856"/>
                    <a:pt x="2385" y="2868"/>
                    <a:pt x="2366" y="2879"/>
                  </a:cubicBezTo>
                  <a:cubicBezTo>
                    <a:pt x="2346" y="2890"/>
                    <a:pt x="2326" y="2900"/>
                    <a:pt x="2304" y="2909"/>
                  </a:cubicBezTo>
                  <a:cubicBezTo>
                    <a:pt x="2282" y="2918"/>
                    <a:pt x="2259" y="2926"/>
                    <a:pt x="2236" y="2932"/>
                  </a:cubicBezTo>
                  <a:cubicBezTo>
                    <a:pt x="2212" y="2938"/>
                    <a:pt x="2189" y="2943"/>
                    <a:pt x="2166" y="2946"/>
                  </a:cubicBezTo>
                  <a:cubicBezTo>
                    <a:pt x="2166" y="2728"/>
                    <a:pt x="2166" y="2728"/>
                    <a:pt x="2166" y="2728"/>
                  </a:cubicBezTo>
                  <a:cubicBezTo>
                    <a:pt x="2233" y="2708"/>
                    <a:pt x="2297" y="2683"/>
                    <a:pt x="2356" y="2652"/>
                  </a:cubicBezTo>
                  <a:cubicBezTo>
                    <a:pt x="2416" y="2622"/>
                    <a:pt x="2470" y="2588"/>
                    <a:pt x="2518" y="2551"/>
                  </a:cubicBezTo>
                  <a:cubicBezTo>
                    <a:pt x="2674" y="2551"/>
                    <a:pt x="2674" y="2551"/>
                    <a:pt x="2674" y="2551"/>
                  </a:cubicBezTo>
                  <a:cubicBezTo>
                    <a:pt x="2674" y="3753"/>
                    <a:pt x="2674" y="3753"/>
                    <a:pt x="2674" y="3753"/>
                  </a:cubicBezTo>
                  <a:lnTo>
                    <a:pt x="2416" y="3753"/>
                  </a:lnTo>
                  <a:close/>
                  <a:moveTo>
                    <a:pt x="3457" y="2558"/>
                  </a:moveTo>
                  <a:cubicBezTo>
                    <a:pt x="3313" y="2558"/>
                    <a:pt x="3203" y="2612"/>
                    <a:pt x="3127" y="2718"/>
                  </a:cubicBezTo>
                  <a:cubicBezTo>
                    <a:pt x="3052" y="2825"/>
                    <a:pt x="3014" y="2980"/>
                    <a:pt x="3014" y="3184"/>
                  </a:cubicBezTo>
                  <a:cubicBezTo>
                    <a:pt x="3014" y="3577"/>
                    <a:pt x="3154" y="3773"/>
                    <a:pt x="3434" y="3773"/>
                  </a:cubicBezTo>
                  <a:cubicBezTo>
                    <a:pt x="3573" y="3773"/>
                    <a:pt x="3680" y="3720"/>
                    <a:pt x="3754" y="3614"/>
                  </a:cubicBezTo>
                  <a:cubicBezTo>
                    <a:pt x="3829" y="3508"/>
                    <a:pt x="3866" y="3356"/>
                    <a:pt x="3866" y="3157"/>
                  </a:cubicBezTo>
                  <a:cubicBezTo>
                    <a:pt x="3866" y="2758"/>
                    <a:pt x="3730" y="2558"/>
                    <a:pt x="3457" y="2558"/>
                  </a:cubicBezTo>
                  <a:close/>
                  <a:moveTo>
                    <a:pt x="3442" y="3575"/>
                  </a:moveTo>
                  <a:cubicBezTo>
                    <a:pt x="3332" y="3575"/>
                    <a:pt x="3277" y="3442"/>
                    <a:pt x="3277" y="3178"/>
                  </a:cubicBezTo>
                  <a:cubicBezTo>
                    <a:pt x="3277" y="2896"/>
                    <a:pt x="3333" y="2755"/>
                    <a:pt x="3445" y="2755"/>
                  </a:cubicBezTo>
                  <a:cubicBezTo>
                    <a:pt x="3550" y="2755"/>
                    <a:pt x="3602" y="2892"/>
                    <a:pt x="3602" y="3165"/>
                  </a:cubicBezTo>
                  <a:cubicBezTo>
                    <a:pt x="3602" y="3438"/>
                    <a:pt x="3549" y="3575"/>
                    <a:pt x="3442" y="3575"/>
                  </a:cubicBezTo>
                  <a:close/>
                  <a:moveTo>
                    <a:pt x="2492" y="867"/>
                  </a:moveTo>
                  <a:cubicBezTo>
                    <a:pt x="2348" y="867"/>
                    <a:pt x="2238" y="920"/>
                    <a:pt x="2162" y="1027"/>
                  </a:cubicBezTo>
                  <a:cubicBezTo>
                    <a:pt x="2087" y="1134"/>
                    <a:pt x="2049" y="1289"/>
                    <a:pt x="2049" y="1493"/>
                  </a:cubicBezTo>
                  <a:cubicBezTo>
                    <a:pt x="2049" y="1886"/>
                    <a:pt x="2189" y="2082"/>
                    <a:pt x="2468" y="2082"/>
                  </a:cubicBezTo>
                  <a:cubicBezTo>
                    <a:pt x="2608" y="2082"/>
                    <a:pt x="2715" y="2029"/>
                    <a:pt x="2789" y="1923"/>
                  </a:cubicBezTo>
                  <a:cubicBezTo>
                    <a:pt x="2864" y="1817"/>
                    <a:pt x="2901" y="1665"/>
                    <a:pt x="2901" y="1466"/>
                  </a:cubicBezTo>
                  <a:cubicBezTo>
                    <a:pt x="2901" y="1067"/>
                    <a:pt x="2765" y="867"/>
                    <a:pt x="2492" y="867"/>
                  </a:cubicBezTo>
                  <a:close/>
                  <a:moveTo>
                    <a:pt x="2477" y="1884"/>
                  </a:moveTo>
                  <a:cubicBezTo>
                    <a:pt x="2367" y="1884"/>
                    <a:pt x="2312" y="1751"/>
                    <a:pt x="2312" y="1486"/>
                  </a:cubicBezTo>
                  <a:cubicBezTo>
                    <a:pt x="2312" y="1205"/>
                    <a:pt x="2368" y="1064"/>
                    <a:pt x="2480" y="1064"/>
                  </a:cubicBezTo>
                  <a:cubicBezTo>
                    <a:pt x="2585" y="1064"/>
                    <a:pt x="2637" y="1201"/>
                    <a:pt x="2637" y="1474"/>
                  </a:cubicBezTo>
                  <a:cubicBezTo>
                    <a:pt x="2637" y="1747"/>
                    <a:pt x="2584" y="1884"/>
                    <a:pt x="2477" y="1884"/>
                  </a:cubicBezTo>
                  <a:close/>
                  <a:moveTo>
                    <a:pt x="1454" y="4236"/>
                  </a:moveTo>
                  <a:cubicBezTo>
                    <a:pt x="1311" y="4236"/>
                    <a:pt x="1201" y="4289"/>
                    <a:pt x="1125" y="4396"/>
                  </a:cubicBezTo>
                  <a:cubicBezTo>
                    <a:pt x="1050" y="4503"/>
                    <a:pt x="1012" y="4658"/>
                    <a:pt x="1012" y="4862"/>
                  </a:cubicBezTo>
                  <a:cubicBezTo>
                    <a:pt x="1012" y="5254"/>
                    <a:pt x="1152" y="5451"/>
                    <a:pt x="1431" y="5451"/>
                  </a:cubicBezTo>
                  <a:cubicBezTo>
                    <a:pt x="1571" y="5451"/>
                    <a:pt x="1678" y="5398"/>
                    <a:pt x="1752" y="5292"/>
                  </a:cubicBezTo>
                  <a:cubicBezTo>
                    <a:pt x="1827" y="5186"/>
                    <a:pt x="1864" y="5033"/>
                    <a:pt x="1864" y="4835"/>
                  </a:cubicBezTo>
                  <a:cubicBezTo>
                    <a:pt x="1864" y="4436"/>
                    <a:pt x="1728" y="4236"/>
                    <a:pt x="1454" y="4236"/>
                  </a:cubicBezTo>
                  <a:close/>
                  <a:moveTo>
                    <a:pt x="1440" y="5252"/>
                  </a:moveTo>
                  <a:cubicBezTo>
                    <a:pt x="1330" y="5252"/>
                    <a:pt x="1275" y="5120"/>
                    <a:pt x="1275" y="4855"/>
                  </a:cubicBezTo>
                  <a:cubicBezTo>
                    <a:pt x="1275" y="4574"/>
                    <a:pt x="1331" y="4433"/>
                    <a:pt x="1443" y="4433"/>
                  </a:cubicBezTo>
                  <a:cubicBezTo>
                    <a:pt x="1548" y="4433"/>
                    <a:pt x="1600" y="4570"/>
                    <a:pt x="1600" y="4843"/>
                  </a:cubicBezTo>
                  <a:cubicBezTo>
                    <a:pt x="1600" y="5116"/>
                    <a:pt x="1547" y="5252"/>
                    <a:pt x="1440" y="5252"/>
                  </a:cubicBezTo>
                  <a:close/>
                  <a:moveTo>
                    <a:pt x="2491" y="4236"/>
                  </a:moveTo>
                  <a:cubicBezTo>
                    <a:pt x="2348" y="4236"/>
                    <a:pt x="2238" y="4289"/>
                    <a:pt x="2163" y="4396"/>
                  </a:cubicBezTo>
                  <a:cubicBezTo>
                    <a:pt x="2087" y="4503"/>
                    <a:pt x="2049" y="4658"/>
                    <a:pt x="2049" y="4862"/>
                  </a:cubicBezTo>
                  <a:cubicBezTo>
                    <a:pt x="2049" y="5254"/>
                    <a:pt x="2189" y="5451"/>
                    <a:pt x="2469" y="5451"/>
                  </a:cubicBezTo>
                  <a:cubicBezTo>
                    <a:pt x="2608" y="5451"/>
                    <a:pt x="2715" y="5398"/>
                    <a:pt x="2789" y="5292"/>
                  </a:cubicBezTo>
                  <a:cubicBezTo>
                    <a:pt x="2864" y="5186"/>
                    <a:pt x="2901" y="5033"/>
                    <a:pt x="2901" y="4835"/>
                  </a:cubicBezTo>
                  <a:cubicBezTo>
                    <a:pt x="2901" y="4436"/>
                    <a:pt x="2765" y="4236"/>
                    <a:pt x="2491" y="4236"/>
                  </a:cubicBezTo>
                  <a:close/>
                  <a:moveTo>
                    <a:pt x="2477" y="5252"/>
                  </a:moveTo>
                  <a:cubicBezTo>
                    <a:pt x="2367" y="5252"/>
                    <a:pt x="2312" y="5120"/>
                    <a:pt x="2312" y="4855"/>
                  </a:cubicBezTo>
                  <a:cubicBezTo>
                    <a:pt x="2312" y="4574"/>
                    <a:pt x="2368" y="4433"/>
                    <a:pt x="2480" y="4433"/>
                  </a:cubicBezTo>
                  <a:cubicBezTo>
                    <a:pt x="2585" y="4433"/>
                    <a:pt x="2637" y="4570"/>
                    <a:pt x="2637" y="4843"/>
                  </a:cubicBezTo>
                  <a:cubicBezTo>
                    <a:pt x="2637" y="5116"/>
                    <a:pt x="2584" y="5252"/>
                    <a:pt x="2477" y="5252"/>
                  </a:cubicBezTo>
                  <a:close/>
                  <a:moveTo>
                    <a:pt x="3483" y="4229"/>
                  </a:moveTo>
                  <a:cubicBezTo>
                    <a:pt x="3639" y="4229"/>
                    <a:pt x="3639" y="4229"/>
                    <a:pt x="3639" y="4229"/>
                  </a:cubicBezTo>
                  <a:cubicBezTo>
                    <a:pt x="3639" y="5430"/>
                    <a:pt x="3639" y="5430"/>
                    <a:pt x="3639" y="5430"/>
                  </a:cubicBezTo>
                  <a:cubicBezTo>
                    <a:pt x="3381" y="5430"/>
                    <a:pt x="3381" y="5430"/>
                    <a:pt x="3381" y="5430"/>
                  </a:cubicBezTo>
                  <a:cubicBezTo>
                    <a:pt x="3381" y="4521"/>
                    <a:pt x="3381" y="4521"/>
                    <a:pt x="3381" y="4521"/>
                  </a:cubicBezTo>
                  <a:cubicBezTo>
                    <a:pt x="3367" y="4534"/>
                    <a:pt x="3350" y="4545"/>
                    <a:pt x="3331" y="4557"/>
                  </a:cubicBezTo>
                  <a:cubicBezTo>
                    <a:pt x="3311" y="4568"/>
                    <a:pt x="3291" y="4578"/>
                    <a:pt x="3269" y="4587"/>
                  </a:cubicBezTo>
                  <a:cubicBezTo>
                    <a:pt x="3247" y="4596"/>
                    <a:pt x="3224" y="4604"/>
                    <a:pt x="3201" y="4610"/>
                  </a:cubicBezTo>
                  <a:cubicBezTo>
                    <a:pt x="3177" y="4616"/>
                    <a:pt x="3154" y="4621"/>
                    <a:pt x="3131" y="4623"/>
                  </a:cubicBezTo>
                  <a:cubicBezTo>
                    <a:pt x="3131" y="4405"/>
                    <a:pt x="3131" y="4405"/>
                    <a:pt x="3131" y="4405"/>
                  </a:cubicBezTo>
                  <a:cubicBezTo>
                    <a:pt x="3199" y="4386"/>
                    <a:pt x="3262" y="4361"/>
                    <a:pt x="3321" y="4330"/>
                  </a:cubicBezTo>
                  <a:cubicBezTo>
                    <a:pt x="3381" y="4300"/>
                    <a:pt x="3435" y="4266"/>
                    <a:pt x="3483" y="4229"/>
                  </a:cubicBez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grpSp>
        <p:nvGrpSpPr>
          <p:cNvPr id="9" name="Group 8"/>
          <p:cNvGrpSpPr/>
          <p:nvPr/>
        </p:nvGrpSpPr>
        <p:grpSpPr>
          <a:xfrm>
            <a:off x="7746131" y="3692953"/>
            <a:ext cx="3624588" cy="2986380"/>
            <a:chOff x="8227032" y="3642028"/>
            <a:chExt cx="3626562" cy="2988006"/>
          </a:xfrm>
        </p:grpSpPr>
        <p:sp>
          <p:nvSpPr>
            <p:cNvPr id="161" name="Oval 160"/>
            <p:cNvSpPr/>
            <p:nvPr/>
          </p:nvSpPr>
          <p:spPr>
            <a:xfrm>
              <a:off x="8963296" y="4025097"/>
              <a:ext cx="2604939" cy="2604937"/>
            </a:xfrm>
            <a:prstGeom prst="ellipse">
              <a:avLst/>
            </a:prstGeom>
            <a:solidFill>
              <a:schemeClr val="bg1"/>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sp>
          <p:nvSpPr>
            <p:cNvPr id="160" name="TextBox 159"/>
            <p:cNvSpPr txBox="1"/>
            <p:nvPr/>
          </p:nvSpPr>
          <p:spPr>
            <a:xfrm>
              <a:off x="9251615" y="5476216"/>
              <a:ext cx="2025060" cy="941382"/>
            </a:xfrm>
            <a:prstGeom prst="rect">
              <a:avLst/>
            </a:prstGeom>
            <a:noFill/>
          </p:spPr>
          <p:txBody>
            <a:bodyPr wrap="square" lIns="249212" tIns="199369" rIns="249212" bIns="199369" rtlCol="0">
              <a:spAutoFit/>
            </a:bodyPr>
            <a:lstStyle/>
            <a:p>
              <a:pPr algn="ctr" defTabSz="1245904">
                <a:lnSpc>
                  <a:spcPts val="1363"/>
                </a:lnSpc>
                <a:defRPr/>
              </a:pPr>
              <a:r>
                <a:rPr lang="en-US" sz="1363" kern="0">
                  <a:solidFill>
                    <a:srgbClr val="0078D7"/>
                  </a:solidFill>
                  <a:latin typeface="Segoe UI"/>
                  <a:ea typeface="Segoe UI" panose="020B0502040204020203" pitchFamily="34" charset="0"/>
                  <a:cs typeface="Segoe UI" panose="020B0502040204020203" pitchFamily="34" charset="0"/>
                </a:rPr>
                <a:t>Detect threats early with visibility and threat analytics</a:t>
              </a:r>
            </a:p>
          </p:txBody>
        </p:sp>
        <p:sp>
          <p:nvSpPr>
            <p:cNvPr id="278" name="Rectangle 277"/>
            <p:cNvSpPr/>
            <p:nvPr/>
          </p:nvSpPr>
          <p:spPr bwMode="auto">
            <a:xfrm>
              <a:off x="10418920" y="3714748"/>
              <a:ext cx="1434674" cy="4374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55" tIns="46604" rIns="182755" bIns="46604" numCol="1" rtlCol="0" anchor="ctr" anchorCtr="0" compatLnSpc="1">
              <a:prstTxWarp prst="textNoShape">
                <a:avLst/>
              </a:prstTxWarp>
            </a:bodyPr>
            <a:lstStyle/>
            <a:p>
              <a:pPr defTabSz="837247">
                <a:defRPr/>
              </a:pPr>
              <a:r>
                <a:rPr lang="en-US" sz="1100" b="1" kern="0">
                  <a:solidFill>
                    <a:srgbClr val="FFFFFF"/>
                  </a:solidFill>
                  <a:latin typeface="Segoe UI"/>
                  <a:ea typeface="Segoe UI" panose="020B0502040204020203" pitchFamily="34" charset="0"/>
                  <a:cs typeface="Segoe UI" panose="020B0502040204020203" pitchFamily="34" charset="0"/>
                </a:rPr>
                <a:t>Advanced Threat Analytics</a:t>
              </a:r>
            </a:p>
          </p:txBody>
        </p:sp>
        <p:sp>
          <p:nvSpPr>
            <p:cNvPr id="279" name="Oval 278"/>
            <p:cNvSpPr/>
            <p:nvPr/>
          </p:nvSpPr>
          <p:spPr bwMode="auto">
            <a:xfrm>
              <a:off x="9937330" y="3642028"/>
              <a:ext cx="589639" cy="589639"/>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4" rIns="0" bIns="46604" numCol="1" rtlCol="0" anchor="ctr" anchorCtr="0" compatLnSpc="1">
              <a:prstTxWarp prst="textNoShape">
                <a:avLst/>
              </a:prstTxWarp>
            </a:bodyPr>
            <a:lstStyle/>
            <a:p>
              <a:pPr algn="ctr" defTabSz="931745" fontAlgn="base">
                <a:spcBef>
                  <a:spcPct val="0"/>
                </a:spcBef>
                <a:spcAft>
                  <a:spcPct val="0"/>
                </a:spcAft>
                <a:defRPr/>
              </a:pPr>
              <a:endParaRPr lang="en-US" sz="1999" kern="0">
                <a:gradFill>
                  <a:gsLst>
                    <a:gs pos="0">
                      <a:srgbClr val="FFFFFF"/>
                    </a:gs>
                    <a:gs pos="100000">
                      <a:srgbClr val="FFFFFF"/>
                    </a:gs>
                  </a:gsLst>
                  <a:lin ang="5400000" scaled="0"/>
                </a:gradFill>
                <a:latin typeface="Segoe UI"/>
              </a:endParaRPr>
            </a:p>
          </p:txBody>
        </p:sp>
        <p:pic>
          <p:nvPicPr>
            <p:cNvPr id="280" name="Picture 279"/>
            <p:cNvPicPr>
              <a:picLocks noChangeAspect="1"/>
            </p:cNvPicPr>
            <p:nvPr/>
          </p:nvPicPr>
          <p:blipFill>
            <a:blip r:embed="rId12"/>
            <a:stretch>
              <a:fillRect/>
            </a:stretch>
          </p:blipFill>
          <p:spPr>
            <a:xfrm>
              <a:off x="10058757" y="3769096"/>
              <a:ext cx="334961" cy="381700"/>
            </a:xfrm>
            <a:prstGeom prst="rect">
              <a:avLst/>
            </a:prstGeom>
          </p:spPr>
        </p:pic>
        <p:grpSp>
          <p:nvGrpSpPr>
            <p:cNvPr id="218" name="Group 217"/>
            <p:cNvGrpSpPr/>
            <p:nvPr/>
          </p:nvGrpSpPr>
          <p:grpSpPr>
            <a:xfrm>
              <a:off x="8227032" y="4862185"/>
              <a:ext cx="792463" cy="1093978"/>
              <a:chOff x="2729739" y="776840"/>
              <a:chExt cx="313864" cy="433282"/>
            </a:xfrm>
          </p:grpSpPr>
          <p:sp>
            <p:nvSpPr>
              <p:cNvPr id="229" name="Freeform 47"/>
              <p:cNvSpPr>
                <a:spLocks noEditPoints="1"/>
              </p:cNvSpPr>
              <p:nvPr/>
            </p:nvSpPr>
            <p:spPr bwMode="auto">
              <a:xfrm>
                <a:off x="2729739" y="776840"/>
                <a:ext cx="313864" cy="420074"/>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256" name="Rectangle 48"/>
              <p:cNvSpPr>
                <a:spLocks noChangeArrowheads="1"/>
              </p:cNvSpPr>
              <p:nvPr/>
            </p:nvSpPr>
            <p:spPr bwMode="auto">
              <a:xfrm>
                <a:off x="2843642" y="1196914"/>
                <a:ext cx="32544" cy="1320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257" name="Rectangle 49"/>
              <p:cNvSpPr>
                <a:spLocks noChangeArrowheads="1"/>
              </p:cNvSpPr>
              <p:nvPr/>
            </p:nvSpPr>
            <p:spPr bwMode="auto">
              <a:xfrm>
                <a:off x="2897156" y="1196914"/>
                <a:ext cx="32544" cy="1320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grpSp>
          <p:nvGrpSpPr>
            <p:cNvPr id="272" name="Group 271"/>
            <p:cNvGrpSpPr/>
            <p:nvPr/>
          </p:nvGrpSpPr>
          <p:grpSpPr>
            <a:xfrm>
              <a:off x="9484908" y="4411263"/>
              <a:ext cx="1553455" cy="1120741"/>
              <a:chOff x="1239902" y="2635665"/>
              <a:chExt cx="900261" cy="649494"/>
            </a:xfrm>
          </p:grpSpPr>
          <p:grpSp>
            <p:nvGrpSpPr>
              <p:cNvPr id="281" name="Group 280"/>
              <p:cNvGrpSpPr/>
              <p:nvPr/>
            </p:nvGrpSpPr>
            <p:grpSpPr>
              <a:xfrm>
                <a:off x="1239902" y="2860078"/>
                <a:ext cx="273125" cy="180664"/>
                <a:chOff x="2735263" y="1203321"/>
                <a:chExt cx="6724650" cy="4448180"/>
              </a:xfrm>
              <a:solidFill>
                <a:srgbClr val="002050"/>
              </a:solidFill>
            </p:grpSpPr>
            <p:sp>
              <p:nvSpPr>
                <p:cNvPr id="295"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296" name="Freeform 20"/>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grpSp>
            <p:nvGrpSpPr>
              <p:cNvPr id="282" name="Group 281"/>
              <p:cNvGrpSpPr/>
              <p:nvPr/>
            </p:nvGrpSpPr>
            <p:grpSpPr>
              <a:xfrm>
                <a:off x="1545431" y="2635665"/>
                <a:ext cx="273125" cy="180664"/>
                <a:chOff x="2735263" y="1203321"/>
                <a:chExt cx="6724650" cy="4448180"/>
              </a:xfrm>
              <a:solidFill>
                <a:srgbClr val="002050"/>
              </a:solidFill>
            </p:grpSpPr>
            <p:sp>
              <p:nvSpPr>
                <p:cNvPr id="293"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294" name="Freeform 20"/>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grpSp>
            <p:nvGrpSpPr>
              <p:cNvPr id="283" name="Group 282"/>
              <p:cNvGrpSpPr/>
              <p:nvPr/>
            </p:nvGrpSpPr>
            <p:grpSpPr>
              <a:xfrm>
                <a:off x="1867038" y="2860078"/>
                <a:ext cx="273125" cy="180664"/>
                <a:chOff x="2735263" y="1203321"/>
                <a:chExt cx="6724650" cy="4448180"/>
              </a:xfrm>
              <a:solidFill>
                <a:srgbClr val="002050"/>
              </a:solidFill>
            </p:grpSpPr>
            <p:sp>
              <p:nvSpPr>
                <p:cNvPr id="291"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292" name="Freeform 20"/>
                <p:cNvSpPr>
                  <a:spLocks noEditPoints="1"/>
                </p:cNvSpPr>
                <p:nvPr/>
              </p:nvSpPr>
              <p:spPr bwMode="auto">
                <a:xfrm>
                  <a:off x="2735263" y="1203321"/>
                  <a:ext cx="6724650" cy="2093917"/>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grpSp>
            <p:nvGrpSpPr>
              <p:cNvPr id="284" name="Group 283"/>
              <p:cNvGrpSpPr/>
              <p:nvPr/>
            </p:nvGrpSpPr>
            <p:grpSpPr>
              <a:xfrm>
                <a:off x="1565345" y="3051768"/>
                <a:ext cx="253211" cy="233391"/>
                <a:chOff x="892941" y="2650701"/>
                <a:chExt cx="253211" cy="233391"/>
              </a:xfrm>
            </p:grpSpPr>
            <p:sp>
              <p:nvSpPr>
                <p:cNvPr id="289" name="Freeform 5"/>
                <p:cNvSpPr>
                  <a:spLocks noEditPoints="1"/>
                </p:cNvSpPr>
                <p:nvPr/>
              </p:nvSpPr>
              <p:spPr bwMode="auto">
                <a:xfrm>
                  <a:off x="946466" y="2695959"/>
                  <a:ext cx="146161" cy="142981"/>
                </a:xfrm>
                <a:custGeom>
                  <a:avLst/>
                  <a:gdLst>
                    <a:gd name="T0" fmla="*/ 522 w 582"/>
                    <a:gd name="T1" fmla="*/ 266 h 569"/>
                    <a:gd name="T2" fmla="*/ 472 w 582"/>
                    <a:gd name="T3" fmla="*/ 270 h 569"/>
                    <a:gd name="T4" fmla="*/ 348 w 582"/>
                    <a:gd name="T5" fmla="*/ 122 h 569"/>
                    <a:gd name="T6" fmla="*/ 359 w 582"/>
                    <a:gd name="T7" fmla="*/ 62 h 569"/>
                    <a:gd name="T8" fmla="*/ 309 w 582"/>
                    <a:gd name="T9" fmla="*/ 12 h 569"/>
                    <a:gd name="T10" fmla="*/ 220 w 582"/>
                    <a:gd name="T11" fmla="*/ 81 h 569"/>
                    <a:gd name="T12" fmla="*/ 233 w 582"/>
                    <a:gd name="T13" fmla="*/ 122 h 569"/>
                    <a:gd name="T14" fmla="*/ 110 w 582"/>
                    <a:gd name="T15" fmla="*/ 270 h 569"/>
                    <a:gd name="T16" fmla="*/ 59 w 582"/>
                    <a:gd name="T17" fmla="*/ 266 h 569"/>
                    <a:gd name="T18" fmla="*/ 11 w 582"/>
                    <a:gd name="T19" fmla="*/ 316 h 569"/>
                    <a:gd name="T20" fmla="*/ 80 w 582"/>
                    <a:gd name="T21" fmla="*/ 405 h 569"/>
                    <a:gd name="T22" fmla="*/ 124 w 582"/>
                    <a:gd name="T23" fmla="*/ 389 h 569"/>
                    <a:gd name="T24" fmla="*/ 225 w 582"/>
                    <a:gd name="T25" fmla="*/ 463 h 569"/>
                    <a:gd name="T26" fmla="*/ 223 w 582"/>
                    <a:gd name="T27" fmla="*/ 511 h 569"/>
                    <a:gd name="T28" fmla="*/ 273 w 582"/>
                    <a:gd name="T29" fmla="*/ 558 h 569"/>
                    <a:gd name="T30" fmla="*/ 361 w 582"/>
                    <a:gd name="T31" fmla="*/ 489 h 569"/>
                    <a:gd name="T32" fmla="*/ 357 w 582"/>
                    <a:gd name="T33" fmla="*/ 463 h 569"/>
                    <a:gd name="T34" fmla="*/ 458 w 582"/>
                    <a:gd name="T35" fmla="*/ 389 h 569"/>
                    <a:gd name="T36" fmla="*/ 502 w 582"/>
                    <a:gd name="T37" fmla="*/ 405 h 569"/>
                    <a:gd name="T38" fmla="*/ 571 w 582"/>
                    <a:gd name="T39" fmla="*/ 316 h 569"/>
                    <a:gd name="T40" fmla="*/ 522 w 582"/>
                    <a:gd name="T41" fmla="*/ 266 h 569"/>
                    <a:gd name="T42" fmla="*/ 137 w 582"/>
                    <a:gd name="T43" fmla="*/ 293 h 569"/>
                    <a:gd name="T44" fmla="*/ 261 w 582"/>
                    <a:gd name="T45" fmla="*/ 145 h 569"/>
                    <a:gd name="T46" fmla="*/ 273 w 582"/>
                    <a:gd name="T47" fmla="*/ 149 h 569"/>
                    <a:gd name="T48" fmla="*/ 273 w 582"/>
                    <a:gd name="T49" fmla="*/ 421 h 569"/>
                    <a:gd name="T50" fmla="*/ 246 w 582"/>
                    <a:gd name="T51" fmla="*/ 434 h 569"/>
                    <a:gd name="T52" fmla="*/ 146 w 582"/>
                    <a:gd name="T53" fmla="*/ 360 h 569"/>
                    <a:gd name="T54" fmla="*/ 150 w 582"/>
                    <a:gd name="T55" fmla="*/ 334 h 569"/>
                    <a:gd name="T56" fmla="*/ 137 w 582"/>
                    <a:gd name="T57" fmla="*/ 293 h 569"/>
                    <a:gd name="T58" fmla="*/ 309 w 582"/>
                    <a:gd name="T59" fmla="*/ 421 h 569"/>
                    <a:gd name="T60" fmla="*/ 309 w 582"/>
                    <a:gd name="T61" fmla="*/ 149 h 569"/>
                    <a:gd name="T62" fmla="*/ 321 w 582"/>
                    <a:gd name="T63" fmla="*/ 145 h 569"/>
                    <a:gd name="T64" fmla="*/ 444 w 582"/>
                    <a:gd name="T65" fmla="*/ 293 h 569"/>
                    <a:gd name="T66" fmla="*/ 431 w 582"/>
                    <a:gd name="T67" fmla="*/ 334 h 569"/>
                    <a:gd name="T68" fmla="*/ 436 w 582"/>
                    <a:gd name="T69" fmla="*/ 360 h 569"/>
                    <a:gd name="T70" fmla="*/ 335 w 582"/>
                    <a:gd name="T71" fmla="*/ 434 h 569"/>
                    <a:gd name="T72" fmla="*/ 309 w 582"/>
                    <a:gd name="T73" fmla="*/ 42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569">
                      <a:moveTo>
                        <a:pt x="522" y="266"/>
                      </a:moveTo>
                      <a:cubicBezTo>
                        <a:pt x="504" y="261"/>
                        <a:pt x="487" y="263"/>
                        <a:pt x="472" y="270"/>
                      </a:cubicBezTo>
                      <a:cubicBezTo>
                        <a:pt x="348" y="122"/>
                        <a:pt x="348" y="122"/>
                        <a:pt x="348" y="122"/>
                      </a:cubicBezTo>
                      <a:cubicBezTo>
                        <a:pt x="360" y="106"/>
                        <a:pt x="365" y="84"/>
                        <a:pt x="359" y="62"/>
                      </a:cubicBezTo>
                      <a:cubicBezTo>
                        <a:pt x="353" y="38"/>
                        <a:pt x="333" y="18"/>
                        <a:pt x="309" y="12"/>
                      </a:cubicBezTo>
                      <a:cubicBezTo>
                        <a:pt x="262" y="0"/>
                        <a:pt x="220" y="36"/>
                        <a:pt x="220" y="81"/>
                      </a:cubicBezTo>
                      <a:cubicBezTo>
                        <a:pt x="220" y="96"/>
                        <a:pt x="225" y="110"/>
                        <a:pt x="233" y="122"/>
                      </a:cubicBezTo>
                      <a:cubicBezTo>
                        <a:pt x="110" y="270"/>
                        <a:pt x="110" y="270"/>
                        <a:pt x="110" y="270"/>
                      </a:cubicBezTo>
                      <a:cubicBezTo>
                        <a:pt x="95" y="263"/>
                        <a:pt x="78" y="261"/>
                        <a:pt x="59" y="266"/>
                      </a:cubicBezTo>
                      <a:cubicBezTo>
                        <a:pt x="36" y="273"/>
                        <a:pt x="17" y="293"/>
                        <a:pt x="11" y="316"/>
                      </a:cubicBezTo>
                      <a:cubicBezTo>
                        <a:pt x="0" y="363"/>
                        <a:pt x="35" y="405"/>
                        <a:pt x="80" y="405"/>
                      </a:cubicBezTo>
                      <a:cubicBezTo>
                        <a:pt x="97" y="405"/>
                        <a:pt x="112" y="399"/>
                        <a:pt x="124" y="389"/>
                      </a:cubicBezTo>
                      <a:cubicBezTo>
                        <a:pt x="225" y="463"/>
                        <a:pt x="225" y="463"/>
                        <a:pt x="225" y="463"/>
                      </a:cubicBezTo>
                      <a:cubicBezTo>
                        <a:pt x="219" y="477"/>
                        <a:pt x="218" y="494"/>
                        <a:pt x="223" y="511"/>
                      </a:cubicBezTo>
                      <a:cubicBezTo>
                        <a:pt x="231" y="534"/>
                        <a:pt x="250" y="552"/>
                        <a:pt x="273" y="558"/>
                      </a:cubicBezTo>
                      <a:cubicBezTo>
                        <a:pt x="320" y="569"/>
                        <a:pt x="361" y="534"/>
                        <a:pt x="361" y="489"/>
                      </a:cubicBezTo>
                      <a:cubicBezTo>
                        <a:pt x="361" y="480"/>
                        <a:pt x="360" y="471"/>
                        <a:pt x="357" y="463"/>
                      </a:cubicBezTo>
                      <a:cubicBezTo>
                        <a:pt x="458" y="389"/>
                        <a:pt x="458" y="389"/>
                        <a:pt x="458" y="389"/>
                      </a:cubicBezTo>
                      <a:cubicBezTo>
                        <a:pt x="470" y="399"/>
                        <a:pt x="485" y="405"/>
                        <a:pt x="502" y="405"/>
                      </a:cubicBezTo>
                      <a:cubicBezTo>
                        <a:pt x="547" y="405"/>
                        <a:pt x="582" y="363"/>
                        <a:pt x="571" y="316"/>
                      </a:cubicBezTo>
                      <a:cubicBezTo>
                        <a:pt x="565" y="293"/>
                        <a:pt x="546" y="273"/>
                        <a:pt x="522" y="266"/>
                      </a:cubicBezTo>
                      <a:close/>
                      <a:moveTo>
                        <a:pt x="137" y="293"/>
                      </a:moveTo>
                      <a:cubicBezTo>
                        <a:pt x="261" y="145"/>
                        <a:pt x="261" y="145"/>
                        <a:pt x="261" y="145"/>
                      </a:cubicBezTo>
                      <a:cubicBezTo>
                        <a:pt x="267" y="147"/>
                        <a:pt x="267" y="147"/>
                        <a:pt x="273" y="149"/>
                      </a:cubicBezTo>
                      <a:cubicBezTo>
                        <a:pt x="273" y="421"/>
                        <a:pt x="273" y="421"/>
                        <a:pt x="273" y="421"/>
                      </a:cubicBezTo>
                      <a:cubicBezTo>
                        <a:pt x="263" y="423"/>
                        <a:pt x="254" y="428"/>
                        <a:pt x="246" y="434"/>
                      </a:cubicBezTo>
                      <a:cubicBezTo>
                        <a:pt x="146" y="360"/>
                        <a:pt x="146" y="360"/>
                        <a:pt x="146" y="360"/>
                      </a:cubicBezTo>
                      <a:cubicBezTo>
                        <a:pt x="149" y="352"/>
                        <a:pt x="150" y="343"/>
                        <a:pt x="150" y="334"/>
                      </a:cubicBezTo>
                      <a:cubicBezTo>
                        <a:pt x="150" y="319"/>
                        <a:pt x="146" y="305"/>
                        <a:pt x="137" y="293"/>
                      </a:cubicBezTo>
                      <a:close/>
                      <a:moveTo>
                        <a:pt x="309" y="421"/>
                      </a:moveTo>
                      <a:cubicBezTo>
                        <a:pt x="309" y="149"/>
                        <a:pt x="309" y="149"/>
                        <a:pt x="309" y="149"/>
                      </a:cubicBezTo>
                      <a:cubicBezTo>
                        <a:pt x="315" y="147"/>
                        <a:pt x="315" y="147"/>
                        <a:pt x="321" y="145"/>
                      </a:cubicBezTo>
                      <a:cubicBezTo>
                        <a:pt x="444" y="293"/>
                        <a:pt x="444" y="293"/>
                        <a:pt x="444" y="293"/>
                      </a:cubicBezTo>
                      <a:cubicBezTo>
                        <a:pt x="436" y="305"/>
                        <a:pt x="431" y="319"/>
                        <a:pt x="431" y="334"/>
                      </a:cubicBezTo>
                      <a:cubicBezTo>
                        <a:pt x="431" y="343"/>
                        <a:pt x="433" y="352"/>
                        <a:pt x="436" y="360"/>
                      </a:cubicBezTo>
                      <a:cubicBezTo>
                        <a:pt x="335" y="434"/>
                        <a:pt x="335" y="434"/>
                        <a:pt x="335" y="434"/>
                      </a:cubicBezTo>
                      <a:cubicBezTo>
                        <a:pt x="328" y="428"/>
                        <a:pt x="319" y="423"/>
                        <a:pt x="309" y="4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290" name="Freeform 6"/>
                <p:cNvSpPr>
                  <a:spLocks noEditPoints="1"/>
                </p:cNvSpPr>
                <p:nvPr/>
              </p:nvSpPr>
              <p:spPr bwMode="auto">
                <a:xfrm>
                  <a:off x="892941" y="2650701"/>
                  <a:ext cx="253211" cy="233391"/>
                </a:xfrm>
                <a:custGeom>
                  <a:avLst/>
                  <a:gdLst>
                    <a:gd name="T0" fmla="*/ 481 w 1008"/>
                    <a:gd name="T1" fmla="*/ 13 h 929"/>
                    <a:gd name="T2" fmla="*/ 12 w 1008"/>
                    <a:gd name="T3" fmla="*/ 532 h 929"/>
                    <a:gd name="T4" fmla="*/ 16 w 1008"/>
                    <a:gd name="T5" fmla="*/ 577 h 929"/>
                    <a:gd name="T6" fmla="*/ 486 w 1008"/>
                    <a:gd name="T7" fmla="*/ 921 h 929"/>
                    <a:gd name="T8" fmla="*/ 521 w 1008"/>
                    <a:gd name="T9" fmla="*/ 921 h 929"/>
                    <a:gd name="T10" fmla="*/ 991 w 1008"/>
                    <a:gd name="T11" fmla="*/ 577 h 929"/>
                    <a:gd name="T12" fmla="*/ 996 w 1008"/>
                    <a:gd name="T13" fmla="*/ 532 h 929"/>
                    <a:gd name="T14" fmla="*/ 526 w 1008"/>
                    <a:gd name="T15" fmla="*/ 13 h 929"/>
                    <a:gd name="T16" fmla="*/ 481 w 1008"/>
                    <a:gd name="T17" fmla="*/ 13 h 929"/>
                    <a:gd name="T18" fmla="*/ 88 w 1008"/>
                    <a:gd name="T19" fmla="*/ 538 h 929"/>
                    <a:gd name="T20" fmla="*/ 495 w 1008"/>
                    <a:gd name="T21" fmla="*/ 88 h 929"/>
                    <a:gd name="T22" fmla="*/ 512 w 1008"/>
                    <a:gd name="T23" fmla="*/ 88 h 929"/>
                    <a:gd name="T24" fmla="*/ 920 w 1008"/>
                    <a:gd name="T25" fmla="*/ 538 h 929"/>
                    <a:gd name="T26" fmla="*/ 918 w 1008"/>
                    <a:gd name="T27" fmla="*/ 556 h 929"/>
                    <a:gd name="T28" fmla="*/ 511 w 1008"/>
                    <a:gd name="T29" fmla="*/ 854 h 929"/>
                    <a:gd name="T30" fmla="*/ 496 w 1008"/>
                    <a:gd name="T31" fmla="*/ 854 h 929"/>
                    <a:gd name="T32" fmla="*/ 90 w 1008"/>
                    <a:gd name="T33" fmla="*/ 556 h 929"/>
                    <a:gd name="T34" fmla="*/ 88 w 1008"/>
                    <a:gd name="T35" fmla="*/ 5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8" h="929">
                      <a:moveTo>
                        <a:pt x="481" y="13"/>
                      </a:moveTo>
                      <a:cubicBezTo>
                        <a:pt x="12" y="532"/>
                        <a:pt x="12" y="532"/>
                        <a:pt x="12" y="532"/>
                      </a:cubicBezTo>
                      <a:cubicBezTo>
                        <a:pt x="0" y="545"/>
                        <a:pt x="2" y="566"/>
                        <a:pt x="16" y="577"/>
                      </a:cubicBezTo>
                      <a:cubicBezTo>
                        <a:pt x="486" y="921"/>
                        <a:pt x="486" y="921"/>
                        <a:pt x="486" y="921"/>
                      </a:cubicBezTo>
                      <a:cubicBezTo>
                        <a:pt x="496" y="929"/>
                        <a:pt x="511" y="929"/>
                        <a:pt x="521" y="921"/>
                      </a:cubicBezTo>
                      <a:cubicBezTo>
                        <a:pt x="991" y="577"/>
                        <a:pt x="991" y="577"/>
                        <a:pt x="991" y="577"/>
                      </a:cubicBezTo>
                      <a:cubicBezTo>
                        <a:pt x="1006" y="566"/>
                        <a:pt x="1008" y="545"/>
                        <a:pt x="996" y="532"/>
                      </a:cubicBezTo>
                      <a:cubicBezTo>
                        <a:pt x="526" y="13"/>
                        <a:pt x="526" y="13"/>
                        <a:pt x="526" y="13"/>
                      </a:cubicBezTo>
                      <a:cubicBezTo>
                        <a:pt x="514" y="0"/>
                        <a:pt x="493" y="0"/>
                        <a:pt x="481" y="13"/>
                      </a:cubicBezTo>
                      <a:close/>
                      <a:moveTo>
                        <a:pt x="88" y="538"/>
                      </a:moveTo>
                      <a:cubicBezTo>
                        <a:pt x="495" y="88"/>
                        <a:pt x="495" y="88"/>
                        <a:pt x="495" y="88"/>
                      </a:cubicBezTo>
                      <a:cubicBezTo>
                        <a:pt x="499" y="83"/>
                        <a:pt x="508" y="83"/>
                        <a:pt x="512" y="88"/>
                      </a:cubicBezTo>
                      <a:cubicBezTo>
                        <a:pt x="920" y="538"/>
                        <a:pt x="920" y="538"/>
                        <a:pt x="920" y="538"/>
                      </a:cubicBezTo>
                      <a:cubicBezTo>
                        <a:pt x="924" y="543"/>
                        <a:pt x="924" y="551"/>
                        <a:pt x="918" y="556"/>
                      </a:cubicBezTo>
                      <a:cubicBezTo>
                        <a:pt x="511" y="854"/>
                        <a:pt x="511" y="854"/>
                        <a:pt x="511" y="854"/>
                      </a:cubicBezTo>
                      <a:cubicBezTo>
                        <a:pt x="506" y="857"/>
                        <a:pt x="501" y="857"/>
                        <a:pt x="496" y="854"/>
                      </a:cubicBezTo>
                      <a:cubicBezTo>
                        <a:pt x="90" y="556"/>
                        <a:pt x="90" y="556"/>
                        <a:pt x="90" y="556"/>
                      </a:cubicBezTo>
                      <a:cubicBezTo>
                        <a:pt x="84" y="551"/>
                        <a:pt x="83" y="543"/>
                        <a:pt x="88" y="53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cxnSp>
            <p:nvCxnSpPr>
              <p:cNvPr id="285" name="Straight Arrow Connector 284"/>
              <p:cNvCxnSpPr/>
              <p:nvPr/>
            </p:nvCxnSpPr>
            <p:spPr>
              <a:xfrm flipH="1">
                <a:off x="1376464" y="2703197"/>
                <a:ext cx="134578" cy="126584"/>
              </a:xfrm>
              <a:prstGeom prst="straightConnector1">
                <a:avLst/>
              </a:prstGeom>
              <a:ln w="19050">
                <a:solidFill>
                  <a:srgbClr val="002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rot="16200000" flipH="1">
                <a:off x="1865129" y="2699135"/>
                <a:ext cx="134578" cy="126584"/>
              </a:xfrm>
              <a:prstGeom prst="straightConnector1">
                <a:avLst/>
              </a:prstGeom>
              <a:ln w="19050">
                <a:solidFill>
                  <a:srgbClr val="002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p:nvPr/>
            </p:nvCxnSpPr>
            <p:spPr>
              <a:xfrm>
                <a:off x="1376464" y="3065155"/>
                <a:ext cx="134578" cy="126584"/>
              </a:xfrm>
              <a:prstGeom prst="straightConnector1">
                <a:avLst/>
              </a:prstGeom>
              <a:ln w="19050">
                <a:solidFill>
                  <a:srgbClr val="002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rot="5400000">
                <a:off x="1865129" y="3061093"/>
                <a:ext cx="134578" cy="126584"/>
              </a:xfrm>
              <a:prstGeom prst="straightConnector1">
                <a:avLst/>
              </a:prstGeom>
              <a:ln w="19050">
                <a:solidFill>
                  <a:srgbClr val="002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grpSp>
      <p:pic>
        <p:nvPicPr>
          <p:cNvPr id="110" name="Picture 109"/>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5779079" y="1731044"/>
            <a:ext cx="851475" cy="851474"/>
          </a:xfrm>
          <a:prstGeom prst="rect">
            <a:avLst/>
          </a:prstGeom>
        </p:spPr>
      </p:pic>
      <p:sp>
        <p:nvSpPr>
          <p:cNvPr id="6" name="Rectangle 5"/>
          <p:cNvSpPr/>
          <p:nvPr/>
        </p:nvSpPr>
        <p:spPr bwMode="auto">
          <a:xfrm>
            <a:off x="2533393" y="2152882"/>
            <a:ext cx="2571970" cy="616080"/>
          </a:xfrm>
          <a:prstGeom prst="rect">
            <a:avLst/>
          </a:prstGeom>
          <a:solidFill>
            <a:srgbClr val="F8F8F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5" rIns="0" bIns="45695" numCol="1" spcCol="0" rtlCol="0" fromWordArt="0" anchor="ctr" anchorCtr="0" forceAA="0" compatLnSpc="1">
            <a:prstTxWarp prst="textNoShape">
              <a:avLst/>
            </a:prstTxWarp>
            <a:noAutofit/>
          </a:bodyPr>
          <a:lstStyle/>
          <a:p>
            <a:pPr algn="ctr" defTabSz="913565" fontAlgn="base">
              <a:spcBef>
                <a:spcPct val="0"/>
              </a:spcBef>
              <a:spcAft>
                <a:spcPct val="0"/>
              </a:spcAft>
            </a:pPr>
            <a:endParaRPr lang="en-US" sz="1960" kern="0">
              <a:gradFill>
                <a:gsLst>
                  <a:gs pos="5439">
                    <a:srgbClr val="F8F8F8"/>
                  </a:gs>
                  <a:gs pos="10000">
                    <a:srgbClr val="F8F8F8"/>
                  </a:gs>
                </a:gsLst>
                <a:lin ang="5400000" scaled="0"/>
              </a:gradFill>
            </a:endParaRPr>
          </a:p>
        </p:txBody>
      </p:sp>
      <p:sp>
        <p:nvSpPr>
          <p:cNvPr id="223" name="TextBox 222"/>
          <p:cNvSpPr txBox="1"/>
          <p:nvPr/>
        </p:nvSpPr>
        <p:spPr>
          <a:xfrm>
            <a:off x="9297106" y="2204436"/>
            <a:ext cx="2462747" cy="1056300"/>
          </a:xfrm>
          <a:prstGeom prst="rect">
            <a:avLst/>
          </a:prstGeom>
          <a:noFill/>
        </p:spPr>
        <p:txBody>
          <a:bodyPr wrap="square" lIns="249212" tIns="199369" rIns="249212" bIns="199369" rtlCol="0">
            <a:spAutoFit/>
          </a:bodyPr>
          <a:lstStyle/>
          <a:p>
            <a:pPr algn="ctr" defTabSz="1245904">
              <a:lnSpc>
                <a:spcPts val="1663"/>
              </a:lnSpc>
              <a:defRPr/>
            </a:pPr>
            <a:r>
              <a:rPr lang="en-US" sz="1363" kern="0" dirty="0">
                <a:solidFill>
                  <a:srgbClr val="FFFFFF"/>
                </a:solidFill>
                <a:latin typeface="Segoe UI"/>
                <a:ea typeface="Segoe UI" panose="020B0502040204020203" pitchFamily="34" charset="0"/>
                <a:cs typeface="Segoe UI" panose="020B0502040204020203" pitchFamily="34" charset="0"/>
              </a:rPr>
              <a:t>Extend enterprise-grade security to your cloud and SaaS apps </a:t>
            </a:r>
          </a:p>
        </p:txBody>
      </p:sp>
      <p:grpSp>
        <p:nvGrpSpPr>
          <p:cNvPr id="8" name="Group 7"/>
          <p:cNvGrpSpPr/>
          <p:nvPr/>
        </p:nvGrpSpPr>
        <p:grpSpPr>
          <a:xfrm>
            <a:off x="540244" y="3182548"/>
            <a:ext cx="2676100" cy="3419196"/>
            <a:chOff x="377233" y="2384258"/>
            <a:chExt cx="2677556" cy="3421058"/>
          </a:xfrm>
        </p:grpSpPr>
        <p:sp>
          <p:nvSpPr>
            <p:cNvPr id="153" name="Rectangle 152"/>
            <p:cNvSpPr/>
            <p:nvPr/>
          </p:nvSpPr>
          <p:spPr bwMode="auto">
            <a:xfrm>
              <a:off x="1887470" y="2446344"/>
              <a:ext cx="868968" cy="4374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55" tIns="46604" rIns="182755" bIns="46604" numCol="1" rtlCol="0" anchor="ctr" anchorCtr="0" compatLnSpc="1">
              <a:prstTxWarp prst="textNoShape">
                <a:avLst/>
              </a:prstTxWarp>
            </a:bodyPr>
            <a:lstStyle/>
            <a:p>
              <a:pPr defTabSz="837247">
                <a:defRPr/>
              </a:pPr>
              <a:r>
                <a:rPr lang="en-US" sz="1100" b="1" kern="0">
                  <a:solidFill>
                    <a:srgbClr val="FFFFFF"/>
                  </a:solidFill>
                  <a:latin typeface="Segoe UI"/>
                  <a:ea typeface="Segoe UI" panose="020B0502040204020203" pitchFamily="34" charset="0"/>
                  <a:cs typeface="Segoe UI" panose="020B0502040204020203" pitchFamily="34" charset="0"/>
                </a:rPr>
                <a:t>Intune</a:t>
              </a:r>
            </a:p>
          </p:txBody>
        </p:sp>
        <p:sp>
          <p:nvSpPr>
            <p:cNvPr id="154" name="Oval 153"/>
            <p:cNvSpPr/>
            <p:nvPr/>
          </p:nvSpPr>
          <p:spPr>
            <a:xfrm>
              <a:off x="377233" y="2818206"/>
              <a:ext cx="2677556" cy="2677556"/>
            </a:xfrm>
            <a:prstGeom prst="ellipse">
              <a:avLst/>
            </a:prstGeom>
            <a:solidFill>
              <a:schemeClr val="bg1"/>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37247">
                <a:defRPr/>
              </a:pPr>
              <a:endParaRPr lang="en-US" sz="1650" kern="0">
                <a:solidFill>
                  <a:srgbClr val="505050"/>
                </a:solidFill>
                <a:latin typeface="Calibri" panose="020F0502020204030204"/>
              </a:endParaRPr>
            </a:p>
          </p:txBody>
        </p:sp>
        <p:sp>
          <p:nvSpPr>
            <p:cNvPr id="155" name="TextBox 154"/>
            <p:cNvSpPr txBox="1"/>
            <p:nvPr/>
          </p:nvSpPr>
          <p:spPr>
            <a:xfrm>
              <a:off x="715231" y="4219506"/>
              <a:ext cx="2074561" cy="761871"/>
            </a:xfrm>
            <a:prstGeom prst="rect">
              <a:avLst/>
            </a:prstGeom>
            <a:noFill/>
          </p:spPr>
          <p:txBody>
            <a:bodyPr wrap="square" lIns="249212" tIns="199369" rIns="249212" bIns="199369" rtlCol="0">
              <a:spAutoFit/>
            </a:bodyPr>
            <a:lstStyle/>
            <a:p>
              <a:pPr algn="ctr" defTabSz="1245904">
                <a:lnSpc>
                  <a:spcPts val="1363"/>
                </a:lnSpc>
                <a:defRPr/>
              </a:pPr>
              <a:r>
                <a:rPr lang="en-US" sz="1363" kern="0">
                  <a:solidFill>
                    <a:srgbClr val="0078D7"/>
                  </a:solidFill>
                  <a:latin typeface="Segoe UI"/>
                  <a:ea typeface="Segoe UI" panose="020B0502040204020203" pitchFamily="34" charset="0"/>
                  <a:cs typeface="Segoe UI" panose="020B0502040204020203" pitchFamily="34" charset="0"/>
                </a:rPr>
                <a:t>Protect your users, devices, and apps</a:t>
              </a:r>
            </a:p>
          </p:txBody>
        </p:sp>
        <p:sp>
          <p:nvSpPr>
            <p:cNvPr id="156" name="Oval 155"/>
            <p:cNvSpPr/>
            <p:nvPr/>
          </p:nvSpPr>
          <p:spPr bwMode="auto">
            <a:xfrm>
              <a:off x="1435586" y="2384258"/>
              <a:ext cx="589639" cy="589639"/>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4" rIns="0" bIns="46604" numCol="1" rtlCol="0" anchor="ctr" anchorCtr="0" compatLnSpc="1">
              <a:prstTxWarp prst="textNoShape">
                <a:avLst/>
              </a:prstTxWarp>
            </a:bodyPr>
            <a:lstStyle/>
            <a:p>
              <a:pPr algn="ctr" defTabSz="931745" fontAlgn="base">
                <a:spcBef>
                  <a:spcPct val="0"/>
                </a:spcBef>
                <a:spcAft>
                  <a:spcPct val="0"/>
                </a:spcAft>
                <a:defRPr/>
              </a:pPr>
              <a:endParaRPr lang="en-US" sz="1999" kern="0">
                <a:gradFill>
                  <a:gsLst>
                    <a:gs pos="0">
                      <a:srgbClr val="FFFFFF"/>
                    </a:gs>
                    <a:gs pos="100000">
                      <a:srgbClr val="FFFFFF"/>
                    </a:gs>
                  </a:gsLst>
                  <a:lin ang="5400000" scaled="0"/>
                </a:gradFill>
                <a:latin typeface="Segoe UI"/>
              </a:endParaRPr>
            </a:p>
          </p:txBody>
        </p:sp>
        <p:pic>
          <p:nvPicPr>
            <p:cNvPr id="157" name="Picture 156"/>
            <p:cNvPicPr>
              <a:picLocks noChangeAspect="1"/>
            </p:cNvPicPr>
            <p:nvPr/>
          </p:nvPicPr>
          <p:blipFill>
            <a:blip r:embed="rId12"/>
            <a:stretch>
              <a:fillRect/>
            </a:stretch>
          </p:blipFill>
          <p:spPr>
            <a:xfrm>
              <a:off x="1557012" y="2511326"/>
              <a:ext cx="334961" cy="381700"/>
            </a:xfrm>
            <a:prstGeom prst="rect">
              <a:avLst/>
            </a:prstGeom>
          </p:spPr>
        </p:pic>
        <p:grpSp>
          <p:nvGrpSpPr>
            <p:cNvPr id="158" name="Group 157"/>
            <p:cNvGrpSpPr/>
            <p:nvPr/>
          </p:nvGrpSpPr>
          <p:grpSpPr>
            <a:xfrm>
              <a:off x="955649" y="4895395"/>
              <a:ext cx="1562158" cy="909921"/>
              <a:chOff x="3508260" y="3926618"/>
              <a:chExt cx="711355" cy="414347"/>
            </a:xfrm>
          </p:grpSpPr>
          <p:sp>
            <p:nvSpPr>
              <p:cNvPr id="159" name="Freeform 10"/>
              <p:cNvSpPr>
                <a:spLocks/>
              </p:cNvSpPr>
              <p:nvPr/>
            </p:nvSpPr>
            <p:spPr bwMode="auto">
              <a:xfrm>
                <a:off x="3916787"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162" name="Freeform 10"/>
              <p:cNvSpPr>
                <a:spLocks/>
              </p:cNvSpPr>
              <p:nvPr/>
            </p:nvSpPr>
            <p:spPr bwMode="auto">
              <a:xfrm>
                <a:off x="3508260" y="3947862"/>
                <a:ext cx="302828" cy="3241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163" name="Freeform 10"/>
              <p:cNvSpPr>
                <a:spLocks/>
              </p:cNvSpPr>
              <p:nvPr/>
            </p:nvSpPr>
            <p:spPr bwMode="auto">
              <a:xfrm>
                <a:off x="3675587" y="3926618"/>
                <a:ext cx="387151" cy="414347"/>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2050"/>
              </a:solidFill>
              <a:ln w="19050">
                <a:solidFill>
                  <a:schemeClr val="bg1"/>
                </a:solid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grpSp>
          <p:nvGrpSpPr>
            <p:cNvPr id="165" name="Group 164"/>
            <p:cNvGrpSpPr/>
            <p:nvPr/>
          </p:nvGrpSpPr>
          <p:grpSpPr>
            <a:xfrm>
              <a:off x="858289" y="3324830"/>
              <a:ext cx="1616856" cy="950635"/>
              <a:chOff x="5475288" y="2840836"/>
              <a:chExt cx="1293994" cy="760807"/>
            </a:xfrm>
          </p:grpSpPr>
          <p:grpSp>
            <p:nvGrpSpPr>
              <p:cNvPr id="166" name="Group 165"/>
              <p:cNvGrpSpPr>
                <a:grpSpLocks noChangeAspect="1"/>
              </p:cNvGrpSpPr>
              <p:nvPr/>
            </p:nvGrpSpPr>
            <p:grpSpPr>
              <a:xfrm>
                <a:off x="6085784" y="3206876"/>
                <a:ext cx="274320" cy="281750"/>
                <a:chOff x="3289504" y="3713819"/>
                <a:chExt cx="165633" cy="170119"/>
              </a:xfrm>
            </p:grpSpPr>
            <p:sp>
              <p:nvSpPr>
                <p:cNvPr id="178" name="Rounded Rectangle 177"/>
                <p:cNvSpPr/>
                <p:nvPr/>
              </p:nvSpPr>
              <p:spPr bwMode="auto">
                <a:xfrm>
                  <a:off x="3289504" y="3713819"/>
                  <a:ext cx="165633" cy="170119"/>
                </a:xfrm>
                <a:prstGeom prst="roundRect">
                  <a:avLst/>
                </a:prstGeom>
                <a:solidFill>
                  <a:srgbClr val="0073B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0514" rIns="0" bIns="40514" numCol="1" rtlCol="0" anchor="ctr" anchorCtr="0" compatLnSpc="1">
                  <a:prstTxWarp prst="textNoShape">
                    <a:avLst/>
                  </a:prstTxWarp>
                </a:bodyPr>
                <a:lstStyle/>
                <a:p>
                  <a:pPr algn="ctr" defTabSz="809962" fontAlgn="base">
                    <a:spcBef>
                      <a:spcPct val="0"/>
                    </a:spcBef>
                    <a:spcAft>
                      <a:spcPct val="0"/>
                    </a:spcAft>
                  </a:pPr>
                  <a:endParaRPr lang="en-US" sz="1739" kern="0">
                    <a:gradFill>
                      <a:gsLst>
                        <a:gs pos="0">
                          <a:srgbClr val="FFFFFF"/>
                        </a:gs>
                        <a:gs pos="100000">
                          <a:srgbClr val="FFFFFF"/>
                        </a:gs>
                      </a:gsLst>
                      <a:lin ang="5400000" scaled="0"/>
                    </a:gradFill>
                    <a:latin typeface="Calibri" panose="020F0502020204030204"/>
                  </a:endParaRPr>
                </a:p>
              </p:txBody>
            </p:sp>
            <p:pic>
              <p:nvPicPr>
                <p:cNvPr id="179" name="Picture 178"/>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310990" y="3732343"/>
                  <a:ext cx="131735" cy="131735"/>
                </a:xfrm>
                <a:prstGeom prst="rect">
                  <a:avLst/>
                </a:prstGeom>
              </p:spPr>
            </p:pic>
          </p:grpSp>
          <p:grpSp>
            <p:nvGrpSpPr>
              <p:cNvPr id="167" name="Group 166"/>
              <p:cNvGrpSpPr>
                <a:grpSpLocks noChangeAspect="1"/>
              </p:cNvGrpSpPr>
              <p:nvPr/>
            </p:nvGrpSpPr>
            <p:grpSpPr>
              <a:xfrm>
                <a:off x="5642213" y="2897161"/>
                <a:ext cx="274320" cy="262491"/>
                <a:chOff x="3484141" y="3827416"/>
                <a:chExt cx="170956" cy="163584"/>
              </a:xfrm>
            </p:grpSpPr>
            <p:sp>
              <p:nvSpPr>
                <p:cNvPr id="176" name="Rounded Rectangle 175"/>
                <p:cNvSpPr/>
                <p:nvPr/>
              </p:nvSpPr>
              <p:spPr bwMode="auto">
                <a:xfrm>
                  <a:off x="3484141" y="3827416"/>
                  <a:ext cx="170956" cy="163584"/>
                </a:xfrm>
                <a:prstGeom prst="roundRect">
                  <a:avLst/>
                </a:prstGeom>
                <a:solidFill>
                  <a:srgbClr val="2D5DA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0514" rIns="0" bIns="40514" numCol="1" rtlCol="0" anchor="ctr" anchorCtr="0" compatLnSpc="1">
                  <a:prstTxWarp prst="textNoShape">
                    <a:avLst/>
                  </a:prstTxWarp>
                </a:bodyPr>
                <a:lstStyle/>
                <a:p>
                  <a:pPr algn="ctr" defTabSz="809962" fontAlgn="base">
                    <a:spcBef>
                      <a:spcPct val="0"/>
                    </a:spcBef>
                    <a:spcAft>
                      <a:spcPct val="0"/>
                    </a:spcAft>
                  </a:pPr>
                  <a:endParaRPr lang="en-US" sz="1739" kern="0">
                    <a:gradFill>
                      <a:gsLst>
                        <a:gs pos="0">
                          <a:srgbClr val="FFFFFF"/>
                        </a:gs>
                        <a:gs pos="100000">
                          <a:srgbClr val="FFFFFF"/>
                        </a:gs>
                      </a:gsLst>
                      <a:lin ang="5400000" scaled="0"/>
                    </a:gradFill>
                    <a:latin typeface="Calibri" panose="020F0502020204030204"/>
                  </a:endParaRPr>
                </a:p>
              </p:txBody>
            </p:sp>
            <p:pic>
              <p:nvPicPr>
                <p:cNvPr id="177" name="Picture 176"/>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3500772" y="3847787"/>
                  <a:ext cx="135969" cy="126675"/>
                </a:xfrm>
                <a:prstGeom prst="rect">
                  <a:avLst/>
                </a:prstGeom>
              </p:spPr>
            </p:pic>
          </p:grpSp>
          <p:grpSp>
            <p:nvGrpSpPr>
              <p:cNvPr id="168" name="Group 167"/>
              <p:cNvGrpSpPr>
                <a:grpSpLocks noChangeAspect="1"/>
              </p:cNvGrpSpPr>
              <p:nvPr/>
            </p:nvGrpSpPr>
            <p:grpSpPr>
              <a:xfrm>
                <a:off x="6494962" y="2897162"/>
                <a:ext cx="274320" cy="262490"/>
                <a:chOff x="3681450" y="3709668"/>
                <a:chExt cx="169966" cy="162636"/>
              </a:xfrm>
            </p:grpSpPr>
            <p:sp>
              <p:nvSpPr>
                <p:cNvPr id="174" name="Rounded Rectangle 173"/>
                <p:cNvSpPr/>
                <p:nvPr/>
              </p:nvSpPr>
              <p:spPr bwMode="auto">
                <a:xfrm>
                  <a:off x="3681450" y="3709668"/>
                  <a:ext cx="169966" cy="162636"/>
                </a:xfrm>
                <a:prstGeom prst="roundRect">
                  <a:avLst/>
                </a:prstGeom>
                <a:solidFill>
                  <a:srgbClr val="247D4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0514" rIns="0" bIns="40514" numCol="1" rtlCol="0" anchor="ctr" anchorCtr="0" compatLnSpc="1">
                  <a:prstTxWarp prst="textNoShape">
                    <a:avLst/>
                  </a:prstTxWarp>
                </a:bodyPr>
                <a:lstStyle/>
                <a:p>
                  <a:pPr algn="ctr" defTabSz="809962" fontAlgn="base">
                    <a:spcBef>
                      <a:spcPct val="0"/>
                    </a:spcBef>
                    <a:spcAft>
                      <a:spcPct val="0"/>
                    </a:spcAft>
                  </a:pPr>
                  <a:endParaRPr lang="en-US" sz="1739" kern="0">
                    <a:gradFill>
                      <a:gsLst>
                        <a:gs pos="0">
                          <a:srgbClr val="FFFFFF"/>
                        </a:gs>
                        <a:gs pos="100000">
                          <a:srgbClr val="FFFFFF"/>
                        </a:gs>
                      </a:gsLst>
                      <a:lin ang="5400000" scaled="0"/>
                    </a:gradFill>
                    <a:latin typeface="Calibri" panose="020F0502020204030204"/>
                  </a:endParaRPr>
                </a:p>
              </p:txBody>
            </p:sp>
            <p:pic>
              <p:nvPicPr>
                <p:cNvPr id="175" name="Picture 174"/>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698394" y="3727125"/>
                  <a:ext cx="135181" cy="125940"/>
                </a:xfrm>
                <a:prstGeom prst="rect">
                  <a:avLst/>
                </a:prstGeom>
              </p:spPr>
            </p:pic>
          </p:grpSp>
          <p:sp>
            <p:nvSpPr>
              <p:cNvPr id="169" name="Freeform 5"/>
              <p:cNvSpPr>
                <a:spLocks noEditPoints="1"/>
              </p:cNvSpPr>
              <p:nvPr/>
            </p:nvSpPr>
            <p:spPr bwMode="auto">
              <a:xfrm>
                <a:off x="6562735" y="3236169"/>
                <a:ext cx="204365" cy="365474"/>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170" name="Freeform 31"/>
              <p:cNvSpPr>
                <a:spLocks noEditPoints="1"/>
              </p:cNvSpPr>
              <p:nvPr/>
            </p:nvSpPr>
            <p:spPr bwMode="auto">
              <a:xfrm>
                <a:off x="6013525" y="2840836"/>
                <a:ext cx="384445" cy="257784"/>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nvGrpSpPr>
              <p:cNvPr id="171" name="Group 170"/>
              <p:cNvGrpSpPr/>
              <p:nvPr/>
            </p:nvGrpSpPr>
            <p:grpSpPr>
              <a:xfrm>
                <a:off x="5475288" y="3255361"/>
                <a:ext cx="535038" cy="295640"/>
                <a:chOff x="12493625" y="-298450"/>
                <a:chExt cx="10480675" cy="5791201"/>
              </a:xfrm>
              <a:solidFill>
                <a:srgbClr val="002050"/>
              </a:solidFill>
            </p:grpSpPr>
            <p:sp>
              <p:nvSpPr>
                <p:cNvPr id="172" name="Freeform 5"/>
                <p:cNvSpPr>
                  <a:spLocks noEditPoints="1"/>
                </p:cNvSpPr>
                <p:nvPr/>
              </p:nvSpPr>
              <p:spPr bwMode="auto">
                <a:xfrm>
                  <a:off x="13830300" y="-298450"/>
                  <a:ext cx="7831138" cy="5257800"/>
                </a:xfrm>
                <a:custGeom>
                  <a:avLst/>
                  <a:gdLst>
                    <a:gd name="T0" fmla="*/ 70 w 2086"/>
                    <a:gd name="T1" fmla="*/ 1399 h 1399"/>
                    <a:gd name="T2" fmla="*/ 2017 w 2086"/>
                    <a:gd name="T3" fmla="*/ 1399 h 1399"/>
                    <a:gd name="T4" fmla="*/ 2086 w 2086"/>
                    <a:gd name="T5" fmla="*/ 1329 h 1399"/>
                    <a:gd name="T6" fmla="*/ 2086 w 2086"/>
                    <a:gd name="T7" fmla="*/ 70 h 1399"/>
                    <a:gd name="T8" fmla="*/ 2017 w 2086"/>
                    <a:gd name="T9" fmla="*/ 0 h 1399"/>
                    <a:gd name="T10" fmla="*/ 70 w 2086"/>
                    <a:gd name="T11" fmla="*/ 0 h 1399"/>
                    <a:gd name="T12" fmla="*/ 0 w 2086"/>
                    <a:gd name="T13" fmla="*/ 70 h 1399"/>
                    <a:gd name="T14" fmla="*/ 0 w 2086"/>
                    <a:gd name="T15" fmla="*/ 1329 h 1399"/>
                    <a:gd name="T16" fmla="*/ 70 w 2086"/>
                    <a:gd name="T17" fmla="*/ 1399 h 1399"/>
                    <a:gd name="T18" fmla="*/ 137 w 2086"/>
                    <a:gd name="T19" fmla="*/ 143 h 1399"/>
                    <a:gd name="T20" fmla="*/ 1948 w 2086"/>
                    <a:gd name="T21" fmla="*/ 143 h 1399"/>
                    <a:gd name="T22" fmla="*/ 1948 w 2086"/>
                    <a:gd name="T23" fmla="*/ 1251 h 1399"/>
                    <a:gd name="T24" fmla="*/ 137 w 2086"/>
                    <a:gd name="T25" fmla="*/ 1251 h 1399"/>
                    <a:gd name="T26" fmla="*/ 137 w 2086"/>
                    <a:gd name="T27" fmla="*/ 143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6" h="1399">
                      <a:moveTo>
                        <a:pt x="70" y="1399"/>
                      </a:moveTo>
                      <a:cubicBezTo>
                        <a:pt x="2017" y="1399"/>
                        <a:pt x="2017" y="1399"/>
                        <a:pt x="2017" y="1399"/>
                      </a:cubicBezTo>
                      <a:cubicBezTo>
                        <a:pt x="2058" y="1399"/>
                        <a:pt x="2086" y="1371"/>
                        <a:pt x="2086" y="1329"/>
                      </a:cubicBezTo>
                      <a:cubicBezTo>
                        <a:pt x="2086" y="119"/>
                        <a:pt x="2086" y="70"/>
                        <a:pt x="2086" y="70"/>
                      </a:cubicBezTo>
                      <a:cubicBezTo>
                        <a:pt x="2086" y="28"/>
                        <a:pt x="2058" y="0"/>
                        <a:pt x="2017" y="0"/>
                      </a:cubicBezTo>
                      <a:cubicBezTo>
                        <a:pt x="70" y="0"/>
                        <a:pt x="70" y="0"/>
                        <a:pt x="70" y="0"/>
                      </a:cubicBezTo>
                      <a:cubicBezTo>
                        <a:pt x="35" y="0"/>
                        <a:pt x="0" y="28"/>
                        <a:pt x="0" y="70"/>
                      </a:cubicBezTo>
                      <a:cubicBezTo>
                        <a:pt x="0" y="1280"/>
                        <a:pt x="0" y="1329"/>
                        <a:pt x="0" y="1329"/>
                      </a:cubicBezTo>
                      <a:cubicBezTo>
                        <a:pt x="0" y="1371"/>
                        <a:pt x="35" y="1399"/>
                        <a:pt x="70" y="1399"/>
                      </a:cubicBezTo>
                      <a:close/>
                      <a:moveTo>
                        <a:pt x="137" y="143"/>
                      </a:moveTo>
                      <a:cubicBezTo>
                        <a:pt x="1948" y="143"/>
                        <a:pt x="1948" y="143"/>
                        <a:pt x="1948" y="143"/>
                      </a:cubicBezTo>
                      <a:cubicBezTo>
                        <a:pt x="1948" y="1251"/>
                        <a:pt x="1948" y="1251"/>
                        <a:pt x="1948" y="1251"/>
                      </a:cubicBezTo>
                      <a:cubicBezTo>
                        <a:pt x="137" y="1251"/>
                        <a:pt x="137" y="1251"/>
                        <a:pt x="137" y="1251"/>
                      </a:cubicBezTo>
                      <a:lnTo>
                        <a:pt x="137"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173" name="Freeform 6"/>
                <p:cNvSpPr>
                  <a:spLocks/>
                </p:cNvSpPr>
                <p:nvPr/>
              </p:nvSpPr>
              <p:spPr bwMode="auto">
                <a:xfrm>
                  <a:off x="12493625" y="5075238"/>
                  <a:ext cx="10480675" cy="417513"/>
                </a:xfrm>
                <a:custGeom>
                  <a:avLst/>
                  <a:gdLst>
                    <a:gd name="T0" fmla="*/ 0 w 2792"/>
                    <a:gd name="T1" fmla="*/ 0 h 111"/>
                    <a:gd name="T2" fmla="*/ 0 w 2792"/>
                    <a:gd name="T3" fmla="*/ 68 h 111"/>
                    <a:gd name="T4" fmla="*/ 91 w 2792"/>
                    <a:gd name="T5" fmla="*/ 111 h 111"/>
                    <a:gd name="T6" fmla="*/ 2701 w 2792"/>
                    <a:gd name="T7" fmla="*/ 111 h 111"/>
                    <a:gd name="T8" fmla="*/ 2792 w 2792"/>
                    <a:gd name="T9" fmla="*/ 68 h 111"/>
                    <a:gd name="T10" fmla="*/ 2792 w 2792"/>
                    <a:gd name="T11" fmla="*/ 0 h 111"/>
                    <a:gd name="T12" fmla="*/ 0 w 2792"/>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2792" h="111">
                      <a:moveTo>
                        <a:pt x="0" y="0"/>
                      </a:moveTo>
                      <a:cubicBezTo>
                        <a:pt x="0" y="68"/>
                        <a:pt x="0" y="68"/>
                        <a:pt x="0" y="68"/>
                      </a:cubicBezTo>
                      <a:cubicBezTo>
                        <a:pt x="0" y="68"/>
                        <a:pt x="63" y="111"/>
                        <a:pt x="91" y="111"/>
                      </a:cubicBezTo>
                      <a:cubicBezTo>
                        <a:pt x="2701" y="111"/>
                        <a:pt x="2701" y="111"/>
                        <a:pt x="2701" y="111"/>
                      </a:cubicBezTo>
                      <a:cubicBezTo>
                        <a:pt x="2729" y="111"/>
                        <a:pt x="2792" y="68"/>
                        <a:pt x="2792" y="68"/>
                      </a:cubicBezTo>
                      <a:cubicBezTo>
                        <a:pt x="2792" y="20"/>
                        <a:pt x="2792" y="5"/>
                        <a:pt x="279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grpSp>
      </p:grpSp>
      <p:sp>
        <p:nvSpPr>
          <p:cNvPr id="226" name="TextBox 225"/>
          <p:cNvSpPr txBox="1"/>
          <p:nvPr/>
        </p:nvSpPr>
        <p:spPr>
          <a:xfrm>
            <a:off x="2308913" y="1950677"/>
            <a:ext cx="3066605" cy="105665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249212" tIns="199369" rIns="249212" bIns="199369" rtlCol="0">
            <a:spAutoFit/>
          </a:bodyPr>
          <a:lstStyle/>
          <a:p>
            <a:pPr algn="ctr" defTabSz="1245904">
              <a:lnSpc>
                <a:spcPts val="1663"/>
              </a:lnSpc>
              <a:defRPr/>
            </a:pPr>
            <a:r>
              <a:rPr lang="en-US" sz="1363" kern="0" dirty="0">
                <a:solidFill>
                  <a:srgbClr val="FFFFFF"/>
                </a:solidFill>
                <a:latin typeface="Segoe UI"/>
                <a:ea typeface="Segoe UI" panose="020B0502040204020203" pitchFamily="34" charset="0"/>
                <a:cs typeface="Segoe UI" panose="020B0502040204020203" pitchFamily="34" charset="0"/>
              </a:rPr>
              <a:t>Manage identity with hybrid integration to protect application access from identity attacks</a:t>
            </a:r>
          </a:p>
        </p:txBody>
      </p:sp>
      <p:sp>
        <p:nvSpPr>
          <p:cNvPr id="183" name="Title 1"/>
          <p:cNvSpPr>
            <a:spLocks noGrp="1"/>
          </p:cNvSpPr>
          <p:nvPr>
            <p:ph type="title"/>
          </p:nvPr>
        </p:nvSpPr>
        <p:spPr>
          <a:xfrm>
            <a:off x="174156" y="115806"/>
            <a:ext cx="11880634" cy="609269"/>
          </a:xfrm>
        </p:spPr>
        <p:txBody>
          <a:bodyPr/>
          <a:lstStyle/>
          <a:p>
            <a:pPr defTabSz="854073"/>
            <a:r>
              <a:rPr lang="en-US" dirty="0">
                <a:solidFill>
                  <a:srgbClr val="FFFFFF"/>
                </a:solidFill>
                <a:latin typeface="Segoe UI Light" panose="020B0502040204020203" pitchFamily="34" charset="0"/>
                <a:cs typeface="Segoe UI Light" panose="020B0502040204020203" pitchFamily="34" charset="0"/>
              </a:rPr>
              <a:t>Enterprise Mobility +Security</a:t>
            </a:r>
          </a:p>
        </p:txBody>
      </p:sp>
      <p:sp>
        <p:nvSpPr>
          <p:cNvPr id="117" name="Text Placeholder 1"/>
          <p:cNvSpPr txBox="1">
            <a:spLocks/>
          </p:cNvSpPr>
          <p:nvPr/>
        </p:nvSpPr>
        <p:spPr>
          <a:xfrm>
            <a:off x="165477" y="830845"/>
            <a:ext cx="10661597" cy="894383"/>
          </a:xfrm>
          <a:prstGeom prst="rect">
            <a:avLst/>
          </a:prstGeom>
        </p:spPr>
        <p:txBody>
          <a:bodyPr vert="horz" wrap="square" lIns="146246" tIns="91403" rIns="146246" bIns="91403" rtlCol="0" anchor="t">
            <a:noAutofit/>
          </a:bodyPr>
          <a:lstStyle>
            <a:lvl1pPr defTabSz="854411">
              <a:lnSpc>
                <a:spcPct val="90000"/>
              </a:lnSpc>
              <a:spcBef>
                <a:spcPct val="0"/>
              </a:spcBef>
              <a:buNone/>
              <a:defRPr lang="en-US" sz="4705" b="0" cap="none" spc="-100" baseline="0" dirty="0" smtClean="0">
                <a:ln w="3175">
                  <a:noFill/>
                </a:ln>
                <a:solidFill>
                  <a:schemeClr val="accent3"/>
                </a:solidFill>
                <a:effectLst/>
                <a:latin typeface="Segoe UI Light" panose="020B0502040204020203" pitchFamily="34" charset="0"/>
                <a:cs typeface="Segoe UI Light" panose="020B0502040204020203" pitchFamily="34" charset="0"/>
              </a:defRPr>
            </a:lvl1pPr>
          </a:lstStyle>
          <a:p>
            <a:pPr defTabSz="854073"/>
            <a:r>
              <a:rPr lang="en-US" sz="2349" kern="0" dirty="0">
                <a:solidFill>
                  <a:srgbClr val="FFFFFF"/>
                </a:solidFill>
              </a:rPr>
              <a:t>The Microsoft solution</a:t>
            </a:r>
          </a:p>
        </p:txBody>
      </p:sp>
      <p:sp>
        <p:nvSpPr>
          <p:cNvPr id="147" name="Rectangle 146"/>
          <p:cNvSpPr/>
          <p:nvPr/>
        </p:nvSpPr>
        <p:spPr bwMode="auto">
          <a:xfrm>
            <a:off x="3495816" y="1652388"/>
            <a:ext cx="1912026" cy="437186"/>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755" tIns="46604" rIns="182755" bIns="46604" numCol="1" rtlCol="0" anchor="ctr" anchorCtr="0" compatLnSpc="1">
            <a:prstTxWarp prst="textNoShape">
              <a:avLst/>
            </a:prstTxWarp>
          </a:bodyPr>
          <a:lstStyle/>
          <a:p>
            <a:pPr algn="r" defTabSz="837247">
              <a:defRPr/>
            </a:pPr>
            <a:r>
              <a:rPr lang="en-US" sz="1100" b="1" kern="0" dirty="0">
                <a:solidFill>
                  <a:srgbClr val="FFFFFF"/>
                </a:solidFill>
                <a:latin typeface="Segoe UI"/>
                <a:ea typeface="Segoe UI" panose="020B0502040204020203" pitchFamily="34" charset="0"/>
                <a:cs typeface="Segoe UI" panose="020B0502040204020203" pitchFamily="34" charset="0"/>
              </a:rPr>
              <a:t>Azure Active Directory </a:t>
            </a:r>
          </a:p>
        </p:txBody>
      </p:sp>
    </p:spTree>
    <p:extLst>
      <p:ext uri="{BB962C8B-B14F-4D97-AF65-F5344CB8AC3E}">
        <p14:creationId xmlns:p14="http://schemas.microsoft.com/office/powerpoint/2010/main" val="121606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60282" y="252459"/>
            <a:ext cx="6870800" cy="6604162"/>
            <a:chOff x="3472543" y="2166319"/>
            <a:chExt cx="4993005" cy="4799239"/>
          </a:xfrm>
        </p:grpSpPr>
        <p:grpSp>
          <p:nvGrpSpPr>
            <p:cNvPr id="47" name="Group 46"/>
            <p:cNvGrpSpPr/>
            <p:nvPr/>
          </p:nvGrpSpPr>
          <p:grpSpPr>
            <a:xfrm>
              <a:off x="3472543" y="2166319"/>
              <a:ext cx="4799239" cy="4799239"/>
              <a:chOff x="3716482" y="1761299"/>
              <a:chExt cx="4800600" cy="4800600"/>
            </a:xfrm>
          </p:grpSpPr>
          <p:sp>
            <p:nvSpPr>
              <p:cNvPr id="48" name="Oval 47"/>
              <p:cNvSpPr/>
              <p:nvPr/>
            </p:nvSpPr>
            <p:spPr>
              <a:xfrm>
                <a:off x="4971403" y="3023366"/>
                <a:ext cx="2276077" cy="2276077"/>
              </a:xfrm>
              <a:prstGeom prst="ellipse">
                <a:avLst/>
              </a:prstGeom>
              <a:noFill/>
              <a:ln w="57150" cap="flat" cmpd="sng" algn="ctr">
                <a:solidFill>
                  <a:srgbClr val="F8F8F8">
                    <a:lumMod val="90000"/>
                  </a:srgbClr>
                </a:solidFill>
                <a:prstDash val="sysDot"/>
              </a:ln>
              <a:effectLst/>
            </p:spPr>
            <p:txBody>
              <a:bodyPr rtlCol="0" anchor="ctr"/>
              <a:lstStyle/>
              <a:p>
                <a:pPr algn="ctr" defTabSz="837247">
                  <a:defRPr/>
                </a:pPr>
                <a:endParaRPr lang="en-US" sz="1650" kern="0">
                  <a:solidFill>
                    <a:srgbClr val="505050"/>
                  </a:solidFill>
                  <a:latin typeface="Calibri" panose="020F0502020204030204"/>
                </a:endParaRPr>
              </a:p>
            </p:txBody>
          </p:sp>
          <p:sp>
            <p:nvSpPr>
              <p:cNvPr id="49" name="Oval 48"/>
              <p:cNvSpPr/>
              <p:nvPr/>
            </p:nvSpPr>
            <p:spPr>
              <a:xfrm>
                <a:off x="4619306" y="2649571"/>
                <a:ext cx="2971800" cy="2971800"/>
              </a:xfrm>
              <a:prstGeom prst="ellipse">
                <a:avLst/>
              </a:prstGeom>
              <a:noFill/>
              <a:ln w="57150" cap="flat" cmpd="sng" algn="ctr">
                <a:solidFill>
                  <a:srgbClr val="F8F8F8">
                    <a:lumMod val="90000"/>
                  </a:srgbClr>
                </a:solidFill>
                <a:prstDash val="sysDot"/>
              </a:ln>
              <a:effectLst/>
            </p:spPr>
            <p:txBody>
              <a:bodyPr rtlCol="0" anchor="ctr"/>
              <a:lstStyle/>
              <a:p>
                <a:pPr algn="ctr" defTabSz="837247">
                  <a:defRPr/>
                </a:pPr>
                <a:endParaRPr lang="en-US" sz="1650" kern="0">
                  <a:solidFill>
                    <a:srgbClr val="505050"/>
                  </a:solidFill>
                  <a:latin typeface="Calibri" panose="020F0502020204030204"/>
                </a:endParaRPr>
              </a:p>
            </p:txBody>
          </p:sp>
          <p:sp>
            <p:nvSpPr>
              <p:cNvPr id="50" name="Oval 49"/>
              <p:cNvSpPr/>
              <p:nvPr/>
            </p:nvSpPr>
            <p:spPr>
              <a:xfrm>
                <a:off x="4163735" y="2220268"/>
                <a:ext cx="3886200" cy="3886200"/>
              </a:xfrm>
              <a:prstGeom prst="ellipse">
                <a:avLst/>
              </a:prstGeom>
              <a:noFill/>
              <a:ln w="57150" cap="flat" cmpd="sng" algn="ctr">
                <a:solidFill>
                  <a:srgbClr val="F8F8F8">
                    <a:lumMod val="90000"/>
                  </a:srgbClr>
                </a:solidFill>
                <a:prstDash val="sysDot"/>
              </a:ln>
              <a:effectLst/>
            </p:spPr>
            <p:txBody>
              <a:bodyPr rtlCol="0" anchor="ctr"/>
              <a:lstStyle/>
              <a:p>
                <a:pPr algn="ctr" defTabSz="837247">
                  <a:defRPr/>
                </a:pPr>
                <a:endParaRPr lang="en-US" sz="1650" kern="0">
                  <a:solidFill>
                    <a:srgbClr val="505050"/>
                  </a:solidFill>
                  <a:latin typeface="Calibri" panose="020F0502020204030204"/>
                </a:endParaRPr>
              </a:p>
            </p:txBody>
          </p:sp>
          <p:sp>
            <p:nvSpPr>
              <p:cNvPr id="51" name="Oval 50"/>
              <p:cNvSpPr/>
              <p:nvPr/>
            </p:nvSpPr>
            <p:spPr>
              <a:xfrm>
                <a:off x="3716482" y="1761299"/>
                <a:ext cx="4800600" cy="4800600"/>
              </a:xfrm>
              <a:prstGeom prst="ellipse">
                <a:avLst/>
              </a:prstGeom>
              <a:noFill/>
              <a:ln w="57150" cap="flat" cmpd="sng" algn="ctr">
                <a:solidFill>
                  <a:srgbClr val="F8F8F8">
                    <a:lumMod val="90000"/>
                  </a:srgbClr>
                </a:solidFill>
                <a:prstDash val="sysDot"/>
              </a:ln>
              <a:effectLst/>
            </p:spPr>
            <p:txBody>
              <a:bodyPr rtlCol="0" anchor="ctr"/>
              <a:lstStyle/>
              <a:p>
                <a:pPr algn="ctr" defTabSz="837247">
                  <a:defRPr/>
                </a:pPr>
                <a:endParaRPr lang="en-US" sz="1650" kern="0">
                  <a:solidFill>
                    <a:srgbClr val="505050"/>
                  </a:solidFill>
                  <a:latin typeface="Calibri" panose="020F0502020204030204"/>
                </a:endParaRPr>
              </a:p>
            </p:txBody>
          </p:sp>
        </p:grpSp>
        <p:sp>
          <p:nvSpPr>
            <p:cNvPr id="53" name="Rectangle 52"/>
            <p:cNvSpPr/>
            <p:nvPr/>
          </p:nvSpPr>
          <p:spPr bwMode="auto">
            <a:xfrm>
              <a:off x="6569323" y="4127911"/>
              <a:ext cx="1896225" cy="668225"/>
            </a:xfrm>
            <a:prstGeom prst="rect">
              <a:avLst/>
            </a:prstGeom>
            <a:solidFill>
              <a:srgbClr val="505050"/>
            </a:solidFill>
            <a:ln w="10795" cap="flat" cmpd="sng" algn="ctr">
              <a:noFill/>
              <a:prstDash val="solid"/>
              <a:headEnd type="none" w="med" len="med"/>
              <a:tailEnd type="none" w="med" len="med"/>
            </a:ln>
            <a:effectLst/>
          </p:spPr>
          <p:txBody>
            <a:bodyPr vert="horz" wrap="square" lIns="182755" tIns="46604" rIns="182755" bIns="46604" numCol="1" rtlCol="0" anchor="ctr" anchorCtr="0" compatLnSpc="1">
              <a:prstTxWarp prst="textNoShape">
                <a:avLst/>
              </a:prstTxWarp>
            </a:bodyPr>
            <a:lstStyle/>
            <a:p>
              <a:pPr algn="ctr" defTabSz="837247">
                <a:defRPr/>
              </a:pPr>
              <a:r>
                <a:rPr lang="en-US" sz="1800" b="1" kern="0" dirty="0">
                  <a:solidFill>
                    <a:srgbClr val="FFFFFF"/>
                  </a:solidFill>
                  <a:latin typeface="Segoe UI"/>
                  <a:ea typeface="Segoe UI" panose="020B0502040204020203" pitchFamily="34" charset="0"/>
                  <a:cs typeface="Segoe UI" panose="020B0502040204020203" pitchFamily="34" charset="0"/>
                </a:rPr>
                <a:t>Azure Information Protection</a:t>
              </a:r>
            </a:p>
          </p:txBody>
        </p:sp>
        <p:sp>
          <p:nvSpPr>
            <p:cNvPr id="54" name="Oval 53"/>
            <p:cNvSpPr/>
            <p:nvPr/>
          </p:nvSpPr>
          <p:spPr>
            <a:xfrm>
              <a:off x="5002310" y="3725778"/>
              <a:ext cx="1689179" cy="1689179"/>
            </a:xfrm>
            <a:prstGeom prst="ellipse">
              <a:avLst/>
            </a:prstGeom>
            <a:solidFill>
              <a:srgbClr val="FFFFFF"/>
            </a:solidFill>
            <a:ln w="25400" cap="flat" cmpd="sng" algn="ctr">
              <a:solidFill>
                <a:srgbClr val="F8F8F8">
                  <a:lumMod val="90000"/>
                </a:srgbClr>
              </a:solidFill>
              <a:prstDash val="solid"/>
            </a:ln>
            <a:effectLst/>
          </p:spPr>
          <p:txBody>
            <a:bodyPr rtlCol="0" anchor="ctr"/>
            <a:lstStyle/>
            <a:p>
              <a:pPr algn="ctr" defTabSz="837247">
                <a:defRPr/>
              </a:pPr>
              <a:endParaRPr lang="en-US" sz="1650" kern="0" dirty="0">
                <a:solidFill>
                  <a:srgbClr val="505050"/>
                </a:solidFill>
                <a:latin typeface="Calibri" panose="020F0502020204030204"/>
              </a:endParaRPr>
            </a:p>
          </p:txBody>
        </p:sp>
        <p:grpSp>
          <p:nvGrpSpPr>
            <p:cNvPr id="55" name="Group 54"/>
            <p:cNvGrpSpPr/>
            <p:nvPr/>
          </p:nvGrpSpPr>
          <p:grpSpPr>
            <a:xfrm>
              <a:off x="6363492" y="3764914"/>
              <a:ext cx="601292" cy="601292"/>
              <a:chOff x="5839185" y="5096904"/>
              <a:chExt cx="589722" cy="589722"/>
            </a:xfrm>
          </p:grpSpPr>
          <p:sp>
            <p:nvSpPr>
              <p:cNvPr id="56" name="Oval 55"/>
              <p:cNvSpPr/>
              <p:nvPr/>
            </p:nvSpPr>
            <p:spPr bwMode="auto">
              <a:xfrm>
                <a:off x="5839185" y="5096904"/>
                <a:ext cx="589722" cy="589722"/>
              </a:xfrm>
              <a:prstGeom prst="ellipse">
                <a:avLst/>
              </a:prstGeom>
              <a:solidFill>
                <a:srgbClr val="505050"/>
              </a:solidFill>
              <a:ln w="10795" cap="flat" cmpd="sng" algn="ctr">
                <a:noFill/>
                <a:prstDash val="solid"/>
                <a:headEnd type="none" w="med" len="med"/>
                <a:tailEnd type="none" w="med" len="med"/>
              </a:ln>
              <a:effectLst/>
            </p:spPr>
            <p:txBody>
              <a:bodyPr vert="horz" wrap="square" lIns="0" tIns="46604" rIns="0" bIns="46604" numCol="1" rtlCol="0" anchor="ctr" anchorCtr="0" compatLnSpc="1">
                <a:prstTxWarp prst="textNoShape">
                  <a:avLst/>
                </a:prstTxWarp>
              </a:bodyPr>
              <a:lstStyle/>
              <a:p>
                <a:pPr algn="ctr" defTabSz="931745" fontAlgn="base">
                  <a:spcBef>
                    <a:spcPct val="0"/>
                  </a:spcBef>
                  <a:spcAft>
                    <a:spcPct val="0"/>
                  </a:spcAft>
                  <a:defRPr/>
                </a:pPr>
                <a:endParaRPr lang="en-US" sz="1999" kern="0">
                  <a:gradFill>
                    <a:gsLst>
                      <a:gs pos="0">
                        <a:srgbClr val="FFFFFF"/>
                      </a:gs>
                      <a:gs pos="100000">
                        <a:srgbClr val="FFFFFF"/>
                      </a:gs>
                    </a:gsLst>
                    <a:lin ang="5400000" scaled="0"/>
                  </a:gradFill>
                  <a:latin typeface="Segoe UI"/>
                </a:endParaRPr>
              </a:p>
            </p:txBody>
          </p:sp>
          <p:pic>
            <p:nvPicPr>
              <p:cNvPr id="57" name="Picture 56"/>
              <p:cNvPicPr>
                <a:picLocks noChangeAspect="1"/>
              </p:cNvPicPr>
              <p:nvPr/>
            </p:nvPicPr>
            <p:blipFill>
              <a:blip r:embed="rId3"/>
              <a:stretch>
                <a:fillRect/>
              </a:stretch>
            </p:blipFill>
            <p:spPr>
              <a:xfrm>
                <a:off x="5960628" y="5223989"/>
                <a:ext cx="335009" cy="381754"/>
              </a:xfrm>
              <a:prstGeom prst="rect">
                <a:avLst/>
              </a:prstGeom>
            </p:spPr>
          </p:pic>
        </p:grpSp>
        <p:grpSp>
          <p:nvGrpSpPr>
            <p:cNvPr id="58" name="Group 57"/>
            <p:cNvGrpSpPr/>
            <p:nvPr/>
          </p:nvGrpSpPr>
          <p:grpSpPr>
            <a:xfrm>
              <a:off x="5211665" y="4151764"/>
              <a:ext cx="1196923" cy="1004621"/>
              <a:chOff x="3575304" y="2175500"/>
              <a:chExt cx="646217" cy="542394"/>
            </a:xfrm>
          </p:grpSpPr>
          <p:sp>
            <p:nvSpPr>
              <p:cNvPr id="59" name="Freeform 39"/>
              <p:cNvSpPr>
                <a:spLocks/>
              </p:cNvSpPr>
              <p:nvPr/>
            </p:nvSpPr>
            <p:spPr bwMode="auto">
              <a:xfrm>
                <a:off x="3575304" y="2206636"/>
                <a:ext cx="246618" cy="167073"/>
              </a:xfrm>
              <a:custGeom>
                <a:avLst/>
                <a:gdLst>
                  <a:gd name="T0" fmla="*/ 2764 w 4356"/>
                  <a:gd name="T1" fmla="*/ 1454 h 2951"/>
                  <a:gd name="T2" fmla="*/ 2724 w 4356"/>
                  <a:gd name="T3" fmla="*/ 1483 h 2951"/>
                  <a:gd name="T4" fmla="*/ 2281 w 4356"/>
                  <a:gd name="T5" fmla="*/ 1151 h 2951"/>
                  <a:gd name="T6" fmla="*/ 2835 w 4356"/>
                  <a:gd name="T7" fmla="*/ 749 h 2951"/>
                  <a:gd name="T8" fmla="*/ 3864 w 4356"/>
                  <a:gd name="T9" fmla="*/ 0 h 2951"/>
                  <a:gd name="T10" fmla="*/ 483 w 4356"/>
                  <a:gd name="T11" fmla="*/ 0 h 2951"/>
                  <a:gd name="T12" fmla="*/ 1441 w 4356"/>
                  <a:gd name="T13" fmla="*/ 694 h 2951"/>
                  <a:gd name="T14" fmla="*/ 1441 w 4356"/>
                  <a:gd name="T15" fmla="*/ 694 h 2951"/>
                  <a:gd name="T16" fmla="*/ 1444 w 4356"/>
                  <a:gd name="T17" fmla="*/ 696 h 2951"/>
                  <a:gd name="T18" fmla="*/ 2617 w 4356"/>
                  <a:gd name="T19" fmla="*/ 1561 h 2951"/>
                  <a:gd name="T20" fmla="*/ 2487 w 4356"/>
                  <a:gd name="T21" fmla="*/ 1655 h 2951"/>
                  <a:gd name="T22" fmla="*/ 2165 w 4356"/>
                  <a:gd name="T23" fmla="*/ 1887 h 2951"/>
                  <a:gd name="T24" fmla="*/ 0 w 4356"/>
                  <a:gd name="T25" fmla="*/ 310 h 2951"/>
                  <a:gd name="T26" fmla="*/ 0 w 4356"/>
                  <a:gd name="T27" fmla="*/ 2951 h 2951"/>
                  <a:gd name="T28" fmla="*/ 4356 w 4356"/>
                  <a:gd name="T29" fmla="*/ 2951 h 2951"/>
                  <a:gd name="T30" fmla="*/ 4356 w 4356"/>
                  <a:gd name="T31" fmla="*/ 301 h 2951"/>
                  <a:gd name="T32" fmla="*/ 2764 w 4356"/>
                  <a:gd name="T33" fmla="*/ 1454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6" h="2951">
                    <a:moveTo>
                      <a:pt x="2764" y="1454"/>
                    </a:moveTo>
                    <a:lnTo>
                      <a:pt x="2724" y="1483"/>
                    </a:lnTo>
                    <a:lnTo>
                      <a:pt x="2281" y="1151"/>
                    </a:lnTo>
                    <a:lnTo>
                      <a:pt x="2835" y="749"/>
                    </a:lnTo>
                    <a:lnTo>
                      <a:pt x="3864" y="0"/>
                    </a:lnTo>
                    <a:lnTo>
                      <a:pt x="483" y="0"/>
                    </a:lnTo>
                    <a:lnTo>
                      <a:pt x="1441" y="694"/>
                    </a:lnTo>
                    <a:lnTo>
                      <a:pt x="1441" y="694"/>
                    </a:lnTo>
                    <a:lnTo>
                      <a:pt x="1444" y="696"/>
                    </a:lnTo>
                    <a:lnTo>
                      <a:pt x="2617" y="1561"/>
                    </a:lnTo>
                    <a:lnTo>
                      <a:pt x="2487" y="1655"/>
                    </a:lnTo>
                    <a:lnTo>
                      <a:pt x="2165" y="1887"/>
                    </a:lnTo>
                    <a:lnTo>
                      <a:pt x="0" y="310"/>
                    </a:lnTo>
                    <a:lnTo>
                      <a:pt x="0" y="2951"/>
                    </a:lnTo>
                    <a:lnTo>
                      <a:pt x="4356" y="2951"/>
                    </a:lnTo>
                    <a:lnTo>
                      <a:pt x="4356" y="301"/>
                    </a:lnTo>
                    <a:lnTo>
                      <a:pt x="2764" y="1454"/>
                    </a:ln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60" name="Freeform 36"/>
              <p:cNvSpPr>
                <a:spLocks/>
              </p:cNvSpPr>
              <p:nvPr/>
            </p:nvSpPr>
            <p:spPr bwMode="auto">
              <a:xfrm>
                <a:off x="3637416" y="2454087"/>
                <a:ext cx="311949" cy="263807"/>
              </a:xfrm>
              <a:custGeom>
                <a:avLst/>
                <a:gdLst>
                  <a:gd name="T0" fmla="*/ 1175 w 1357"/>
                  <a:gd name="T1" fmla="*/ 786 h 1148"/>
                  <a:gd name="T2" fmla="*/ 1044 w 1357"/>
                  <a:gd name="T3" fmla="*/ 843 h 1148"/>
                  <a:gd name="T4" fmla="*/ 362 w 1357"/>
                  <a:gd name="T5" fmla="*/ 552 h 1148"/>
                  <a:gd name="T6" fmla="*/ 363 w 1357"/>
                  <a:gd name="T7" fmla="*/ 544 h 1148"/>
                  <a:gd name="T8" fmla="*/ 360 w 1357"/>
                  <a:gd name="T9" fmla="*/ 516 h 1148"/>
                  <a:gd name="T10" fmla="*/ 782 w 1357"/>
                  <a:gd name="T11" fmla="*/ 303 h 1148"/>
                  <a:gd name="T12" fmla="*/ 915 w 1357"/>
                  <a:gd name="T13" fmla="*/ 362 h 1148"/>
                  <a:gd name="T14" fmla="*/ 1096 w 1357"/>
                  <a:gd name="T15" fmla="*/ 181 h 1148"/>
                  <a:gd name="T16" fmla="*/ 915 w 1357"/>
                  <a:gd name="T17" fmla="*/ 0 h 1148"/>
                  <a:gd name="T18" fmla="*/ 733 w 1357"/>
                  <a:gd name="T19" fmla="*/ 181 h 1148"/>
                  <a:gd name="T20" fmla="*/ 739 w 1357"/>
                  <a:gd name="T21" fmla="*/ 225 h 1148"/>
                  <a:gd name="T22" fmla="*/ 324 w 1357"/>
                  <a:gd name="T23" fmla="*/ 433 h 1148"/>
                  <a:gd name="T24" fmla="*/ 181 w 1357"/>
                  <a:gd name="T25" fmla="*/ 362 h 1148"/>
                  <a:gd name="T26" fmla="*/ 0 w 1357"/>
                  <a:gd name="T27" fmla="*/ 544 h 1148"/>
                  <a:gd name="T28" fmla="*/ 181 w 1357"/>
                  <a:gd name="T29" fmla="*/ 725 h 1148"/>
                  <a:gd name="T30" fmla="*/ 335 w 1357"/>
                  <a:gd name="T31" fmla="*/ 639 h 1148"/>
                  <a:gd name="T32" fmla="*/ 1000 w 1357"/>
                  <a:gd name="T33" fmla="*/ 922 h 1148"/>
                  <a:gd name="T34" fmla="*/ 994 w 1357"/>
                  <a:gd name="T35" fmla="*/ 967 h 1148"/>
                  <a:gd name="T36" fmla="*/ 1175 w 1357"/>
                  <a:gd name="T37" fmla="*/ 1148 h 1148"/>
                  <a:gd name="T38" fmla="*/ 1357 w 1357"/>
                  <a:gd name="T39" fmla="*/ 967 h 1148"/>
                  <a:gd name="T40" fmla="*/ 1175 w 1357"/>
                  <a:gd name="T41" fmla="*/ 786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7" h="1148">
                    <a:moveTo>
                      <a:pt x="1175" y="786"/>
                    </a:moveTo>
                    <a:cubicBezTo>
                      <a:pt x="1123" y="786"/>
                      <a:pt x="1077" y="808"/>
                      <a:pt x="1044" y="843"/>
                    </a:cubicBezTo>
                    <a:cubicBezTo>
                      <a:pt x="362" y="552"/>
                      <a:pt x="362" y="552"/>
                      <a:pt x="362" y="552"/>
                    </a:cubicBezTo>
                    <a:cubicBezTo>
                      <a:pt x="362" y="549"/>
                      <a:pt x="363" y="547"/>
                      <a:pt x="363" y="544"/>
                    </a:cubicBezTo>
                    <a:cubicBezTo>
                      <a:pt x="363" y="534"/>
                      <a:pt x="361" y="525"/>
                      <a:pt x="360" y="516"/>
                    </a:cubicBezTo>
                    <a:cubicBezTo>
                      <a:pt x="782" y="303"/>
                      <a:pt x="782" y="303"/>
                      <a:pt x="782" y="303"/>
                    </a:cubicBezTo>
                    <a:cubicBezTo>
                      <a:pt x="815" y="339"/>
                      <a:pt x="862" y="362"/>
                      <a:pt x="915" y="362"/>
                    </a:cubicBezTo>
                    <a:cubicBezTo>
                      <a:pt x="1015" y="362"/>
                      <a:pt x="1096" y="281"/>
                      <a:pt x="1096" y="181"/>
                    </a:cubicBezTo>
                    <a:cubicBezTo>
                      <a:pt x="1096" y="81"/>
                      <a:pt x="1015" y="0"/>
                      <a:pt x="915" y="0"/>
                    </a:cubicBezTo>
                    <a:cubicBezTo>
                      <a:pt x="815" y="0"/>
                      <a:pt x="733" y="81"/>
                      <a:pt x="733" y="181"/>
                    </a:cubicBezTo>
                    <a:cubicBezTo>
                      <a:pt x="733" y="196"/>
                      <a:pt x="736" y="211"/>
                      <a:pt x="739" y="225"/>
                    </a:cubicBezTo>
                    <a:cubicBezTo>
                      <a:pt x="324" y="433"/>
                      <a:pt x="324" y="433"/>
                      <a:pt x="324" y="433"/>
                    </a:cubicBezTo>
                    <a:cubicBezTo>
                      <a:pt x="291" y="391"/>
                      <a:pt x="240" y="362"/>
                      <a:pt x="181" y="362"/>
                    </a:cubicBezTo>
                    <a:cubicBezTo>
                      <a:pt x="81" y="362"/>
                      <a:pt x="0" y="444"/>
                      <a:pt x="0" y="544"/>
                    </a:cubicBezTo>
                    <a:cubicBezTo>
                      <a:pt x="0" y="644"/>
                      <a:pt x="81" y="725"/>
                      <a:pt x="181" y="725"/>
                    </a:cubicBezTo>
                    <a:cubicBezTo>
                      <a:pt x="246" y="725"/>
                      <a:pt x="303" y="691"/>
                      <a:pt x="335" y="639"/>
                    </a:cubicBezTo>
                    <a:cubicBezTo>
                      <a:pt x="1000" y="922"/>
                      <a:pt x="1000" y="922"/>
                      <a:pt x="1000" y="922"/>
                    </a:cubicBezTo>
                    <a:cubicBezTo>
                      <a:pt x="997" y="936"/>
                      <a:pt x="994" y="951"/>
                      <a:pt x="994" y="967"/>
                    </a:cubicBezTo>
                    <a:cubicBezTo>
                      <a:pt x="994" y="1067"/>
                      <a:pt x="1075" y="1148"/>
                      <a:pt x="1175" y="1148"/>
                    </a:cubicBezTo>
                    <a:cubicBezTo>
                      <a:pt x="1275" y="1148"/>
                      <a:pt x="1357" y="1067"/>
                      <a:pt x="1357" y="967"/>
                    </a:cubicBezTo>
                    <a:cubicBezTo>
                      <a:pt x="1357" y="867"/>
                      <a:pt x="1275" y="786"/>
                      <a:pt x="1175" y="786"/>
                    </a:cubicBez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sp>
            <p:nvSpPr>
              <p:cNvPr id="61" name="Freeform 5"/>
              <p:cNvSpPr>
                <a:spLocks noEditPoints="1"/>
              </p:cNvSpPr>
              <p:nvPr/>
            </p:nvSpPr>
            <p:spPr bwMode="auto">
              <a:xfrm>
                <a:off x="3934951" y="2175500"/>
                <a:ext cx="286570" cy="366465"/>
              </a:xfrm>
              <a:custGeom>
                <a:avLst/>
                <a:gdLst>
                  <a:gd name="T0" fmla="*/ 3508 w 4833"/>
                  <a:gd name="T1" fmla="*/ 0 h 6182"/>
                  <a:gd name="T2" fmla="*/ 202 w 4833"/>
                  <a:gd name="T3" fmla="*/ 58 h 6182"/>
                  <a:gd name="T4" fmla="*/ 53 w 4833"/>
                  <a:gd name="T5" fmla="*/ 221 h 6182"/>
                  <a:gd name="T6" fmla="*/ 0 w 4833"/>
                  <a:gd name="T7" fmla="*/ 5793 h 6182"/>
                  <a:gd name="T8" fmla="*/ 103 w 4833"/>
                  <a:gd name="T9" fmla="*/ 6029 h 6182"/>
                  <a:gd name="T10" fmla="*/ 270 w 4833"/>
                  <a:gd name="T11" fmla="*/ 6137 h 6182"/>
                  <a:gd name="T12" fmla="*/ 4468 w 4833"/>
                  <a:gd name="T13" fmla="*/ 6177 h 6182"/>
                  <a:gd name="T14" fmla="*/ 4690 w 4833"/>
                  <a:gd name="T15" fmla="*/ 6081 h 6182"/>
                  <a:gd name="T16" fmla="*/ 4801 w 4833"/>
                  <a:gd name="T17" fmla="*/ 5911 h 6182"/>
                  <a:gd name="T18" fmla="*/ 4781 w 4833"/>
                  <a:gd name="T19" fmla="*/ 1139 h 6182"/>
                  <a:gd name="T20" fmla="*/ 4470 w 4833"/>
                  <a:gd name="T21" fmla="*/ 5769 h 6182"/>
                  <a:gd name="T22" fmla="*/ 4338 w 4833"/>
                  <a:gd name="T23" fmla="*/ 5889 h 6182"/>
                  <a:gd name="T24" fmla="*/ 1409 w 4833"/>
                  <a:gd name="T25" fmla="*/ 5869 h 6182"/>
                  <a:gd name="T26" fmla="*/ 412 w 4833"/>
                  <a:gd name="T27" fmla="*/ 5831 h 6182"/>
                  <a:gd name="T28" fmla="*/ 345 w 4833"/>
                  <a:gd name="T29" fmla="*/ 5754 h 6182"/>
                  <a:gd name="T30" fmla="*/ 339 w 4833"/>
                  <a:gd name="T31" fmla="*/ 411 h 6182"/>
                  <a:gd name="T32" fmla="*/ 416 w 4833"/>
                  <a:gd name="T33" fmla="*/ 345 h 6182"/>
                  <a:gd name="T34" fmla="*/ 3423 w 4833"/>
                  <a:gd name="T35" fmla="*/ 489 h 6182"/>
                  <a:gd name="T36" fmla="*/ 3454 w 4833"/>
                  <a:gd name="T37" fmla="*/ 1161 h 6182"/>
                  <a:gd name="T38" fmla="*/ 3562 w 4833"/>
                  <a:gd name="T39" fmla="*/ 1328 h 6182"/>
                  <a:gd name="T40" fmla="*/ 4358 w 4833"/>
                  <a:gd name="T41" fmla="*/ 1391 h 6182"/>
                  <a:gd name="T42" fmla="*/ 1379 w 4833"/>
                  <a:gd name="T43" fmla="*/ 2075 h 6182"/>
                  <a:gd name="T44" fmla="*/ 1267 w 4833"/>
                  <a:gd name="T45" fmla="*/ 1231 h 6182"/>
                  <a:gd name="T46" fmla="*/ 1129 w 4833"/>
                  <a:gd name="T47" fmla="*/ 1050 h 6182"/>
                  <a:gd name="T48" fmla="*/ 1637 w 4833"/>
                  <a:gd name="T49" fmla="*/ 874 h 6182"/>
                  <a:gd name="T50" fmla="*/ 1454 w 4833"/>
                  <a:gd name="T51" fmla="*/ 2558 h 6182"/>
                  <a:gd name="T52" fmla="*/ 1431 w 4833"/>
                  <a:gd name="T53" fmla="*/ 3773 h 6182"/>
                  <a:gd name="T54" fmla="*/ 1454 w 4833"/>
                  <a:gd name="T55" fmla="*/ 2558 h 6182"/>
                  <a:gd name="T56" fmla="*/ 1443 w 4833"/>
                  <a:gd name="T57" fmla="*/ 2755 h 6182"/>
                  <a:gd name="T58" fmla="*/ 2416 w 4833"/>
                  <a:gd name="T59" fmla="*/ 3753 h 6182"/>
                  <a:gd name="T60" fmla="*/ 2304 w 4833"/>
                  <a:gd name="T61" fmla="*/ 2909 h 6182"/>
                  <a:gd name="T62" fmla="*/ 2166 w 4833"/>
                  <a:gd name="T63" fmla="*/ 2728 h 6182"/>
                  <a:gd name="T64" fmla="*/ 2674 w 4833"/>
                  <a:gd name="T65" fmla="*/ 2551 h 6182"/>
                  <a:gd name="T66" fmla="*/ 3457 w 4833"/>
                  <a:gd name="T67" fmla="*/ 2558 h 6182"/>
                  <a:gd name="T68" fmla="*/ 3434 w 4833"/>
                  <a:gd name="T69" fmla="*/ 3773 h 6182"/>
                  <a:gd name="T70" fmla="*/ 3457 w 4833"/>
                  <a:gd name="T71" fmla="*/ 2558 h 6182"/>
                  <a:gd name="T72" fmla="*/ 3445 w 4833"/>
                  <a:gd name="T73" fmla="*/ 2755 h 6182"/>
                  <a:gd name="T74" fmla="*/ 2492 w 4833"/>
                  <a:gd name="T75" fmla="*/ 867 h 6182"/>
                  <a:gd name="T76" fmla="*/ 2468 w 4833"/>
                  <a:gd name="T77" fmla="*/ 2082 h 6182"/>
                  <a:gd name="T78" fmla="*/ 2492 w 4833"/>
                  <a:gd name="T79" fmla="*/ 867 h 6182"/>
                  <a:gd name="T80" fmla="*/ 2480 w 4833"/>
                  <a:gd name="T81" fmla="*/ 1064 h 6182"/>
                  <a:gd name="T82" fmla="*/ 1454 w 4833"/>
                  <a:gd name="T83" fmla="*/ 4236 h 6182"/>
                  <a:gd name="T84" fmla="*/ 1431 w 4833"/>
                  <a:gd name="T85" fmla="*/ 5451 h 6182"/>
                  <a:gd name="T86" fmla="*/ 1454 w 4833"/>
                  <a:gd name="T87" fmla="*/ 4236 h 6182"/>
                  <a:gd name="T88" fmla="*/ 1443 w 4833"/>
                  <a:gd name="T89" fmla="*/ 4433 h 6182"/>
                  <a:gd name="T90" fmla="*/ 2491 w 4833"/>
                  <a:gd name="T91" fmla="*/ 4236 h 6182"/>
                  <a:gd name="T92" fmla="*/ 2469 w 4833"/>
                  <a:gd name="T93" fmla="*/ 5451 h 6182"/>
                  <a:gd name="T94" fmla="*/ 2491 w 4833"/>
                  <a:gd name="T95" fmla="*/ 4236 h 6182"/>
                  <a:gd name="T96" fmla="*/ 2480 w 4833"/>
                  <a:gd name="T97" fmla="*/ 4433 h 6182"/>
                  <a:gd name="T98" fmla="*/ 3483 w 4833"/>
                  <a:gd name="T99" fmla="*/ 4229 h 6182"/>
                  <a:gd name="T100" fmla="*/ 3381 w 4833"/>
                  <a:gd name="T101" fmla="*/ 5430 h 6182"/>
                  <a:gd name="T102" fmla="*/ 3269 w 4833"/>
                  <a:gd name="T103" fmla="*/ 4587 h 6182"/>
                  <a:gd name="T104" fmla="*/ 3131 w 4833"/>
                  <a:gd name="T105" fmla="*/ 4405 h 6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33" h="6182">
                    <a:moveTo>
                      <a:pt x="4781" y="1139"/>
                    </a:moveTo>
                    <a:cubicBezTo>
                      <a:pt x="3621" y="45"/>
                      <a:pt x="3621" y="45"/>
                      <a:pt x="3621" y="45"/>
                    </a:cubicBezTo>
                    <a:cubicBezTo>
                      <a:pt x="3590" y="16"/>
                      <a:pt x="3550" y="0"/>
                      <a:pt x="3508" y="0"/>
                    </a:cubicBezTo>
                    <a:cubicBezTo>
                      <a:pt x="377" y="0"/>
                      <a:pt x="377" y="0"/>
                      <a:pt x="377" y="0"/>
                    </a:cubicBezTo>
                    <a:cubicBezTo>
                      <a:pt x="255" y="33"/>
                      <a:pt x="255" y="33"/>
                      <a:pt x="255" y="33"/>
                    </a:cubicBezTo>
                    <a:cubicBezTo>
                      <a:pt x="236" y="38"/>
                      <a:pt x="218" y="47"/>
                      <a:pt x="202" y="58"/>
                    </a:cubicBezTo>
                    <a:cubicBezTo>
                      <a:pt x="141" y="103"/>
                      <a:pt x="141" y="103"/>
                      <a:pt x="141" y="103"/>
                    </a:cubicBezTo>
                    <a:cubicBezTo>
                      <a:pt x="123" y="115"/>
                      <a:pt x="108" y="131"/>
                      <a:pt x="97" y="150"/>
                    </a:cubicBezTo>
                    <a:cubicBezTo>
                      <a:pt x="53" y="221"/>
                      <a:pt x="53" y="221"/>
                      <a:pt x="53" y="221"/>
                    </a:cubicBezTo>
                    <a:cubicBezTo>
                      <a:pt x="44" y="236"/>
                      <a:pt x="37" y="252"/>
                      <a:pt x="33" y="270"/>
                    </a:cubicBezTo>
                    <a:cubicBezTo>
                      <a:pt x="1" y="406"/>
                      <a:pt x="1" y="406"/>
                      <a:pt x="1" y="406"/>
                    </a:cubicBezTo>
                    <a:cubicBezTo>
                      <a:pt x="0" y="5793"/>
                      <a:pt x="0" y="5793"/>
                      <a:pt x="0" y="5793"/>
                    </a:cubicBezTo>
                    <a:cubicBezTo>
                      <a:pt x="33" y="5914"/>
                      <a:pt x="33" y="5914"/>
                      <a:pt x="33" y="5914"/>
                    </a:cubicBezTo>
                    <a:cubicBezTo>
                      <a:pt x="38" y="5933"/>
                      <a:pt x="47" y="5951"/>
                      <a:pt x="58" y="5967"/>
                    </a:cubicBezTo>
                    <a:cubicBezTo>
                      <a:pt x="103" y="6029"/>
                      <a:pt x="103" y="6029"/>
                      <a:pt x="103" y="6029"/>
                    </a:cubicBezTo>
                    <a:cubicBezTo>
                      <a:pt x="116" y="6047"/>
                      <a:pt x="132" y="6062"/>
                      <a:pt x="150" y="6073"/>
                    </a:cubicBezTo>
                    <a:cubicBezTo>
                      <a:pt x="221" y="6117"/>
                      <a:pt x="221" y="6117"/>
                      <a:pt x="221" y="6117"/>
                    </a:cubicBezTo>
                    <a:cubicBezTo>
                      <a:pt x="236" y="6126"/>
                      <a:pt x="253" y="6133"/>
                      <a:pt x="270" y="6137"/>
                    </a:cubicBezTo>
                    <a:cubicBezTo>
                      <a:pt x="406" y="6169"/>
                      <a:pt x="406" y="6169"/>
                      <a:pt x="406" y="6169"/>
                    </a:cubicBezTo>
                    <a:cubicBezTo>
                      <a:pt x="4426" y="6182"/>
                      <a:pt x="4426" y="6182"/>
                      <a:pt x="4426" y="6182"/>
                    </a:cubicBezTo>
                    <a:cubicBezTo>
                      <a:pt x="4440" y="6182"/>
                      <a:pt x="4454" y="6180"/>
                      <a:pt x="4468" y="6177"/>
                    </a:cubicBezTo>
                    <a:cubicBezTo>
                      <a:pt x="4572" y="6149"/>
                      <a:pt x="4572" y="6149"/>
                      <a:pt x="4572" y="6149"/>
                    </a:cubicBezTo>
                    <a:cubicBezTo>
                      <a:pt x="4589" y="6144"/>
                      <a:pt x="4605" y="6137"/>
                      <a:pt x="4620" y="6127"/>
                    </a:cubicBezTo>
                    <a:cubicBezTo>
                      <a:pt x="4690" y="6081"/>
                      <a:pt x="4690" y="6081"/>
                      <a:pt x="4690" y="6081"/>
                    </a:cubicBezTo>
                    <a:cubicBezTo>
                      <a:pt x="4710" y="6067"/>
                      <a:pt x="4726" y="6050"/>
                      <a:pt x="4739" y="6030"/>
                    </a:cubicBezTo>
                    <a:cubicBezTo>
                      <a:pt x="4780" y="5963"/>
                      <a:pt x="4780" y="5963"/>
                      <a:pt x="4780" y="5963"/>
                    </a:cubicBezTo>
                    <a:cubicBezTo>
                      <a:pt x="4790" y="5947"/>
                      <a:pt x="4797" y="5930"/>
                      <a:pt x="4801" y="5911"/>
                    </a:cubicBezTo>
                    <a:cubicBezTo>
                      <a:pt x="4833" y="5766"/>
                      <a:pt x="4833" y="5766"/>
                      <a:pt x="4833" y="5766"/>
                    </a:cubicBezTo>
                    <a:cubicBezTo>
                      <a:pt x="4833" y="1258"/>
                      <a:pt x="4833" y="1258"/>
                      <a:pt x="4833" y="1258"/>
                    </a:cubicBezTo>
                    <a:cubicBezTo>
                      <a:pt x="4833" y="1213"/>
                      <a:pt x="4814" y="1170"/>
                      <a:pt x="4781" y="1139"/>
                    </a:cubicBezTo>
                    <a:close/>
                    <a:moveTo>
                      <a:pt x="4523" y="5638"/>
                    </a:moveTo>
                    <a:cubicBezTo>
                      <a:pt x="4523" y="5669"/>
                      <a:pt x="4514" y="5699"/>
                      <a:pt x="4498" y="5725"/>
                    </a:cubicBezTo>
                    <a:cubicBezTo>
                      <a:pt x="4470" y="5769"/>
                      <a:pt x="4470" y="5769"/>
                      <a:pt x="4470" y="5769"/>
                    </a:cubicBezTo>
                    <a:cubicBezTo>
                      <a:pt x="4455" y="5794"/>
                      <a:pt x="4434" y="5814"/>
                      <a:pt x="4409" y="5828"/>
                    </a:cubicBezTo>
                    <a:cubicBezTo>
                      <a:pt x="4385" y="5841"/>
                      <a:pt x="4358" y="5847"/>
                      <a:pt x="4331" y="5847"/>
                    </a:cubicBezTo>
                    <a:cubicBezTo>
                      <a:pt x="4338" y="5889"/>
                      <a:pt x="4338" y="5889"/>
                      <a:pt x="4338" y="5889"/>
                    </a:cubicBezTo>
                    <a:cubicBezTo>
                      <a:pt x="4296" y="5865"/>
                      <a:pt x="4296" y="5865"/>
                      <a:pt x="4296" y="5865"/>
                    </a:cubicBezTo>
                    <a:cubicBezTo>
                      <a:pt x="1439" y="5865"/>
                      <a:pt x="1439" y="5865"/>
                      <a:pt x="1439" y="5865"/>
                    </a:cubicBezTo>
                    <a:cubicBezTo>
                      <a:pt x="1428" y="5865"/>
                      <a:pt x="1418" y="5866"/>
                      <a:pt x="1409" y="5869"/>
                    </a:cubicBezTo>
                    <a:cubicBezTo>
                      <a:pt x="1408" y="5868"/>
                      <a:pt x="1408" y="5868"/>
                      <a:pt x="1408" y="5868"/>
                    </a:cubicBezTo>
                    <a:cubicBezTo>
                      <a:pt x="516" y="5868"/>
                      <a:pt x="516" y="5868"/>
                      <a:pt x="516" y="5868"/>
                    </a:cubicBezTo>
                    <a:cubicBezTo>
                      <a:pt x="478" y="5868"/>
                      <a:pt x="441" y="5855"/>
                      <a:pt x="412" y="5831"/>
                    </a:cubicBezTo>
                    <a:cubicBezTo>
                      <a:pt x="391" y="5813"/>
                      <a:pt x="391" y="5813"/>
                      <a:pt x="391" y="5813"/>
                    </a:cubicBezTo>
                    <a:cubicBezTo>
                      <a:pt x="374" y="5800"/>
                      <a:pt x="361" y="5783"/>
                      <a:pt x="350" y="5765"/>
                    </a:cubicBezTo>
                    <a:cubicBezTo>
                      <a:pt x="345" y="5754"/>
                      <a:pt x="345" y="5754"/>
                      <a:pt x="345" y="5754"/>
                    </a:cubicBezTo>
                    <a:cubicBezTo>
                      <a:pt x="332" y="5730"/>
                      <a:pt x="325" y="5644"/>
                      <a:pt x="325" y="5617"/>
                    </a:cubicBezTo>
                    <a:cubicBezTo>
                      <a:pt x="302" y="516"/>
                      <a:pt x="302" y="516"/>
                      <a:pt x="302" y="516"/>
                    </a:cubicBezTo>
                    <a:cubicBezTo>
                      <a:pt x="302" y="478"/>
                      <a:pt x="315" y="441"/>
                      <a:pt x="339" y="411"/>
                    </a:cubicBezTo>
                    <a:cubicBezTo>
                      <a:pt x="356" y="390"/>
                      <a:pt x="356" y="390"/>
                      <a:pt x="356" y="390"/>
                    </a:cubicBezTo>
                    <a:cubicBezTo>
                      <a:pt x="370" y="374"/>
                      <a:pt x="387" y="360"/>
                      <a:pt x="405" y="350"/>
                    </a:cubicBezTo>
                    <a:cubicBezTo>
                      <a:pt x="416" y="345"/>
                      <a:pt x="416" y="345"/>
                      <a:pt x="416" y="345"/>
                    </a:cubicBezTo>
                    <a:cubicBezTo>
                      <a:pt x="440" y="332"/>
                      <a:pt x="467" y="325"/>
                      <a:pt x="494" y="325"/>
                    </a:cubicBezTo>
                    <a:cubicBezTo>
                      <a:pt x="3259" y="325"/>
                      <a:pt x="3259" y="325"/>
                      <a:pt x="3259" y="325"/>
                    </a:cubicBezTo>
                    <a:cubicBezTo>
                      <a:pt x="3349" y="325"/>
                      <a:pt x="3423" y="398"/>
                      <a:pt x="3423" y="489"/>
                    </a:cubicBezTo>
                    <a:cubicBezTo>
                      <a:pt x="3423" y="1006"/>
                      <a:pt x="3423" y="1006"/>
                      <a:pt x="3423" y="1006"/>
                    </a:cubicBezTo>
                    <a:cubicBezTo>
                      <a:pt x="3423" y="1019"/>
                      <a:pt x="3424" y="1031"/>
                      <a:pt x="3427" y="1043"/>
                    </a:cubicBezTo>
                    <a:cubicBezTo>
                      <a:pt x="3454" y="1161"/>
                      <a:pt x="3454" y="1161"/>
                      <a:pt x="3454" y="1161"/>
                    </a:cubicBezTo>
                    <a:cubicBezTo>
                      <a:pt x="3458" y="1179"/>
                      <a:pt x="3465" y="1195"/>
                      <a:pt x="3475" y="1211"/>
                    </a:cubicBezTo>
                    <a:cubicBezTo>
                      <a:pt x="3518" y="1282"/>
                      <a:pt x="3518" y="1282"/>
                      <a:pt x="3518" y="1282"/>
                    </a:cubicBezTo>
                    <a:cubicBezTo>
                      <a:pt x="3530" y="1300"/>
                      <a:pt x="3545" y="1316"/>
                      <a:pt x="3562" y="1328"/>
                    </a:cubicBezTo>
                    <a:cubicBezTo>
                      <a:pt x="3605" y="1359"/>
                      <a:pt x="3605" y="1359"/>
                      <a:pt x="3605" y="1359"/>
                    </a:cubicBezTo>
                    <a:cubicBezTo>
                      <a:pt x="3633" y="1380"/>
                      <a:pt x="3667" y="1391"/>
                      <a:pt x="3701" y="1391"/>
                    </a:cubicBezTo>
                    <a:cubicBezTo>
                      <a:pt x="4358" y="1391"/>
                      <a:pt x="4358" y="1391"/>
                      <a:pt x="4358" y="1391"/>
                    </a:cubicBezTo>
                    <a:cubicBezTo>
                      <a:pt x="4449" y="1391"/>
                      <a:pt x="4523" y="1464"/>
                      <a:pt x="4523" y="1555"/>
                    </a:cubicBezTo>
                    <a:lnTo>
                      <a:pt x="4523" y="5638"/>
                    </a:lnTo>
                    <a:close/>
                    <a:moveTo>
                      <a:pt x="1379" y="2075"/>
                    </a:moveTo>
                    <a:cubicBezTo>
                      <a:pt x="1379" y="1165"/>
                      <a:pt x="1379" y="1165"/>
                      <a:pt x="1379" y="1165"/>
                    </a:cubicBezTo>
                    <a:cubicBezTo>
                      <a:pt x="1365" y="1178"/>
                      <a:pt x="1348" y="1190"/>
                      <a:pt x="1329" y="1201"/>
                    </a:cubicBezTo>
                    <a:cubicBezTo>
                      <a:pt x="1309" y="1212"/>
                      <a:pt x="1289" y="1222"/>
                      <a:pt x="1267" y="1231"/>
                    </a:cubicBezTo>
                    <a:cubicBezTo>
                      <a:pt x="1245" y="1240"/>
                      <a:pt x="1222" y="1248"/>
                      <a:pt x="1199" y="1254"/>
                    </a:cubicBezTo>
                    <a:cubicBezTo>
                      <a:pt x="1175" y="1260"/>
                      <a:pt x="1152" y="1265"/>
                      <a:pt x="1129" y="1268"/>
                    </a:cubicBezTo>
                    <a:cubicBezTo>
                      <a:pt x="1129" y="1050"/>
                      <a:pt x="1129" y="1050"/>
                      <a:pt x="1129" y="1050"/>
                    </a:cubicBezTo>
                    <a:cubicBezTo>
                      <a:pt x="1196" y="1030"/>
                      <a:pt x="1260" y="1005"/>
                      <a:pt x="1319" y="975"/>
                    </a:cubicBezTo>
                    <a:cubicBezTo>
                      <a:pt x="1379" y="944"/>
                      <a:pt x="1432" y="910"/>
                      <a:pt x="1481" y="874"/>
                    </a:cubicBezTo>
                    <a:cubicBezTo>
                      <a:pt x="1637" y="874"/>
                      <a:pt x="1637" y="874"/>
                      <a:pt x="1637" y="874"/>
                    </a:cubicBezTo>
                    <a:cubicBezTo>
                      <a:pt x="1637" y="2075"/>
                      <a:pt x="1637" y="2075"/>
                      <a:pt x="1637" y="2075"/>
                    </a:cubicBezTo>
                    <a:lnTo>
                      <a:pt x="1379" y="2075"/>
                    </a:lnTo>
                    <a:close/>
                    <a:moveTo>
                      <a:pt x="1454" y="2558"/>
                    </a:moveTo>
                    <a:cubicBezTo>
                      <a:pt x="1311" y="2558"/>
                      <a:pt x="1201" y="2612"/>
                      <a:pt x="1125" y="2718"/>
                    </a:cubicBezTo>
                    <a:cubicBezTo>
                      <a:pt x="1050" y="2825"/>
                      <a:pt x="1012" y="2980"/>
                      <a:pt x="1012" y="3184"/>
                    </a:cubicBezTo>
                    <a:cubicBezTo>
                      <a:pt x="1012" y="3577"/>
                      <a:pt x="1152" y="3773"/>
                      <a:pt x="1431" y="3773"/>
                    </a:cubicBezTo>
                    <a:cubicBezTo>
                      <a:pt x="1571" y="3773"/>
                      <a:pt x="1678" y="3720"/>
                      <a:pt x="1752" y="3614"/>
                    </a:cubicBezTo>
                    <a:cubicBezTo>
                      <a:pt x="1827" y="3508"/>
                      <a:pt x="1864" y="3356"/>
                      <a:pt x="1864" y="3157"/>
                    </a:cubicBezTo>
                    <a:cubicBezTo>
                      <a:pt x="1864" y="2758"/>
                      <a:pt x="1728" y="2558"/>
                      <a:pt x="1454" y="2558"/>
                    </a:cubicBezTo>
                    <a:close/>
                    <a:moveTo>
                      <a:pt x="1440" y="3575"/>
                    </a:moveTo>
                    <a:cubicBezTo>
                      <a:pt x="1330" y="3575"/>
                      <a:pt x="1275" y="3442"/>
                      <a:pt x="1275" y="3178"/>
                    </a:cubicBezTo>
                    <a:cubicBezTo>
                      <a:pt x="1275" y="2896"/>
                      <a:pt x="1331" y="2755"/>
                      <a:pt x="1443" y="2755"/>
                    </a:cubicBezTo>
                    <a:cubicBezTo>
                      <a:pt x="1548" y="2755"/>
                      <a:pt x="1600" y="2892"/>
                      <a:pt x="1600" y="3165"/>
                    </a:cubicBezTo>
                    <a:cubicBezTo>
                      <a:pt x="1600" y="3438"/>
                      <a:pt x="1547" y="3575"/>
                      <a:pt x="1440" y="3575"/>
                    </a:cubicBezTo>
                    <a:close/>
                    <a:moveTo>
                      <a:pt x="2416" y="3753"/>
                    </a:moveTo>
                    <a:cubicBezTo>
                      <a:pt x="2416" y="2843"/>
                      <a:pt x="2416" y="2843"/>
                      <a:pt x="2416" y="2843"/>
                    </a:cubicBezTo>
                    <a:cubicBezTo>
                      <a:pt x="2402" y="2856"/>
                      <a:pt x="2385" y="2868"/>
                      <a:pt x="2366" y="2879"/>
                    </a:cubicBezTo>
                    <a:cubicBezTo>
                      <a:pt x="2346" y="2890"/>
                      <a:pt x="2326" y="2900"/>
                      <a:pt x="2304" y="2909"/>
                    </a:cubicBezTo>
                    <a:cubicBezTo>
                      <a:pt x="2282" y="2918"/>
                      <a:pt x="2259" y="2926"/>
                      <a:pt x="2236" y="2932"/>
                    </a:cubicBezTo>
                    <a:cubicBezTo>
                      <a:pt x="2212" y="2938"/>
                      <a:pt x="2189" y="2943"/>
                      <a:pt x="2166" y="2946"/>
                    </a:cubicBezTo>
                    <a:cubicBezTo>
                      <a:pt x="2166" y="2728"/>
                      <a:pt x="2166" y="2728"/>
                      <a:pt x="2166" y="2728"/>
                    </a:cubicBezTo>
                    <a:cubicBezTo>
                      <a:pt x="2233" y="2708"/>
                      <a:pt x="2297" y="2683"/>
                      <a:pt x="2356" y="2652"/>
                    </a:cubicBezTo>
                    <a:cubicBezTo>
                      <a:pt x="2416" y="2622"/>
                      <a:pt x="2470" y="2588"/>
                      <a:pt x="2518" y="2551"/>
                    </a:cubicBezTo>
                    <a:cubicBezTo>
                      <a:pt x="2674" y="2551"/>
                      <a:pt x="2674" y="2551"/>
                      <a:pt x="2674" y="2551"/>
                    </a:cubicBezTo>
                    <a:cubicBezTo>
                      <a:pt x="2674" y="3753"/>
                      <a:pt x="2674" y="3753"/>
                      <a:pt x="2674" y="3753"/>
                    </a:cubicBezTo>
                    <a:lnTo>
                      <a:pt x="2416" y="3753"/>
                    </a:lnTo>
                    <a:close/>
                    <a:moveTo>
                      <a:pt x="3457" y="2558"/>
                    </a:moveTo>
                    <a:cubicBezTo>
                      <a:pt x="3313" y="2558"/>
                      <a:pt x="3203" y="2612"/>
                      <a:pt x="3127" y="2718"/>
                    </a:cubicBezTo>
                    <a:cubicBezTo>
                      <a:pt x="3052" y="2825"/>
                      <a:pt x="3014" y="2980"/>
                      <a:pt x="3014" y="3184"/>
                    </a:cubicBezTo>
                    <a:cubicBezTo>
                      <a:pt x="3014" y="3577"/>
                      <a:pt x="3154" y="3773"/>
                      <a:pt x="3434" y="3773"/>
                    </a:cubicBezTo>
                    <a:cubicBezTo>
                      <a:pt x="3573" y="3773"/>
                      <a:pt x="3680" y="3720"/>
                      <a:pt x="3754" y="3614"/>
                    </a:cubicBezTo>
                    <a:cubicBezTo>
                      <a:pt x="3829" y="3508"/>
                      <a:pt x="3866" y="3356"/>
                      <a:pt x="3866" y="3157"/>
                    </a:cubicBezTo>
                    <a:cubicBezTo>
                      <a:pt x="3866" y="2758"/>
                      <a:pt x="3730" y="2558"/>
                      <a:pt x="3457" y="2558"/>
                    </a:cubicBezTo>
                    <a:close/>
                    <a:moveTo>
                      <a:pt x="3442" y="3575"/>
                    </a:moveTo>
                    <a:cubicBezTo>
                      <a:pt x="3332" y="3575"/>
                      <a:pt x="3277" y="3442"/>
                      <a:pt x="3277" y="3178"/>
                    </a:cubicBezTo>
                    <a:cubicBezTo>
                      <a:pt x="3277" y="2896"/>
                      <a:pt x="3333" y="2755"/>
                      <a:pt x="3445" y="2755"/>
                    </a:cubicBezTo>
                    <a:cubicBezTo>
                      <a:pt x="3550" y="2755"/>
                      <a:pt x="3602" y="2892"/>
                      <a:pt x="3602" y="3165"/>
                    </a:cubicBezTo>
                    <a:cubicBezTo>
                      <a:pt x="3602" y="3438"/>
                      <a:pt x="3549" y="3575"/>
                      <a:pt x="3442" y="3575"/>
                    </a:cubicBezTo>
                    <a:close/>
                    <a:moveTo>
                      <a:pt x="2492" y="867"/>
                    </a:moveTo>
                    <a:cubicBezTo>
                      <a:pt x="2348" y="867"/>
                      <a:pt x="2238" y="920"/>
                      <a:pt x="2162" y="1027"/>
                    </a:cubicBezTo>
                    <a:cubicBezTo>
                      <a:pt x="2087" y="1134"/>
                      <a:pt x="2049" y="1289"/>
                      <a:pt x="2049" y="1493"/>
                    </a:cubicBezTo>
                    <a:cubicBezTo>
                      <a:pt x="2049" y="1886"/>
                      <a:pt x="2189" y="2082"/>
                      <a:pt x="2468" y="2082"/>
                    </a:cubicBezTo>
                    <a:cubicBezTo>
                      <a:pt x="2608" y="2082"/>
                      <a:pt x="2715" y="2029"/>
                      <a:pt x="2789" y="1923"/>
                    </a:cubicBezTo>
                    <a:cubicBezTo>
                      <a:pt x="2864" y="1817"/>
                      <a:pt x="2901" y="1665"/>
                      <a:pt x="2901" y="1466"/>
                    </a:cubicBezTo>
                    <a:cubicBezTo>
                      <a:pt x="2901" y="1067"/>
                      <a:pt x="2765" y="867"/>
                      <a:pt x="2492" y="867"/>
                    </a:cubicBezTo>
                    <a:close/>
                    <a:moveTo>
                      <a:pt x="2477" y="1884"/>
                    </a:moveTo>
                    <a:cubicBezTo>
                      <a:pt x="2367" y="1884"/>
                      <a:pt x="2312" y="1751"/>
                      <a:pt x="2312" y="1486"/>
                    </a:cubicBezTo>
                    <a:cubicBezTo>
                      <a:pt x="2312" y="1205"/>
                      <a:pt x="2368" y="1064"/>
                      <a:pt x="2480" y="1064"/>
                    </a:cubicBezTo>
                    <a:cubicBezTo>
                      <a:pt x="2585" y="1064"/>
                      <a:pt x="2637" y="1201"/>
                      <a:pt x="2637" y="1474"/>
                    </a:cubicBezTo>
                    <a:cubicBezTo>
                      <a:pt x="2637" y="1747"/>
                      <a:pt x="2584" y="1884"/>
                      <a:pt x="2477" y="1884"/>
                    </a:cubicBezTo>
                    <a:close/>
                    <a:moveTo>
                      <a:pt x="1454" y="4236"/>
                    </a:moveTo>
                    <a:cubicBezTo>
                      <a:pt x="1311" y="4236"/>
                      <a:pt x="1201" y="4289"/>
                      <a:pt x="1125" y="4396"/>
                    </a:cubicBezTo>
                    <a:cubicBezTo>
                      <a:pt x="1050" y="4503"/>
                      <a:pt x="1012" y="4658"/>
                      <a:pt x="1012" y="4862"/>
                    </a:cubicBezTo>
                    <a:cubicBezTo>
                      <a:pt x="1012" y="5254"/>
                      <a:pt x="1152" y="5451"/>
                      <a:pt x="1431" y="5451"/>
                    </a:cubicBezTo>
                    <a:cubicBezTo>
                      <a:pt x="1571" y="5451"/>
                      <a:pt x="1678" y="5398"/>
                      <a:pt x="1752" y="5292"/>
                    </a:cubicBezTo>
                    <a:cubicBezTo>
                      <a:pt x="1827" y="5186"/>
                      <a:pt x="1864" y="5033"/>
                      <a:pt x="1864" y="4835"/>
                    </a:cubicBezTo>
                    <a:cubicBezTo>
                      <a:pt x="1864" y="4436"/>
                      <a:pt x="1728" y="4236"/>
                      <a:pt x="1454" y="4236"/>
                    </a:cubicBezTo>
                    <a:close/>
                    <a:moveTo>
                      <a:pt x="1440" y="5252"/>
                    </a:moveTo>
                    <a:cubicBezTo>
                      <a:pt x="1330" y="5252"/>
                      <a:pt x="1275" y="5120"/>
                      <a:pt x="1275" y="4855"/>
                    </a:cubicBezTo>
                    <a:cubicBezTo>
                      <a:pt x="1275" y="4574"/>
                      <a:pt x="1331" y="4433"/>
                      <a:pt x="1443" y="4433"/>
                    </a:cubicBezTo>
                    <a:cubicBezTo>
                      <a:pt x="1548" y="4433"/>
                      <a:pt x="1600" y="4570"/>
                      <a:pt x="1600" y="4843"/>
                    </a:cubicBezTo>
                    <a:cubicBezTo>
                      <a:pt x="1600" y="5116"/>
                      <a:pt x="1547" y="5252"/>
                      <a:pt x="1440" y="5252"/>
                    </a:cubicBezTo>
                    <a:close/>
                    <a:moveTo>
                      <a:pt x="2491" y="4236"/>
                    </a:moveTo>
                    <a:cubicBezTo>
                      <a:pt x="2348" y="4236"/>
                      <a:pt x="2238" y="4289"/>
                      <a:pt x="2163" y="4396"/>
                    </a:cubicBezTo>
                    <a:cubicBezTo>
                      <a:pt x="2087" y="4503"/>
                      <a:pt x="2049" y="4658"/>
                      <a:pt x="2049" y="4862"/>
                    </a:cubicBezTo>
                    <a:cubicBezTo>
                      <a:pt x="2049" y="5254"/>
                      <a:pt x="2189" y="5451"/>
                      <a:pt x="2469" y="5451"/>
                    </a:cubicBezTo>
                    <a:cubicBezTo>
                      <a:pt x="2608" y="5451"/>
                      <a:pt x="2715" y="5398"/>
                      <a:pt x="2789" y="5292"/>
                    </a:cubicBezTo>
                    <a:cubicBezTo>
                      <a:pt x="2864" y="5186"/>
                      <a:pt x="2901" y="5033"/>
                      <a:pt x="2901" y="4835"/>
                    </a:cubicBezTo>
                    <a:cubicBezTo>
                      <a:pt x="2901" y="4436"/>
                      <a:pt x="2765" y="4236"/>
                      <a:pt x="2491" y="4236"/>
                    </a:cubicBezTo>
                    <a:close/>
                    <a:moveTo>
                      <a:pt x="2477" y="5252"/>
                    </a:moveTo>
                    <a:cubicBezTo>
                      <a:pt x="2367" y="5252"/>
                      <a:pt x="2312" y="5120"/>
                      <a:pt x="2312" y="4855"/>
                    </a:cubicBezTo>
                    <a:cubicBezTo>
                      <a:pt x="2312" y="4574"/>
                      <a:pt x="2368" y="4433"/>
                      <a:pt x="2480" y="4433"/>
                    </a:cubicBezTo>
                    <a:cubicBezTo>
                      <a:pt x="2585" y="4433"/>
                      <a:pt x="2637" y="4570"/>
                      <a:pt x="2637" y="4843"/>
                    </a:cubicBezTo>
                    <a:cubicBezTo>
                      <a:pt x="2637" y="5116"/>
                      <a:pt x="2584" y="5252"/>
                      <a:pt x="2477" y="5252"/>
                    </a:cubicBezTo>
                    <a:close/>
                    <a:moveTo>
                      <a:pt x="3483" y="4229"/>
                    </a:moveTo>
                    <a:cubicBezTo>
                      <a:pt x="3639" y="4229"/>
                      <a:pt x="3639" y="4229"/>
                      <a:pt x="3639" y="4229"/>
                    </a:cubicBezTo>
                    <a:cubicBezTo>
                      <a:pt x="3639" y="5430"/>
                      <a:pt x="3639" y="5430"/>
                      <a:pt x="3639" y="5430"/>
                    </a:cubicBezTo>
                    <a:cubicBezTo>
                      <a:pt x="3381" y="5430"/>
                      <a:pt x="3381" y="5430"/>
                      <a:pt x="3381" y="5430"/>
                    </a:cubicBezTo>
                    <a:cubicBezTo>
                      <a:pt x="3381" y="4521"/>
                      <a:pt x="3381" y="4521"/>
                      <a:pt x="3381" y="4521"/>
                    </a:cubicBezTo>
                    <a:cubicBezTo>
                      <a:pt x="3367" y="4534"/>
                      <a:pt x="3350" y="4545"/>
                      <a:pt x="3331" y="4557"/>
                    </a:cubicBezTo>
                    <a:cubicBezTo>
                      <a:pt x="3311" y="4568"/>
                      <a:pt x="3291" y="4578"/>
                      <a:pt x="3269" y="4587"/>
                    </a:cubicBezTo>
                    <a:cubicBezTo>
                      <a:pt x="3247" y="4596"/>
                      <a:pt x="3224" y="4604"/>
                      <a:pt x="3201" y="4610"/>
                    </a:cubicBezTo>
                    <a:cubicBezTo>
                      <a:pt x="3177" y="4616"/>
                      <a:pt x="3154" y="4621"/>
                      <a:pt x="3131" y="4623"/>
                    </a:cubicBezTo>
                    <a:cubicBezTo>
                      <a:pt x="3131" y="4405"/>
                      <a:pt x="3131" y="4405"/>
                      <a:pt x="3131" y="4405"/>
                    </a:cubicBezTo>
                    <a:cubicBezTo>
                      <a:pt x="3199" y="4386"/>
                      <a:pt x="3262" y="4361"/>
                      <a:pt x="3321" y="4330"/>
                    </a:cubicBezTo>
                    <a:cubicBezTo>
                      <a:pt x="3381" y="4300"/>
                      <a:pt x="3435" y="4266"/>
                      <a:pt x="3483" y="4229"/>
                    </a:cubicBezTo>
                    <a:close/>
                  </a:path>
                </a:pathLst>
              </a:custGeom>
              <a:solidFill>
                <a:srgbClr val="002050"/>
              </a:solidFill>
              <a:ln>
                <a:noFill/>
              </a:ln>
            </p:spPr>
            <p:txBody>
              <a:bodyPr vert="horz" wrap="square" lIns="124605" tIns="62302" rIns="124605" bIns="62302" numCol="1" anchor="t" anchorCtr="0" compatLnSpc="1">
                <a:prstTxWarp prst="textNoShape">
                  <a:avLst/>
                </a:prstTxWarp>
              </a:bodyPr>
              <a:lstStyle/>
              <a:p>
                <a:pPr defTabSz="837247"/>
                <a:endParaRPr lang="en-US" sz="1650" kern="0">
                  <a:solidFill>
                    <a:prstClr val="black"/>
                  </a:solidFill>
                  <a:latin typeface="Calibri" panose="020F0502020204030204"/>
                </a:endParaRPr>
              </a:p>
            </p:txBody>
          </p:sp>
        </p:grpSp>
      </p:grpSp>
    </p:spTree>
    <p:extLst>
      <p:ext uri="{BB962C8B-B14F-4D97-AF65-F5344CB8AC3E}">
        <p14:creationId xmlns:p14="http://schemas.microsoft.com/office/powerpoint/2010/main" val="1944848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51078E-641E-4CA7-80BA-050A34D2F0A8}"/>
              </a:ext>
            </a:extLst>
          </p:cNvPr>
          <p:cNvPicPr>
            <a:picLocks noChangeAspect="1"/>
          </p:cNvPicPr>
          <p:nvPr/>
        </p:nvPicPr>
        <p:blipFill>
          <a:blip r:embed="rId2"/>
          <a:stretch>
            <a:fillRect/>
          </a:stretch>
        </p:blipFill>
        <p:spPr>
          <a:xfrm>
            <a:off x="-1" y="62821"/>
            <a:ext cx="12188825" cy="6732358"/>
          </a:xfrm>
          <a:prstGeom prst="rect">
            <a:avLst/>
          </a:prstGeom>
        </p:spPr>
      </p:pic>
    </p:spTree>
    <p:extLst>
      <p:ext uri="{BB962C8B-B14F-4D97-AF65-F5344CB8AC3E}">
        <p14:creationId xmlns:p14="http://schemas.microsoft.com/office/powerpoint/2010/main" val="26172557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4" y="-35714"/>
            <a:ext cx="12236779" cy="689233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sp>
        <p:nvSpPr>
          <p:cNvPr id="15" name="Oval 14"/>
          <p:cNvSpPr/>
          <p:nvPr/>
        </p:nvSpPr>
        <p:spPr bwMode="auto">
          <a:xfrm>
            <a:off x="4190178" y="-356172"/>
            <a:ext cx="7628901" cy="7551657"/>
          </a:xfrm>
          <a:prstGeom prst="ellipse">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pSp>
        <p:nvGrpSpPr>
          <p:cNvPr id="14" name="Group 13"/>
          <p:cNvGrpSpPr/>
          <p:nvPr/>
        </p:nvGrpSpPr>
        <p:grpSpPr>
          <a:xfrm>
            <a:off x="3673990" y="-607994"/>
            <a:ext cx="8375334" cy="8055301"/>
            <a:chOff x="2685746" y="-1447800"/>
            <a:chExt cx="13468654" cy="12954000"/>
          </a:xfrm>
        </p:grpSpPr>
        <p:pic>
          <p:nvPicPr>
            <p:cNvPr id="7" name="Picture 6"/>
            <p:cNvPicPr>
              <a:picLocks noChangeAspect="1"/>
            </p:cNvPicPr>
            <p:nvPr/>
          </p:nvPicPr>
          <p:blipFill rotWithShape="1">
            <a:blip r:embed="rId3" cstate="print">
              <a:alphaModFix/>
              <a:extLst>
                <a:ext uri="{28A0092B-C50C-407E-A947-70E740481C1C}">
                  <a14:useLocalDpi xmlns:a14="http://schemas.microsoft.com/office/drawing/2010/main" val="0"/>
                </a:ext>
              </a:extLst>
            </a:blip>
            <a:srcRect l="11781" t="17862" r="34933" b="13673"/>
            <a:stretch/>
          </p:blipFill>
          <p:spPr>
            <a:xfrm>
              <a:off x="2685746" y="-1447800"/>
              <a:ext cx="13468654" cy="12954000"/>
            </a:xfrm>
            <a:prstGeom prst="rect">
              <a:avLst/>
            </a:prstGeom>
          </p:spPr>
        </p:pic>
        <p:sp>
          <p:nvSpPr>
            <p:cNvPr id="11" name="TextBox 10"/>
            <p:cNvSpPr txBox="1"/>
            <p:nvPr/>
          </p:nvSpPr>
          <p:spPr>
            <a:xfrm>
              <a:off x="4041841" y="2390443"/>
              <a:ext cx="2860795" cy="1341114"/>
            </a:xfrm>
            <a:prstGeom prst="rect">
              <a:avLst/>
            </a:prstGeom>
            <a:noFill/>
          </p:spPr>
          <p:txBody>
            <a:bodyPr wrap="square" lIns="182807" tIns="146246" rIns="182807" bIns="146246" rtlCol="0">
              <a:spAutoFit/>
            </a:bodyPr>
            <a:lstStyle/>
            <a:p>
              <a:pPr defTabSz="914038">
                <a:lnSpc>
                  <a:spcPts val="2119"/>
                </a:lnSpc>
              </a:pPr>
              <a:r>
                <a:rPr lang="en-US" sz="1799" b="1" kern="0" dirty="0">
                  <a:solidFill>
                    <a:sysClr val="windowText" lastClr="000000"/>
                  </a:solidFill>
                </a:rPr>
                <a:t>Unregulated, unknown</a:t>
              </a:r>
            </a:p>
          </p:txBody>
        </p:sp>
      </p:grpSp>
      <p:grpSp>
        <p:nvGrpSpPr>
          <p:cNvPr id="10" name="Group 9"/>
          <p:cNvGrpSpPr/>
          <p:nvPr/>
        </p:nvGrpSpPr>
        <p:grpSpPr>
          <a:xfrm>
            <a:off x="5104211" y="1993794"/>
            <a:ext cx="6245886" cy="5325766"/>
            <a:chOff x="6786961" y="1881356"/>
            <a:chExt cx="7310039" cy="6881643"/>
          </a:xfrm>
        </p:grpSpPr>
        <p:pic>
          <p:nvPicPr>
            <p:cNvPr id="4" name="Picture 3"/>
            <p:cNvPicPr>
              <a:picLocks noChangeAspect="1"/>
            </p:cNvPicPr>
            <p:nvPr/>
          </p:nvPicPr>
          <p:blipFill rotWithShape="1">
            <a:blip r:embed="rId4" cstate="print">
              <a:alphaModFix/>
              <a:extLst>
                <a:ext uri="{28A0092B-C50C-407E-A947-70E740481C1C}">
                  <a14:useLocalDpi xmlns:a14="http://schemas.microsoft.com/office/drawing/2010/main" val="0"/>
                </a:ext>
              </a:extLst>
            </a:blip>
            <a:srcRect l="-2" t="1" r="18478" b="-4635"/>
            <a:stretch/>
          </p:blipFill>
          <p:spPr>
            <a:xfrm>
              <a:off x="6786961" y="1881356"/>
              <a:ext cx="7310039" cy="6881643"/>
            </a:xfrm>
            <a:prstGeom prst="rect">
              <a:avLst/>
            </a:prstGeom>
          </p:spPr>
        </p:pic>
        <p:sp>
          <p:nvSpPr>
            <p:cNvPr id="8" name="TextBox 7"/>
            <p:cNvSpPr txBox="1"/>
            <p:nvPr/>
          </p:nvSpPr>
          <p:spPr>
            <a:xfrm>
              <a:off x="7806730" y="3634481"/>
              <a:ext cx="3665856" cy="1077590"/>
            </a:xfrm>
            <a:prstGeom prst="rect">
              <a:avLst/>
            </a:prstGeom>
            <a:noFill/>
          </p:spPr>
          <p:txBody>
            <a:bodyPr wrap="square" lIns="182807" tIns="146246" rIns="182807" bIns="146246" rtlCol="0">
              <a:spAutoFit/>
            </a:bodyPr>
            <a:lstStyle/>
            <a:p>
              <a:pPr defTabSz="914038">
                <a:lnSpc>
                  <a:spcPts val="2119"/>
                </a:lnSpc>
              </a:pPr>
              <a:r>
                <a:rPr lang="en-US" sz="1799" b="1" kern="0" dirty="0">
                  <a:solidFill>
                    <a:schemeClr val="bg1"/>
                  </a:solidFill>
                </a:rPr>
                <a:t>Managed mobile environment</a:t>
              </a:r>
            </a:p>
          </p:txBody>
        </p:sp>
      </p:grpSp>
      <p:sp>
        <p:nvSpPr>
          <p:cNvPr id="3" name="Title 2"/>
          <p:cNvSpPr>
            <a:spLocks noGrp="1"/>
          </p:cNvSpPr>
          <p:nvPr>
            <p:ph type="title"/>
          </p:nvPr>
        </p:nvSpPr>
        <p:spPr>
          <a:xfrm>
            <a:off x="269997" y="290777"/>
            <a:ext cx="4834213" cy="1218539"/>
          </a:xfrm>
        </p:spPr>
        <p:txBody>
          <a:bodyPr/>
          <a:lstStyle/>
          <a:p>
            <a:r>
              <a:rPr lang="en-US" dirty="0">
                <a:solidFill>
                  <a:srgbClr val="002060"/>
                </a:solidFill>
              </a:rPr>
              <a:t>How much control do </a:t>
            </a:r>
            <a:r>
              <a:rPr lang="en-US" b="1" dirty="0">
                <a:solidFill>
                  <a:srgbClr val="002060"/>
                </a:solidFill>
              </a:rPr>
              <a:t>YOU</a:t>
            </a:r>
            <a:r>
              <a:rPr lang="en-US" dirty="0">
                <a:solidFill>
                  <a:srgbClr val="002060"/>
                </a:solidFill>
              </a:rPr>
              <a:t> have?</a:t>
            </a:r>
          </a:p>
        </p:txBody>
      </p:sp>
      <p:grpSp>
        <p:nvGrpSpPr>
          <p:cNvPr id="9" name="Group 8"/>
          <p:cNvGrpSpPr/>
          <p:nvPr/>
        </p:nvGrpSpPr>
        <p:grpSpPr>
          <a:xfrm>
            <a:off x="6703768" y="4266864"/>
            <a:ext cx="3013115" cy="2910216"/>
            <a:chOff x="9619312" y="4149156"/>
            <a:chExt cx="3487088" cy="3470844"/>
          </a:xfrm>
        </p:grpSpPr>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1" t="1" r="-6420" b="-7434"/>
            <a:stretch/>
          </p:blipFill>
          <p:spPr>
            <a:xfrm>
              <a:off x="9619312" y="4149156"/>
              <a:ext cx="3487088" cy="3470844"/>
            </a:xfrm>
            <a:prstGeom prst="rect">
              <a:avLst/>
            </a:prstGeom>
          </p:spPr>
        </p:pic>
        <p:sp>
          <p:nvSpPr>
            <p:cNvPr id="6" name="TextBox 5"/>
            <p:cNvSpPr txBox="1"/>
            <p:nvPr/>
          </p:nvSpPr>
          <p:spPr>
            <a:xfrm>
              <a:off x="10166450" y="5442864"/>
              <a:ext cx="2826721" cy="688585"/>
            </a:xfrm>
            <a:prstGeom prst="rect">
              <a:avLst/>
            </a:prstGeom>
            <a:noFill/>
          </p:spPr>
          <p:txBody>
            <a:bodyPr wrap="square" lIns="182807" tIns="146246" rIns="182807" bIns="146246" rtlCol="0">
              <a:spAutoFit/>
            </a:bodyPr>
            <a:lstStyle/>
            <a:p>
              <a:pPr defTabSz="914038">
                <a:lnSpc>
                  <a:spcPts val="2119"/>
                </a:lnSpc>
              </a:pPr>
              <a:r>
                <a:rPr lang="en-US" sz="1799" b="1" kern="0" dirty="0">
                  <a:solidFill>
                    <a:schemeClr val="bg1"/>
                  </a:solidFill>
                </a:rPr>
                <a:t>On-premises</a:t>
              </a:r>
            </a:p>
          </p:txBody>
        </p:sp>
      </p:grpSp>
      <p:sp>
        <p:nvSpPr>
          <p:cNvPr id="12" name="TextBox 11"/>
          <p:cNvSpPr txBox="1"/>
          <p:nvPr/>
        </p:nvSpPr>
        <p:spPr>
          <a:xfrm>
            <a:off x="296380" y="4998558"/>
            <a:ext cx="2589758" cy="960146"/>
          </a:xfrm>
          <a:prstGeom prst="rect">
            <a:avLst/>
          </a:prstGeom>
          <a:noFill/>
        </p:spPr>
        <p:txBody>
          <a:bodyPr wrap="square" lIns="182807" tIns="146246" rIns="182807" bIns="146246" rtlCol="0">
            <a:spAutoFit/>
          </a:bodyPr>
          <a:lstStyle/>
          <a:p>
            <a:pPr defTabSz="914038">
              <a:lnSpc>
                <a:spcPct val="90000"/>
              </a:lnSpc>
            </a:pPr>
            <a:r>
              <a:rPr lang="en-US" kern="0" dirty="0">
                <a:solidFill>
                  <a:schemeClr val="accent3"/>
                </a:solidFill>
                <a:latin typeface="+mj-lt"/>
              </a:rPr>
              <a:t>Perimeter protection</a:t>
            </a:r>
          </a:p>
        </p:txBody>
      </p:sp>
      <p:cxnSp>
        <p:nvCxnSpPr>
          <p:cNvPr id="16" name="Straight Connector 15"/>
          <p:cNvCxnSpPr/>
          <p:nvPr/>
        </p:nvCxnSpPr>
        <p:spPr>
          <a:xfrm>
            <a:off x="472163" y="5962465"/>
            <a:ext cx="7602653" cy="0"/>
          </a:xfrm>
          <a:prstGeom prst="line">
            <a:avLst/>
          </a:prstGeom>
          <a:ln w="19050">
            <a:solidFill>
              <a:srgbClr val="008E73"/>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6380" y="3272234"/>
            <a:ext cx="3817629" cy="960146"/>
          </a:xfrm>
          <a:prstGeom prst="rect">
            <a:avLst/>
          </a:prstGeom>
          <a:noFill/>
        </p:spPr>
        <p:txBody>
          <a:bodyPr wrap="square" lIns="182807" tIns="146246" rIns="182807" bIns="146246" rtlCol="0">
            <a:spAutoFit/>
          </a:bodyPr>
          <a:lstStyle/>
          <a:p>
            <a:pPr defTabSz="914038">
              <a:lnSpc>
                <a:spcPct val="90000"/>
              </a:lnSpc>
            </a:pPr>
            <a:r>
              <a:rPr lang="en-US" kern="0" dirty="0">
                <a:solidFill>
                  <a:schemeClr val="accent2"/>
                </a:solidFill>
                <a:latin typeface="+mj-lt"/>
              </a:rPr>
              <a:t>Identity, device management protection</a:t>
            </a:r>
          </a:p>
        </p:txBody>
      </p:sp>
      <p:sp>
        <p:nvSpPr>
          <p:cNvPr id="18" name="TextBox 17"/>
          <p:cNvSpPr txBox="1"/>
          <p:nvPr/>
        </p:nvSpPr>
        <p:spPr>
          <a:xfrm>
            <a:off x="296380" y="1952910"/>
            <a:ext cx="4688945" cy="1034012"/>
          </a:xfrm>
          <a:prstGeom prst="rect">
            <a:avLst/>
          </a:prstGeom>
          <a:noFill/>
        </p:spPr>
        <p:txBody>
          <a:bodyPr wrap="square" lIns="182807" tIns="146246" rIns="182807" bIns="146246" rtlCol="0">
            <a:spAutoFit/>
          </a:bodyPr>
          <a:lstStyle/>
          <a:p>
            <a:pPr defTabSz="914038"/>
            <a:r>
              <a:rPr lang="en-US" kern="0" dirty="0">
                <a:solidFill>
                  <a:sysClr val="windowText" lastClr="000000"/>
                </a:solidFill>
                <a:latin typeface="+mj-lt"/>
              </a:rPr>
              <a:t>Hybrid data = new normal </a:t>
            </a:r>
          </a:p>
          <a:p>
            <a:pPr defTabSz="914038"/>
            <a:r>
              <a:rPr lang="en-US" kern="0" dirty="0">
                <a:solidFill>
                  <a:sysClr val="windowText" lastClr="000000"/>
                </a:solidFill>
                <a:latin typeface="+mj-lt"/>
              </a:rPr>
              <a:t>It is harder to protect</a:t>
            </a:r>
          </a:p>
        </p:txBody>
      </p:sp>
      <p:cxnSp>
        <p:nvCxnSpPr>
          <p:cNvPr id="19" name="Straight Connector 18"/>
          <p:cNvCxnSpPr/>
          <p:nvPr/>
        </p:nvCxnSpPr>
        <p:spPr>
          <a:xfrm>
            <a:off x="472163" y="4244350"/>
            <a:ext cx="6155435" cy="0"/>
          </a:xfrm>
          <a:prstGeom prst="line">
            <a:avLst/>
          </a:prstGeom>
          <a:ln w="19050">
            <a:solidFill>
              <a:srgbClr val="0078D7"/>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72163" y="2950713"/>
            <a:ext cx="4632048" cy="0"/>
          </a:xfrm>
          <a:prstGeom prst="line">
            <a:avLst/>
          </a:prstGeom>
          <a:ln w="19050">
            <a:solidFill>
              <a:schemeClr val="tx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Freeform 38"/>
          <p:cNvSpPr>
            <a:spLocks/>
          </p:cNvSpPr>
          <p:nvPr/>
        </p:nvSpPr>
        <p:spPr bwMode="auto">
          <a:xfrm>
            <a:off x="7491295" y="1644075"/>
            <a:ext cx="922772" cy="60677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2" name="Freeform 38"/>
          <p:cNvSpPr>
            <a:spLocks/>
          </p:cNvSpPr>
          <p:nvPr/>
        </p:nvSpPr>
        <p:spPr bwMode="auto">
          <a:xfrm>
            <a:off x="9842443" y="2934280"/>
            <a:ext cx="922772" cy="60677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Tree>
    <p:extLst>
      <p:ext uri="{BB962C8B-B14F-4D97-AF65-F5344CB8AC3E}">
        <p14:creationId xmlns:p14="http://schemas.microsoft.com/office/powerpoint/2010/main" val="244773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22" presetClass="entr" presetSubtype="8"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p:bldP spid="17" grpId="0"/>
      <p:bldP spid="18" grpId="0"/>
      <p:bldP spid="27"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5" y="1448597"/>
            <a:ext cx="12187096" cy="5408024"/>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defRPr/>
            </a:pPr>
            <a:endParaRPr lang="en-US" sz="1999" kern="0" dirty="0">
              <a:gradFill>
                <a:gsLst>
                  <a:gs pos="0">
                    <a:srgbClr val="FFFFFF"/>
                  </a:gs>
                  <a:gs pos="100000">
                    <a:srgbClr val="FFFFFF"/>
                  </a:gs>
                </a:gsLst>
                <a:lin ang="5400000" scaled="0"/>
              </a:gradFill>
            </a:endParaRPr>
          </a:p>
        </p:txBody>
      </p:sp>
      <p:cxnSp>
        <p:nvCxnSpPr>
          <p:cNvPr id="199" name="Straight Connector 198"/>
          <p:cNvCxnSpPr>
            <a:endCxn id="138" idx="2"/>
          </p:cNvCxnSpPr>
          <p:nvPr/>
        </p:nvCxnSpPr>
        <p:spPr>
          <a:xfrm flipV="1">
            <a:off x="3882688" y="3506193"/>
            <a:ext cx="4509822" cy="2683"/>
          </a:xfrm>
          <a:prstGeom prst="line">
            <a:avLst/>
          </a:prstGeom>
          <a:ln w="76200">
            <a:solidFill>
              <a:srgbClr val="BFE5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idx="4294967295"/>
          </p:nvPr>
        </p:nvSpPr>
        <p:spPr>
          <a:xfrm>
            <a:off x="0" y="228600"/>
            <a:ext cx="11149013" cy="665163"/>
          </a:xfrm>
        </p:spPr>
        <p:txBody>
          <a:bodyPr/>
          <a:lstStyle/>
          <a:p>
            <a:r>
              <a:rPr lang="en-US" dirty="0"/>
              <a:t>The evolution of Information Protection</a:t>
            </a:r>
          </a:p>
        </p:txBody>
      </p:sp>
      <p:grpSp>
        <p:nvGrpSpPr>
          <p:cNvPr id="10" name="Group 9"/>
          <p:cNvGrpSpPr/>
          <p:nvPr/>
        </p:nvGrpSpPr>
        <p:grpSpPr>
          <a:xfrm>
            <a:off x="8397518" y="2480823"/>
            <a:ext cx="3584797" cy="3706563"/>
            <a:chOff x="8400032" y="2656408"/>
            <a:chExt cx="3586239" cy="3708054"/>
          </a:xfrm>
        </p:grpSpPr>
        <p:cxnSp>
          <p:nvCxnSpPr>
            <p:cNvPr id="65" name="Straight Connector 64"/>
            <p:cNvCxnSpPr>
              <a:endCxn id="425" idx="2"/>
            </p:cNvCxnSpPr>
            <p:nvPr/>
          </p:nvCxnSpPr>
          <p:spPr>
            <a:xfrm>
              <a:off x="8400032" y="3679091"/>
              <a:ext cx="3245430" cy="13793"/>
            </a:xfrm>
            <a:prstGeom prst="line">
              <a:avLst/>
            </a:prstGeom>
            <a:ln w="762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8530707" y="2656408"/>
              <a:ext cx="3455564" cy="3708054"/>
              <a:chOff x="8530707" y="2663372"/>
              <a:chExt cx="3455564" cy="3708054"/>
            </a:xfrm>
          </p:grpSpPr>
          <p:grpSp>
            <p:nvGrpSpPr>
              <p:cNvPr id="16" name="Group 15"/>
              <p:cNvGrpSpPr/>
              <p:nvPr/>
            </p:nvGrpSpPr>
            <p:grpSpPr>
              <a:xfrm>
                <a:off x="8744224" y="3039948"/>
                <a:ext cx="1314737" cy="1300690"/>
                <a:chOff x="8744224" y="3039948"/>
                <a:chExt cx="1314737" cy="1300690"/>
              </a:xfrm>
            </p:grpSpPr>
            <p:sp>
              <p:nvSpPr>
                <p:cNvPr id="390" name="Oval 389"/>
                <p:cNvSpPr/>
                <p:nvPr/>
              </p:nvSpPr>
              <p:spPr bwMode="auto">
                <a:xfrm flipH="1" flipV="1">
                  <a:off x="8744224" y="3039948"/>
                  <a:ext cx="1314737" cy="1300690"/>
                </a:xfrm>
                <a:prstGeom prst="ellipse">
                  <a:avLst/>
                </a:prstGeom>
                <a:solidFill>
                  <a:schemeClr val="bg1"/>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391" name="Rectangle 390"/>
                <p:cNvSpPr/>
                <p:nvPr/>
              </p:nvSpPr>
              <p:spPr>
                <a:xfrm>
                  <a:off x="8746284" y="3759640"/>
                  <a:ext cx="1151748" cy="277110"/>
                </a:xfrm>
                <a:prstGeom prst="rect">
                  <a:avLst/>
                </a:prstGeom>
                <a:noFill/>
              </p:spPr>
              <p:txBody>
                <a:bodyPr wrap="square" lIns="182807" tIns="0" rIns="0" bIns="0">
                  <a:spAutoFit/>
                </a:bodyPr>
                <a:lstStyle/>
                <a:p>
                  <a:pPr algn="ctr" defTabSz="932373">
                    <a:defRPr/>
                  </a:pPr>
                  <a:r>
                    <a:rPr lang="en-US" sz="900" b="1" kern="0" dirty="0">
                      <a:solidFill>
                        <a:schemeClr val="accent1"/>
                      </a:solidFill>
                    </a:rPr>
                    <a:t>DOCUMENT TRACKING</a:t>
                  </a:r>
                </a:p>
              </p:txBody>
            </p:sp>
            <p:grpSp>
              <p:nvGrpSpPr>
                <p:cNvPr id="392" name="Group 391"/>
                <p:cNvGrpSpPr/>
                <p:nvPr/>
              </p:nvGrpSpPr>
              <p:grpSpPr>
                <a:xfrm>
                  <a:off x="9150814" y="3223405"/>
                  <a:ext cx="454978" cy="434243"/>
                  <a:chOff x="4881794" y="3230369"/>
                  <a:chExt cx="712232" cy="728867"/>
                </a:xfrm>
                <a:solidFill>
                  <a:schemeClr val="accent1"/>
                </a:solidFill>
              </p:grpSpPr>
              <p:grpSp>
                <p:nvGrpSpPr>
                  <p:cNvPr id="393" name="Group 392"/>
                  <p:cNvGrpSpPr/>
                  <p:nvPr/>
                </p:nvGrpSpPr>
                <p:grpSpPr>
                  <a:xfrm>
                    <a:off x="4881794" y="3454304"/>
                    <a:ext cx="394992" cy="504932"/>
                    <a:chOff x="13131800" y="957263"/>
                    <a:chExt cx="4916488" cy="6284912"/>
                  </a:xfrm>
                  <a:grpFill/>
                </p:grpSpPr>
                <p:sp>
                  <p:nvSpPr>
                    <p:cNvPr id="400"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01" name="Rectangle 33"/>
                    <p:cNvSpPr>
                      <a:spLocks noChangeArrowheads="1"/>
                    </p:cNvSpPr>
                    <p:nvPr/>
                  </p:nvSpPr>
                  <p:spPr bwMode="auto">
                    <a:xfrm>
                      <a:off x="13925548" y="3071821"/>
                      <a:ext cx="3267068" cy="601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02"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03" name="Rectangle 35"/>
                    <p:cNvSpPr>
                      <a:spLocks noChangeArrowheads="1"/>
                    </p:cNvSpPr>
                    <p:nvPr/>
                  </p:nvSpPr>
                  <p:spPr bwMode="auto">
                    <a:xfrm>
                      <a:off x="13925564" y="4327517"/>
                      <a:ext cx="3267068" cy="6000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nvGrpSpPr>
                  <p:cNvPr id="394" name="Group 393"/>
                  <p:cNvGrpSpPr/>
                  <p:nvPr/>
                </p:nvGrpSpPr>
                <p:grpSpPr>
                  <a:xfrm>
                    <a:off x="5397632" y="3230369"/>
                    <a:ext cx="196394" cy="251057"/>
                    <a:chOff x="13131800" y="957263"/>
                    <a:chExt cx="4916488" cy="6284912"/>
                  </a:xfrm>
                  <a:grpFill/>
                </p:grpSpPr>
                <p:sp>
                  <p:nvSpPr>
                    <p:cNvPr id="396"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397" name="Rectangle 33"/>
                    <p:cNvSpPr>
                      <a:spLocks noChangeArrowheads="1"/>
                    </p:cNvSpPr>
                    <p:nvPr/>
                  </p:nvSpPr>
                  <p:spPr bwMode="auto">
                    <a:xfrm>
                      <a:off x="13925550" y="3071813"/>
                      <a:ext cx="3267075" cy="601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398"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399" name="Rectangle 35"/>
                    <p:cNvSpPr>
                      <a:spLocks noChangeArrowheads="1"/>
                    </p:cNvSpPr>
                    <p:nvPr/>
                  </p:nvSpPr>
                  <p:spPr bwMode="auto">
                    <a:xfrm>
                      <a:off x="13925550" y="4327525"/>
                      <a:ext cx="3267075" cy="600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cxnSp>
                <p:nvCxnSpPr>
                  <p:cNvPr id="395" name="Straight Connector 394"/>
                  <p:cNvCxnSpPr/>
                  <p:nvPr/>
                </p:nvCxnSpPr>
                <p:spPr>
                  <a:xfrm flipH="1">
                    <a:off x="5253135" y="3379746"/>
                    <a:ext cx="66722" cy="63250"/>
                  </a:xfrm>
                  <a:prstGeom prst="line">
                    <a:avLst/>
                  </a:prstGeom>
                  <a:grpFill/>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10295732" y="3045093"/>
                <a:ext cx="1349730" cy="1309511"/>
                <a:chOff x="10295732" y="3045093"/>
                <a:chExt cx="1349730" cy="1309511"/>
              </a:xfrm>
            </p:grpSpPr>
            <p:sp>
              <p:nvSpPr>
                <p:cNvPr id="425" name="Oval 424"/>
                <p:cNvSpPr/>
                <p:nvPr/>
              </p:nvSpPr>
              <p:spPr bwMode="auto">
                <a:xfrm flipH="1" flipV="1">
                  <a:off x="10366086" y="3045093"/>
                  <a:ext cx="1279376" cy="1309511"/>
                </a:xfrm>
                <a:prstGeom prst="ellipse">
                  <a:avLst/>
                </a:prstGeom>
                <a:solidFill>
                  <a:schemeClr val="bg1"/>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426" name="Rectangle 425"/>
                <p:cNvSpPr/>
                <p:nvPr/>
              </p:nvSpPr>
              <p:spPr>
                <a:xfrm>
                  <a:off x="10295732" y="3759640"/>
                  <a:ext cx="1260932" cy="277110"/>
                </a:xfrm>
                <a:prstGeom prst="rect">
                  <a:avLst/>
                </a:prstGeom>
                <a:noFill/>
              </p:spPr>
              <p:txBody>
                <a:bodyPr wrap="square" lIns="182807" tIns="0" rIns="0" bIns="0">
                  <a:spAutoFit/>
                </a:bodyPr>
                <a:lstStyle/>
                <a:p>
                  <a:pPr algn="ctr" defTabSz="932373">
                    <a:defRPr/>
                  </a:pPr>
                  <a:r>
                    <a:rPr lang="en-US" sz="900" b="1" kern="0" dirty="0">
                      <a:solidFill>
                        <a:schemeClr val="accent1"/>
                      </a:solidFill>
                    </a:rPr>
                    <a:t>DOCUMENT REVOCATION</a:t>
                  </a:r>
                </a:p>
              </p:txBody>
            </p:sp>
            <p:grpSp>
              <p:nvGrpSpPr>
                <p:cNvPr id="427" name="Group 426"/>
                <p:cNvGrpSpPr/>
                <p:nvPr/>
              </p:nvGrpSpPr>
              <p:grpSpPr>
                <a:xfrm>
                  <a:off x="10788199" y="3169722"/>
                  <a:ext cx="428442" cy="508349"/>
                  <a:chOff x="8329999" y="3221892"/>
                  <a:chExt cx="560746" cy="660022"/>
                </a:xfrm>
                <a:solidFill>
                  <a:schemeClr val="accent1"/>
                </a:solidFill>
              </p:grpSpPr>
              <p:sp>
                <p:nvSpPr>
                  <p:cNvPr id="428" name="Freeform 15"/>
                  <p:cNvSpPr>
                    <a:spLocks noEditPoints="1"/>
                  </p:cNvSpPr>
                  <p:nvPr/>
                </p:nvSpPr>
                <p:spPr bwMode="auto">
                  <a:xfrm>
                    <a:off x="8575037" y="3221892"/>
                    <a:ext cx="315708" cy="315708"/>
                  </a:xfrm>
                  <a:custGeom>
                    <a:avLst/>
                    <a:gdLst>
                      <a:gd name="T0" fmla="*/ 948 w 1896"/>
                      <a:gd name="T1" fmla="*/ 0 h 1896"/>
                      <a:gd name="T2" fmla="*/ 0 w 1896"/>
                      <a:gd name="T3" fmla="*/ 948 h 1896"/>
                      <a:gd name="T4" fmla="*/ 948 w 1896"/>
                      <a:gd name="T5" fmla="*/ 1896 h 1896"/>
                      <a:gd name="T6" fmla="*/ 1896 w 1896"/>
                      <a:gd name="T7" fmla="*/ 948 h 1896"/>
                      <a:gd name="T8" fmla="*/ 948 w 1896"/>
                      <a:gd name="T9" fmla="*/ 0 h 1896"/>
                      <a:gd name="T10" fmla="*/ 755 w 1896"/>
                      <a:gd name="T11" fmla="*/ 1371 h 1896"/>
                      <a:gd name="T12" fmla="*/ 533 w 1896"/>
                      <a:gd name="T13" fmla="*/ 1371 h 1896"/>
                      <a:gd name="T14" fmla="*/ 817 w 1896"/>
                      <a:gd name="T15" fmla="*/ 1009 h 1896"/>
                      <a:gd name="T16" fmla="*/ 918 w 1896"/>
                      <a:gd name="T17" fmla="*/ 1147 h 1896"/>
                      <a:gd name="T18" fmla="*/ 755 w 1896"/>
                      <a:gd name="T19" fmla="*/ 1371 h 1896"/>
                      <a:gd name="T20" fmla="*/ 1142 w 1896"/>
                      <a:gd name="T21" fmla="*/ 1371 h 1896"/>
                      <a:gd name="T22" fmla="*/ 948 w 1896"/>
                      <a:gd name="T23" fmla="*/ 1107 h 1896"/>
                      <a:gd name="T24" fmla="*/ 835 w 1896"/>
                      <a:gd name="T25" fmla="*/ 953 h 1896"/>
                      <a:gd name="T26" fmla="*/ 522 w 1896"/>
                      <a:gd name="T27" fmla="*/ 526 h 1896"/>
                      <a:gd name="T28" fmla="*/ 741 w 1896"/>
                      <a:gd name="T29" fmla="*/ 524 h 1896"/>
                      <a:gd name="T30" fmla="*/ 918 w 1896"/>
                      <a:gd name="T31" fmla="*/ 761 h 1896"/>
                      <a:gd name="T32" fmla="*/ 948 w 1896"/>
                      <a:gd name="T33" fmla="*/ 802 h 1896"/>
                      <a:gd name="T34" fmla="*/ 1061 w 1896"/>
                      <a:gd name="T35" fmla="*/ 953 h 1896"/>
                      <a:gd name="T36" fmla="*/ 1065 w 1896"/>
                      <a:gd name="T37" fmla="*/ 958 h 1896"/>
                      <a:gd name="T38" fmla="*/ 1374 w 1896"/>
                      <a:gd name="T39" fmla="*/ 1371 h 1896"/>
                      <a:gd name="T40" fmla="*/ 1142 w 1896"/>
                      <a:gd name="T41" fmla="*/ 1371 h 1896"/>
                      <a:gd name="T42" fmla="*/ 1096 w 1896"/>
                      <a:gd name="T43" fmla="*/ 921 h 1896"/>
                      <a:gd name="T44" fmla="*/ 998 w 1896"/>
                      <a:gd name="T45" fmla="*/ 787 h 1896"/>
                      <a:gd name="T46" fmla="*/ 1197 w 1896"/>
                      <a:gd name="T47" fmla="*/ 523 h 1896"/>
                      <a:gd name="T48" fmla="*/ 1415 w 1896"/>
                      <a:gd name="T49" fmla="*/ 525 h 1896"/>
                      <a:gd name="T50" fmla="*/ 1096 w 1896"/>
                      <a:gd name="T51" fmla="*/ 921 h 1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6" h="1896">
                        <a:moveTo>
                          <a:pt x="948" y="0"/>
                        </a:moveTo>
                        <a:cubicBezTo>
                          <a:pt x="424" y="0"/>
                          <a:pt x="0" y="424"/>
                          <a:pt x="0" y="948"/>
                        </a:cubicBezTo>
                        <a:cubicBezTo>
                          <a:pt x="0" y="1471"/>
                          <a:pt x="424" y="1896"/>
                          <a:pt x="948" y="1896"/>
                        </a:cubicBezTo>
                        <a:cubicBezTo>
                          <a:pt x="1471" y="1896"/>
                          <a:pt x="1896" y="1471"/>
                          <a:pt x="1896" y="948"/>
                        </a:cubicBezTo>
                        <a:cubicBezTo>
                          <a:pt x="1896" y="424"/>
                          <a:pt x="1471" y="0"/>
                          <a:pt x="948" y="0"/>
                        </a:cubicBezTo>
                        <a:close/>
                        <a:moveTo>
                          <a:pt x="755" y="1371"/>
                        </a:moveTo>
                        <a:cubicBezTo>
                          <a:pt x="533" y="1371"/>
                          <a:pt x="533" y="1371"/>
                          <a:pt x="533" y="1371"/>
                        </a:cubicBezTo>
                        <a:cubicBezTo>
                          <a:pt x="817" y="1009"/>
                          <a:pt x="817" y="1009"/>
                          <a:pt x="817" y="1009"/>
                        </a:cubicBezTo>
                        <a:cubicBezTo>
                          <a:pt x="918" y="1147"/>
                          <a:pt x="918" y="1147"/>
                          <a:pt x="918" y="1147"/>
                        </a:cubicBezTo>
                        <a:lnTo>
                          <a:pt x="755" y="1371"/>
                        </a:lnTo>
                        <a:close/>
                        <a:moveTo>
                          <a:pt x="1142" y="1371"/>
                        </a:moveTo>
                        <a:cubicBezTo>
                          <a:pt x="948" y="1107"/>
                          <a:pt x="948" y="1107"/>
                          <a:pt x="948" y="1107"/>
                        </a:cubicBezTo>
                        <a:cubicBezTo>
                          <a:pt x="835" y="953"/>
                          <a:pt x="835" y="953"/>
                          <a:pt x="835" y="953"/>
                        </a:cubicBezTo>
                        <a:cubicBezTo>
                          <a:pt x="522" y="526"/>
                          <a:pt x="522" y="526"/>
                          <a:pt x="522" y="526"/>
                        </a:cubicBezTo>
                        <a:cubicBezTo>
                          <a:pt x="741" y="524"/>
                          <a:pt x="741" y="524"/>
                          <a:pt x="741" y="524"/>
                        </a:cubicBezTo>
                        <a:cubicBezTo>
                          <a:pt x="918" y="761"/>
                          <a:pt x="918" y="761"/>
                          <a:pt x="918" y="761"/>
                        </a:cubicBezTo>
                        <a:cubicBezTo>
                          <a:pt x="948" y="802"/>
                          <a:pt x="948" y="802"/>
                          <a:pt x="948" y="802"/>
                        </a:cubicBezTo>
                        <a:cubicBezTo>
                          <a:pt x="1061" y="953"/>
                          <a:pt x="1061" y="953"/>
                          <a:pt x="1061" y="953"/>
                        </a:cubicBezTo>
                        <a:cubicBezTo>
                          <a:pt x="1065" y="958"/>
                          <a:pt x="1065" y="958"/>
                          <a:pt x="1065" y="958"/>
                        </a:cubicBezTo>
                        <a:cubicBezTo>
                          <a:pt x="1374" y="1371"/>
                          <a:pt x="1374" y="1371"/>
                          <a:pt x="1374" y="1371"/>
                        </a:cubicBezTo>
                        <a:lnTo>
                          <a:pt x="1142" y="1371"/>
                        </a:lnTo>
                        <a:close/>
                        <a:moveTo>
                          <a:pt x="1096" y="921"/>
                        </a:moveTo>
                        <a:cubicBezTo>
                          <a:pt x="998" y="787"/>
                          <a:pt x="998" y="787"/>
                          <a:pt x="998" y="787"/>
                        </a:cubicBezTo>
                        <a:cubicBezTo>
                          <a:pt x="1197" y="523"/>
                          <a:pt x="1197" y="523"/>
                          <a:pt x="1197" y="523"/>
                        </a:cubicBezTo>
                        <a:cubicBezTo>
                          <a:pt x="1415" y="525"/>
                          <a:pt x="1415" y="525"/>
                          <a:pt x="1415" y="525"/>
                        </a:cubicBezTo>
                        <a:lnTo>
                          <a:pt x="1096" y="921"/>
                        </a:lnTo>
                        <a:close/>
                      </a:path>
                    </a:pathLst>
                  </a:custGeom>
                  <a:grpFill/>
                  <a:ln>
                    <a:noFill/>
                  </a:ln>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nvGrpSpPr>
                  <p:cNvPr id="429" name="Group 428"/>
                  <p:cNvGrpSpPr/>
                  <p:nvPr/>
                </p:nvGrpSpPr>
                <p:grpSpPr>
                  <a:xfrm>
                    <a:off x="8329999" y="3376982"/>
                    <a:ext cx="394992" cy="504932"/>
                    <a:chOff x="13131800" y="957263"/>
                    <a:chExt cx="4916488" cy="6284912"/>
                  </a:xfrm>
                  <a:grpFill/>
                </p:grpSpPr>
                <p:sp>
                  <p:nvSpPr>
                    <p:cNvPr id="430"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31" name="Rectangle 33"/>
                    <p:cNvSpPr>
                      <a:spLocks noChangeArrowheads="1"/>
                    </p:cNvSpPr>
                    <p:nvPr/>
                  </p:nvSpPr>
                  <p:spPr bwMode="auto">
                    <a:xfrm>
                      <a:off x="13925550" y="3071813"/>
                      <a:ext cx="3267075" cy="601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32"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33" name="Rectangle 35"/>
                    <p:cNvSpPr>
                      <a:spLocks noChangeArrowheads="1"/>
                    </p:cNvSpPr>
                    <p:nvPr/>
                  </p:nvSpPr>
                  <p:spPr bwMode="auto">
                    <a:xfrm>
                      <a:off x="13925550" y="4327525"/>
                      <a:ext cx="3267075" cy="600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grpSp>
          <p:sp>
            <p:nvSpPr>
              <p:cNvPr id="72" name="Rectangle 71"/>
              <p:cNvSpPr/>
              <p:nvPr/>
            </p:nvSpPr>
            <p:spPr>
              <a:xfrm>
                <a:off x="8530707" y="5016921"/>
                <a:ext cx="3454443" cy="1354505"/>
              </a:xfrm>
              <a:prstGeom prst="rect">
                <a:avLst/>
              </a:prstGeom>
              <a:noFill/>
            </p:spPr>
            <p:txBody>
              <a:bodyPr wrap="square" lIns="182807" tIns="0" rIns="0" bIns="0">
                <a:spAutoFit/>
              </a:bodyPr>
              <a:lstStyle/>
              <a:p>
                <a:pPr algn="ctr" defTabSz="932373">
                  <a:defRPr/>
                </a:pPr>
                <a:r>
                  <a:rPr lang="en-US" sz="4399" kern="0" dirty="0">
                    <a:solidFill>
                      <a:srgbClr val="002060"/>
                    </a:solidFill>
                    <a:latin typeface="+mj-lt"/>
                  </a:rPr>
                  <a:t>Monitor &amp; Respond</a:t>
                </a:r>
              </a:p>
            </p:txBody>
          </p:sp>
          <p:grpSp>
            <p:nvGrpSpPr>
              <p:cNvPr id="73" name="Group 72"/>
              <p:cNvGrpSpPr/>
              <p:nvPr/>
            </p:nvGrpSpPr>
            <p:grpSpPr>
              <a:xfrm>
                <a:off x="8531827" y="2663372"/>
                <a:ext cx="3454444" cy="2025703"/>
                <a:chOff x="3811979" y="2663372"/>
                <a:chExt cx="4545251" cy="2025703"/>
              </a:xfrm>
            </p:grpSpPr>
            <p:cxnSp>
              <p:nvCxnSpPr>
                <p:cNvPr id="74" name="Straight Connector 73"/>
                <p:cNvCxnSpPr/>
                <p:nvPr/>
              </p:nvCxnSpPr>
              <p:spPr>
                <a:xfrm>
                  <a:off x="3811979" y="2663372"/>
                  <a:ext cx="4545251" cy="0"/>
                </a:xfrm>
                <a:prstGeom prst="line">
                  <a:avLst/>
                </a:prstGeom>
                <a:ln w="762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811979" y="4689075"/>
                  <a:ext cx="4545251" cy="0"/>
                </a:xfrm>
                <a:prstGeom prst="line">
                  <a:avLst/>
                </a:prstGeom>
                <a:ln w="762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 name="Group 2"/>
          <p:cNvGrpSpPr/>
          <p:nvPr/>
        </p:nvGrpSpPr>
        <p:grpSpPr>
          <a:xfrm>
            <a:off x="196774" y="2484450"/>
            <a:ext cx="3763375" cy="3698249"/>
            <a:chOff x="118496" y="2660036"/>
            <a:chExt cx="3764889" cy="3699736"/>
          </a:xfrm>
        </p:grpSpPr>
        <p:cxnSp>
          <p:nvCxnSpPr>
            <p:cNvPr id="78" name="Straight Connector 77"/>
            <p:cNvCxnSpPr/>
            <p:nvPr/>
          </p:nvCxnSpPr>
          <p:spPr>
            <a:xfrm flipV="1">
              <a:off x="581099" y="3671107"/>
              <a:ext cx="3302286" cy="7982"/>
            </a:xfrm>
            <a:prstGeom prst="line">
              <a:avLst/>
            </a:prstGeom>
            <a:ln w="76200">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141388" y="3009235"/>
              <a:ext cx="1305998" cy="1344614"/>
              <a:chOff x="2141388" y="3009235"/>
              <a:chExt cx="1305998" cy="1344614"/>
            </a:xfrm>
          </p:grpSpPr>
          <p:sp>
            <p:nvSpPr>
              <p:cNvPr id="337" name="Oval 336"/>
              <p:cNvSpPr/>
              <p:nvPr/>
            </p:nvSpPr>
            <p:spPr bwMode="auto">
              <a:xfrm flipH="1" flipV="1">
                <a:off x="2141388" y="3009235"/>
                <a:ext cx="1305998" cy="1344614"/>
              </a:xfrm>
              <a:prstGeom prst="ellipse">
                <a:avLst/>
              </a:prstGeom>
              <a:solidFill>
                <a:schemeClr val="bg1"/>
              </a:solidFill>
              <a:ln w="76200">
                <a:solidFill>
                  <a:srgbClr val="BFBFB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340" name="Rectangle 339"/>
              <p:cNvSpPr/>
              <p:nvPr/>
            </p:nvSpPr>
            <p:spPr>
              <a:xfrm>
                <a:off x="2155965" y="3828335"/>
                <a:ext cx="1034594" cy="138555"/>
              </a:xfrm>
              <a:prstGeom prst="rect">
                <a:avLst/>
              </a:prstGeom>
              <a:noFill/>
              <a:ln>
                <a:noFill/>
              </a:ln>
            </p:spPr>
            <p:txBody>
              <a:bodyPr wrap="square" lIns="182807" tIns="0" rIns="0" bIns="0">
                <a:spAutoFit/>
              </a:bodyPr>
              <a:lstStyle/>
              <a:p>
                <a:pPr algn="ctr" defTabSz="932373">
                  <a:defRPr/>
                </a:pPr>
                <a:r>
                  <a:rPr lang="en-US" sz="900" b="1" kern="0" dirty="0">
                    <a:solidFill>
                      <a:schemeClr val="accent1"/>
                    </a:solidFill>
                  </a:rPr>
                  <a:t>LABELING</a:t>
                </a:r>
              </a:p>
            </p:txBody>
          </p:sp>
          <p:sp>
            <p:nvSpPr>
              <p:cNvPr id="343" name="Freeform 110"/>
              <p:cNvSpPr>
                <a:spLocks noEditPoints="1"/>
              </p:cNvSpPr>
              <p:nvPr/>
            </p:nvSpPr>
            <p:spPr bwMode="black">
              <a:xfrm>
                <a:off x="2595650" y="3238601"/>
                <a:ext cx="409426" cy="41904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accent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900" dirty="0">
                  <a:solidFill>
                    <a:schemeClr val="accent1"/>
                  </a:solidFill>
                  <a:latin typeface="Segoe UI"/>
                </a:endParaRPr>
              </a:p>
            </p:txBody>
          </p:sp>
        </p:grpSp>
        <p:grpSp>
          <p:nvGrpSpPr>
            <p:cNvPr id="21" name="Group 20"/>
            <p:cNvGrpSpPr/>
            <p:nvPr/>
          </p:nvGrpSpPr>
          <p:grpSpPr>
            <a:xfrm>
              <a:off x="401890" y="3044011"/>
              <a:ext cx="1442694" cy="1291592"/>
              <a:chOff x="401890" y="3044011"/>
              <a:chExt cx="1442694" cy="1291592"/>
            </a:xfrm>
          </p:grpSpPr>
          <p:sp>
            <p:nvSpPr>
              <p:cNvPr id="338" name="Oval 337"/>
              <p:cNvSpPr/>
              <p:nvPr/>
            </p:nvSpPr>
            <p:spPr bwMode="auto">
              <a:xfrm flipH="1" flipV="1">
                <a:off x="550164" y="3044011"/>
                <a:ext cx="1294420" cy="1291592"/>
              </a:xfrm>
              <a:prstGeom prst="ellipse">
                <a:avLst/>
              </a:prstGeom>
              <a:solidFill>
                <a:schemeClr val="bg1"/>
              </a:solidFill>
              <a:ln w="76200">
                <a:solidFill>
                  <a:srgbClr val="BFBFB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pic>
            <p:nvPicPr>
              <p:cNvPr id="342" name="Picture 3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1" y="3245177"/>
                <a:ext cx="383066" cy="485600"/>
              </a:xfrm>
              <a:prstGeom prst="rect">
                <a:avLst/>
              </a:prstGeom>
            </p:spPr>
          </p:pic>
          <p:sp>
            <p:nvSpPr>
              <p:cNvPr id="341" name="Rectangle 340"/>
              <p:cNvSpPr/>
              <p:nvPr/>
            </p:nvSpPr>
            <p:spPr>
              <a:xfrm>
                <a:off x="401890" y="3828335"/>
                <a:ext cx="1370314" cy="138555"/>
              </a:xfrm>
              <a:prstGeom prst="rect">
                <a:avLst/>
              </a:prstGeom>
              <a:noFill/>
            </p:spPr>
            <p:txBody>
              <a:bodyPr wrap="square" lIns="182807" tIns="0" rIns="0" bIns="0">
                <a:spAutoFit/>
              </a:bodyPr>
              <a:lstStyle/>
              <a:p>
                <a:pPr algn="ctr" defTabSz="932373">
                  <a:defRPr/>
                </a:pPr>
                <a:r>
                  <a:rPr lang="en-US" sz="900" b="1" kern="0" dirty="0">
                    <a:solidFill>
                      <a:schemeClr val="accent1"/>
                    </a:solidFill>
                  </a:rPr>
                  <a:t>CLASSIFICATION</a:t>
                </a:r>
              </a:p>
            </p:txBody>
          </p:sp>
        </p:grpSp>
        <p:grpSp>
          <p:nvGrpSpPr>
            <p:cNvPr id="79" name="Group 78"/>
            <p:cNvGrpSpPr/>
            <p:nvPr/>
          </p:nvGrpSpPr>
          <p:grpSpPr>
            <a:xfrm>
              <a:off x="118497" y="2660036"/>
              <a:ext cx="3615303" cy="2025704"/>
              <a:chOff x="3811979" y="2667000"/>
              <a:chExt cx="4545251" cy="2025704"/>
            </a:xfrm>
          </p:grpSpPr>
          <p:cxnSp>
            <p:nvCxnSpPr>
              <p:cNvPr id="81" name="Straight Connector 80"/>
              <p:cNvCxnSpPr/>
              <p:nvPr/>
            </p:nvCxnSpPr>
            <p:spPr>
              <a:xfrm>
                <a:off x="3811979" y="2667000"/>
                <a:ext cx="4545251" cy="0"/>
              </a:xfrm>
              <a:prstGeom prst="line">
                <a:avLst/>
              </a:prstGeom>
              <a:ln w="76200">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811979" y="4692704"/>
                <a:ext cx="4545251" cy="0"/>
              </a:xfrm>
              <a:prstGeom prst="line">
                <a:avLst/>
              </a:prstGeom>
              <a:ln w="76200">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3" name="Rectangle 82"/>
            <p:cNvSpPr/>
            <p:nvPr/>
          </p:nvSpPr>
          <p:spPr>
            <a:xfrm>
              <a:off x="118496" y="5005457"/>
              <a:ext cx="3616595" cy="1354315"/>
            </a:xfrm>
            <a:prstGeom prst="rect">
              <a:avLst/>
            </a:prstGeom>
            <a:noFill/>
          </p:spPr>
          <p:txBody>
            <a:bodyPr wrap="square" lIns="182807" tIns="0" rIns="0" bIns="0">
              <a:spAutoFit/>
            </a:bodyPr>
            <a:lstStyle/>
            <a:p>
              <a:pPr algn="ctr" defTabSz="932373">
                <a:defRPr/>
              </a:pPr>
              <a:r>
                <a:rPr lang="en-US" sz="4399" kern="0" dirty="0">
                  <a:solidFill>
                    <a:schemeClr val="bg1">
                      <a:lumMod val="75000"/>
                    </a:schemeClr>
                  </a:solidFill>
                  <a:latin typeface="+mj-lt"/>
                </a:rPr>
                <a:t>Classify &amp; Label</a:t>
              </a:r>
            </a:p>
          </p:txBody>
        </p:sp>
      </p:grpSp>
      <p:grpSp>
        <p:nvGrpSpPr>
          <p:cNvPr id="8" name="Group 7"/>
          <p:cNvGrpSpPr/>
          <p:nvPr/>
        </p:nvGrpSpPr>
        <p:grpSpPr>
          <a:xfrm>
            <a:off x="3804276" y="2484449"/>
            <a:ext cx="4642074" cy="3033407"/>
            <a:chOff x="3804942" y="2660036"/>
            <a:chExt cx="4643942" cy="3034627"/>
          </a:xfrm>
        </p:grpSpPr>
        <p:grpSp>
          <p:nvGrpSpPr>
            <p:cNvPr id="4" name="Group 3"/>
            <p:cNvGrpSpPr/>
            <p:nvPr/>
          </p:nvGrpSpPr>
          <p:grpSpPr>
            <a:xfrm>
              <a:off x="3804942" y="2660036"/>
              <a:ext cx="4643942" cy="3034627"/>
              <a:chOff x="3713288" y="2667000"/>
              <a:chExt cx="4643942" cy="3034627"/>
            </a:xfrm>
          </p:grpSpPr>
          <p:grpSp>
            <p:nvGrpSpPr>
              <p:cNvPr id="17" name="Group 16"/>
              <p:cNvGrpSpPr/>
              <p:nvPr/>
            </p:nvGrpSpPr>
            <p:grpSpPr>
              <a:xfrm>
                <a:off x="3791731" y="3022478"/>
                <a:ext cx="1335001" cy="1322894"/>
                <a:chOff x="3791731" y="3022478"/>
                <a:chExt cx="1335001" cy="1322894"/>
              </a:xfrm>
            </p:grpSpPr>
            <p:sp>
              <p:nvSpPr>
                <p:cNvPr id="457" name="Oval 456"/>
                <p:cNvSpPr/>
                <p:nvPr/>
              </p:nvSpPr>
              <p:spPr bwMode="auto">
                <a:xfrm flipH="1" flipV="1">
                  <a:off x="3811979" y="3022478"/>
                  <a:ext cx="1314753" cy="1322894"/>
                </a:xfrm>
                <a:prstGeom prst="ellipse">
                  <a:avLst/>
                </a:prstGeom>
                <a:solidFill>
                  <a:schemeClr val="bg1"/>
                </a:solidFill>
                <a:ln w="76200">
                  <a:solidFill>
                    <a:srgbClr val="BFE5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458" name="Rectangle 457"/>
                <p:cNvSpPr/>
                <p:nvPr/>
              </p:nvSpPr>
              <p:spPr>
                <a:xfrm>
                  <a:off x="3791731" y="3828335"/>
                  <a:ext cx="1204075" cy="138555"/>
                </a:xfrm>
                <a:prstGeom prst="rect">
                  <a:avLst/>
                </a:prstGeom>
                <a:noFill/>
              </p:spPr>
              <p:txBody>
                <a:bodyPr wrap="square" lIns="182807" tIns="0" rIns="0" bIns="0">
                  <a:spAutoFit/>
                </a:bodyPr>
                <a:lstStyle/>
                <a:p>
                  <a:pPr algn="ctr" defTabSz="932373">
                    <a:defRPr/>
                  </a:pPr>
                  <a:r>
                    <a:rPr lang="en-US" sz="900" b="1" kern="0" dirty="0">
                      <a:solidFill>
                        <a:schemeClr val="accent1"/>
                      </a:solidFill>
                    </a:rPr>
                    <a:t>ENCRYPTION</a:t>
                  </a:r>
                </a:p>
              </p:txBody>
            </p:sp>
            <p:grpSp>
              <p:nvGrpSpPr>
                <p:cNvPr id="6" name="Group 5"/>
                <p:cNvGrpSpPr/>
                <p:nvPr/>
              </p:nvGrpSpPr>
              <p:grpSpPr>
                <a:xfrm>
                  <a:off x="4137279" y="3381977"/>
                  <a:ext cx="672874" cy="211244"/>
                  <a:chOff x="3976206" y="3274878"/>
                  <a:chExt cx="762555" cy="239399"/>
                </a:xfrm>
              </p:grpSpPr>
              <p:sp>
                <p:nvSpPr>
                  <p:cNvPr id="460" name="Freeform 24"/>
                  <p:cNvSpPr>
                    <a:spLocks noEditPoints="1"/>
                  </p:cNvSpPr>
                  <p:nvPr/>
                </p:nvSpPr>
                <p:spPr bwMode="auto">
                  <a:xfrm>
                    <a:off x="3981508" y="3279822"/>
                    <a:ext cx="751952" cy="229510"/>
                  </a:xfrm>
                  <a:custGeom>
                    <a:avLst/>
                    <a:gdLst>
                      <a:gd name="T0" fmla="*/ 2282 w 2579"/>
                      <a:gd name="T1" fmla="*/ 842 h 842"/>
                      <a:gd name="T2" fmla="*/ 297 w 2579"/>
                      <a:gd name="T3" fmla="*/ 842 h 842"/>
                      <a:gd name="T4" fmla="*/ 0 w 2579"/>
                      <a:gd name="T5" fmla="*/ 544 h 842"/>
                      <a:gd name="T6" fmla="*/ 0 w 2579"/>
                      <a:gd name="T7" fmla="*/ 298 h 842"/>
                      <a:gd name="T8" fmla="*/ 297 w 2579"/>
                      <a:gd name="T9" fmla="*/ 0 h 842"/>
                      <a:gd name="T10" fmla="*/ 2299 w 2579"/>
                      <a:gd name="T11" fmla="*/ 0 h 842"/>
                      <a:gd name="T12" fmla="*/ 2579 w 2579"/>
                      <a:gd name="T13" fmla="*/ 280 h 842"/>
                      <a:gd name="T14" fmla="*/ 2579 w 2579"/>
                      <a:gd name="T15" fmla="*/ 544 h 842"/>
                      <a:gd name="T16" fmla="*/ 2282 w 2579"/>
                      <a:gd name="T17" fmla="*/ 842 h 842"/>
                      <a:gd name="T18" fmla="*/ 297 w 2579"/>
                      <a:gd name="T19" fmla="*/ 83 h 842"/>
                      <a:gd name="T20" fmla="*/ 83 w 2579"/>
                      <a:gd name="T21" fmla="*/ 298 h 842"/>
                      <a:gd name="T22" fmla="*/ 83 w 2579"/>
                      <a:gd name="T23" fmla="*/ 544 h 842"/>
                      <a:gd name="T24" fmla="*/ 297 w 2579"/>
                      <a:gd name="T25" fmla="*/ 759 h 842"/>
                      <a:gd name="T26" fmla="*/ 2282 w 2579"/>
                      <a:gd name="T27" fmla="*/ 759 h 842"/>
                      <a:gd name="T28" fmla="*/ 2496 w 2579"/>
                      <a:gd name="T29" fmla="*/ 544 h 842"/>
                      <a:gd name="T30" fmla="*/ 2496 w 2579"/>
                      <a:gd name="T31" fmla="*/ 315 h 842"/>
                      <a:gd name="T32" fmla="*/ 2265 w 2579"/>
                      <a:gd name="T33" fmla="*/ 83 h 842"/>
                      <a:gd name="T34" fmla="*/ 297 w 2579"/>
                      <a:gd name="T35" fmla="*/ 8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79" h="842">
                        <a:moveTo>
                          <a:pt x="2282" y="842"/>
                        </a:moveTo>
                        <a:cubicBezTo>
                          <a:pt x="297" y="842"/>
                          <a:pt x="297" y="842"/>
                          <a:pt x="297" y="842"/>
                        </a:cubicBezTo>
                        <a:cubicBezTo>
                          <a:pt x="133" y="842"/>
                          <a:pt x="0" y="709"/>
                          <a:pt x="0" y="544"/>
                        </a:cubicBezTo>
                        <a:cubicBezTo>
                          <a:pt x="0" y="298"/>
                          <a:pt x="0" y="298"/>
                          <a:pt x="0" y="298"/>
                        </a:cubicBezTo>
                        <a:cubicBezTo>
                          <a:pt x="0" y="133"/>
                          <a:pt x="133" y="0"/>
                          <a:pt x="297" y="0"/>
                        </a:cubicBezTo>
                        <a:cubicBezTo>
                          <a:pt x="2299" y="0"/>
                          <a:pt x="2299" y="0"/>
                          <a:pt x="2299" y="0"/>
                        </a:cubicBezTo>
                        <a:cubicBezTo>
                          <a:pt x="2579" y="280"/>
                          <a:pt x="2579" y="280"/>
                          <a:pt x="2579" y="280"/>
                        </a:cubicBezTo>
                        <a:cubicBezTo>
                          <a:pt x="2579" y="544"/>
                          <a:pt x="2579" y="544"/>
                          <a:pt x="2579" y="544"/>
                        </a:cubicBezTo>
                        <a:cubicBezTo>
                          <a:pt x="2579" y="709"/>
                          <a:pt x="2446" y="842"/>
                          <a:pt x="2282" y="842"/>
                        </a:cubicBezTo>
                        <a:close/>
                        <a:moveTo>
                          <a:pt x="297" y="83"/>
                        </a:moveTo>
                        <a:cubicBezTo>
                          <a:pt x="179" y="83"/>
                          <a:pt x="83" y="179"/>
                          <a:pt x="83" y="298"/>
                        </a:cubicBezTo>
                        <a:cubicBezTo>
                          <a:pt x="83" y="544"/>
                          <a:pt x="83" y="544"/>
                          <a:pt x="83" y="544"/>
                        </a:cubicBezTo>
                        <a:cubicBezTo>
                          <a:pt x="83" y="663"/>
                          <a:pt x="179" y="759"/>
                          <a:pt x="297" y="759"/>
                        </a:cubicBezTo>
                        <a:cubicBezTo>
                          <a:pt x="2282" y="759"/>
                          <a:pt x="2282" y="759"/>
                          <a:pt x="2282" y="759"/>
                        </a:cubicBezTo>
                        <a:cubicBezTo>
                          <a:pt x="2400" y="759"/>
                          <a:pt x="2496" y="663"/>
                          <a:pt x="2496" y="544"/>
                        </a:cubicBezTo>
                        <a:cubicBezTo>
                          <a:pt x="2496" y="315"/>
                          <a:pt x="2496" y="315"/>
                          <a:pt x="2496" y="315"/>
                        </a:cubicBezTo>
                        <a:cubicBezTo>
                          <a:pt x="2265" y="83"/>
                          <a:pt x="2265" y="83"/>
                          <a:pt x="2265" y="83"/>
                        </a:cubicBezTo>
                        <a:lnTo>
                          <a:pt x="297" y="8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1" name="Freeform 25"/>
                  <p:cNvSpPr>
                    <a:spLocks noEditPoints="1"/>
                  </p:cNvSpPr>
                  <p:nvPr/>
                </p:nvSpPr>
                <p:spPr bwMode="auto">
                  <a:xfrm>
                    <a:off x="3976206" y="3274878"/>
                    <a:ext cx="762555" cy="239399"/>
                  </a:xfrm>
                  <a:custGeom>
                    <a:avLst/>
                    <a:gdLst>
                      <a:gd name="T0" fmla="*/ 2300 w 2615"/>
                      <a:gd name="T1" fmla="*/ 878 h 878"/>
                      <a:gd name="T2" fmla="*/ 315 w 2615"/>
                      <a:gd name="T3" fmla="*/ 878 h 878"/>
                      <a:gd name="T4" fmla="*/ 0 w 2615"/>
                      <a:gd name="T5" fmla="*/ 562 h 878"/>
                      <a:gd name="T6" fmla="*/ 0 w 2615"/>
                      <a:gd name="T7" fmla="*/ 316 h 878"/>
                      <a:gd name="T8" fmla="*/ 315 w 2615"/>
                      <a:gd name="T9" fmla="*/ 0 h 878"/>
                      <a:gd name="T10" fmla="*/ 2324 w 2615"/>
                      <a:gd name="T11" fmla="*/ 0 h 878"/>
                      <a:gd name="T12" fmla="*/ 2615 w 2615"/>
                      <a:gd name="T13" fmla="*/ 291 h 878"/>
                      <a:gd name="T14" fmla="*/ 2615 w 2615"/>
                      <a:gd name="T15" fmla="*/ 562 h 878"/>
                      <a:gd name="T16" fmla="*/ 2300 w 2615"/>
                      <a:gd name="T17" fmla="*/ 878 h 878"/>
                      <a:gd name="T18" fmla="*/ 315 w 2615"/>
                      <a:gd name="T19" fmla="*/ 36 h 878"/>
                      <a:gd name="T20" fmla="*/ 35 w 2615"/>
                      <a:gd name="T21" fmla="*/ 316 h 878"/>
                      <a:gd name="T22" fmla="*/ 35 w 2615"/>
                      <a:gd name="T23" fmla="*/ 562 h 878"/>
                      <a:gd name="T24" fmla="*/ 315 w 2615"/>
                      <a:gd name="T25" fmla="*/ 842 h 878"/>
                      <a:gd name="T26" fmla="*/ 2300 w 2615"/>
                      <a:gd name="T27" fmla="*/ 842 h 878"/>
                      <a:gd name="T28" fmla="*/ 2580 w 2615"/>
                      <a:gd name="T29" fmla="*/ 562 h 878"/>
                      <a:gd name="T30" fmla="*/ 2580 w 2615"/>
                      <a:gd name="T31" fmla="*/ 306 h 878"/>
                      <a:gd name="T32" fmla="*/ 2310 w 2615"/>
                      <a:gd name="T33" fmla="*/ 36 h 878"/>
                      <a:gd name="T34" fmla="*/ 315 w 2615"/>
                      <a:gd name="T35" fmla="*/ 36 h 878"/>
                      <a:gd name="T36" fmla="*/ 2300 w 2615"/>
                      <a:gd name="T37" fmla="*/ 795 h 878"/>
                      <a:gd name="T38" fmla="*/ 315 w 2615"/>
                      <a:gd name="T39" fmla="*/ 795 h 878"/>
                      <a:gd name="T40" fmla="*/ 83 w 2615"/>
                      <a:gd name="T41" fmla="*/ 562 h 878"/>
                      <a:gd name="T42" fmla="*/ 83 w 2615"/>
                      <a:gd name="T43" fmla="*/ 316 h 878"/>
                      <a:gd name="T44" fmla="*/ 315 w 2615"/>
                      <a:gd name="T45" fmla="*/ 83 h 878"/>
                      <a:gd name="T46" fmla="*/ 2290 w 2615"/>
                      <a:gd name="T47" fmla="*/ 83 h 878"/>
                      <a:gd name="T48" fmla="*/ 2532 w 2615"/>
                      <a:gd name="T49" fmla="*/ 325 h 878"/>
                      <a:gd name="T50" fmla="*/ 2532 w 2615"/>
                      <a:gd name="T51" fmla="*/ 562 h 878"/>
                      <a:gd name="T52" fmla="*/ 2300 w 2615"/>
                      <a:gd name="T53" fmla="*/ 795 h 878"/>
                      <a:gd name="T54" fmla="*/ 315 w 2615"/>
                      <a:gd name="T55" fmla="*/ 119 h 878"/>
                      <a:gd name="T56" fmla="*/ 119 w 2615"/>
                      <a:gd name="T57" fmla="*/ 316 h 878"/>
                      <a:gd name="T58" fmla="*/ 119 w 2615"/>
                      <a:gd name="T59" fmla="*/ 562 h 878"/>
                      <a:gd name="T60" fmla="*/ 315 w 2615"/>
                      <a:gd name="T61" fmla="*/ 759 h 878"/>
                      <a:gd name="T62" fmla="*/ 2300 w 2615"/>
                      <a:gd name="T63" fmla="*/ 759 h 878"/>
                      <a:gd name="T64" fmla="*/ 2497 w 2615"/>
                      <a:gd name="T65" fmla="*/ 562 h 878"/>
                      <a:gd name="T66" fmla="*/ 2497 w 2615"/>
                      <a:gd name="T67" fmla="*/ 340 h 878"/>
                      <a:gd name="T68" fmla="*/ 2275 w 2615"/>
                      <a:gd name="T69" fmla="*/ 119 h 878"/>
                      <a:gd name="T70" fmla="*/ 315 w 2615"/>
                      <a:gd name="T71" fmla="*/ 119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15" h="878">
                        <a:moveTo>
                          <a:pt x="2300" y="878"/>
                        </a:moveTo>
                        <a:cubicBezTo>
                          <a:pt x="315" y="878"/>
                          <a:pt x="315" y="878"/>
                          <a:pt x="315" y="878"/>
                        </a:cubicBezTo>
                        <a:cubicBezTo>
                          <a:pt x="141" y="878"/>
                          <a:pt x="0" y="736"/>
                          <a:pt x="0" y="562"/>
                        </a:cubicBezTo>
                        <a:cubicBezTo>
                          <a:pt x="0" y="316"/>
                          <a:pt x="0" y="316"/>
                          <a:pt x="0" y="316"/>
                        </a:cubicBezTo>
                        <a:cubicBezTo>
                          <a:pt x="0" y="142"/>
                          <a:pt x="141" y="0"/>
                          <a:pt x="315" y="0"/>
                        </a:cubicBezTo>
                        <a:cubicBezTo>
                          <a:pt x="2324" y="0"/>
                          <a:pt x="2324" y="0"/>
                          <a:pt x="2324" y="0"/>
                        </a:cubicBezTo>
                        <a:cubicBezTo>
                          <a:pt x="2615" y="291"/>
                          <a:pt x="2615" y="291"/>
                          <a:pt x="2615" y="291"/>
                        </a:cubicBezTo>
                        <a:cubicBezTo>
                          <a:pt x="2615" y="562"/>
                          <a:pt x="2615" y="562"/>
                          <a:pt x="2615" y="562"/>
                        </a:cubicBezTo>
                        <a:cubicBezTo>
                          <a:pt x="2615" y="736"/>
                          <a:pt x="2474" y="878"/>
                          <a:pt x="2300" y="878"/>
                        </a:cubicBezTo>
                        <a:close/>
                        <a:moveTo>
                          <a:pt x="315" y="36"/>
                        </a:moveTo>
                        <a:cubicBezTo>
                          <a:pt x="161" y="36"/>
                          <a:pt x="35" y="161"/>
                          <a:pt x="35" y="316"/>
                        </a:cubicBezTo>
                        <a:cubicBezTo>
                          <a:pt x="35" y="562"/>
                          <a:pt x="35" y="562"/>
                          <a:pt x="35" y="562"/>
                        </a:cubicBezTo>
                        <a:cubicBezTo>
                          <a:pt x="35" y="717"/>
                          <a:pt x="161" y="842"/>
                          <a:pt x="315" y="842"/>
                        </a:cubicBezTo>
                        <a:cubicBezTo>
                          <a:pt x="2300" y="842"/>
                          <a:pt x="2300" y="842"/>
                          <a:pt x="2300" y="842"/>
                        </a:cubicBezTo>
                        <a:cubicBezTo>
                          <a:pt x="2454" y="842"/>
                          <a:pt x="2580" y="717"/>
                          <a:pt x="2580" y="562"/>
                        </a:cubicBezTo>
                        <a:cubicBezTo>
                          <a:pt x="2580" y="306"/>
                          <a:pt x="2580" y="306"/>
                          <a:pt x="2580" y="306"/>
                        </a:cubicBezTo>
                        <a:cubicBezTo>
                          <a:pt x="2310" y="36"/>
                          <a:pt x="2310" y="36"/>
                          <a:pt x="2310" y="36"/>
                        </a:cubicBezTo>
                        <a:lnTo>
                          <a:pt x="315" y="36"/>
                        </a:lnTo>
                        <a:close/>
                        <a:moveTo>
                          <a:pt x="2300" y="795"/>
                        </a:moveTo>
                        <a:cubicBezTo>
                          <a:pt x="315" y="795"/>
                          <a:pt x="315" y="795"/>
                          <a:pt x="315" y="795"/>
                        </a:cubicBezTo>
                        <a:cubicBezTo>
                          <a:pt x="187" y="795"/>
                          <a:pt x="83" y="691"/>
                          <a:pt x="83" y="562"/>
                        </a:cubicBezTo>
                        <a:cubicBezTo>
                          <a:pt x="83" y="316"/>
                          <a:pt x="83" y="316"/>
                          <a:pt x="83" y="316"/>
                        </a:cubicBezTo>
                        <a:cubicBezTo>
                          <a:pt x="83" y="187"/>
                          <a:pt x="187" y="83"/>
                          <a:pt x="315" y="83"/>
                        </a:cubicBezTo>
                        <a:cubicBezTo>
                          <a:pt x="2290" y="83"/>
                          <a:pt x="2290" y="83"/>
                          <a:pt x="2290" y="83"/>
                        </a:cubicBezTo>
                        <a:cubicBezTo>
                          <a:pt x="2532" y="325"/>
                          <a:pt x="2532" y="325"/>
                          <a:pt x="2532" y="325"/>
                        </a:cubicBezTo>
                        <a:cubicBezTo>
                          <a:pt x="2532" y="562"/>
                          <a:pt x="2532" y="562"/>
                          <a:pt x="2532" y="562"/>
                        </a:cubicBezTo>
                        <a:cubicBezTo>
                          <a:pt x="2532" y="691"/>
                          <a:pt x="2428" y="795"/>
                          <a:pt x="2300" y="795"/>
                        </a:cubicBezTo>
                        <a:close/>
                        <a:moveTo>
                          <a:pt x="315" y="119"/>
                        </a:moveTo>
                        <a:cubicBezTo>
                          <a:pt x="207" y="119"/>
                          <a:pt x="119" y="207"/>
                          <a:pt x="119" y="316"/>
                        </a:cubicBezTo>
                        <a:cubicBezTo>
                          <a:pt x="119" y="562"/>
                          <a:pt x="119" y="562"/>
                          <a:pt x="119" y="562"/>
                        </a:cubicBezTo>
                        <a:cubicBezTo>
                          <a:pt x="119" y="671"/>
                          <a:pt x="207" y="759"/>
                          <a:pt x="315" y="759"/>
                        </a:cubicBezTo>
                        <a:cubicBezTo>
                          <a:pt x="2300" y="759"/>
                          <a:pt x="2300" y="759"/>
                          <a:pt x="2300" y="759"/>
                        </a:cubicBezTo>
                        <a:cubicBezTo>
                          <a:pt x="2408" y="759"/>
                          <a:pt x="2497" y="671"/>
                          <a:pt x="2497" y="562"/>
                        </a:cubicBezTo>
                        <a:cubicBezTo>
                          <a:pt x="2497" y="340"/>
                          <a:pt x="2497" y="340"/>
                          <a:pt x="2497" y="340"/>
                        </a:cubicBezTo>
                        <a:cubicBezTo>
                          <a:pt x="2275" y="119"/>
                          <a:pt x="2275" y="119"/>
                          <a:pt x="2275" y="119"/>
                        </a:cubicBezTo>
                        <a:lnTo>
                          <a:pt x="315"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2" name="Freeform 26"/>
                  <p:cNvSpPr>
                    <a:spLocks/>
                  </p:cNvSpPr>
                  <p:nvPr/>
                </p:nvSpPr>
                <p:spPr bwMode="auto">
                  <a:xfrm>
                    <a:off x="4191102" y="3349043"/>
                    <a:ext cx="58070" cy="44729"/>
                  </a:xfrm>
                  <a:custGeom>
                    <a:avLst/>
                    <a:gdLst>
                      <a:gd name="T0" fmla="*/ 206 w 471"/>
                      <a:gd name="T1" fmla="*/ 389 h 389"/>
                      <a:gd name="T2" fmla="*/ 471 w 471"/>
                      <a:gd name="T3" fmla="*/ 137 h 389"/>
                      <a:gd name="T4" fmla="*/ 301 w 471"/>
                      <a:gd name="T5" fmla="*/ 104 h 389"/>
                      <a:gd name="T6" fmla="*/ 154 w 471"/>
                      <a:gd name="T7" fmla="*/ 242 h 389"/>
                      <a:gd name="T8" fmla="*/ 152 w 471"/>
                      <a:gd name="T9" fmla="*/ 2 h 389"/>
                      <a:gd name="T10" fmla="*/ 0 w 471"/>
                      <a:gd name="T11" fmla="*/ 0 h 389"/>
                      <a:gd name="T12" fmla="*/ 0 w 471"/>
                      <a:gd name="T13" fmla="*/ 194 h 389"/>
                      <a:gd name="T14" fmla="*/ 206 w 471"/>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89">
                        <a:moveTo>
                          <a:pt x="206" y="389"/>
                        </a:moveTo>
                        <a:lnTo>
                          <a:pt x="471" y="137"/>
                        </a:lnTo>
                        <a:lnTo>
                          <a:pt x="301" y="104"/>
                        </a:lnTo>
                        <a:lnTo>
                          <a:pt x="154" y="242"/>
                        </a:lnTo>
                        <a:lnTo>
                          <a:pt x="152" y="2"/>
                        </a:lnTo>
                        <a:lnTo>
                          <a:pt x="0" y="0"/>
                        </a:lnTo>
                        <a:lnTo>
                          <a:pt x="0" y="194"/>
                        </a:lnTo>
                        <a:lnTo>
                          <a:pt x="206" y="3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3" name="Freeform 27"/>
                  <p:cNvSpPr>
                    <a:spLocks/>
                  </p:cNvSpPr>
                  <p:nvPr/>
                </p:nvSpPr>
                <p:spPr bwMode="auto">
                  <a:xfrm>
                    <a:off x="4153005" y="3398602"/>
                    <a:ext cx="57947" cy="41740"/>
                  </a:xfrm>
                  <a:custGeom>
                    <a:avLst/>
                    <a:gdLst>
                      <a:gd name="T0" fmla="*/ 264 w 470"/>
                      <a:gd name="T1" fmla="*/ 0 h 363"/>
                      <a:gd name="T2" fmla="*/ 0 w 470"/>
                      <a:gd name="T3" fmla="*/ 247 h 363"/>
                      <a:gd name="T4" fmla="*/ 182 w 470"/>
                      <a:gd name="T5" fmla="*/ 280 h 363"/>
                      <a:gd name="T6" fmla="*/ 309 w 470"/>
                      <a:gd name="T7" fmla="*/ 157 h 363"/>
                      <a:gd name="T8" fmla="*/ 309 w 470"/>
                      <a:gd name="T9" fmla="*/ 363 h 363"/>
                      <a:gd name="T10" fmla="*/ 470 w 470"/>
                      <a:gd name="T11" fmla="*/ 358 h 363"/>
                      <a:gd name="T12" fmla="*/ 468 w 470"/>
                      <a:gd name="T13" fmla="*/ 195 h 363"/>
                      <a:gd name="T14" fmla="*/ 264 w 470"/>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363">
                        <a:moveTo>
                          <a:pt x="264" y="0"/>
                        </a:moveTo>
                        <a:lnTo>
                          <a:pt x="0" y="247"/>
                        </a:lnTo>
                        <a:lnTo>
                          <a:pt x="182" y="280"/>
                        </a:lnTo>
                        <a:lnTo>
                          <a:pt x="309" y="157"/>
                        </a:lnTo>
                        <a:lnTo>
                          <a:pt x="309" y="363"/>
                        </a:lnTo>
                        <a:lnTo>
                          <a:pt x="470" y="358"/>
                        </a:lnTo>
                        <a:lnTo>
                          <a:pt x="468" y="195"/>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4" name="Freeform 28"/>
                  <p:cNvSpPr>
                    <a:spLocks/>
                  </p:cNvSpPr>
                  <p:nvPr/>
                </p:nvSpPr>
                <p:spPr bwMode="auto">
                  <a:xfrm>
                    <a:off x="4153005" y="3361002"/>
                    <a:ext cx="96167" cy="69796"/>
                  </a:xfrm>
                  <a:custGeom>
                    <a:avLst/>
                    <a:gdLst>
                      <a:gd name="T0" fmla="*/ 482 w 780"/>
                      <a:gd name="T1" fmla="*/ 294 h 607"/>
                      <a:gd name="T2" fmla="*/ 340 w 780"/>
                      <a:gd name="T3" fmla="*/ 161 h 607"/>
                      <a:gd name="T4" fmla="*/ 170 w 780"/>
                      <a:gd name="T5" fmla="*/ 0 h 607"/>
                      <a:gd name="T6" fmla="*/ 0 w 780"/>
                      <a:gd name="T7" fmla="*/ 33 h 607"/>
                      <a:gd name="T8" fmla="*/ 302 w 780"/>
                      <a:gd name="T9" fmla="*/ 323 h 607"/>
                      <a:gd name="T10" fmla="*/ 411 w 780"/>
                      <a:gd name="T11" fmla="*/ 427 h 607"/>
                      <a:gd name="T12" fmla="*/ 598 w 780"/>
                      <a:gd name="T13" fmla="*/ 607 h 607"/>
                      <a:gd name="T14" fmla="*/ 780 w 780"/>
                      <a:gd name="T15" fmla="*/ 574 h 607"/>
                      <a:gd name="T16" fmla="*/ 482 w 780"/>
                      <a:gd name="T17" fmla="*/ 29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607">
                        <a:moveTo>
                          <a:pt x="482" y="294"/>
                        </a:moveTo>
                        <a:lnTo>
                          <a:pt x="340" y="161"/>
                        </a:lnTo>
                        <a:lnTo>
                          <a:pt x="170" y="0"/>
                        </a:lnTo>
                        <a:lnTo>
                          <a:pt x="0" y="33"/>
                        </a:lnTo>
                        <a:lnTo>
                          <a:pt x="302" y="323"/>
                        </a:lnTo>
                        <a:lnTo>
                          <a:pt x="411" y="427"/>
                        </a:lnTo>
                        <a:lnTo>
                          <a:pt x="598" y="607"/>
                        </a:lnTo>
                        <a:lnTo>
                          <a:pt x="780" y="574"/>
                        </a:lnTo>
                        <a:lnTo>
                          <a:pt x="482" y="2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5" name="Freeform 29"/>
                  <p:cNvSpPr>
                    <a:spLocks/>
                  </p:cNvSpPr>
                  <p:nvPr/>
                </p:nvSpPr>
                <p:spPr bwMode="auto">
                  <a:xfrm>
                    <a:off x="4347435" y="3350078"/>
                    <a:ext cx="58070" cy="45074"/>
                  </a:xfrm>
                  <a:custGeom>
                    <a:avLst/>
                    <a:gdLst>
                      <a:gd name="T0" fmla="*/ 208 w 471"/>
                      <a:gd name="T1" fmla="*/ 392 h 392"/>
                      <a:gd name="T2" fmla="*/ 471 w 471"/>
                      <a:gd name="T3" fmla="*/ 138 h 392"/>
                      <a:gd name="T4" fmla="*/ 300 w 471"/>
                      <a:gd name="T5" fmla="*/ 107 h 392"/>
                      <a:gd name="T6" fmla="*/ 156 w 471"/>
                      <a:gd name="T7" fmla="*/ 245 h 392"/>
                      <a:gd name="T8" fmla="*/ 154 w 471"/>
                      <a:gd name="T9" fmla="*/ 5 h 392"/>
                      <a:gd name="T10" fmla="*/ 0 w 471"/>
                      <a:gd name="T11" fmla="*/ 0 h 392"/>
                      <a:gd name="T12" fmla="*/ 2 w 471"/>
                      <a:gd name="T13" fmla="*/ 197 h 392"/>
                      <a:gd name="T14" fmla="*/ 208 w 471"/>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92">
                        <a:moveTo>
                          <a:pt x="208" y="392"/>
                        </a:moveTo>
                        <a:lnTo>
                          <a:pt x="471" y="138"/>
                        </a:lnTo>
                        <a:lnTo>
                          <a:pt x="300" y="107"/>
                        </a:lnTo>
                        <a:lnTo>
                          <a:pt x="156" y="245"/>
                        </a:lnTo>
                        <a:lnTo>
                          <a:pt x="154" y="5"/>
                        </a:lnTo>
                        <a:lnTo>
                          <a:pt x="0" y="0"/>
                        </a:lnTo>
                        <a:lnTo>
                          <a:pt x="2" y="197"/>
                        </a:lnTo>
                        <a:lnTo>
                          <a:pt x="208" y="39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6" name="Freeform 30"/>
                  <p:cNvSpPr>
                    <a:spLocks/>
                  </p:cNvSpPr>
                  <p:nvPr/>
                </p:nvSpPr>
                <p:spPr bwMode="auto">
                  <a:xfrm>
                    <a:off x="4309585" y="3399752"/>
                    <a:ext cx="57947" cy="41970"/>
                  </a:xfrm>
                  <a:custGeom>
                    <a:avLst/>
                    <a:gdLst>
                      <a:gd name="T0" fmla="*/ 262 w 470"/>
                      <a:gd name="T1" fmla="*/ 0 h 365"/>
                      <a:gd name="T2" fmla="*/ 0 w 470"/>
                      <a:gd name="T3" fmla="*/ 249 h 365"/>
                      <a:gd name="T4" fmla="*/ 179 w 470"/>
                      <a:gd name="T5" fmla="*/ 280 h 365"/>
                      <a:gd name="T6" fmla="*/ 309 w 470"/>
                      <a:gd name="T7" fmla="*/ 156 h 365"/>
                      <a:gd name="T8" fmla="*/ 309 w 470"/>
                      <a:gd name="T9" fmla="*/ 365 h 365"/>
                      <a:gd name="T10" fmla="*/ 470 w 470"/>
                      <a:gd name="T11" fmla="*/ 360 h 365"/>
                      <a:gd name="T12" fmla="*/ 468 w 470"/>
                      <a:gd name="T13" fmla="*/ 197 h 365"/>
                      <a:gd name="T14" fmla="*/ 262 w 4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365">
                        <a:moveTo>
                          <a:pt x="262" y="0"/>
                        </a:moveTo>
                        <a:lnTo>
                          <a:pt x="0" y="249"/>
                        </a:lnTo>
                        <a:lnTo>
                          <a:pt x="179" y="280"/>
                        </a:lnTo>
                        <a:lnTo>
                          <a:pt x="309" y="156"/>
                        </a:lnTo>
                        <a:lnTo>
                          <a:pt x="309" y="365"/>
                        </a:lnTo>
                        <a:lnTo>
                          <a:pt x="470" y="360"/>
                        </a:lnTo>
                        <a:lnTo>
                          <a:pt x="468" y="197"/>
                        </a:lnTo>
                        <a:lnTo>
                          <a:pt x="26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7" name="Freeform 31"/>
                  <p:cNvSpPr>
                    <a:spLocks/>
                  </p:cNvSpPr>
                  <p:nvPr/>
                </p:nvSpPr>
                <p:spPr bwMode="auto">
                  <a:xfrm>
                    <a:off x="4309585" y="3362382"/>
                    <a:ext cx="95920" cy="69566"/>
                  </a:xfrm>
                  <a:custGeom>
                    <a:avLst/>
                    <a:gdLst>
                      <a:gd name="T0" fmla="*/ 482 w 778"/>
                      <a:gd name="T1" fmla="*/ 294 h 605"/>
                      <a:gd name="T2" fmla="*/ 340 w 778"/>
                      <a:gd name="T3" fmla="*/ 161 h 605"/>
                      <a:gd name="T4" fmla="*/ 170 w 778"/>
                      <a:gd name="T5" fmla="*/ 0 h 605"/>
                      <a:gd name="T6" fmla="*/ 0 w 778"/>
                      <a:gd name="T7" fmla="*/ 31 h 605"/>
                      <a:gd name="T8" fmla="*/ 302 w 778"/>
                      <a:gd name="T9" fmla="*/ 322 h 605"/>
                      <a:gd name="T10" fmla="*/ 411 w 778"/>
                      <a:gd name="T11" fmla="*/ 427 h 605"/>
                      <a:gd name="T12" fmla="*/ 598 w 778"/>
                      <a:gd name="T13" fmla="*/ 605 h 605"/>
                      <a:gd name="T14" fmla="*/ 778 w 778"/>
                      <a:gd name="T15" fmla="*/ 574 h 605"/>
                      <a:gd name="T16" fmla="*/ 482 w 778"/>
                      <a:gd name="T17" fmla="*/ 29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8" h="605">
                        <a:moveTo>
                          <a:pt x="482" y="294"/>
                        </a:moveTo>
                        <a:lnTo>
                          <a:pt x="340" y="161"/>
                        </a:lnTo>
                        <a:lnTo>
                          <a:pt x="170" y="0"/>
                        </a:lnTo>
                        <a:lnTo>
                          <a:pt x="0" y="31"/>
                        </a:lnTo>
                        <a:lnTo>
                          <a:pt x="302" y="322"/>
                        </a:lnTo>
                        <a:lnTo>
                          <a:pt x="411" y="427"/>
                        </a:lnTo>
                        <a:lnTo>
                          <a:pt x="598" y="605"/>
                        </a:lnTo>
                        <a:lnTo>
                          <a:pt x="778" y="574"/>
                        </a:lnTo>
                        <a:lnTo>
                          <a:pt x="482" y="2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8" name="Freeform 32"/>
                  <p:cNvSpPr>
                    <a:spLocks/>
                  </p:cNvSpPr>
                  <p:nvPr/>
                </p:nvSpPr>
                <p:spPr bwMode="auto">
                  <a:xfrm>
                    <a:off x="4504015" y="3348239"/>
                    <a:ext cx="58070" cy="44729"/>
                  </a:xfrm>
                  <a:custGeom>
                    <a:avLst/>
                    <a:gdLst>
                      <a:gd name="T0" fmla="*/ 206 w 471"/>
                      <a:gd name="T1" fmla="*/ 389 h 389"/>
                      <a:gd name="T2" fmla="*/ 471 w 471"/>
                      <a:gd name="T3" fmla="*/ 137 h 389"/>
                      <a:gd name="T4" fmla="*/ 301 w 471"/>
                      <a:gd name="T5" fmla="*/ 106 h 389"/>
                      <a:gd name="T6" fmla="*/ 154 w 471"/>
                      <a:gd name="T7" fmla="*/ 242 h 389"/>
                      <a:gd name="T8" fmla="*/ 152 w 471"/>
                      <a:gd name="T9" fmla="*/ 2 h 389"/>
                      <a:gd name="T10" fmla="*/ 0 w 471"/>
                      <a:gd name="T11" fmla="*/ 0 h 389"/>
                      <a:gd name="T12" fmla="*/ 0 w 471"/>
                      <a:gd name="T13" fmla="*/ 194 h 389"/>
                      <a:gd name="T14" fmla="*/ 206 w 471"/>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89">
                        <a:moveTo>
                          <a:pt x="206" y="389"/>
                        </a:moveTo>
                        <a:lnTo>
                          <a:pt x="471" y="137"/>
                        </a:lnTo>
                        <a:lnTo>
                          <a:pt x="301" y="106"/>
                        </a:lnTo>
                        <a:lnTo>
                          <a:pt x="154" y="242"/>
                        </a:lnTo>
                        <a:lnTo>
                          <a:pt x="152" y="2"/>
                        </a:lnTo>
                        <a:lnTo>
                          <a:pt x="0" y="0"/>
                        </a:lnTo>
                        <a:lnTo>
                          <a:pt x="0" y="194"/>
                        </a:lnTo>
                        <a:lnTo>
                          <a:pt x="206" y="3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9" name="Freeform 33"/>
                  <p:cNvSpPr>
                    <a:spLocks/>
                  </p:cNvSpPr>
                  <p:nvPr/>
                </p:nvSpPr>
                <p:spPr bwMode="auto">
                  <a:xfrm>
                    <a:off x="4465795" y="3397797"/>
                    <a:ext cx="58070" cy="41740"/>
                  </a:xfrm>
                  <a:custGeom>
                    <a:avLst/>
                    <a:gdLst>
                      <a:gd name="T0" fmla="*/ 265 w 471"/>
                      <a:gd name="T1" fmla="*/ 0 h 363"/>
                      <a:gd name="T2" fmla="*/ 0 w 471"/>
                      <a:gd name="T3" fmla="*/ 247 h 363"/>
                      <a:gd name="T4" fmla="*/ 182 w 471"/>
                      <a:gd name="T5" fmla="*/ 280 h 363"/>
                      <a:gd name="T6" fmla="*/ 310 w 471"/>
                      <a:gd name="T7" fmla="*/ 157 h 363"/>
                      <a:gd name="T8" fmla="*/ 310 w 471"/>
                      <a:gd name="T9" fmla="*/ 363 h 363"/>
                      <a:gd name="T10" fmla="*/ 471 w 471"/>
                      <a:gd name="T11" fmla="*/ 358 h 363"/>
                      <a:gd name="T12" fmla="*/ 469 w 471"/>
                      <a:gd name="T13" fmla="*/ 195 h 363"/>
                      <a:gd name="T14" fmla="*/ 265 w 471"/>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63">
                        <a:moveTo>
                          <a:pt x="265" y="0"/>
                        </a:moveTo>
                        <a:lnTo>
                          <a:pt x="0" y="247"/>
                        </a:lnTo>
                        <a:lnTo>
                          <a:pt x="182" y="280"/>
                        </a:lnTo>
                        <a:lnTo>
                          <a:pt x="310" y="157"/>
                        </a:lnTo>
                        <a:lnTo>
                          <a:pt x="310" y="363"/>
                        </a:lnTo>
                        <a:lnTo>
                          <a:pt x="471" y="358"/>
                        </a:lnTo>
                        <a:lnTo>
                          <a:pt x="469" y="195"/>
                        </a:lnTo>
                        <a:lnTo>
                          <a:pt x="26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70" name="Freeform 34"/>
                  <p:cNvSpPr>
                    <a:spLocks/>
                  </p:cNvSpPr>
                  <p:nvPr/>
                </p:nvSpPr>
                <p:spPr bwMode="auto">
                  <a:xfrm>
                    <a:off x="4465795" y="3360427"/>
                    <a:ext cx="96290" cy="69566"/>
                  </a:xfrm>
                  <a:custGeom>
                    <a:avLst/>
                    <a:gdLst>
                      <a:gd name="T0" fmla="*/ 483 w 781"/>
                      <a:gd name="T1" fmla="*/ 292 h 605"/>
                      <a:gd name="T2" fmla="*/ 341 w 781"/>
                      <a:gd name="T3" fmla="*/ 159 h 605"/>
                      <a:gd name="T4" fmla="*/ 171 w 781"/>
                      <a:gd name="T5" fmla="*/ 0 h 605"/>
                      <a:gd name="T6" fmla="*/ 0 w 781"/>
                      <a:gd name="T7" fmla="*/ 31 h 605"/>
                      <a:gd name="T8" fmla="*/ 303 w 781"/>
                      <a:gd name="T9" fmla="*/ 321 h 605"/>
                      <a:gd name="T10" fmla="*/ 412 w 781"/>
                      <a:gd name="T11" fmla="*/ 425 h 605"/>
                      <a:gd name="T12" fmla="*/ 599 w 781"/>
                      <a:gd name="T13" fmla="*/ 605 h 605"/>
                      <a:gd name="T14" fmla="*/ 781 w 781"/>
                      <a:gd name="T15" fmla="*/ 572 h 605"/>
                      <a:gd name="T16" fmla="*/ 483 w 781"/>
                      <a:gd name="T17" fmla="*/ 29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1" h="605">
                        <a:moveTo>
                          <a:pt x="483" y="292"/>
                        </a:moveTo>
                        <a:lnTo>
                          <a:pt x="341" y="159"/>
                        </a:lnTo>
                        <a:lnTo>
                          <a:pt x="171" y="0"/>
                        </a:lnTo>
                        <a:lnTo>
                          <a:pt x="0" y="31"/>
                        </a:lnTo>
                        <a:lnTo>
                          <a:pt x="303" y="321"/>
                        </a:lnTo>
                        <a:lnTo>
                          <a:pt x="412" y="425"/>
                        </a:lnTo>
                        <a:lnTo>
                          <a:pt x="599" y="605"/>
                        </a:lnTo>
                        <a:lnTo>
                          <a:pt x="781" y="572"/>
                        </a:lnTo>
                        <a:lnTo>
                          <a:pt x="483" y="29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sp>
            <p:nvSpPr>
              <p:cNvPr id="491" name="Rectangle 490"/>
              <p:cNvSpPr/>
              <p:nvPr/>
            </p:nvSpPr>
            <p:spPr>
              <a:xfrm>
                <a:off x="3713288" y="5024375"/>
                <a:ext cx="4545251" cy="677252"/>
              </a:xfrm>
              <a:prstGeom prst="rect">
                <a:avLst/>
              </a:prstGeom>
              <a:noFill/>
            </p:spPr>
            <p:txBody>
              <a:bodyPr wrap="square" lIns="182807" tIns="0" rIns="0" bIns="0">
                <a:spAutoFit/>
              </a:bodyPr>
              <a:lstStyle/>
              <a:p>
                <a:pPr algn="ctr" defTabSz="932373">
                  <a:defRPr/>
                </a:pPr>
                <a:r>
                  <a:rPr lang="en-US" sz="4399" kern="0" dirty="0">
                    <a:solidFill>
                      <a:schemeClr val="accent6">
                        <a:lumMod val="20000"/>
                        <a:lumOff val="80000"/>
                      </a:schemeClr>
                    </a:solidFill>
                  </a:rPr>
                  <a:t>Protect</a:t>
                </a:r>
              </a:p>
            </p:txBody>
          </p:sp>
          <p:grpSp>
            <p:nvGrpSpPr>
              <p:cNvPr id="18" name="Group 17"/>
              <p:cNvGrpSpPr/>
              <p:nvPr/>
            </p:nvGrpSpPr>
            <p:grpSpPr>
              <a:xfrm>
                <a:off x="5442408" y="3038131"/>
                <a:ext cx="1282042" cy="1288119"/>
                <a:chOff x="5442408" y="3038131"/>
                <a:chExt cx="1282042" cy="1288119"/>
              </a:xfrm>
            </p:grpSpPr>
            <p:sp>
              <p:nvSpPr>
                <p:cNvPr id="487" name="Oval 486"/>
                <p:cNvSpPr/>
                <p:nvPr/>
              </p:nvSpPr>
              <p:spPr bwMode="auto">
                <a:xfrm flipH="1" flipV="1">
                  <a:off x="5442408" y="3038131"/>
                  <a:ext cx="1282042" cy="1288119"/>
                </a:xfrm>
                <a:prstGeom prst="ellipse">
                  <a:avLst/>
                </a:prstGeom>
                <a:solidFill>
                  <a:schemeClr val="bg1"/>
                </a:solidFill>
                <a:ln w="76200">
                  <a:solidFill>
                    <a:srgbClr val="BFE5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488" name="Rectangle 487"/>
                <p:cNvSpPr/>
                <p:nvPr/>
              </p:nvSpPr>
              <p:spPr>
                <a:xfrm>
                  <a:off x="5543954" y="3759640"/>
                  <a:ext cx="878380" cy="277110"/>
                </a:xfrm>
                <a:prstGeom prst="rect">
                  <a:avLst/>
                </a:prstGeom>
                <a:noFill/>
              </p:spPr>
              <p:txBody>
                <a:bodyPr wrap="square" lIns="182807" tIns="0" rIns="0" bIns="0">
                  <a:spAutoFit/>
                </a:bodyPr>
                <a:lstStyle/>
                <a:p>
                  <a:pPr algn="ctr" defTabSz="932373">
                    <a:defRPr/>
                  </a:pPr>
                  <a:r>
                    <a:rPr lang="en-US" sz="900" b="1" kern="0" dirty="0">
                      <a:solidFill>
                        <a:schemeClr val="accent1"/>
                      </a:solidFill>
                    </a:rPr>
                    <a:t>ACCESS CONTROL</a:t>
                  </a:r>
                </a:p>
              </p:txBody>
            </p:sp>
            <p:sp>
              <p:nvSpPr>
                <p:cNvPr id="489" name="Freeform 43"/>
                <p:cNvSpPr>
                  <a:spLocks noEditPoints="1"/>
                </p:cNvSpPr>
                <p:nvPr/>
              </p:nvSpPr>
              <p:spPr bwMode="auto">
                <a:xfrm>
                  <a:off x="5895327" y="3244366"/>
                  <a:ext cx="396766" cy="395016"/>
                </a:xfrm>
                <a:custGeom>
                  <a:avLst/>
                  <a:gdLst>
                    <a:gd name="T0" fmla="*/ 1222 w 2445"/>
                    <a:gd name="T1" fmla="*/ 2446 h 2446"/>
                    <a:gd name="T2" fmla="*/ 727 w 2445"/>
                    <a:gd name="T3" fmla="*/ 719 h 2446"/>
                    <a:gd name="T4" fmla="*/ 1511 w 2445"/>
                    <a:gd name="T5" fmla="*/ 574 h 2446"/>
                    <a:gd name="T6" fmla="*/ 1661 w 2445"/>
                    <a:gd name="T7" fmla="*/ 737 h 2446"/>
                    <a:gd name="T8" fmla="*/ 1288 w 2445"/>
                    <a:gd name="T9" fmla="*/ 595 h 2446"/>
                    <a:gd name="T10" fmla="*/ 789 w 2445"/>
                    <a:gd name="T11" fmla="*/ 768 h 2446"/>
                    <a:gd name="T12" fmla="*/ 672 w 2445"/>
                    <a:gd name="T13" fmla="*/ 994 h 2446"/>
                    <a:gd name="T14" fmla="*/ 1291 w 2445"/>
                    <a:gd name="T15" fmla="*/ 652 h 2446"/>
                    <a:gd name="T16" fmla="*/ 1735 w 2445"/>
                    <a:gd name="T17" fmla="*/ 944 h 2446"/>
                    <a:gd name="T18" fmla="*/ 1661 w 2445"/>
                    <a:gd name="T19" fmla="*/ 967 h 2446"/>
                    <a:gd name="T20" fmla="*/ 1157 w 2445"/>
                    <a:gd name="T21" fmla="*/ 729 h 2446"/>
                    <a:gd name="T22" fmla="*/ 740 w 2445"/>
                    <a:gd name="T23" fmla="*/ 1034 h 2446"/>
                    <a:gd name="T24" fmla="*/ 718 w 2445"/>
                    <a:gd name="T25" fmla="*/ 1748 h 2446"/>
                    <a:gd name="T26" fmla="*/ 1105 w 2445"/>
                    <a:gd name="T27" fmla="*/ 1366 h 2446"/>
                    <a:gd name="T28" fmla="*/ 1253 w 2445"/>
                    <a:gd name="T29" fmla="*/ 1263 h 2446"/>
                    <a:gd name="T30" fmla="*/ 877 w 2445"/>
                    <a:gd name="T31" fmla="*/ 1704 h 2446"/>
                    <a:gd name="T32" fmla="*/ 831 w 2445"/>
                    <a:gd name="T33" fmla="*/ 1849 h 2446"/>
                    <a:gd name="T34" fmla="*/ 1207 w 2445"/>
                    <a:gd name="T35" fmla="*/ 1485 h 2446"/>
                    <a:gd name="T36" fmla="*/ 1296 w 2445"/>
                    <a:gd name="T37" fmla="*/ 1192 h 2446"/>
                    <a:gd name="T38" fmla="*/ 1029 w 2445"/>
                    <a:gd name="T39" fmla="*/ 1354 h 2446"/>
                    <a:gd name="T40" fmla="*/ 656 w 2445"/>
                    <a:gd name="T41" fmla="*/ 1621 h 2446"/>
                    <a:gd name="T42" fmla="*/ 1028 w 2445"/>
                    <a:gd name="T43" fmla="*/ 1194 h 2446"/>
                    <a:gd name="T44" fmla="*/ 1379 w 2445"/>
                    <a:gd name="T45" fmla="*/ 1180 h 2446"/>
                    <a:gd name="T46" fmla="*/ 1014 w 2445"/>
                    <a:gd name="T47" fmla="*/ 1778 h 2446"/>
                    <a:gd name="T48" fmla="*/ 1284 w 2445"/>
                    <a:gd name="T49" fmla="*/ 1943 h 2446"/>
                    <a:gd name="T50" fmla="*/ 1174 w 2445"/>
                    <a:gd name="T51" fmla="*/ 1827 h 2446"/>
                    <a:gd name="T52" fmla="*/ 1054 w 2445"/>
                    <a:gd name="T53" fmla="*/ 1906 h 2446"/>
                    <a:gd name="T54" fmla="*/ 993 w 2445"/>
                    <a:gd name="T55" fmla="*/ 1857 h 2446"/>
                    <a:gd name="T56" fmla="*/ 1273 w 2445"/>
                    <a:gd name="T57" fmla="*/ 1811 h 2446"/>
                    <a:gd name="T58" fmla="*/ 1448 w 2445"/>
                    <a:gd name="T59" fmla="*/ 1895 h 2446"/>
                    <a:gd name="T60" fmla="*/ 1417 w 2445"/>
                    <a:gd name="T61" fmla="*/ 1891 h 2446"/>
                    <a:gd name="T62" fmla="*/ 1325 w 2445"/>
                    <a:gd name="T63" fmla="*/ 1532 h 2446"/>
                    <a:gd name="T64" fmla="*/ 1403 w 2445"/>
                    <a:gd name="T65" fmla="*/ 1771 h 2446"/>
                    <a:gd name="T66" fmla="*/ 1448 w 2445"/>
                    <a:gd name="T67" fmla="*/ 1895 h 2446"/>
                    <a:gd name="T68" fmla="*/ 1434 w 2445"/>
                    <a:gd name="T69" fmla="*/ 1635 h 2446"/>
                    <a:gd name="T70" fmla="*/ 1446 w 2445"/>
                    <a:gd name="T71" fmla="*/ 1238 h 2446"/>
                    <a:gd name="T72" fmla="*/ 963 w 2445"/>
                    <a:gd name="T73" fmla="*/ 1188 h 2446"/>
                    <a:gd name="T74" fmla="*/ 668 w 2445"/>
                    <a:gd name="T75" fmla="*/ 1453 h 2446"/>
                    <a:gd name="T76" fmla="*/ 809 w 2445"/>
                    <a:gd name="T77" fmla="*/ 1275 h 2446"/>
                    <a:gd name="T78" fmla="*/ 1240 w 2445"/>
                    <a:gd name="T79" fmla="*/ 924 h 2446"/>
                    <a:gd name="T80" fmla="*/ 1525 w 2445"/>
                    <a:gd name="T81" fmla="*/ 1233 h 2446"/>
                    <a:gd name="T82" fmla="*/ 1522 w 2445"/>
                    <a:gd name="T83" fmla="*/ 1640 h 2446"/>
                    <a:gd name="T84" fmla="*/ 1653 w 2445"/>
                    <a:gd name="T85" fmla="*/ 1777 h 2446"/>
                    <a:gd name="T86" fmla="*/ 1552 w 2445"/>
                    <a:gd name="T87" fmla="*/ 1428 h 2446"/>
                    <a:gd name="T88" fmla="*/ 1535 w 2445"/>
                    <a:gd name="T89" fmla="*/ 1042 h 2446"/>
                    <a:gd name="T90" fmla="*/ 939 w 2445"/>
                    <a:gd name="T91" fmla="*/ 991 h 2446"/>
                    <a:gd name="T92" fmla="*/ 695 w 2445"/>
                    <a:gd name="T93" fmla="*/ 1263 h 2446"/>
                    <a:gd name="T94" fmla="*/ 803 w 2445"/>
                    <a:gd name="T95" fmla="*/ 1047 h 2446"/>
                    <a:gd name="T96" fmla="*/ 1455 w 2445"/>
                    <a:gd name="T97" fmla="*/ 852 h 2446"/>
                    <a:gd name="T98" fmla="*/ 1637 w 2445"/>
                    <a:gd name="T99" fmla="*/ 1384 h 2446"/>
                    <a:gd name="T100" fmla="*/ 1719 w 2445"/>
                    <a:gd name="T101" fmla="*/ 1628 h 2446"/>
                    <a:gd name="T102" fmla="*/ 1758 w 2445"/>
                    <a:gd name="T103" fmla="*/ 1510 h 2446"/>
                    <a:gd name="T104" fmla="*/ 1682 w 2445"/>
                    <a:gd name="T105" fmla="*/ 1492 h 2446"/>
                    <a:gd name="T106" fmla="*/ 1673 w 2445"/>
                    <a:gd name="T107" fmla="*/ 1090 h 2446"/>
                    <a:gd name="T108" fmla="*/ 1771 w 2445"/>
                    <a:gd name="T109" fmla="*/ 1140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45" h="2446">
                      <a:moveTo>
                        <a:pt x="1222" y="0"/>
                      </a:moveTo>
                      <a:cubicBezTo>
                        <a:pt x="547" y="0"/>
                        <a:pt x="0" y="548"/>
                        <a:pt x="0" y="1223"/>
                      </a:cubicBezTo>
                      <a:cubicBezTo>
                        <a:pt x="0" y="1898"/>
                        <a:pt x="547" y="2446"/>
                        <a:pt x="1222" y="2446"/>
                      </a:cubicBezTo>
                      <a:cubicBezTo>
                        <a:pt x="1898" y="2446"/>
                        <a:pt x="2445" y="1898"/>
                        <a:pt x="2445" y="1223"/>
                      </a:cubicBezTo>
                      <a:cubicBezTo>
                        <a:pt x="2445" y="548"/>
                        <a:pt x="1898" y="0"/>
                        <a:pt x="1222" y="0"/>
                      </a:cubicBezTo>
                      <a:close/>
                      <a:moveTo>
                        <a:pt x="727" y="719"/>
                      </a:moveTo>
                      <a:cubicBezTo>
                        <a:pt x="757" y="681"/>
                        <a:pt x="793" y="650"/>
                        <a:pt x="833" y="623"/>
                      </a:cubicBezTo>
                      <a:cubicBezTo>
                        <a:pt x="916" y="565"/>
                        <a:pt x="1009" y="531"/>
                        <a:pt x="1110" y="518"/>
                      </a:cubicBezTo>
                      <a:cubicBezTo>
                        <a:pt x="1249" y="500"/>
                        <a:pt x="1383" y="517"/>
                        <a:pt x="1511" y="574"/>
                      </a:cubicBezTo>
                      <a:cubicBezTo>
                        <a:pt x="1567" y="599"/>
                        <a:pt x="1619" y="632"/>
                        <a:pt x="1666" y="671"/>
                      </a:cubicBezTo>
                      <a:cubicBezTo>
                        <a:pt x="1677" y="680"/>
                        <a:pt x="1682" y="690"/>
                        <a:pt x="1682" y="706"/>
                      </a:cubicBezTo>
                      <a:cubicBezTo>
                        <a:pt x="1682" y="718"/>
                        <a:pt x="1675" y="730"/>
                        <a:pt x="1661" y="737"/>
                      </a:cubicBezTo>
                      <a:cubicBezTo>
                        <a:pt x="1647" y="744"/>
                        <a:pt x="1633" y="743"/>
                        <a:pt x="1620" y="734"/>
                      </a:cubicBezTo>
                      <a:cubicBezTo>
                        <a:pt x="1608" y="726"/>
                        <a:pt x="1598" y="717"/>
                        <a:pt x="1586" y="709"/>
                      </a:cubicBezTo>
                      <a:cubicBezTo>
                        <a:pt x="1497" y="644"/>
                        <a:pt x="1397" y="607"/>
                        <a:pt x="1288" y="595"/>
                      </a:cubicBezTo>
                      <a:cubicBezTo>
                        <a:pt x="1190" y="584"/>
                        <a:pt x="1094" y="591"/>
                        <a:pt x="1000" y="625"/>
                      </a:cubicBezTo>
                      <a:cubicBezTo>
                        <a:pt x="929" y="650"/>
                        <a:pt x="866" y="689"/>
                        <a:pt x="812" y="742"/>
                      </a:cubicBezTo>
                      <a:cubicBezTo>
                        <a:pt x="804" y="750"/>
                        <a:pt x="796" y="759"/>
                        <a:pt x="789" y="768"/>
                      </a:cubicBezTo>
                      <a:cubicBezTo>
                        <a:pt x="774" y="786"/>
                        <a:pt x="749" y="789"/>
                        <a:pt x="732" y="775"/>
                      </a:cubicBezTo>
                      <a:cubicBezTo>
                        <a:pt x="715" y="762"/>
                        <a:pt x="712" y="737"/>
                        <a:pt x="727" y="719"/>
                      </a:cubicBezTo>
                      <a:close/>
                      <a:moveTo>
                        <a:pt x="672" y="994"/>
                      </a:moveTo>
                      <a:cubicBezTo>
                        <a:pt x="719" y="917"/>
                        <a:pt x="772" y="843"/>
                        <a:pt x="840" y="782"/>
                      </a:cubicBezTo>
                      <a:cubicBezTo>
                        <a:pt x="914" y="716"/>
                        <a:pt x="1000" y="676"/>
                        <a:pt x="1097" y="658"/>
                      </a:cubicBezTo>
                      <a:cubicBezTo>
                        <a:pt x="1161" y="647"/>
                        <a:pt x="1226" y="644"/>
                        <a:pt x="1291" y="652"/>
                      </a:cubicBezTo>
                      <a:cubicBezTo>
                        <a:pt x="1378" y="663"/>
                        <a:pt x="1458" y="693"/>
                        <a:pt x="1532" y="740"/>
                      </a:cubicBezTo>
                      <a:cubicBezTo>
                        <a:pt x="1606" y="788"/>
                        <a:pt x="1670" y="847"/>
                        <a:pt x="1722" y="918"/>
                      </a:cubicBezTo>
                      <a:cubicBezTo>
                        <a:pt x="1728" y="926"/>
                        <a:pt x="1731" y="936"/>
                        <a:pt x="1735" y="944"/>
                      </a:cubicBezTo>
                      <a:cubicBezTo>
                        <a:pt x="1734" y="945"/>
                        <a:pt x="1734" y="945"/>
                        <a:pt x="1733" y="945"/>
                      </a:cubicBezTo>
                      <a:cubicBezTo>
                        <a:pt x="1733" y="962"/>
                        <a:pt x="1722" y="977"/>
                        <a:pt x="1706" y="983"/>
                      </a:cubicBezTo>
                      <a:cubicBezTo>
                        <a:pt x="1689" y="988"/>
                        <a:pt x="1672" y="983"/>
                        <a:pt x="1661" y="967"/>
                      </a:cubicBezTo>
                      <a:cubicBezTo>
                        <a:pt x="1638" y="936"/>
                        <a:pt x="1612" y="907"/>
                        <a:pt x="1583" y="880"/>
                      </a:cubicBezTo>
                      <a:cubicBezTo>
                        <a:pt x="1511" y="812"/>
                        <a:pt x="1429" y="763"/>
                        <a:pt x="1332" y="739"/>
                      </a:cubicBezTo>
                      <a:cubicBezTo>
                        <a:pt x="1274" y="725"/>
                        <a:pt x="1216" y="723"/>
                        <a:pt x="1157" y="729"/>
                      </a:cubicBezTo>
                      <a:cubicBezTo>
                        <a:pt x="1094" y="736"/>
                        <a:pt x="1034" y="752"/>
                        <a:pt x="979" y="781"/>
                      </a:cubicBezTo>
                      <a:cubicBezTo>
                        <a:pt x="921" y="811"/>
                        <a:pt x="873" y="854"/>
                        <a:pt x="832" y="905"/>
                      </a:cubicBezTo>
                      <a:cubicBezTo>
                        <a:pt x="798" y="946"/>
                        <a:pt x="767" y="988"/>
                        <a:pt x="740" y="1034"/>
                      </a:cubicBezTo>
                      <a:cubicBezTo>
                        <a:pt x="728" y="1054"/>
                        <a:pt x="704" y="1060"/>
                        <a:pt x="685" y="1048"/>
                      </a:cubicBezTo>
                      <a:cubicBezTo>
                        <a:pt x="666" y="1037"/>
                        <a:pt x="660" y="1014"/>
                        <a:pt x="672" y="994"/>
                      </a:cubicBezTo>
                      <a:close/>
                      <a:moveTo>
                        <a:pt x="718" y="1748"/>
                      </a:moveTo>
                      <a:cubicBezTo>
                        <a:pt x="716" y="1732"/>
                        <a:pt x="723" y="1721"/>
                        <a:pt x="736" y="1711"/>
                      </a:cubicBezTo>
                      <a:cubicBezTo>
                        <a:pt x="777" y="1680"/>
                        <a:pt x="819" y="1650"/>
                        <a:pt x="859" y="1617"/>
                      </a:cubicBezTo>
                      <a:cubicBezTo>
                        <a:pt x="951" y="1543"/>
                        <a:pt x="1034" y="1461"/>
                        <a:pt x="1105" y="1366"/>
                      </a:cubicBezTo>
                      <a:cubicBezTo>
                        <a:pt x="1133" y="1328"/>
                        <a:pt x="1158" y="1289"/>
                        <a:pt x="1177" y="1246"/>
                      </a:cubicBezTo>
                      <a:cubicBezTo>
                        <a:pt x="1184" y="1228"/>
                        <a:pt x="1203" y="1219"/>
                        <a:pt x="1222" y="1224"/>
                      </a:cubicBezTo>
                      <a:cubicBezTo>
                        <a:pt x="1240" y="1228"/>
                        <a:pt x="1252" y="1244"/>
                        <a:pt x="1253" y="1263"/>
                      </a:cubicBezTo>
                      <a:cubicBezTo>
                        <a:pt x="1251" y="1269"/>
                        <a:pt x="1249" y="1276"/>
                        <a:pt x="1247" y="1282"/>
                      </a:cubicBezTo>
                      <a:cubicBezTo>
                        <a:pt x="1223" y="1336"/>
                        <a:pt x="1191" y="1385"/>
                        <a:pt x="1155" y="1431"/>
                      </a:cubicBezTo>
                      <a:cubicBezTo>
                        <a:pt x="1075" y="1535"/>
                        <a:pt x="980" y="1623"/>
                        <a:pt x="877" y="1704"/>
                      </a:cubicBezTo>
                      <a:cubicBezTo>
                        <a:pt x="846" y="1729"/>
                        <a:pt x="813" y="1753"/>
                        <a:pt x="781" y="1776"/>
                      </a:cubicBezTo>
                      <a:cubicBezTo>
                        <a:pt x="755" y="1795"/>
                        <a:pt x="720" y="1779"/>
                        <a:pt x="718" y="1748"/>
                      </a:cubicBezTo>
                      <a:close/>
                      <a:moveTo>
                        <a:pt x="831" y="1849"/>
                      </a:moveTo>
                      <a:cubicBezTo>
                        <a:pt x="827" y="1832"/>
                        <a:pt x="834" y="1818"/>
                        <a:pt x="848" y="1807"/>
                      </a:cubicBezTo>
                      <a:cubicBezTo>
                        <a:pt x="889" y="1776"/>
                        <a:pt x="930" y="1746"/>
                        <a:pt x="970" y="1713"/>
                      </a:cubicBezTo>
                      <a:cubicBezTo>
                        <a:pt x="1055" y="1644"/>
                        <a:pt x="1136" y="1570"/>
                        <a:pt x="1207" y="1485"/>
                      </a:cubicBezTo>
                      <a:cubicBezTo>
                        <a:pt x="1245" y="1440"/>
                        <a:pt x="1281" y="1393"/>
                        <a:pt x="1303" y="1338"/>
                      </a:cubicBezTo>
                      <a:cubicBezTo>
                        <a:pt x="1315" y="1311"/>
                        <a:pt x="1323" y="1284"/>
                        <a:pt x="1319" y="1254"/>
                      </a:cubicBezTo>
                      <a:cubicBezTo>
                        <a:pt x="1315" y="1232"/>
                        <a:pt x="1308" y="1211"/>
                        <a:pt x="1296" y="1192"/>
                      </a:cubicBezTo>
                      <a:cubicBezTo>
                        <a:pt x="1267" y="1145"/>
                        <a:pt x="1213" y="1130"/>
                        <a:pt x="1164" y="1156"/>
                      </a:cubicBezTo>
                      <a:cubicBezTo>
                        <a:pt x="1135" y="1171"/>
                        <a:pt x="1115" y="1195"/>
                        <a:pt x="1101" y="1224"/>
                      </a:cubicBezTo>
                      <a:cubicBezTo>
                        <a:pt x="1081" y="1269"/>
                        <a:pt x="1057" y="1313"/>
                        <a:pt x="1029" y="1354"/>
                      </a:cubicBezTo>
                      <a:cubicBezTo>
                        <a:pt x="986" y="1417"/>
                        <a:pt x="932" y="1469"/>
                        <a:pt x="871" y="1514"/>
                      </a:cubicBezTo>
                      <a:cubicBezTo>
                        <a:pt x="819" y="1554"/>
                        <a:pt x="766" y="1591"/>
                        <a:pt x="713" y="1630"/>
                      </a:cubicBezTo>
                      <a:cubicBezTo>
                        <a:pt x="693" y="1644"/>
                        <a:pt x="668" y="1640"/>
                        <a:pt x="656" y="1621"/>
                      </a:cubicBezTo>
                      <a:cubicBezTo>
                        <a:pt x="643" y="1603"/>
                        <a:pt x="647" y="1580"/>
                        <a:pt x="667" y="1565"/>
                      </a:cubicBezTo>
                      <a:cubicBezTo>
                        <a:pt x="717" y="1529"/>
                        <a:pt x="767" y="1493"/>
                        <a:pt x="817" y="1457"/>
                      </a:cubicBezTo>
                      <a:cubicBezTo>
                        <a:pt x="912" y="1388"/>
                        <a:pt x="982" y="1301"/>
                        <a:pt x="1028" y="1194"/>
                      </a:cubicBezTo>
                      <a:cubicBezTo>
                        <a:pt x="1052" y="1142"/>
                        <a:pt x="1088" y="1102"/>
                        <a:pt x="1142" y="1079"/>
                      </a:cubicBezTo>
                      <a:cubicBezTo>
                        <a:pt x="1165" y="1070"/>
                        <a:pt x="1188" y="1065"/>
                        <a:pt x="1213" y="1065"/>
                      </a:cubicBezTo>
                      <a:cubicBezTo>
                        <a:pt x="1285" y="1065"/>
                        <a:pt x="1348" y="1109"/>
                        <a:pt x="1379" y="1180"/>
                      </a:cubicBezTo>
                      <a:cubicBezTo>
                        <a:pt x="1408" y="1247"/>
                        <a:pt x="1402" y="1312"/>
                        <a:pt x="1373" y="1376"/>
                      </a:cubicBezTo>
                      <a:cubicBezTo>
                        <a:pt x="1346" y="1437"/>
                        <a:pt x="1307" y="1490"/>
                        <a:pt x="1265" y="1540"/>
                      </a:cubicBezTo>
                      <a:cubicBezTo>
                        <a:pt x="1190" y="1628"/>
                        <a:pt x="1104" y="1705"/>
                        <a:pt x="1014" y="1778"/>
                      </a:cubicBezTo>
                      <a:cubicBezTo>
                        <a:pt x="975" y="1810"/>
                        <a:pt x="935" y="1841"/>
                        <a:pt x="894" y="1871"/>
                      </a:cubicBezTo>
                      <a:cubicBezTo>
                        <a:pt x="870" y="1889"/>
                        <a:pt x="838" y="1878"/>
                        <a:pt x="831" y="1849"/>
                      </a:cubicBezTo>
                      <a:close/>
                      <a:moveTo>
                        <a:pt x="1284" y="1943"/>
                      </a:moveTo>
                      <a:cubicBezTo>
                        <a:pt x="1263" y="1950"/>
                        <a:pt x="1243" y="1939"/>
                        <a:pt x="1235" y="1918"/>
                      </a:cubicBezTo>
                      <a:cubicBezTo>
                        <a:pt x="1227" y="1898"/>
                        <a:pt x="1220" y="1879"/>
                        <a:pt x="1211" y="1861"/>
                      </a:cubicBezTo>
                      <a:cubicBezTo>
                        <a:pt x="1203" y="1845"/>
                        <a:pt x="1191" y="1833"/>
                        <a:pt x="1174" y="1827"/>
                      </a:cubicBezTo>
                      <a:cubicBezTo>
                        <a:pt x="1163" y="1823"/>
                        <a:pt x="1153" y="1823"/>
                        <a:pt x="1144" y="1829"/>
                      </a:cubicBezTo>
                      <a:cubicBezTo>
                        <a:pt x="1128" y="1840"/>
                        <a:pt x="1111" y="1850"/>
                        <a:pt x="1097" y="1863"/>
                      </a:cubicBezTo>
                      <a:cubicBezTo>
                        <a:pt x="1081" y="1876"/>
                        <a:pt x="1068" y="1892"/>
                        <a:pt x="1054" y="1906"/>
                      </a:cubicBezTo>
                      <a:cubicBezTo>
                        <a:pt x="1042" y="1919"/>
                        <a:pt x="1025" y="1922"/>
                        <a:pt x="1010" y="1915"/>
                      </a:cubicBezTo>
                      <a:cubicBezTo>
                        <a:pt x="994" y="1909"/>
                        <a:pt x="985" y="1894"/>
                        <a:pt x="986" y="1877"/>
                      </a:cubicBezTo>
                      <a:cubicBezTo>
                        <a:pt x="987" y="1870"/>
                        <a:pt x="989" y="1862"/>
                        <a:pt x="993" y="1857"/>
                      </a:cubicBezTo>
                      <a:cubicBezTo>
                        <a:pt x="1026" y="1818"/>
                        <a:pt x="1062" y="1783"/>
                        <a:pt x="1107" y="1759"/>
                      </a:cubicBezTo>
                      <a:cubicBezTo>
                        <a:pt x="1124" y="1751"/>
                        <a:pt x="1141" y="1746"/>
                        <a:pt x="1160" y="1746"/>
                      </a:cubicBezTo>
                      <a:cubicBezTo>
                        <a:pt x="1210" y="1748"/>
                        <a:pt x="1246" y="1771"/>
                        <a:pt x="1273" y="1811"/>
                      </a:cubicBezTo>
                      <a:cubicBezTo>
                        <a:pt x="1291" y="1837"/>
                        <a:pt x="1302" y="1866"/>
                        <a:pt x="1311" y="1896"/>
                      </a:cubicBezTo>
                      <a:cubicBezTo>
                        <a:pt x="1316" y="1916"/>
                        <a:pt x="1304" y="1937"/>
                        <a:pt x="1284" y="1943"/>
                      </a:cubicBezTo>
                      <a:close/>
                      <a:moveTo>
                        <a:pt x="1448" y="1895"/>
                      </a:moveTo>
                      <a:cubicBezTo>
                        <a:pt x="1445" y="1896"/>
                        <a:pt x="1441" y="1896"/>
                        <a:pt x="1438" y="1897"/>
                      </a:cubicBezTo>
                      <a:cubicBezTo>
                        <a:pt x="1438" y="1897"/>
                        <a:pt x="1438" y="1898"/>
                        <a:pt x="1437" y="1898"/>
                      </a:cubicBezTo>
                      <a:cubicBezTo>
                        <a:pt x="1431" y="1896"/>
                        <a:pt x="1423" y="1895"/>
                        <a:pt x="1417" y="1891"/>
                      </a:cubicBezTo>
                      <a:cubicBezTo>
                        <a:pt x="1362" y="1851"/>
                        <a:pt x="1316" y="1803"/>
                        <a:pt x="1291" y="1739"/>
                      </a:cubicBezTo>
                      <a:cubicBezTo>
                        <a:pt x="1267" y="1680"/>
                        <a:pt x="1268" y="1620"/>
                        <a:pt x="1294" y="1562"/>
                      </a:cubicBezTo>
                      <a:cubicBezTo>
                        <a:pt x="1301" y="1548"/>
                        <a:pt x="1309" y="1536"/>
                        <a:pt x="1325" y="1532"/>
                      </a:cubicBezTo>
                      <a:cubicBezTo>
                        <a:pt x="1341" y="1529"/>
                        <a:pt x="1354" y="1534"/>
                        <a:pt x="1364" y="1545"/>
                      </a:cubicBezTo>
                      <a:cubicBezTo>
                        <a:pt x="1374" y="1557"/>
                        <a:pt x="1377" y="1571"/>
                        <a:pt x="1370" y="1585"/>
                      </a:cubicBezTo>
                      <a:cubicBezTo>
                        <a:pt x="1336" y="1655"/>
                        <a:pt x="1355" y="1716"/>
                        <a:pt x="1403" y="1771"/>
                      </a:cubicBezTo>
                      <a:cubicBezTo>
                        <a:pt x="1420" y="1791"/>
                        <a:pt x="1442" y="1808"/>
                        <a:pt x="1462" y="1826"/>
                      </a:cubicBezTo>
                      <a:cubicBezTo>
                        <a:pt x="1474" y="1836"/>
                        <a:pt x="1480" y="1849"/>
                        <a:pt x="1477" y="1865"/>
                      </a:cubicBezTo>
                      <a:cubicBezTo>
                        <a:pt x="1474" y="1881"/>
                        <a:pt x="1464" y="1891"/>
                        <a:pt x="1448" y="1895"/>
                      </a:cubicBezTo>
                      <a:close/>
                      <a:moveTo>
                        <a:pt x="1653" y="1777"/>
                      </a:moveTo>
                      <a:cubicBezTo>
                        <a:pt x="1645" y="1798"/>
                        <a:pt x="1623" y="1807"/>
                        <a:pt x="1601" y="1800"/>
                      </a:cubicBezTo>
                      <a:cubicBezTo>
                        <a:pt x="1518" y="1773"/>
                        <a:pt x="1463" y="1717"/>
                        <a:pt x="1434" y="1635"/>
                      </a:cubicBezTo>
                      <a:cubicBezTo>
                        <a:pt x="1416" y="1583"/>
                        <a:pt x="1405" y="1529"/>
                        <a:pt x="1412" y="1474"/>
                      </a:cubicBezTo>
                      <a:cubicBezTo>
                        <a:pt x="1416" y="1436"/>
                        <a:pt x="1423" y="1398"/>
                        <a:pt x="1430" y="1361"/>
                      </a:cubicBezTo>
                      <a:cubicBezTo>
                        <a:pt x="1437" y="1320"/>
                        <a:pt x="1445" y="1280"/>
                        <a:pt x="1446" y="1238"/>
                      </a:cubicBezTo>
                      <a:cubicBezTo>
                        <a:pt x="1449" y="1155"/>
                        <a:pt x="1414" y="1092"/>
                        <a:pt x="1347" y="1045"/>
                      </a:cubicBezTo>
                      <a:cubicBezTo>
                        <a:pt x="1252" y="979"/>
                        <a:pt x="1133" y="989"/>
                        <a:pt x="1046" y="1071"/>
                      </a:cubicBezTo>
                      <a:cubicBezTo>
                        <a:pt x="1011" y="1104"/>
                        <a:pt x="982" y="1144"/>
                        <a:pt x="963" y="1188"/>
                      </a:cubicBezTo>
                      <a:cubicBezTo>
                        <a:pt x="936" y="1253"/>
                        <a:pt x="893" y="1306"/>
                        <a:pt x="841" y="1353"/>
                      </a:cubicBezTo>
                      <a:cubicBezTo>
                        <a:pt x="800" y="1390"/>
                        <a:pt x="757" y="1423"/>
                        <a:pt x="710" y="1453"/>
                      </a:cubicBezTo>
                      <a:cubicBezTo>
                        <a:pt x="696" y="1461"/>
                        <a:pt x="682" y="1462"/>
                        <a:pt x="668" y="1453"/>
                      </a:cubicBezTo>
                      <a:cubicBezTo>
                        <a:pt x="655" y="1446"/>
                        <a:pt x="648" y="1434"/>
                        <a:pt x="649" y="1418"/>
                      </a:cubicBezTo>
                      <a:cubicBezTo>
                        <a:pt x="649" y="1404"/>
                        <a:pt x="657" y="1393"/>
                        <a:pt x="669" y="1385"/>
                      </a:cubicBezTo>
                      <a:cubicBezTo>
                        <a:pt x="719" y="1353"/>
                        <a:pt x="767" y="1317"/>
                        <a:pt x="809" y="1275"/>
                      </a:cubicBezTo>
                      <a:cubicBezTo>
                        <a:pt x="842" y="1241"/>
                        <a:pt x="870" y="1204"/>
                        <a:pt x="889" y="1160"/>
                      </a:cubicBezTo>
                      <a:cubicBezTo>
                        <a:pt x="919" y="1093"/>
                        <a:pt x="961" y="1034"/>
                        <a:pt x="1021" y="990"/>
                      </a:cubicBezTo>
                      <a:cubicBezTo>
                        <a:pt x="1085" y="940"/>
                        <a:pt x="1158" y="917"/>
                        <a:pt x="1240" y="924"/>
                      </a:cubicBezTo>
                      <a:cubicBezTo>
                        <a:pt x="1373" y="936"/>
                        <a:pt x="1490" y="1039"/>
                        <a:pt x="1516" y="1154"/>
                      </a:cubicBezTo>
                      <a:cubicBezTo>
                        <a:pt x="1522" y="1180"/>
                        <a:pt x="1524" y="1206"/>
                        <a:pt x="1528" y="1233"/>
                      </a:cubicBezTo>
                      <a:cubicBezTo>
                        <a:pt x="1527" y="1233"/>
                        <a:pt x="1526" y="1233"/>
                        <a:pt x="1525" y="1233"/>
                      </a:cubicBezTo>
                      <a:cubicBezTo>
                        <a:pt x="1525" y="1280"/>
                        <a:pt x="1517" y="1325"/>
                        <a:pt x="1508" y="1371"/>
                      </a:cubicBezTo>
                      <a:cubicBezTo>
                        <a:pt x="1499" y="1415"/>
                        <a:pt x="1489" y="1459"/>
                        <a:pt x="1489" y="1505"/>
                      </a:cubicBezTo>
                      <a:cubicBezTo>
                        <a:pt x="1490" y="1553"/>
                        <a:pt x="1501" y="1598"/>
                        <a:pt x="1522" y="1640"/>
                      </a:cubicBezTo>
                      <a:cubicBezTo>
                        <a:pt x="1541" y="1677"/>
                        <a:pt x="1570" y="1703"/>
                        <a:pt x="1608" y="1718"/>
                      </a:cubicBezTo>
                      <a:cubicBezTo>
                        <a:pt x="1615" y="1721"/>
                        <a:pt x="1621" y="1723"/>
                        <a:pt x="1628" y="1726"/>
                      </a:cubicBezTo>
                      <a:cubicBezTo>
                        <a:pt x="1650" y="1734"/>
                        <a:pt x="1661" y="1756"/>
                        <a:pt x="1653" y="1777"/>
                      </a:cubicBezTo>
                      <a:close/>
                      <a:moveTo>
                        <a:pt x="1670" y="1689"/>
                      </a:moveTo>
                      <a:cubicBezTo>
                        <a:pt x="1616" y="1641"/>
                        <a:pt x="1570" y="1586"/>
                        <a:pt x="1554" y="1512"/>
                      </a:cubicBezTo>
                      <a:cubicBezTo>
                        <a:pt x="1548" y="1484"/>
                        <a:pt x="1548" y="1456"/>
                        <a:pt x="1552" y="1428"/>
                      </a:cubicBezTo>
                      <a:cubicBezTo>
                        <a:pt x="1560" y="1371"/>
                        <a:pt x="1569" y="1314"/>
                        <a:pt x="1576" y="1257"/>
                      </a:cubicBezTo>
                      <a:cubicBezTo>
                        <a:pt x="1581" y="1222"/>
                        <a:pt x="1586" y="1186"/>
                        <a:pt x="1580" y="1150"/>
                      </a:cubicBezTo>
                      <a:cubicBezTo>
                        <a:pt x="1574" y="1111"/>
                        <a:pt x="1556" y="1075"/>
                        <a:pt x="1535" y="1042"/>
                      </a:cubicBezTo>
                      <a:cubicBezTo>
                        <a:pt x="1476" y="947"/>
                        <a:pt x="1392" y="888"/>
                        <a:pt x="1280" y="870"/>
                      </a:cubicBezTo>
                      <a:cubicBezTo>
                        <a:pt x="1258" y="867"/>
                        <a:pt x="1235" y="866"/>
                        <a:pt x="1213" y="863"/>
                      </a:cubicBezTo>
                      <a:cubicBezTo>
                        <a:pt x="1102" y="864"/>
                        <a:pt x="1011" y="908"/>
                        <a:pt x="939" y="991"/>
                      </a:cubicBezTo>
                      <a:cubicBezTo>
                        <a:pt x="911" y="1024"/>
                        <a:pt x="887" y="1059"/>
                        <a:pt x="865" y="1096"/>
                      </a:cubicBezTo>
                      <a:cubicBezTo>
                        <a:pt x="831" y="1155"/>
                        <a:pt x="788" y="1205"/>
                        <a:pt x="732" y="1244"/>
                      </a:cubicBezTo>
                      <a:cubicBezTo>
                        <a:pt x="721" y="1252"/>
                        <a:pt x="708" y="1259"/>
                        <a:pt x="695" y="1263"/>
                      </a:cubicBezTo>
                      <a:cubicBezTo>
                        <a:pt x="678" y="1268"/>
                        <a:pt x="660" y="1257"/>
                        <a:pt x="653" y="1240"/>
                      </a:cubicBezTo>
                      <a:cubicBezTo>
                        <a:pt x="645" y="1224"/>
                        <a:pt x="650" y="1203"/>
                        <a:pt x="666" y="1193"/>
                      </a:cubicBezTo>
                      <a:cubicBezTo>
                        <a:pt x="726" y="1157"/>
                        <a:pt x="768" y="1106"/>
                        <a:pt x="803" y="1047"/>
                      </a:cubicBezTo>
                      <a:cubicBezTo>
                        <a:pt x="829" y="1002"/>
                        <a:pt x="859" y="961"/>
                        <a:pt x="894" y="924"/>
                      </a:cubicBezTo>
                      <a:cubicBezTo>
                        <a:pt x="966" y="847"/>
                        <a:pt x="1054" y="800"/>
                        <a:pt x="1160" y="789"/>
                      </a:cubicBezTo>
                      <a:cubicBezTo>
                        <a:pt x="1265" y="778"/>
                        <a:pt x="1365" y="796"/>
                        <a:pt x="1455" y="852"/>
                      </a:cubicBezTo>
                      <a:cubicBezTo>
                        <a:pt x="1556" y="915"/>
                        <a:pt x="1623" y="1006"/>
                        <a:pt x="1655" y="1121"/>
                      </a:cubicBezTo>
                      <a:cubicBezTo>
                        <a:pt x="1663" y="1150"/>
                        <a:pt x="1663" y="1181"/>
                        <a:pt x="1660" y="1212"/>
                      </a:cubicBezTo>
                      <a:cubicBezTo>
                        <a:pt x="1653" y="1269"/>
                        <a:pt x="1645" y="1327"/>
                        <a:pt x="1637" y="1384"/>
                      </a:cubicBezTo>
                      <a:cubicBezTo>
                        <a:pt x="1634" y="1411"/>
                        <a:pt x="1630" y="1438"/>
                        <a:pt x="1629" y="1466"/>
                      </a:cubicBezTo>
                      <a:cubicBezTo>
                        <a:pt x="1627" y="1496"/>
                        <a:pt x="1638" y="1524"/>
                        <a:pt x="1653" y="1549"/>
                      </a:cubicBezTo>
                      <a:cubicBezTo>
                        <a:pt x="1671" y="1579"/>
                        <a:pt x="1694" y="1604"/>
                        <a:pt x="1719" y="1628"/>
                      </a:cubicBezTo>
                      <a:cubicBezTo>
                        <a:pt x="1731" y="1639"/>
                        <a:pt x="1736" y="1652"/>
                        <a:pt x="1731" y="1668"/>
                      </a:cubicBezTo>
                      <a:cubicBezTo>
                        <a:pt x="1724" y="1695"/>
                        <a:pt x="1691" y="1708"/>
                        <a:pt x="1670" y="1689"/>
                      </a:cubicBezTo>
                      <a:close/>
                      <a:moveTo>
                        <a:pt x="1758" y="1510"/>
                      </a:moveTo>
                      <a:cubicBezTo>
                        <a:pt x="1754" y="1530"/>
                        <a:pt x="1739" y="1542"/>
                        <a:pt x="1721" y="1543"/>
                      </a:cubicBezTo>
                      <a:cubicBezTo>
                        <a:pt x="1703" y="1543"/>
                        <a:pt x="1686" y="1532"/>
                        <a:pt x="1682" y="1515"/>
                      </a:cubicBezTo>
                      <a:cubicBezTo>
                        <a:pt x="1680" y="1507"/>
                        <a:pt x="1680" y="1499"/>
                        <a:pt x="1682" y="1492"/>
                      </a:cubicBezTo>
                      <a:cubicBezTo>
                        <a:pt x="1697" y="1420"/>
                        <a:pt x="1707" y="1349"/>
                        <a:pt x="1706" y="1276"/>
                      </a:cubicBezTo>
                      <a:cubicBezTo>
                        <a:pt x="1705" y="1219"/>
                        <a:pt x="1699" y="1163"/>
                        <a:pt x="1681" y="1109"/>
                      </a:cubicBezTo>
                      <a:cubicBezTo>
                        <a:pt x="1679" y="1103"/>
                        <a:pt x="1676" y="1096"/>
                        <a:pt x="1673" y="1090"/>
                      </a:cubicBezTo>
                      <a:cubicBezTo>
                        <a:pt x="1665" y="1069"/>
                        <a:pt x="1673" y="1047"/>
                        <a:pt x="1693" y="1038"/>
                      </a:cubicBezTo>
                      <a:cubicBezTo>
                        <a:pt x="1713" y="1029"/>
                        <a:pt x="1737" y="1037"/>
                        <a:pt x="1745" y="1058"/>
                      </a:cubicBezTo>
                      <a:cubicBezTo>
                        <a:pt x="1755" y="1085"/>
                        <a:pt x="1764" y="1112"/>
                        <a:pt x="1771" y="1140"/>
                      </a:cubicBezTo>
                      <a:cubicBezTo>
                        <a:pt x="1782" y="1188"/>
                        <a:pt x="1785" y="1237"/>
                        <a:pt x="1785" y="1286"/>
                      </a:cubicBezTo>
                      <a:cubicBezTo>
                        <a:pt x="1785" y="1362"/>
                        <a:pt x="1775" y="1436"/>
                        <a:pt x="1758" y="1510"/>
                      </a:cubicBezTo>
                      <a:close/>
                    </a:path>
                  </a:pathLst>
                </a:custGeom>
                <a:solidFill>
                  <a:schemeClr val="accent1"/>
                </a:solidFill>
                <a:ln>
                  <a:noFill/>
                </a:ln>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nvGrpSpPr>
              <p:cNvPr id="23" name="Group 22"/>
              <p:cNvGrpSpPr/>
              <p:nvPr/>
            </p:nvGrpSpPr>
            <p:grpSpPr>
              <a:xfrm>
                <a:off x="3811979" y="2667000"/>
                <a:ext cx="4545251" cy="2025704"/>
                <a:chOff x="3811979" y="2667000"/>
                <a:chExt cx="4545251" cy="2025704"/>
              </a:xfrm>
            </p:grpSpPr>
            <p:cxnSp>
              <p:nvCxnSpPr>
                <p:cNvPr id="77" name="Straight Connector 76"/>
                <p:cNvCxnSpPr/>
                <p:nvPr/>
              </p:nvCxnSpPr>
              <p:spPr>
                <a:xfrm>
                  <a:off x="3811979" y="2667000"/>
                  <a:ext cx="4545251" cy="0"/>
                </a:xfrm>
                <a:prstGeom prst="line">
                  <a:avLst/>
                </a:prstGeom>
                <a:ln w="76200">
                  <a:solidFill>
                    <a:srgbClr val="BFE5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811979" y="4692704"/>
                  <a:ext cx="4545251" cy="0"/>
                </a:xfrm>
                <a:prstGeom prst="line">
                  <a:avLst/>
                </a:prstGeom>
                <a:ln w="76200">
                  <a:solidFill>
                    <a:srgbClr val="BFE5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0" name="Group 19"/>
            <p:cNvGrpSpPr/>
            <p:nvPr/>
          </p:nvGrpSpPr>
          <p:grpSpPr>
            <a:xfrm>
              <a:off x="6967960" y="3038131"/>
              <a:ext cx="1427062" cy="1288119"/>
              <a:chOff x="6967960" y="3038131"/>
              <a:chExt cx="1427062" cy="1288119"/>
            </a:xfrm>
          </p:grpSpPr>
          <p:sp>
            <p:nvSpPr>
              <p:cNvPr id="138" name="Oval 137"/>
              <p:cNvSpPr/>
              <p:nvPr/>
            </p:nvSpPr>
            <p:spPr bwMode="auto">
              <a:xfrm flipH="1" flipV="1">
                <a:off x="7112980" y="3038131"/>
                <a:ext cx="1282042" cy="1288119"/>
              </a:xfrm>
              <a:prstGeom prst="ellipse">
                <a:avLst/>
              </a:prstGeom>
              <a:solidFill>
                <a:schemeClr val="bg1"/>
              </a:solidFill>
              <a:ln w="76200">
                <a:solidFill>
                  <a:srgbClr val="BFE5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472" name="Rectangle 471"/>
              <p:cNvSpPr/>
              <p:nvPr/>
            </p:nvSpPr>
            <p:spPr>
              <a:xfrm>
                <a:off x="6967960" y="3759640"/>
                <a:ext cx="1389270" cy="277110"/>
              </a:xfrm>
              <a:prstGeom prst="rect">
                <a:avLst/>
              </a:prstGeom>
              <a:noFill/>
            </p:spPr>
            <p:txBody>
              <a:bodyPr wrap="square" lIns="182807" tIns="0" rIns="0" bIns="0">
                <a:spAutoFit/>
              </a:bodyPr>
              <a:lstStyle/>
              <a:p>
                <a:pPr algn="ctr" defTabSz="932373">
                  <a:defRPr/>
                </a:pPr>
                <a:r>
                  <a:rPr lang="en-US" sz="900" b="1" kern="0" dirty="0">
                    <a:solidFill>
                      <a:schemeClr val="accent1"/>
                    </a:solidFill>
                  </a:rPr>
                  <a:t>POLICY ENFORCEMENT</a:t>
                </a:r>
              </a:p>
            </p:txBody>
          </p:sp>
          <p:grpSp>
            <p:nvGrpSpPr>
              <p:cNvPr id="2" name="Group 1"/>
              <p:cNvGrpSpPr/>
              <p:nvPr/>
            </p:nvGrpSpPr>
            <p:grpSpPr>
              <a:xfrm>
                <a:off x="7566660" y="3160075"/>
                <a:ext cx="365760" cy="546064"/>
                <a:chOff x="7393691" y="3113490"/>
                <a:chExt cx="462688" cy="639233"/>
              </a:xfrm>
            </p:grpSpPr>
            <p:sp>
              <p:nvSpPr>
                <p:cNvPr id="474" name="Rectangle 53"/>
                <p:cNvSpPr>
                  <a:spLocks noChangeArrowheads="1"/>
                </p:cNvSpPr>
                <p:nvPr/>
              </p:nvSpPr>
              <p:spPr bwMode="auto">
                <a:xfrm>
                  <a:off x="7529045" y="3443787"/>
                  <a:ext cx="259543" cy="446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75" name="Rectangle 54"/>
                <p:cNvSpPr>
                  <a:spLocks noChangeArrowheads="1"/>
                </p:cNvSpPr>
                <p:nvPr/>
              </p:nvSpPr>
              <p:spPr bwMode="auto">
                <a:xfrm>
                  <a:off x="7529045" y="3629922"/>
                  <a:ext cx="259543" cy="446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76" name="Rectangle 55"/>
                <p:cNvSpPr>
                  <a:spLocks noChangeArrowheads="1"/>
                </p:cNvSpPr>
                <p:nvPr/>
              </p:nvSpPr>
              <p:spPr bwMode="auto">
                <a:xfrm>
                  <a:off x="7529045" y="3536962"/>
                  <a:ext cx="259543" cy="446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77" name="Freeform 56"/>
                <p:cNvSpPr>
                  <a:spLocks noEditPoints="1"/>
                </p:cNvSpPr>
                <p:nvPr/>
              </p:nvSpPr>
              <p:spPr bwMode="auto">
                <a:xfrm>
                  <a:off x="7393691" y="3113490"/>
                  <a:ext cx="462688" cy="639233"/>
                </a:xfrm>
                <a:custGeom>
                  <a:avLst/>
                  <a:gdLst>
                    <a:gd name="T0" fmla="*/ 1340 w 1699"/>
                    <a:gd name="T1" fmla="*/ 697 h 2518"/>
                    <a:gd name="T2" fmla="*/ 1114 w 1699"/>
                    <a:gd name="T3" fmla="*/ 684 h 2518"/>
                    <a:gd name="T4" fmla="*/ 563 w 1699"/>
                    <a:gd name="T5" fmla="*/ 0 h 2518"/>
                    <a:gd name="T6" fmla="*/ 266 w 1699"/>
                    <a:gd name="T7" fmla="*/ 1041 h 2518"/>
                    <a:gd name="T8" fmla="*/ 275 w 1699"/>
                    <a:gd name="T9" fmla="*/ 2439 h 2518"/>
                    <a:gd name="T10" fmla="*/ 296 w 1699"/>
                    <a:gd name="T11" fmla="*/ 2473 h 2518"/>
                    <a:gd name="T12" fmla="*/ 331 w 1699"/>
                    <a:gd name="T13" fmla="*/ 2499 h 2518"/>
                    <a:gd name="T14" fmla="*/ 386 w 1699"/>
                    <a:gd name="T15" fmla="*/ 2514 h 2518"/>
                    <a:gd name="T16" fmla="*/ 1591 w 1699"/>
                    <a:gd name="T17" fmla="*/ 2517 h 2518"/>
                    <a:gd name="T18" fmla="*/ 1636 w 1699"/>
                    <a:gd name="T19" fmla="*/ 2502 h 2518"/>
                    <a:gd name="T20" fmla="*/ 1671 w 1699"/>
                    <a:gd name="T21" fmla="*/ 2473 h 2518"/>
                    <a:gd name="T22" fmla="*/ 1690 w 1699"/>
                    <a:gd name="T23" fmla="*/ 2438 h 2518"/>
                    <a:gd name="T24" fmla="*/ 1699 w 1699"/>
                    <a:gd name="T25" fmla="*/ 1057 h 2518"/>
                    <a:gd name="T26" fmla="*/ 725 w 1699"/>
                    <a:gd name="T27" fmla="*/ 310 h 2518"/>
                    <a:gd name="T28" fmla="*/ 624 w 1699"/>
                    <a:gd name="T29" fmla="*/ 780 h 2518"/>
                    <a:gd name="T30" fmla="*/ 725 w 1699"/>
                    <a:gd name="T31" fmla="*/ 310 h 2518"/>
                    <a:gd name="T32" fmla="*/ 605 w 1699"/>
                    <a:gd name="T33" fmla="*/ 801 h 2518"/>
                    <a:gd name="T34" fmla="*/ 264 w 1699"/>
                    <a:gd name="T35" fmla="*/ 531 h 2518"/>
                    <a:gd name="T36" fmla="*/ 1607 w 1699"/>
                    <a:gd name="T37" fmla="*/ 2357 h 2518"/>
                    <a:gd name="T38" fmla="*/ 1592 w 1699"/>
                    <a:gd name="T39" fmla="*/ 2396 h 2518"/>
                    <a:gd name="T40" fmla="*/ 1550 w 1699"/>
                    <a:gd name="T41" fmla="*/ 2419 h 2518"/>
                    <a:gd name="T42" fmla="*/ 1540 w 1699"/>
                    <a:gd name="T43" fmla="*/ 2424 h 2518"/>
                    <a:gd name="T44" fmla="*/ 683 w 1699"/>
                    <a:gd name="T45" fmla="*/ 2425 h 2518"/>
                    <a:gd name="T46" fmla="*/ 418 w 1699"/>
                    <a:gd name="T47" fmla="*/ 2425 h 2518"/>
                    <a:gd name="T48" fmla="*/ 381 w 1699"/>
                    <a:gd name="T49" fmla="*/ 2409 h 2518"/>
                    <a:gd name="T50" fmla="*/ 368 w 1699"/>
                    <a:gd name="T51" fmla="*/ 2391 h 2518"/>
                    <a:gd name="T52" fmla="*/ 356 w 1699"/>
                    <a:gd name="T53" fmla="*/ 1087 h 2518"/>
                    <a:gd name="T54" fmla="*/ 1083 w 1699"/>
                    <a:gd name="T55" fmla="*/ 780 h 2518"/>
                    <a:gd name="T56" fmla="*/ 1281 w 1699"/>
                    <a:gd name="T57" fmla="*/ 829 h 2518"/>
                    <a:gd name="T58" fmla="*/ 1282 w 1699"/>
                    <a:gd name="T59" fmla="*/ 993 h 2518"/>
                    <a:gd name="T60" fmla="*/ 1296 w 1699"/>
                    <a:gd name="T61" fmla="*/ 1043 h 2518"/>
                    <a:gd name="T62" fmla="*/ 1322 w 1699"/>
                    <a:gd name="T63" fmla="*/ 1078 h 2518"/>
                    <a:gd name="T64" fmla="*/ 1364 w 1699"/>
                    <a:gd name="T65" fmla="*/ 1096 h 2518"/>
                    <a:gd name="T66" fmla="*/ 1607 w 1699"/>
                    <a:gd name="T67" fmla="*/ 1145 h 2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9" h="2518">
                      <a:moveTo>
                        <a:pt x="1684" y="1022"/>
                      </a:moveTo>
                      <a:cubicBezTo>
                        <a:pt x="1340" y="697"/>
                        <a:pt x="1340" y="697"/>
                        <a:pt x="1340" y="697"/>
                      </a:cubicBezTo>
                      <a:cubicBezTo>
                        <a:pt x="1331" y="689"/>
                        <a:pt x="1319" y="684"/>
                        <a:pt x="1306" y="684"/>
                      </a:cubicBezTo>
                      <a:cubicBezTo>
                        <a:pt x="1114" y="684"/>
                        <a:pt x="1114" y="684"/>
                        <a:pt x="1114" y="684"/>
                      </a:cubicBezTo>
                      <a:cubicBezTo>
                        <a:pt x="1122" y="645"/>
                        <a:pt x="1127" y="605"/>
                        <a:pt x="1127" y="563"/>
                      </a:cubicBezTo>
                      <a:cubicBezTo>
                        <a:pt x="1127" y="252"/>
                        <a:pt x="875" y="0"/>
                        <a:pt x="563" y="0"/>
                      </a:cubicBezTo>
                      <a:cubicBezTo>
                        <a:pt x="252" y="0"/>
                        <a:pt x="0" y="252"/>
                        <a:pt x="0" y="563"/>
                      </a:cubicBezTo>
                      <a:cubicBezTo>
                        <a:pt x="0" y="765"/>
                        <a:pt x="106" y="941"/>
                        <a:pt x="266" y="1041"/>
                      </a:cubicBezTo>
                      <a:cubicBezTo>
                        <a:pt x="265" y="2403"/>
                        <a:pt x="265" y="2403"/>
                        <a:pt x="265" y="2403"/>
                      </a:cubicBezTo>
                      <a:cubicBezTo>
                        <a:pt x="275" y="2439"/>
                        <a:pt x="275" y="2439"/>
                        <a:pt x="275" y="2439"/>
                      </a:cubicBezTo>
                      <a:cubicBezTo>
                        <a:pt x="277" y="2444"/>
                        <a:pt x="279" y="2450"/>
                        <a:pt x="283" y="2454"/>
                      </a:cubicBezTo>
                      <a:cubicBezTo>
                        <a:pt x="296" y="2473"/>
                        <a:pt x="296" y="2473"/>
                        <a:pt x="296" y="2473"/>
                      </a:cubicBezTo>
                      <a:cubicBezTo>
                        <a:pt x="300" y="2478"/>
                        <a:pt x="304" y="2483"/>
                        <a:pt x="310" y="2486"/>
                      </a:cubicBezTo>
                      <a:cubicBezTo>
                        <a:pt x="331" y="2499"/>
                        <a:pt x="331" y="2499"/>
                        <a:pt x="331" y="2499"/>
                      </a:cubicBezTo>
                      <a:cubicBezTo>
                        <a:pt x="335" y="2502"/>
                        <a:pt x="340" y="2504"/>
                        <a:pt x="345" y="2505"/>
                      </a:cubicBezTo>
                      <a:cubicBezTo>
                        <a:pt x="386" y="2514"/>
                        <a:pt x="386" y="2514"/>
                        <a:pt x="386" y="2514"/>
                      </a:cubicBezTo>
                      <a:cubicBezTo>
                        <a:pt x="1578" y="2518"/>
                        <a:pt x="1578" y="2518"/>
                        <a:pt x="1578" y="2518"/>
                      </a:cubicBezTo>
                      <a:cubicBezTo>
                        <a:pt x="1583" y="2518"/>
                        <a:pt x="1587" y="2518"/>
                        <a:pt x="1591" y="2517"/>
                      </a:cubicBezTo>
                      <a:cubicBezTo>
                        <a:pt x="1622" y="2508"/>
                        <a:pt x="1622" y="2508"/>
                        <a:pt x="1622" y="2508"/>
                      </a:cubicBezTo>
                      <a:cubicBezTo>
                        <a:pt x="1627" y="2507"/>
                        <a:pt x="1632" y="2505"/>
                        <a:pt x="1636" y="2502"/>
                      </a:cubicBezTo>
                      <a:cubicBezTo>
                        <a:pt x="1657" y="2488"/>
                        <a:pt x="1657" y="2488"/>
                        <a:pt x="1657" y="2488"/>
                      </a:cubicBezTo>
                      <a:cubicBezTo>
                        <a:pt x="1663" y="2484"/>
                        <a:pt x="1668" y="2479"/>
                        <a:pt x="1671" y="2473"/>
                      </a:cubicBezTo>
                      <a:cubicBezTo>
                        <a:pt x="1684" y="2453"/>
                        <a:pt x="1684" y="2453"/>
                        <a:pt x="1684" y="2453"/>
                      </a:cubicBezTo>
                      <a:cubicBezTo>
                        <a:pt x="1687" y="2448"/>
                        <a:pt x="1689" y="2443"/>
                        <a:pt x="1690" y="2438"/>
                      </a:cubicBezTo>
                      <a:cubicBezTo>
                        <a:pt x="1699" y="2395"/>
                        <a:pt x="1699" y="2395"/>
                        <a:pt x="1699" y="2395"/>
                      </a:cubicBezTo>
                      <a:cubicBezTo>
                        <a:pt x="1699" y="1057"/>
                        <a:pt x="1699" y="1057"/>
                        <a:pt x="1699" y="1057"/>
                      </a:cubicBezTo>
                      <a:cubicBezTo>
                        <a:pt x="1699" y="1044"/>
                        <a:pt x="1694" y="1031"/>
                        <a:pt x="1684" y="1022"/>
                      </a:cubicBezTo>
                      <a:close/>
                      <a:moveTo>
                        <a:pt x="725" y="310"/>
                      </a:moveTo>
                      <a:cubicBezTo>
                        <a:pt x="856" y="310"/>
                        <a:pt x="856" y="310"/>
                        <a:pt x="856" y="310"/>
                      </a:cubicBezTo>
                      <a:cubicBezTo>
                        <a:pt x="624" y="780"/>
                        <a:pt x="624" y="780"/>
                        <a:pt x="624" y="780"/>
                      </a:cubicBezTo>
                      <a:cubicBezTo>
                        <a:pt x="545" y="671"/>
                        <a:pt x="545" y="671"/>
                        <a:pt x="545" y="671"/>
                      </a:cubicBezTo>
                      <a:lnTo>
                        <a:pt x="725" y="310"/>
                      </a:lnTo>
                      <a:close/>
                      <a:moveTo>
                        <a:pt x="408" y="531"/>
                      </a:moveTo>
                      <a:cubicBezTo>
                        <a:pt x="605" y="801"/>
                        <a:pt x="605" y="801"/>
                        <a:pt x="605" y="801"/>
                      </a:cubicBezTo>
                      <a:cubicBezTo>
                        <a:pt x="461" y="801"/>
                        <a:pt x="461" y="801"/>
                        <a:pt x="461" y="801"/>
                      </a:cubicBezTo>
                      <a:cubicBezTo>
                        <a:pt x="264" y="531"/>
                        <a:pt x="264" y="531"/>
                        <a:pt x="264" y="531"/>
                      </a:cubicBezTo>
                      <a:lnTo>
                        <a:pt x="408" y="531"/>
                      </a:lnTo>
                      <a:close/>
                      <a:moveTo>
                        <a:pt x="1607" y="2357"/>
                      </a:moveTo>
                      <a:cubicBezTo>
                        <a:pt x="1607" y="2366"/>
                        <a:pt x="1605" y="2375"/>
                        <a:pt x="1600" y="2382"/>
                      </a:cubicBezTo>
                      <a:cubicBezTo>
                        <a:pt x="1592" y="2396"/>
                        <a:pt x="1592" y="2396"/>
                        <a:pt x="1592" y="2396"/>
                      </a:cubicBezTo>
                      <a:cubicBezTo>
                        <a:pt x="1587" y="2403"/>
                        <a:pt x="1581" y="2409"/>
                        <a:pt x="1574" y="2413"/>
                      </a:cubicBezTo>
                      <a:cubicBezTo>
                        <a:pt x="1566" y="2417"/>
                        <a:pt x="1558" y="2419"/>
                        <a:pt x="1550" y="2419"/>
                      </a:cubicBezTo>
                      <a:cubicBezTo>
                        <a:pt x="1553" y="2431"/>
                        <a:pt x="1553" y="2431"/>
                        <a:pt x="1553" y="2431"/>
                      </a:cubicBezTo>
                      <a:cubicBezTo>
                        <a:pt x="1540" y="2424"/>
                        <a:pt x="1540" y="2424"/>
                        <a:pt x="1540" y="2424"/>
                      </a:cubicBezTo>
                      <a:cubicBezTo>
                        <a:pt x="692" y="2424"/>
                        <a:pt x="692" y="2424"/>
                        <a:pt x="692" y="2424"/>
                      </a:cubicBezTo>
                      <a:cubicBezTo>
                        <a:pt x="689" y="2424"/>
                        <a:pt x="686" y="2425"/>
                        <a:pt x="683" y="2425"/>
                      </a:cubicBezTo>
                      <a:cubicBezTo>
                        <a:pt x="683" y="2425"/>
                        <a:pt x="683" y="2425"/>
                        <a:pt x="683" y="2425"/>
                      </a:cubicBezTo>
                      <a:cubicBezTo>
                        <a:pt x="418" y="2425"/>
                        <a:pt x="418" y="2425"/>
                        <a:pt x="418" y="2425"/>
                      </a:cubicBezTo>
                      <a:cubicBezTo>
                        <a:pt x="407" y="2425"/>
                        <a:pt x="396" y="2421"/>
                        <a:pt x="387" y="2414"/>
                      </a:cubicBezTo>
                      <a:cubicBezTo>
                        <a:pt x="381" y="2409"/>
                        <a:pt x="381" y="2409"/>
                        <a:pt x="381" y="2409"/>
                      </a:cubicBezTo>
                      <a:cubicBezTo>
                        <a:pt x="376" y="2405"/>
                        <a:pt x="372" y="2400"/>
                        <a:pt x="369" y="2394"/>
                      </a:cubicBezTo>
                      <a:cubicBezTo>
                        <a:pt x="368" y="2391"/>
                        <a:pt x="368" y="2391"/>
                        <a:pt x="368" y="2391"/>
                      </a:cubicBezTo>
                      <a:cubicBezTo>
                        <a:pt x="364" y="2384"/>
                        <a:pt x="362" y="2358"/>
                        <a:pt x="362" y="2350"/>
                      </a:cubicBezTo>
                      <a:cubicBezTo>
                        <a:pt x="356" y="1087"/>
                        <a:pt x="356" y="1087"/>
                        <a:pt x="356" y="1087"/>
                      </a:cubicBezTo>
                      <a:cubicBezTo>
                        <a:pt x="420" y="1112"/>
                        <a:pt x="490" y="1127"/>
                        <a:pt x="563" y="1127"/>
                      </a:cubicBezTo>
                      <a:cubicBezTo>
                        <a:pt x="798" y="1127"/>
                        <a:pt x="998" y="984"/>
                        <a:pt x="1083" y="780"/>
                      </a:cubicBezTo>
                      <a:cubicBezTo>
                        <a:pt x="1232" y="780"/>
                        <a:pt x="1232" y="780"/>
                        <a:pt x="1232" y="780"/>
                      </a:cubicBezTo>
                      <a:cubicBezTo>
                        <a:pt x="1259" y="780"/>
                        <a:pt x="1281" y="802"/>
                        <a:pt x="1281" y="829"/>
                      </a:cubicBezTo>
                      <a:cubicBezTo>
                        <a:pt x="1281" y="982"/>
                        <a:pt x="1281" y="982"/>
                        <a:pt x="1281" y="982"/>
                      </a:cubicBezTo>
                      <a:cubicBezTo>
                        <a:pt x="1281" y="986"/>
                        <a:pt x="1281" y="990"/>
                        <a:pt x="1282" y="993"/>
                      </a:cubicBezTo>
                      <a:cubicBezTo>
                        <a:pt x="1290" y="1028"/>
                        <a:pt x="1290" y="1028"/>
                        <a:pt x="1290" y="1028"/>
                      </a:cubicBezTo>
                      <a:cubicBezTo>
                        <a:pt x="1291" y="1034"/>
                        <a:pt x="1294" y="1039"/>
                        <a:pt x="1296" y="1043"/>
                      </a:cubicBezTo>
                      <a:cubicBezTo>
                        <a:pt x="1309" y="1064"/>
                        <a:pt x="1309" y="1064"/>
                        <a:pt x="1309" y="1064"/>
                      </a:cubicBezTo>
                      <a:cubicBezTo>
                        <a:pt x="1313" y="1070"/>
                        <a:pt x="1317" y="1074"/>
                        <a:pt x="1322" y="1078"/>
                      </a:cubicBezTo>
                      <a:cubicBezTo>
                        <a:pt x="1335" y="1087"/>
                        <a:pt x="1335" y="1087"/>
                        <a:pt x="1335" y="1087"/>
                      </a:cubicBezTo>
                      <a:cubicBezTo>
                        <a:pt x="1343" y="1093"/>
                        <a:pt x="1353" y="1096"/>
                        <a:pt x="1364" y="1096"/>
                      </a:cubicBezTo>
                      <a:cubicBezTo>
                        <a:pt x="1559" y="1096"/>
                        <a:pt x="1559" y="1096"/>
                        <a:pt x="1559" y="1096"/>
                      </a:cubicBezTo>
                      <a:cubicBezTo>
                        <a:pt x="1585" y="1096"/>
                        <a:pt x="1607" y="1118"/>
                        <a:pt x="1607" y="1145"/>
                      </a:cubicBezTo>
                      <a:lnTo>
                        <a:pt x="1607" y="2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grpSp>
    </p:spTree>
    <p:extLst>
      <p:ext uri="{BB962C8B-B14F-4D97-AF65-F5344CB8AC3E}">
        <p14:creationId xmlns:p14="http://schemas.microsoft.com/office/powerpoint/2010/main" val="72727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65" y="1379"/>
            <a:ext cx="12187096" cy="6855242"/>
          </a:xfrm>
          <a:prstGeom prst="rect">
            <a:avLst/>
          </a:prstGeom>
          <a:ln>
            <a:solidFill>
              <a:srgbClr val="00206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defRPr/>
            </a:pPr>
            <a:endParaRPr lang="en-US" sz="1999" kern="0" dirty="0">
              <a:gradFill>
                <a:gsLst>
                  <a:gs pos="0">
                    <a:srgbClr val="FFFFFF"/>
                  </a:gs>
                  <a:gs pos="100000">
                    <a:srgbClr val="FFFFFF"/>
                  </a:gs>
                </a:gsLst>
                <a:lin ang="5400000" scaled="0"/>
              </a:gradFill>
            </a:endParaRPr>
          </a:p>
        </p:txBody>
      </p:sp>
      <p:sp>
        <p:nvSpPr>
          <p:cNvPr id="84" name="Block Arc 83"/>
          <p:cNvSpPr/>
          <p:nvPr/>
        </p:nvSpPr>
        <p:spPr bwMode="auto">
          <a:xfrm rot="13500000">
            <a:off x="6311736" y="982677"/>
            <a:ext cx="4738126" cy="4738126"/>
          </a:xfrm>
          <a:prstGeom prst="blockArc">
            <a:avLst>
              <a:gd name="adj1" fmla="val 2062376"/>
              <a:gd name="adj2" fmla="val 2060013"/>
              <a:gd name="adj3" fmla="val 2524"/>
            </a:avLst>
          </a:prstGeom>
          <a:solidFill>
            <a:schemeClr val="bg1"/>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defRPr/>
            </a:pPr>
            <a:endParaRPr lang="en-US" sz="1999" kern="0" dirty="0">
              <a:gradFill>
                <a:gsLst>
                  <a:gs pos="0">
                    <a:srgbClr val="FFFFFF"/>
                  </a:gs>
                  <a:gs pos="100000">
                    <a:srgbClr val="FFFFFF"/>
                  </a:gs>
                </a:gsLst>
                <a:lin ang="5400000" scaled="0"/>
              </a:gradFill>
            </a:endParaRPr>
          </a:p>
        </p:txBody>
      </p:sp>
      <p:grpSp>
        <p:nvGrpSpPr>
          <p:cNvPr id="24" name="Group 23"/>
          <p:cNvGrpSpPr/>
          <p:nvPr/>
        </p:nvGrpSpPr>
        <p:grpSpPr>
          <a:xfrm>
            <a:off x="863" y="1379"/>
            <a:ext cx="4897392" cy="6855242"/>
            <a:chOff x="0" y="0"/>
            <a:chExt cx="4899362" cy="6858000"/>
          </a:xfrm>
        </p:grpSpPr>
        <p:sp>
          <p:nvSpPr>
            <p:cNvPr id="150" name="Rectangle 149"/>
            <p:cNvSpPr/>
            <p:nvPr/>
          </p:nvSpPr>
          <p:spPr bwMode="auto">
            <a:xfrm>
              <a:off x="0" y="0"/>
              <a:ext cx="4899362" cy="68580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defRPr/>
              </a:pPr>
              <a:endParaRPr lang="en-US" sz="1999" kern="0" dirty="0">
                <a:gradFill>
                  <a:gsLst>
                    <a:gs pos="0">
                      <a:srgbClr val="FFFFFF"/>
                    </a:gs>
                    <a:gs pos="100000">
                      <a:srgbClr val="FFFFFF"/>
                    </a:gs>
                  </a:gsLst>
                  <a:lin ang="5400000" scaled="0"/>
                </a:gradFill>
              </a:endParaRPr>
            </a:p>
          </p:txBody>
        </p:sp>
        <p:sp>
          <p:nvSpPr>
            <p:cNvPr id="151" name="Title 8"/>
            <p:cNvSpPr txBox="1">
              <a:spLocks/>
            </p:cNvSpPr>
            <p:nvPr/>
          </p:nvSpPr>
          <p:spPr>
            <a:xfrm>
              <a:off x="269240" y="2676724"/>
              <a:ext cx="4497648" cy="2225088"/>
            </a:xfrm>
            <a:prstGeom prst="rect">
              <a:avLst/>
            </a:prstGeom>
          </p:spPr>
          <p:txBody>
            <a:bodyPr vert="horz" wrap="square" lIns="146246" tIns="91403" rIns="146246" bIns="91403" rtlCol="0" anchor="t">
              <a:noAutofit/>
            </a:bodyPr>
            <a:lstStyle>
              <a:lvl1pPr algn="l" defTabSz="913505" rtl="0" fontAlgn="base">
                <a:lnSpc>
                  <a:spcPct val="90000"/>
                </a:lnSpc>
                <a:spcBef>
                  <a:spcPct val="0"/>
                </a:spcBef>
                <a:spcAft>
                  <a:spcPct val="0"/>
                </a:spcAft>
                <a:defRPr lang="en-US" sz="4400" kern="1200" spc="-100" dirty="0">
                  <a:ln w="3175">
                    <a:noFill/>
                  </a:ln>
                  <a:gradFill>
                    <a:gsLst>
                      <a:gs pos="1250">
                        <a:schemeClr val="tx1"/>
                      </a:gs>
                      <a:gs pos="100000">
                        <a:schemeClr val="tx1"/>
                      </a:gs>
                    </a:gsLst>
                    <a:lin ang="5400000" scaled="0"/>
                  </a:gra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fontAlgn="base">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fontAlgn="base">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9pPr>
            </a:lstStyle>
            <a:p>
              <a:pPr defTabSz="913143">
                <a:defRPr/>
              </a:pPr>
              <a:r>
                <a:rPr lang="en-US" sz="4399" dirty="0">
                  <a:solidFill>
                    <a:schemeClr val="bg1"/>
                  </a:solidFill>
                </a:rPr>
                <a:t>Azure Information</a:t>
              </a:r>
              <a:br>
                <a:rPr lang="en-US" sz="4399" dirty="0">
                  <a:solidFill>
                    <a:schemeClr val="bg1"/>
                  </a:solidFill>
                </a:rPr>
              </a:br>
              <a:r>
                <a:rPr lang="en-US" sz="4399" dirty="0">
                  <a:solidFill>
                    <a:schemeClr val="bg1"/>
                  </a:solidFill>
                </a:rPr>
                <a:t>Protection</a:t>
              </a:r>
            </a:p>
          </p:txBody>
        </p:sp>
      </p:grpSp>
      <p:grpSp>
        <p:nvGrpSpPr>
          <p:cNvPr id="25" name="Group 24"/>
          <p:cNvGrpSpPr/>
          <p:nvPr/>
        </p:nvGrpSpPr>
        <p:grpSpPr>
          <a:xfrm>
            <a:off x="181282" y="2480823"/>
            <a:ext cx="11801032" cy="2028516"/>
            <a:chOff x="180490" y="2480441"/>
            <a:chExt cx="11805781" cy="2029332"/>
          </a:xfrm>
        </p:grpSpPr>
        <p:cxnSp>
          <p:nvCxnSpPr>
            <p:cNvPr id="65" name="Straight Connector 64"/>
            <p:cNvCxnSpPr>
              <a:endCxn id="425" idx="2"/>
            </p:cNvCxnSpPr>
            <p:nvPr/>
          </p:nvCxnSpPr>
          <p:spPr>
            <a:xfrm>
              <a:off x="8395022" y="3503124"/>
              <a:ext cx="3250440" cy="13797"/>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8531827" y="2480441"/>
              <a:ext cx="3454444" cy="2025703"/>
              <a:chOff x="3811979" y="2663372"/>
              <a:chExt cx="4545251" cy="2025703"/>
            </a:xfrm>
          </p:grpSpPr>
          <p:cxnSp>
            <p:nvCxnSpPr>
              <p:cNvPr id="74" name="Straight Connector 73"/>
              <p:cNvCxnSpPr/>
              <p:nvPr/>
            </p:nvCxnSpPr>
            <p:spPr>
              <a:xfrm>
                <a:off x="3811979" y="2663372"/>
                <a:ext cx="4545251" cy="0"/>
              </a:xfrm>
              <a:prstGeom prst="line">
                <a:avLst/>
              </a:prstGeom>
              <a:ln w="762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811979" y="4689075"/>
                <a:ext cx="4545251" cy="0"/>
              </a:xfrm>
              <a:prstGeom prst="line">
                <a:avLst/>
              </a:prstGeom>
              <a:ln w="762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flipV="1">
              <a:off x="581099" y="3495140"/>
              <a:ext cx="3302286" cy="7982"/>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80490" y="2484069"/>
              <a:ext cx="3615303" cy="2025704"/>
              <a:chOff x="3889919" y="2667000"/>
              <a:chExt cx="4545251" cy="2025704"/>
            </a:xfrm>
          </p:grpSpPr>
          <p:cxnSp>
            <p:nvCxnSpPr>
              <p:cNvPr id="81" name="Straight Connector 80"/>
              <p:cNvCxnSpPr/>
              <p:nvPr/>
            </p:nvCxnSpPr>
            <p:spPr>
              <a:xfrm>
                <a:off x="3889919" y="2667000"/>
                <a:ext cx="4545251" cy="0"/>
              </a:xfrm>
              <a:prstGeom prst="line">
                <a:avLst/>
              </a:prstGeom>
              <a:ln w="76200">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889919" y="4692704"/>
                <a:ext cx="4545251" cy="0"/>
              </a:xfrm>
              <a:prstGeom prst="line">
                <a:avLst/>
              </a:prstGeom>
              <a:ln w="76200">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flipV="1">
              <a:off x="3883385" y="3499733"/>
              <a:ext cx="4511637" cy="30439"/>
            </a:xfrm>
            <a:prstGeom prst="line">
              <a:avLst/>
            </a:prstGeom>
            <a:ln w="762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903633" y="2484069"/>
              <a:ext cx="4545251" cy="2025704"/>
              <a:chOff x="3811979" y="2667000"/>
              <a:chExt cx="4545251" cy="2025704"/>
            </a:xfrm>
          </p:grpSpPr>
          <p:cxnSp>
            <p:nvCxnSpPr>
              <p:cNvPr id="77" name="Straight Connector 76"/>
              <p:cNvCxnSpPr/>
              <p:nvPr/>
            </p:nvCxnSpPr>
            <p:spPr>
              <a:xfrm>
                <a:off x="3811979" y="2667000"/>
                <a:ext cx="4545251" cy="0"/>
              </a:xfrm>
              <a:prstGeom prst="line">
                <a:avLst/>
              </a:prstGeom>
              <a:ln w="76200">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811979" y="4692704"/>
                <a:ext cx="4545251" cy="0"/>
              </a:xfrm>
              <a:prstGeom prst="line">
                <a:avLst/>
              </a:prstGeom>
              <a:ln w="76200">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6" name="Group 15"/>
          <p:cNvGrpSpPr/>
          <p:nvPr/>
        </p:nvGrpSpPr>
        <p:grpSpPr>
          <a:xfrm>
            <a:off x="8741572" y="2857247"/>
            <a:ext cx="1314208" cy="1300166"/>
            <a:chOff x="8744224" y="3039948"/>
            <a:chExt cx="1314737" cy="1300690"/>
          </a:xfrm>
        </p:grpSpPr>
        <p:sp>
          <p:nvSpPr>
            <p:cNvPr id="390" name="Oval 389"/>
            <p:cNvSpPr/>
            <p:nvPr/>
          </p:nvSpPr>
          <p:spPr bwMode="auto">
            <a:xfrm flipH="1" flipV="1">
              <a:off x="8744224" y="3039948"/>
              <a:ext cx="1314737" cy="1300690"/>
            </a:xfrm>
            <a:prstGeom prst="ellipse">
              <a:avLst/>
            </a:prstGeom>
            <a:solidFill>
              <a:schemeClr val="bg1"/>
            </a:solidFill>
            <a:ln w="762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391" name="Rectangle 390"/>
            <p:cNvSpPr/>
            <p:nvPr/>
          </p:nvSpPr>
          <p:spPr>
            <a:xfrm>
              <a:off x="8746284" y="3759640"/>
              <a:ext cx="1151748" cy="277111"/>
            </a:xfrm>
            <a:prstGeom prst="rect">
              <a:avLst/>
            </a:prstGeom>
            <a:noFill/>
          </p:spPr>
          <p:txBody>
            <a:bodyPr wrap="square" lIns="182807" tIns="0" rIns="0" bIns="0">
              <a:spAutoFit/>
            </a:bodyPr>
            <a:lstStyle/>
            <a:p>
              <a:pPr algn="ctr" defTabSz="932373">
                <a:defRPr/>
              </a:pPr>
              <a:r>
                <a:rPr lang="en-US" sz="900" b="1" kern="0" dirty="0">
                  <a:solidFill>
                    <a:schemeClr val="accent1"/>
                  </a:solidFill>
                </a:rPr>
                <a:t>DOCUMENT TRACKING</a:t>
              </a:r>
            </a:p>
          </p:txBody>
        </p:sp>
        <p:grpSp>
          <p:nvGrpSpPr>
            <p:cNvPr id="392" name="Group 391"/>
            <p:cNvGrpSpPr/>
            <p:nvPr/>
          </p:nvGrpSpPr>
          <p:grpSpPr>
            <a:xfrm>
              <a:off x="9150814" y="3223405"/>
              <a:ext cx="454978" cy="434243"/>
              <a:chOff x="4881794" y="3230369"/>
              <a:chExt cx="712232" cy="728867"/>
            </a:xfrm>
            <a:solidFill>
              <a:schemeClr val="accent1"/>
            </a:solidFill>
          </p:grpSpPr>
          <p:grpSp>
            <p:nvGrpSpPr>
              <p:cNvPr id="393" name="Group 392"/>
              <p:cNvGrpSpPr/>
              <p:nvPr/>
            </p:nvGrpSpPr>
            <p:grpSpPr>
              <a:xfrm>
                <a:off x="4881794" y="3454304"/>
                <a:ext cx="394992" cy="504932"/>
                <a:chOff x="13131800" y="957263"/>
                <a:chExt cx="4916488" cy="6284912"/>
              </a:xfrm>
              <a:grpFill/>
            </p:grpSpPr>
            <p:sp>
              <p:nvSpPr>
                <p:cNvPr id="400"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01" name="Rectangle 33"/>
                <p:cNvSpPr>
                  <a:spLocks noChangeArrowheads="1"/>
                </p:cNvSpPr>
                <p:nvPr/>
              </p:nvSpPr>
              <p:spPr bwMode="auto">
                <a:xfrm>
                  <a:off x="13925548" y="3071821"/>
                  <a:ext cx="3267068" cy="601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02"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03" name="Rectangle 35"/>
                <p:cNvSpPr>
                  <a:spLocks noChangeArrowheads="1"/>
                </p:cNvSpPr>
                <p:nvPr/>
              </p:nvSpPr>
              <p:spPr bwMode="auto">
                <a:xfrm>
                  <a:off x="13925564" y="4327517"/>
                  <a:ext cx="3267068" cy="6000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nvGrpSpPr>
              <p:cNvPr id="394" name="Group 393"/>
              <p:cNvGrpSpPr/>
              <p:nvPr/>
            </p:nvGrpSpPr>
            <p:grpSpPr>
              <a:xfrm>
                <a:off x="5397632" y="3230369"/>
                <a:ext cx="196394" cy="251057"/>
                <a:chOff x="13131800" y="957263"/>
                <a:chExt cx="4916488" cy="6284912"/>
              </a:xfrm>
              <a:grpFill/>
            </p:grpSpPr>
            <p:sp>
              <p:nvSpPr>
                <p:cNvPr id="396"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397" name="Rectangle 33"/>
                <p:cNvSpPr>
                  <a:spLocks noChangeArrowheads="1"/>
                </p:cNvSpPr>
                <p:nvPr/>
              </p:nvSpPr>
              <p:spPr bwMode="auto">
                <a:xfrm>
                  <a:off x="13925550" y="3071813"/>
                  <a:ext cx="3267075" cy="601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398"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399" name="Rectangle 35"/>
                <p:cNvSpPr>
                  <a:spLocks noChangeArrowheads="1"/>
                </p:cNvSpPr>
                <p:nvPr/>
              </p:nvSpPr>
              <p:spPr bwMode="auto">
                <a:xfrm>
                  <a:off x="13925550" y="4327525"/>
                  <a:ext cx="3267075" cy="600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cxnSp>
            <p:nvCxnSpPr>
              <p:cNvPr id="395" name="Straight Connector 394"/>
              <p:cNvCxnSpPr/>
              <p:nvPr/>
            </p:nvCxnSpPr>
            <p:spPr>
              <a:xfrm flipH="1">
                <a:off x="5253135" y="3379746"/>
                <a:ext cx="66722" cy="63250"/>
              </a:xfrm>
              <a:prstGeom prst="line">
                <a:avLst/>
              </a:prstGeom>
              <a:grpFill/>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10271453" y="2862394"/>
            <a:ext cx="1370203" cy="1308985"/>
            <a:chOff x="10275146" y="3046872"/>
            <a:chExt cx="1342285" cy="1307734"/>
          </a:xfrm>
        </p:grpSpPr>
        <p:sp>
          <p:nvSpPr>
            <p:cNvPr id="425" name="Oval 424"/>
            <p:cNvSpPr/>
            <p:nvPr/>
          </p:nvSpPr>
          <p:spPr bwMode="auto">
            <a:xfrm flipH="1" flipV="1">
              <a:off x="10361076" y="3046872"/>
              <a:ext cx="1256355" cy="1307734"/>
            </a:xfrm>
            <a:prstGeom prst="ellipse">
              <a:avLst/>
            </a:prstGeom>
            <a:solidFill>
              <a:schemeClr val="bg1"/>
            </a:solidFill>
            <a:ln w="76200">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426" name="Rectangle 425"/>
            <p:cNvSpPr/>
            <p:nvPr/>
          </p:nvSpPr>
          <p:spPr>
            <a:xfrm>
              <a:off x="10275146" y="3759640"/>
              <a:ext cx="1260931" cy="276734"/>
            </a:xfrm>
            <a:prstGeom prst="rect">
              <a:avLst/>
            </a:prstGeom>
            <a:noFill/>
          </p:spPr>
          <p:txBody>
            <a:bodyPr wrap="square" lIns="182807" tIns="0" rIns="0" bIns="0">
              <a:spAutoFit/>
            </a:bodyPr>
            <a:lstStyle/>
            <a:p>
              <a:pPr algn="ctr" defTabSz="932373">
                <a:defRPr/>
              </a:pPr>
              <a:r>
                <a:rPr lang="en-US" sz="900" b="1" kern="0" dirty="0">
                  <a:solidFill>
                    <a:schemeClr val="accent1"/>
                  </a:solidFill>
                </a:rPr>
                <a:t>DOCUMENT REVOCATION</a:t>
              </a:r>
            </a:p>
          </p:txBody>
        </p:sp>
        <p:grpSp>
          <p:nvGrpSpPr>
            <p:cNvPr id="427" name="Group 426"/>
            <p:cNvGrpSpPr/>
            <p:nvPr/>
          </p:nvGrpSpPr>
          <p:grpSpPr>
            <a:xfrm>
              <a:off x="10788199" y="3169722"/>
              <a:ext cx="428442" cy="508349"/>
              <a:chOff x="8329999" y="3221892"/>
              <a:chExt cx="560746" cy="660022"/>
            </a:xfrm>
            <a:solidFill>
              <a:schemeClr val="accent1"/>
            </a:solidFill>
          </p:grpSpPr>
          <p:sp>
            <p:nvSpPr>
              <p:cNvPr id="428" name="Freeform 15"/>
              <p:cNvSpPr>
                <a:spLocks noEditPoints="1"/>
              </p:cNvSpPr>
              <p:nvPr/>
            </p:nvSpPr>
            <p:spPr bwMode="auto">
              <a:xfrm>
                <a:off x="8575037" y="3221892"/>
                <a:ext cx="315708" cy="315708"/>
              </a:xfrm>
              <a:custGeom>
                <a:avLst/>
                <a:gdLst>
                  <a:gd name="T0" fmla="*/ 948 w 1896"/>
                  <a:gd name="T1" fmla="*/ 0 h 1896"/>
                  <a:gd name="T2" fmla="*/ 0 w 1896"/>
                  <a:gd name="T3" fmla="*/ 948 h 1896"/>
                  <a:gd name="T4" fmla="*/ 948 w 1896"/>
                  <a:gd name="T5" fmla="*/ 1896 h 1896"/>
                  <a:gd name="T6" fmla="*/ 1896 w 1896"/>
                  <a:gd name="T7" fmla="*/ 948 h 1896"/>
                  <a:gd name="T8" fmla="*/ 948 w 1896"/>
                  <a:gd name="T9" fmla="*/ 0 h 1896"/>
                  <a:gd name="T10" fmla="*/ 755 w 1896"/>
                  <a:gd name="T11" fmla="*/ 1371 h 1896"/>
                  <a:gd name="T12" fmla="*/ 533 w 1896"/>
                  <a:gd name="T13" fmla="*/ 1371 h 1896"/>
                  <a:gd name="T14" fmla="*/ 817 w 1896"/>
                  <a:gd name="T15" fmla="*/ 1009 h 1896"/>
                  <a:gd name="T16" fmla="*/ 918 w 1896"/>
                  <a:gd name="T17" fmla="*/ 1147 h 1896"/>
                  <a:gd name="T18" fmla="*/ 755 w 1896"/>
                  <a:gd name="T19" fmla="*/ 1371 h 1896"/>
                  <a:gd name="T20" fmla="*/ 1142 w 1896"/>
                  <a:gd name="T21" fmla="*/ 1371 h 1896"/>
                  <a:gd name="T22" fmla="*/ 948 w 1896"/>
                  <a:gd name="T23" fmla="*/ 1107 h 1896"/>
                  <a:gd name="T24" fmla="*/ 835 w 1896"/>
                  <a:gd name="T25" fmla="*/ 953 h 1896"/>
                  <a:gd name="T26" fmla="*/ 522 w 1896"/>
                  <a:gd name="T27" fmla="*/ 526 h 1896"/>
                  <a:gd name="T28" fmla="*/ 741 w 1896"/>
                  <a:gd name="T29" fmla="*/ 524 h 1896"/>
                  <a:gd name="T30" fmla="*/ 918 w 1896"/>
                  <a:gd name="T31" fmla="*/ 761 h 1896"/>
                  <a:gd name="T32" fmla="*/ 948 w 1896"/>
                  <a:gd name="T33" fmla="*/ 802 h 1896"/>
                  <a:gd name="T34" fmla="*/ 1061 w 1896"/>
                  <a:gd name="T35" fmla="*/ 953 h 1896"/>
                  <a:gd name="T36" fmla="*/ 1065 w 1896"/>
                  <a:gd name="T37" fmla="*/ 958 h 1896"/>
                  <a:gd name="T38" fmla="*/ 1374 w 1896"/>
                  <a:gd name="T39" fmla="*/ 1371 h 1896"/>
                  <a:gd name="T40" fmla="*/ 1142 w 1896"/>
                  <a:gd name="T41" fmla="*/ 1371 h 1896"/>
                  <a:gd name="T42" fmla="*/ 1096 w 1896"/>
                  <a:gd name="T43" fmla="*/ 921 h 1896"/>
                  <a:gd name="T44" fmla="*/ 998 w 1896"/>
                  <a:gd name="T45" fmla="*/ 787 h 1896"/>
                  <a:gd name="T46" fmla="*/ 1197 w 1896"/>
                  <a:gd name="T47" fmla="*/ 523 h 1896"/>
                  <a:gd name="T48" fmla="*/ 1415 w 1896"/>
                  <a:gd name="T49" fmla="*/ 525 h 1896"/>
                  <a:gd name="T50" fmla="*/ 1096 w 1896"/>
                  <a:gd name="T51" fmla="*/ 921 h 1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6" h="1896">
                    <a:moveTo>
                      <a:pt x="948" y="0"/>
                    </a:moveTo>
                    <a:cubicBezTo>
                      <a:pt x="424" y="0"/>
                      <a:pt x="0" y="424"/>
                      <a:pt x="0" y="948"/>
                    </a:cubicBezTo>
                    <a:cubicBezTo>
                      <a:pt x="0" y="1471"/>
                      <a:pt x="424" y="1896"/>
                      <a:pt x="948" y="1896"/>
                    </a:cubicBezTo>
                    <a:cubicBezTo>
                      <a:pt x="1471" y="1896"/>
                      <a:pt x="1896" y="1471"/>
                      <a:pt x="1896" y="948"/>
                    </a:cubicBezTo>
                    <a:cubicBezTo>
                      <a:pt x="1896" y="424"/>
                      <a:pt x="1471" y="0"/>
                      <a:pt x="948" y="0"/>
                    </a:cubicBezTo>
                    <a:close/>
                    <a:moveTo>
                      <a:pt x="755" y="1371"/>
                    </a:moveTo>
                    <a:cubicBezTo>
                      <a:pt x="533" y="1371"/>
                      <a:pt x="533" y="1371"/>
                      <a:pt x="533" y="1371"/>
                    </a:cubicBezTo>
                    <a:cubicBezTo>
                      <a:pt x="817" y="1009"/>
                      <a:pt x="817" y="1009"/>
                      <a:pt x="817" y="1009"/>
                    </a:cubicBezTo>
                    <a:cubicBezTo>
                      <a:pt x="918" y="1147"/>
                      <a:pt x="918" y="1147"/>
                      <a:pt x="918" y="1147"/>
                    </a:cubicBezTo>
                    <a:lnTo>
                      <a:pt x="755" y="1371"/>
                    </a:lnTo>
                    <a:close/>
                    <a:moveTo>
                      <a:pt x="1142" y="1371"/>
                    </a:moveTo>
                    <a:cubicBezTo>
                      <a:pt x="948" y="1107"/>
                      <a:pt x="948" y="1107"/>
                      <a:pt x="948" y="1107"/>
                    </a:cubicBezTo>
                    <a:cubicBezTo>
                      <a:pt x="835" y="953"/>
                      <a:pt x="835" y="953"/>
                      <a:pt x="835" y="953"/>
                    </a:cubicBezTo>
                    <a:cubicBezTo>
                      <a:pt x="522" y="526"/>
                      <a:pt x="522" y="526"/>
                      <a:pt x="522" y="526"/>
                    </a:cubicBezTo>
                    <a:cubicBezTo>
                      <a:pt x="741" y="524"/>
                      <a:pt x="741" y="524"/>
                      <a:pt x="741" y="524"/>
                    </a:cubicBezTo>
                    <a:cubicBezTo>
                      <a:pt x="918" y="761"/>
                      <a:pt x="918" y="761"/>
                      <a:pt x="918" y="761"/>
                    </a:cubicBezTo>
                    <a:cubicBezTo>
                      <a:pt x="948" y="802"/>
                      <a:pt x="948" y="802"/>
                      <a:pt x="948" y="802"/>
                    </a:cubicBezTo>
                    <a:cubicBezTo>
                      <a:pt x="1061" y="953"/>
                      <a:pt x="1061" y="953"/>
                      <a:pt x="1061" y="953"/>
                    </a:cubicBezTo>
                    <a:cubicBezTo>
                      <a:pt x="1065" y="958"/>
                      <a:pt x="1065" y="958"/>
                      <a:pt x="1065" y="958"/>
                    </a:cubicBezTo>
                    <a:cubicBezTo>
                      <a:pt x="1374" y="1371"/>
                      <a:pt x="1374" y="1371"/>
                      <a:pt x="1374" y="1371"/>
                    </a:cubicBezTo>
                    <a:lnTo>
                      <a:pt x="1142" y="1371"/>
                    </a:lnTo>
                    <a:close/>
                    <a:moveTo>
                      <a:pt x="1096" y="921"/>
                    </a:moveTo>
                    <a:cubicBezTo>
                      <a:pt x="998" y="787"/>
                      <a:pt x="998" y="787"/>
                      <a:pt x="998" y="787"/>
                    </a:cubicBezTo>
                    <a:cubicBezTo>
                      <a:pt x="1197" y="523"/>
                      <a:pt x="1197" y="523"/>
                      <a:pt x="1197" y="523"/>
                    </a:cubicBezTo>
                    <a:cubicBezTo>
                      <a:pt x="1415" y="525"/>
                      <a:pt x="1415" y="525"/>
                      <a:pt x="1415" y="525"/>
                    </a:cubicBezTo>
                    <a:lnTo>
                      <a:pt x="1096" y="921"/>
                    </a:lnTo>
                    <a:close/>
                  </a:path>
                </a:pathLst>
              </a:custGeom>
              <a:grpFill/>
              <a:ln>
                <a:noFill/>
              </a:ln>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nvGrpSpPr>
              <p:cNvPr id="429" name="Group 428"/>
              <p:cNvGrpSpPr/>
              <p:nvPr/>
            </p:nvGrpSpPr>
            <p:grpSpPr>
              <a:xfrm>
                <a:off x="8329999" y="3376982"/>
                <a:ext cx="394992" cy="504932"/>
                <a:chOff x="13131800" y="957263"/>
                <a:chExt cx="4916488" cy="6284912"/>
              </a:xfrm>
              <a:grpFill/>
            </p:grpSpPr>
            <p:sp>
              <p:nvSpPr>
                <p:cNvPr id="430"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31" name="Rectangle 33"/>
                <p:cNvSpPr>
                  <a:spLocks noChangeArrowheads="1"/>
                </p:cNvSpPr>
                <p:nvPr/>
              </p:nvSpPr>
              <p:spPr bwMode="auto">
                <a:xfrm>
                  <a:off x="13925550" y="3071813"/>
                  <a:ext cx="3267075" cy="601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32"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33" name="Rectangle 35"/>
                <p:cNvSpPr>
                  <a:spLocks noChangeArrowheads="1"/>
                </p:cNvSpPr>
                <p:nvPr/>
              </p:nvSpPr>
              <p:spPr bwMode="auto">
                <a:xfrm>
                  <a:off x="13925550" y="4327525"/>
                  <a:ext cx="3267075" cy="600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grpSp>
      <p:sp>
        <p:nvSpPr>
          <p:cNvPr id="72" name="Rectangle 71"/>
          <p:cNvSpPr/>
          <p:nvPr/>
        </p:nvSpPr>
        <p:spPr>
          <a:xfrm>
            <a:off x="8528140" y="4833425"/>
            <a:ext cx="3453054" cy="1353960"/>
          </a:xfrm>
          <a:prstGeom prst="rect">
            <a:avLst/>
          </a:prstGeom>
          <a:noFill/>
        </p:spPr>
        <p:txBody>
          <a:bodyPr wrap="square" lIns="182807" tIns="0" rIns="0" bIns="0">
            <a:spAutoFit/>
          </a:bodyPr>
          <a:lstStyle/>
          <a:p>
            <a:pPr algn="ctr" defTabSz="932373">
              <a:defRPr/>
            </a:pPr>
            <a:r>
              <a:rPr lang="en-US" sz="4399" kern="0" dirty="0">
                <a:solidFill>
                  <a:srgbClr val="002060"/>
                </a:solidFill>
              </a:rPr>
              <a:t>Monitor &amp; Respond</a:t>
            </a:r>
          </a:p>
        </p:txBody>
      </p:sp>
      <p:grpSp>
        <p:nvGrpSpPr>
          <p:cNvPr id="22" name="Group 21"/>
          <p:cNvGrpSpPr/>
          <p:nvPr/>
        </p:nvGrpSpPr>
        <p:grpSpPr>
          <a:xfrm>
            <a:off x="2227073" y="2833507"/>
            <a:ext cx="1305473" cy="1344073"/>
            <a:chOff x="2141388" y="3009235"/>
            <a:chExt cx="1305998" cy="1344614"/>
          </a:xfrm>
        </p:grpSpPr>
        <p:sp>
          <p:nvSpPr>
            <p:cNvPr id="337" name="Oval 336"/>
            <p:cNvSpPr/>
            <p:nvPr/>
          </p:nvSpPr>
          <p:spPr bwMode="auto">
            <a:xfrm flipH="1" flipV="1">
              <a:off x="2141388" y="3009235"/>
              <a:ext cx="1305998" cy="1344614"/>
            </a:xfrm>
            <a:prstGeom prst="ellipse">
              <a:avLst/>
            </a:prstGeom>
            <a:solidFill>
              <a:schemeClr val="bg1"/>
            </a:solidFill>
            <a:ln w="7620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340" name="Rectangle 339"/>
            <p:cNvSpPr/>
            <p:nvPr/>
          </p:nvSpPr>
          <p:spPr>
            <a:xfrm>
              <a:off x="2155965" y="3828335"/>
              <a:ext cx="1034594" cy="138555"/>
            </a:xfrm>
            <a:prstGeom prst="rect">
              <a:avLst/>
            </a:prstGeom>
            <a:noFill/>
            <a:ln>
              <a:noFill/>
            </a:ln>
          </p:spPr>
          <p:txBody>
            <a:bodyPr wrap="square" lIns="182807" tIns="0" rIns="0" bIns="0">
              <a:spAutoFit/>
            </a:bodyPr>
            <a:lstStyle/>
            <a:p>
              <a:pPr algn="ctr" defTabSz="932373">
                <a:defRPr/>
              </a:pPr>
              <a:r>
                <a:rPr lang="en-US" sz="900" b="1" kern="0" dirty="0">
                  <a:solidFill>
                    <a:schemeClr val="accent1"/>
                  </a:solidFill>
                </a:rPr>
                <a:t>LABELING</a:t>
              </a:r>
            </a:p>
          </p:txBody>
        </p:sp>
        <p:sp>
          <p:nvSpPr>
            <p:cNvPr id="343" name="Freeform 110"/>
            <p:cNvSpPr>
              <a:spLocks noEditPoints="1"/>
            </p:cNvSpPr>
            <p:nvPr/>
          </p:nvSpPr>
          <p:spPr bwMode="black">
            <a:xfrm>
              <a:off x="2595650" y="3238601"/>
              <a:ext cx="409426" cy="41904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accent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900" dirty="0">
                <a:solidFill>
                  <a:schemeClr val="accent1"/>
                </a:solidFill>
                <a:latin typeface="Segoe UI"/>
              </a:endParaRPr>
            </a:p>
          </p:txBody>
        </p:sp>
      </p:grpSp>
      <p:grpSp>
        <p:nvGrpSpPr>
          <p:cNvPr id="21" name="Group 20"/>
          <p:cNvGrpSpPr/>
          <p:nvPr/>
        </p:nvGrpSpPr>
        <p:grpSpPr>
          <a:xfrm>
            <a:off x="472783" y="2868270"/>
            <a:ext cx="1442113" cy="1291072"/>
            <a:chOff x="401890" y="3044011"/>
            <a:chExt cx="1442694" cy="1291592"/>
          </a:xfrm>
        </p:grpSpPr>
        <p:sp>
          <p:nvSpPr>
            <p:cNvPr id="338" name="Oval 337"/>
            <p:cNvSpPr/>
            <p:nvPr/>
          </p:nvSpPr>
          <p:spPr bwMode="auto">
            <a:xfrm flipH="1" flipV="1">
              <a:off x="550164" y="3044011"/>
              <a:ext cx="1294420" cy="1291592"/>
            </a:xfrm>
            <a:prstGeom prst="ellipse">
              <a:avLst/>
            </a:prstGeom>
            <a:solidFill>
              <a:schemeClr val="bg1"/>
            </a:solidFill>
            <a:ln w="7620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pic>
          <p:nvPicPr>
            <p:cNvPr id="342" name="Picture 3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1" y="3245177"/>
              <a:ext cx="383066" cy="485600"/>
            </a:xfrm>
            <a:prstGeom prst="rect">
              <a:avLst/>
            </a:prstGeom>
          </p:spPr>
        </p:pic>
        <p:sp>
          <p:nvSpPr>
            <p:cNvPr id="341" name="Rectangle 340"/>
            <p:cNvSpPr/>
            <p:nvPr/>
          </p:nvSpPr>
          <p:spPr>
            <a:xfrm>
              <a:off x="401890" y="3828335"/>
              <a:ext cx="1370314" cy="138555"/>
            </a:xfrm>
            <a:prstGeom prst="rect">
              <a:avLst/>
            </a:prstGeom>
            <a:noFill/>
          </p:spPr>
          <p:txBody>
            <a:bodyPr wrap="square" lIns="182807" tIns="0" rIns="0" bIns="0">
              <a:spAutoFit/>
            </a:bodyPr>
            <a:lstStyle/>
            <a:p>
              <a:pPr algn="ctr" defTabSz="932373">
                <a:defRPr/>
              </a:pPr>
              <a:r>
                <a:rPr lang="en-US" sz="900" b="1" kern="0" dirty="0">
                  <a:solidFill>
                    <a:schemeClr val="accent1"/>
                  </a:solidFill>
                </a:rPr>
                <a:t>CLASSIFICATION</a:t>
              </a:r>
            </a:p>
          </p:txBody>
        </p:sp>
      </p:grpSp>
      <p:sp>
        <p:nvSpPr>
          <p:cNvPr id="83" name="Rectangle 82"/>
          <p:cNvSpPr/>
          <p:nvPr/>
        </p:nvSpPr>
        <p:spPr>
          <a:xfrm>
            <a:off x="204520" y="4828927"/>
            <a:ext cx="3615140" cy="1353960"/>
          </a:xfrm>
          <a:prstGeom prst="rect">
            <a:avLst/>
          </a:prstGeom>
          <a:noFill/>
        </p:spPr>
        <p:txBody>
          <a:bodyPr wrap="square" lIns="182807" tIns="0" rIns="0" bIns="0">
            <a:spAutoFit/>
          </a:bodyPr>
          <a:lstStyle/>
          <a:p>
            <a:pPr algn="ctr" defTabSz="932373">
              <a:defRPr/>
            </a:pPr>
            <a:r>
              <a:rPr lang="en-US" sz="4399" kern="0" dirty="0">
                <a:solidFill>
                  <a:schemeClr val="bg1">
                    <a:lumMod val="75000"/>
                  </a:schemeClr>
                </a:solidFill>
              </a:rPr>
              <a:t>Classify &amp; Label</a:t>
            </a:r>
          </a:p>
        </p:txBody>
      </p:sp>
      <p:grpSp>
        <p:nvGrpSpPr>
          <p:cNvPr id="17" name="Group 16"/>
          <p:cNvGrpSpPr/>
          <p:nvPr/>
        </p:nvGrpSpPr>
        <p:grpSpPr>
          <a:xfrm>
            <a:off x="3882688" y="2839785"/>
            <a:ext cx="1334464" cy="1322362"/>
            <a:chOff x="3791731" y="3022478"/>
            <a:chExt cx="1335001" cy="1322894"/>
          </a:xfrm>
        </p:grpSpPr>
        <p:sp>
          <p:nvSpPr>
            <p:cNvPr id="457" name="Oval 456"/>
            <p:cNvSpPr/>
            <p:nvPr/>
          </p:nvSpPr>
          <p:spPr bwMode="auto">
            <a:xfrm flipH="1" flipV="1">
              <a:off x="3811979" y="3022478"/>
              <a:ext cx="1314753" cy="1322894"/>
            </a:xfrm>
            <a:prstGeom prst="ellipse">
              <a:avLst/>
            </a:prstGeom>
            <a:solidFill>
              <a:schemeClr val="bg1"/>
            </a:solid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458" name="Rectangle 457"/>
            <p:cNvSpPr/>
            <p:nvPr/>
          </p:nvSpPr>
          <p:spPr>
            <a:xfrm>
              <a:off x="3791731" y="3828335"/>
              <a:ext cx="1204075" cy="138555"/>
            </a:xfrm>
            <a:prstGeom prst="rect">
              <a:avLst/>
            </a:prstGeom>
            <a:noFill/>
          </p:spPr>
          <p:txBody>
            <a:bodyPr wrap="square" lIns="182807" tIns="0" rIns="0" bIns="0">
              <a:spAutoFit/>
            </a:bodyPr>
            <a:lstStyle/>
            <a:p>
              <a:pPr algn="ctr" defTabSz="932373">
                <a:defRPr/>
              </a:pPr>
              <a:r>
                <a:rPr lang="en-US" sz="900" b="1" kern="0" dirty="0">
                  <a:solidFill>
                    <a:schemeClr val="accent1"/>
                  </a:solidFill>
                </a:rPr>
                <a:t>ENCRYPTION</a:t>
              </a:r>
            </a:p>
          </p:txBody>
        </p:sp>
        <p:grpSp>
          <p:nvGrpSpPr>
            <p:cNvPr id="6" name="Group 5"/>
            <p:cNvGrpSpPr/>
            <p:nvPr/>
          </p:nvGrpSpPr>
          <p:grpSpPr>
            <a:xfrm>
              <a:off x="4137279" y="3381977"/>
              <a:ext cx="672874" cy="211244"/>
              <a:chOff x="3976206" y="3274878"/>
              <a:chExt cx="762555" cy="239399"/>
            </a:xfrm>
          </p:grpSpPr>
          <p:sp>
            <p:nvSpPr>
              <p:cNvPr id="460" name="Freeform 24"/>
              <p:cNvSpPr>
                <a:spLocks noEditPoints="1"/>
              </p:cNvSpPr>
              <p:nvPr/>
            </p:nvSpPr>
            <p:spPr bwMode="auto">
              <a:xfrm>
                <a:off x="3981508" y="3279822"/>
                <a:ext cx="751952" cy="229510"/>
              </a:xfrm>
              <a:custGeom>
                <a:avLst/>
                <a:gdLst>
                  <a:gd name="T0" fmla="*/ 2282 w 2579"/>
                  <a:gd name="T1" fmla="*/ 842 h 842"/>
                  <a:gd name="T2" fmla="*/ 297 w 2579"/>
                  <a:gd name="T3" fmla="*/ 842 h 842"/>
                  <a:gd name="T4" fmla="*/ 0 w 2579"/>
                  <a:gd name="T5" fmla="*/ 544 h 842"/>
                  <a:gd name="T6" fmla="*/ 0 w 2579"/>
                  <a:gd name="T7" fmla="*/ 298 h 842"/>
                  <a:gd name="T8" fmla="*/ 297 w 2579"/>
                  <a:gd name="T9" fmla="*/ 0 h 842"/>
                  <a:gd name="T10" fmla="*/ 2299 w 2579"/>
                  <a:gd name="T11" fmla="*/ 0 h 842"/>
                  <a:gd name="T12" fmla="*/ 2579 w 2579"/>
                  <a:gd name="T13" fmla="*/ 280 h 842"/>
                  <a:gd name="T14" fmla="*/ 2579 w 2579"/>
                  <a:gd name="T15" fmla="*/ 544 h 842"/>
                  <a:gd name="T16" fmla="*/ 2282 w 2579"/>
                  <a:gd name="T17" fmla="*/ 842 h 842"/>
                  <a:gd name="T18" fmla="*/ 297 w 2579"/>
                  <a:gd name="T19" fmla="*/ 83 h 842"/>
                  <a:gd name="T20" fmla="*/ 83 w 2579"/>
                  <a:gd name="T21" fmla="*/ 298 h 842"/>
                  <a:gd name="T22" fmla="*/ 83 w 2579"/>
                  <a:gd name="T23" fmla="*/ 544 h 842"/>
                  <a:gd name="T24" fmla="*/ 297 w 2579"/>
                  <a:gd name="T25" fmla="*/ 759 h 842"/>
                  <a:gd name="T26" fmla="*/ 2282 w 2579"/>
                  <a:gd name="T27" fmla="*/ 759 h 842"/>
                  <a:gd name="T28" fmla="*/ 2496 w 2579"/>
                  <a:gd name="T29" fmla="*/ 544 h 842"/>
                  <a:gd name="T30" fmla="*/ 2496 w 2579"/>
                  <a:gd name="T31" fmla="*/ 315 h 842"/>
                  <a:gd name="T32" fmla="*/ 2265 w 2579"/>
                  <a:gd name="T33" fmla="*/ 83 h 842"/>
                  <a:gd name="T34" fmla="*/ 297 w 2579"/>
                  <a:gd name="T35" fmla="*/ 8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79" h="842">
                    <a:moveTo>
                      <a:pt x="2282" y="842"/>
                    </a:moveTo>
                    <a:cubicBezTo>
                      <a:pt x="297" y="842"/>
                      <a:pt x="297" y="842"/>
                      <a:pt x="297" y="842"/>
                    </a:cubicBezTo>
                    <a:cubicBezTo>
                      <a:pt x="133" y="842"/>
                      <a:pt x="0" y="709"/>
                      <a:pt x="0" y="544"/>
                    </a:cubicBezTo>
                    <a:cubicBezTo>
                      <a:pt x="0" y="298"/>
                      <a:pt x="0" y="298"/>
                      <a:pt x="0" y="298"/>
                    </a:cubicBezTo>
                    <a:cubicBezTo>
                      <a:pt x="0" y="133"/>
                      <a:pt x="133" y="0"/>
                      <a:pt x="297" y="0"/>
                    </a:cubicBezTo>
                    <a:cubicBezTo>
                      <a:pt x="2299" y="0"/>
                      <a:pt x="2299" y="0"/>
                      <a:pt x="2299" y="0"/>
                    </a:cubicBezTo>
                    <a:cubicBezTo>
                      <a:pt x="2579" y="280"/>
                      <a:pt x="2579" y="280"/>
                      <a:pt x="2579" y="280"/>
                    </a:cubicBezTo>
                    <a:cubicBezTo>
                      <a:pt x="2579" y="544"/>
                      <a:pt x="2579" y="544"/>
                      <a:pt x="2579" y="544"/>
                    </a:cubicBezTo>
                    <a:cubicBezTo>
                      <a:pt x="2579" y="709"/>
                      <a:pt x="2446" y="842"/>
                      <a:pt x="2282" y="842"/>
                    </a:cubicBezTo>
                    <a:close/>
                    <a:moveTo>
                      <a:pt x="297" y="83"/>
                    </a:moveTo>
                    <a:cubicBezTo>
                      <a:pt x="179" y="83"/>
                      <a:pt x="83" y="179"/>
                      <a:pt x="83" y="298"/>
                    </a:cubicBezTo>
                    <a:cubicBezTo>
                      <a:pt x="83" y="544"/>
                      <a:pt x="83" y="544"/>
                      <a:pt x="83" y="544"/>
                    </a:cubicBezTo>
                    <a:cubicBezTo>
                      <a:pt x="83" y="663"/>
                      <a:pt x="179" y="759"/>
                      <a:pt x="297" y="759"/>
                    </a:cubicBezTo>
                    <a:cubicBezTo>
                      <a:pt x="2282" y="759"/>
                      <a:pt x="2282" y="759"/>
                      <a:pt x="2282" y="759"/>
                    </a:cubicBezTo>
                    <a:cubicBezTo>
                      <a:pt x="2400" y="759"/>
                      <a:pt x="2496" y="663"/>
                      <a:pt x="2496" y="544"/>
                    </a:cubicBezTo>
                    <a:cubicBezTo>
                      <a:pt x="2496" y="315"/>
                      <a:pt x="2496" y="315"/>
                      <a:pt x="2496" y="315"/>
                    </a:cubicBezTo>
                    <a:cubicBezTo>
                      <a:pt x="2265" y="83"/>
                      <a:pt x="2265" y="83"/>
                      <a:pt x="2265" y="83"/>
                    </a:cubicBezTo>
                    <a:lnTo>
                      <a:pt x="297" y="8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1" name="Freeform 25"/>
              <p:cNvSpPr>
                <a:spLocks noEditPoints="1"/>
              </p:cNvSpPr>
              <p:nvPr/>
            </p:nvSpPr>
            <p:spPr bwMode="auto">
              <a:xfrm>
                <a:off x="3976206" y="3274878"/>
                <a:ext cx="762555" cy="239399"/>
              </a:xfrm>
              <a:custGeom>
                <a:avLst/>
                <a:gdLst>
                  <a:gd name="T0" fmla="*/ 2300 w 2615"/>
                  <a:gd name="T1" fmla="*/ 878 h 878"/>
                  <a:gd name="T2" fmla="*/ 315 w 2615"/>
                  <a:gd name="T3" fmla="*/ 878 h 878"/>
                  <a:gd name="T4" fmla="*/ 0 w 2615"/>
                  <a:gd name="T5" fmla="*/ 562 h 878"/>
                  <a:gd name="T6" fmla="*/ 0 w 2615"/>
                  <a:gd name="T7" fmla="*/ 316 h 878"/>
                  <a:gd name="T8" fmla="*/ 315 w 2615"/>
                  <a:gd name="T9" fmla="*/ 0 h 878"/>
                  <a:gd name="T10" fmla="*/ 2324 w 2615"/>
                  <a:gd name="T11" fmla="*/ 0 h 878"/>
                  <a:gd name="T12" fmla="*/ 2615 w 2615"/>
                  <a:gd name="T13" fmla="*/ 291 h 878"/>
                  <a:gd name="T14" fmla="*/ 2615 w 2615"/>
                  <a:gd name="T15" fmla="*/ 562 h 878"/>
                  <a:gd name="T16" fmla="*/ 2300 w 2615"/>
                  <a:gd name="T17" fmla="*/ 878 h 878"/>
                  <a:gd name="T18" fmla="*/ 315 w 2615"/>
                  <a:gd name="T19" fmla="*/ 36 h 878"/>
                  <a:gd name="T20" fmla="*/ 35 w 2615"/>
                  <a:gd name="T21" fmla="*/ 316 h 878"/>
                  <a:gd name="T22" fmla="*/ 35 w 2615"/>
                  <a:gd name="T23" fmla="*/ 562 h 878"/>
                  <a:gd name="T24" fmla="*/ 315 w 2615"/>
                  <a:gd name="T25" fmla="*/ 842 h 878"/>
                  <a:gd name="T26" fmla="*/ 2300 w 2615"/>
                  <a:gd name="T27" fmla="*/ 842 h 878"/>
                  <a:gd name="T28" fmla="*/ 2580 w 2615"/>
                  <a:gd name="T29" fmla="*/ 562 h 878"/>
                  <a:gd name="T30" fmla="*/ 2580 w 2615"/>
                  <a:gd name="T31" fmla="*/ 306 h 878"/>
                  <a:gd name="T32" fmla="*/ 2310 w 2615"/>
                  <a:gd name="T33" fmla="*/ 36 h 878"/>
                  <a:gd name="T34" fmla="*/ 315 w 2615"/>
                  <a:gd name="T35" fmla="*/ 36 h 878"/>
                  <a:gd name="T36" fmla="*/ 2300 w 2615"/>
                  <a:gd name="T37" fmla="*/ 795 h 878"/>
                  <a:gd name="T38" fmla="*/ 315 w 2615"/>
                  <a:gd name="T39" fmla="*/ 795 h 878"/>
                  <a:gd name="T40" fmla="*/ 83 w 2615"/>
                  <a:gd name="T41" fmla="*/ 562 h 878"/>
                  <a:gd name="T42" fmla="*/ 83 w 2615"/>
                  <a:gd name="T43" fmla="*/ 316 h 878"/>
                  <a:gd name="T44" fmla="*/ 315 w 2615"/>
                  <a:gd name="T45" fmla="*/ 83 h 878"/>
                  <a:gd name="T46" fmla="*/ 2290 w 2615"/>
                  <a:gd name="T47" fmla="*/ 83 h 878"/>
                  <a:gd name="T48" fmla="*/ 2532 w 2615"/>
                  <a:gd name="T49" fmla="*/ 325 h 878"/>
                  <a:gd name="T50" fmla="*/ 2532 w 2615"/>
                  <a:gd name="T51" fmla="*/ 562 h 878"/>
                  <a:gd name="T52" fmla="*/ 2300 w 2615"/>
                  <a:gd name="T53" fmla="*/ 795 h 878"/>
                  <a:gd name="T54" fmla="*/ 315 w 2615"/>
                  <a:gd name="T55" fmla="*/ 119 h 878"/>
                  <a:gd name="T56" fmla="*/ 119 w 2615"/>
                  <a:gd name="T57" fmla="*/ 316 h 878"/>
                  <a:gd name="T58" fmla="*/ 119 w 2615"/>
                  <a:gd name="T59" fmla="*/ 562 h 878"/>
                  <a:gd name="T60" fmla="*/ 315 w 2615"/>
                  <a:gd name="T61" fmla="*/ 759 h 878"/>
                  <a:gd name="T62" fmla="*/ 2300 w 2615"/>
                  <a:gd name="T63" fmla="*/ 759 h 878"/>
                  <a:gd name="T64" fmla="*/ 2497 w 2615"/>
                  <a:gd name="T65" fmla="*/ 562 h 878"/>
                  <a:gd name="T66" fmla="*/ 2497 w 2615"/>
                  <a:gd name="T67" fmla="*/ 340 h 878"/>
                  <a:gd name="T68" fmla="*/ 2275 w 2615"/>
                  <a:gd name="T69" fmla="*/ 119 h 878"/>
                  <a:gd name="T70" fmla="*/ 315 w 2615"/>
                  <a:gd name="T71" fmla="*/ 119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15" h="878">
                    <a:moveTo>
                      <a:pt x="2300" y="878"/>
                    </a:moveTo>
                    <a:cubicBezTo>
                      <a:pt x="315" y="878"/>
                      <a:pt x="315" y="878"/>
                      <a:pt x="315" y="878"/>
                    </a:cubicBezTo>
                    <a:cubicBezTo>
                      <a:pt x="141" y="878"/>
                      <a:pt x="0" y="736"/>
                      <a:pt x="0" y="562"/>
                    </a:cubicBezTo>
                    <a:cubicBezTo>
                      <a:pt x="0" y="316"/>
                      <a:pt x="0" y="316"/>
                      <a:pt x="0" y="316"/>
                    </a:cubicBezTo>
                    <a:cubicBezTo>
                      <a:pt x="0" y="142"/>
                      <a:pt x="141" y="0"/>
                      <a:pt x="315" y="0"/>
                    </a:cubicBezTo>
                    <a:cubicBezTo>
                      <a:pt x="2324" y="0"/>
                      <a:pt x="2324" y="0"/>
                      <a:pt x="2324" y="0"/>
                    </a:cubicBezTo>
                    <a:cubicBezTo>
                      <a:pt x="2615" y="291"/>
                      <a:pt x="2615" y="291"/>
                      <a:pt x="2615" y="291"/>
                    </a:cubicBezTo>
                    <a:cubicBezTo>
                      <a:pt x="2615" y="562"/>
                      <a:pt x="2615" y="562"/>
                      <a:pt x="2615" y="562"/>
                    </a:cubicBezTo>
                    <a:cubicBezTo>
                      <a:pt x="2615" y="736"/>
                      <a:pt x="2474" y="878"/>
                      <a:pt x="2300" y="878"/>
                    </a:cubicBezTo>
                    <a:close/>
                    <a:moveTo>
                      <a:pt x="315" y="36"/>
                    </a:moveTo>
                    <a:cubicBezTo>
                      <a:pt x="161" y="36"/>
                      <a:pt x="35" y="161"/>
                      <a:pt x="35" y="316"/>
                    </a:cubicBezTo>
                    <a:cubicBezTo>
                      <a:pt x="35" y="562"/>
                      <a:pt x="35" y="562"/>
                      <a:pt x="35" y="562"/>
                    </a:cubicBezTo>
                    <a:cubicBezTo>
                      <a:pt x="35" y="717"/>
                      <a:pt x="161" y="842"/>
                      <a:pt x="315" y="842"/>
                    </a:cubicBezTo>
                    <a:cubicBezTo>
                      <a:pt x="2300" y="842"/>
                      <a:pt x="2300" y="842"/>
                      <a:pt x="2300" y="842"/>
                    </a:cubicBezTo>
                    <a:cubicBezTo>
                      <a:pt x="2454" y="842"/>
                      <a:pt x="2580" y="717"/>
                      <a:pt x="2580" y="562"/>
                    </a:cubicBezTo>
                    <a:cubicBezTo>
                      <a:pt x="2580" y="306"/>
                      <a:pt x="2580" y="306"/>
                      <a:pt x="2580" y="306"/>
                    </a:cubicBezTo>
                    <a:cubicBezTo>
                      <a:pt x="2310" y="36"/>
                      <a:pt x="2310" y="36"/>
                      <a:pt x="2310" y="36"/>
                    </a:cubicBezTo>
                    <a:lnTo>
                      <a:pt x="315" y="36"/>
                    </a:lnTo>
                    <a:close/>
                    <a:moveTo>
                      <a:pt x="2300" y="795"/>
                    </a:moveTo>
                    <a:cubicBezTo>
                      <a:pt x="315" y="795"/>
                      <a:pt x="315" y="795"/>
                      <a:pt x="315" y="795"/>
                    </a:cubicBezTo>
                    <a:cubicBezTo>
                      <a:pt x="187" y="795"/>
                      <a:pt x="83" y="691"/>
                      <a:pt x="83" y="562"/>
                    </a:cubicBezTo>
                    <a:cubicBezTo>
                      <a:pt x="83" y="316"/>
                      <a:pt x="83" y="316"/>
                      <a:pt x="83" y="316"/>
                    </a:cubicBezTo>
                    <a:cubicBezTo>
                      <a:pt x="83" y="187"/>
                      <a:pt x="187" y="83"/>
                      <a:pt x="315" y="83"/>
                    </a:cubicBezTo>
                    <a:cubicBezTo>
                      <a:pt x="2290" y="83"/>
                      <a:pt x="2290" y="83"/>
                      <a:pt x="2290" y="83"/>
                    </a:cubicBezTo>
                    <a:cubicBezTo>
                      <a:pt x="2532" y="325"/>
                      <a:pt x="2532" y="325"/>
                      <a:pt x="2532" y="325"/>
                    </a:cubicBezTo>
                    <a:cubicBezTo>
                      <a:pt x="2532" y="562"/>
                      <a:pt x="2532" y="562"/>
                      <a:pt x="2532" y="562"/>
                    </a:cubicBezTo>
                    <a:cubicBezTo>
                      <a:pt x="2532" y="691"/>
                      <a:pt x="2428" y="795"/>
                      <a:pt x="2300" y="795"/>
                    </a:cubicBezTo>
                    <a:close/>
                    <a:moveTo>
                      <a:pt x="315" y="119"/>
                    </a:moveTo>
                    <a:cubicBezTo>
                      <a:pt x="207" y="119"/>
                      <a:pt x="119" y="207"/>
                      <a:pt x="119" y="316"/>
                    </a:cubicBezTo>
                    <a:cubicBezTo>
                      <a:pt x="119" y="562"/>
                      <a:pt x="119" y="562"/>
                      <a:pt x="119" y="562"/>
                    </a:cubicBezTo>
                    <a:cubicBezTo>
                      <a:pt x="119" y="671"/>
                      <a:pt x="207" y="759"/>
                      <a:pt x="315" y="759"/>
                    </a:cubicBezTo>
                    <a:cubicBezTo>
                      <a:pt x="2300" y="759"/>
                      <a:pt x="2300" y="759"/>
                      <a:pt x="2300" y="759"/>
                    </a:cubicBezTo>
                    <a:cubicBezTo>
                      <a:pt x="2408" y="759"/>
                      <a:pt x="2497" y="671"/>
                      <a:pt x="2497" y="562"/>
                    </a:cubicBezTo>
                    <a:cubicBezTo>
                      <a:pt x="2497" y="340"/>
                      <a:pt x="2497" y="340"/>
                      <a:pt x="2497" y="340"/>
                    </a:cubicBezTo>
                    <a:cubicBezTo>
                      <a:pt x="2275" y="119"/>
                      <a:pt x="2275" y="119"/>
                      <a:pt x="2275" y="119"/>
                    </a:cubicBezTo>
                    <a:lnTo>
                      <a:pt x="315"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2" name="Freeform 26"/>
              <p:cNvSpPr>
                <a:spLocks/>
              </p:cNvSpPr>
              <p:nvPr/>
            </p:nvSpPr>
            <p:spPr bwMode="auto">
              <a:xfrm>
                <a:off x="4191102" y="3349043"/>
                <a:ext cx="58070" cy="44729"/>
              </a:xfrm>
              <a:custGeom>
                <a:avLst/>
                <a:gdLst>
                  <a:gd name="T0" fmla="*/ 206 w 471"/>
                  <a:gd name="T1" fmla="*/ 389 h 389"/>
                  <a:gd name="T2" fmla="*/ 471 w 471"/>
                  <a:gd name="T3" fmla="*/ 137 h 389"/>
                  <a:gd name="T4" fmla="*/ 301 w 471"/>
                  <a:gd name="T5" fmla="*/ 104 h 389"/>
                  <a:gd name="T6" fmla="*/ 154 w 471"/>
                  <a:gd name="T7" fmla="*/ 242 h 389"/>
                  <a:gd name="T8" fmla="*/ 152 w 471"/>
                  <a:gd name="T9" fmla="*/ 2 h 389"/>
                  <a:gd name="T10" fmla="*/ 0 w 471"/>
                  <a:gd name="T11" fmla="*/ 0 h 389"/>
                  <a:gd name="T12" fmla="*/ 0 w 471"/>
                  <a:gd name="T13" fmla="*/ 194 h 389"/>
                  <a:gd name="T14" fmla="*/ 206 w 471"/>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89">
                    <a:moveTo>
                      <a:pt x="206" y="389"/>
                    </a:moveTo>
                    <a:lnTo>
                      <a:pt x="471" y="137"/>
                    </a:lnTo>
                    <a:lnTo>
                      <a:pt x="301" y="104"/>
                    </a:lnTo>
                    <a:lnTo>
                      <a:pt x="154" y="242"/>
                    </a:lnTo>
                    <a:lnTo>
                      <a:pt x="152" y="2"/>
                    </a:lnTo>
                    <a:lnTo>
                      <a:pt x="0" y="0"/>
                    </a:lnTo>
                    <a:lnTo>
                      <a:pt x="0" y="194"/>
                    </a:lnTo>
                    <a:lnTo>
                      <a:pt x="206" y="3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3" name="Freeform 27"/>
              <p:cNvSpPr>
                <a:spLocks/>
              </p:cNvSpPr>
              <p:nvPr/>
            </p:nvSpPr>
            <p:spPr bwMode="auto">
              <a:xfrm>
                <a:off x="4153005" y="3398602"/>
                <a:ext cx="57947" cy="41740"/>
              </a:xfrm>
              <a:custGeom>
                <a:avLst/>
                <a:gdLst>
                  <a:gd name="T0" fmla="*/ 264 w 470"/>
                  <a:gd name="T1" fmla="*/ 0 h 363"/>
                  <a:gd name="T2" fmla="*/ 0 w 470"/>
                  <a:gd name="T3" fmla="*/ 247 h 363"/>
                  <a:gd name="T4" fmla="*/ 182 w 470"/>
                  <a:gd name="T5" fmla="*/ 280 h 363"/>
                  <a:gd name="T6" fmla="*/ 309 w 470"/>
                  <a:gd name="T7" fmla="*/ 157 h 363"/>
                  <a:gd name="T8" fmla="*/ 309 w 470"/>
                  <a:gd name="T9" fmla="*/ 363 h 363"/>
                  <a:gd name="T10" fmla="*/ 470 w 470"/>
                  <a:gd name="T11" fmla="*/ 358 h 363"/>
                  <a:gd name="T12" fmla="*/ 468 w 470"/>
                  <a:gd name="T13" fmla="*/ 195 h 363"/>
                  <a:gd name="T14" fmla="*/ 264 w 470"/>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363">
                    <a:moveTo>
                      <a:pt x="264" y="0"/>
                    </a:moveTo>
                    <a:lnTo>
                      <a:pt x="0" y="247"/>
                    </a:lnTo>
                    <a:lnTo>
                      <a:pt x="182" y="280"/>
                    </a:lnTo>
                    <a:lnTo>
                      <a:pt x="309" y="157"/>
                    </a:lnTo>
                    <a:lnTo>
                      <a:pt x="309" y="363"/>
                    </a:lnTo>
                    <a:lnTo>
                      <a:pt x="470" y="358"/>
                    </a:lnTo>
                    <a:lnTo>
                      <a:pt x="468" y="195"/>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4" name="Freeform 28"/>
              <p:cNvSpPr>
                <a:spLocks/>
              </p:cNvSpPr>
              <p:nvPr/>
            </p:nvSpPr>
            <p:spPr bwMode="auto">
              <a:xfrm>
                <a:off x="4153005" y="3361002"/>
                <a:ext cx="96167" cy="69796"/>
              </a:xfrm>
              <a:custGeom>
                <a:avLst/>
                <a:gdLst>
                  <a:gd name="T0" fmla="*/ 482 w 780"/>
                  <a:gd name="T1" fmla="*/ 294 h 607"/>
                  <a:gd name="T2" fmla="*/ 340 w 780"/>
                  <a:gd name="T3" fmla="*/ 161 h 607"/>
                  <a:gd name="T4" fmla="*/ 170 w 780"/>
                  <a:gd name="T5" fmla="*/ 0 h 607"/>
                  <a:gd name="T6" fmla="*/ 0 w 780"/>
                  <a:gd name="T7" fmla="*/ 33 h 607"/>
                  <a:gd name="T8" fmla="*/ 302 w 780"/>
                  <a:gd name="T9" fmla="*/ 323 h 607"/>
                  <a:gd name="T10" fmla="*/ 411 w 780"/>
                  <a:gd name="T11" fmla="*/ 427 h 607"/>
                  <a:gd name="T12" fmla="*/ 598 w 780"/>
                  <a:gd name="T13" fmla="*/ 607 h 607"/>
                  <a:gd name="T14" fmla="*/ 780 w 780"/>
                  <a:gd name="T15" fmla="*/ 574 h 607"/>
                  <a:gd name="T16" fmla="*/ 482 w 780"/>
                  <a:gd name="T17" fmla="*/ 29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607">
                    <a:moveTo>
                      <a:pt x="482" y="294"/>
                    </a:moveTo>
                    <a:lnTo>
                      <a:pt x="340" y="161"/>
                    </a:lnTo>
                    <a:lnTo>
                      <a:pt x="170" y="0"/>
                    </a:lnTo>
                    <a:lnTo>
                      <a:pt x="0" y="33"/>
                    </a:lnTo>
                    <a:lnTo>
                      <a:pt x="302" y="323"/>
                    </a:lnTo>
                    <a:lnTo>
                      <a:pt x="411" y="427"/>
                    </a:lnTo>
                    <a:lnTo>
                      <a:pt x="598" y="607"/>
                    </a:lnTo>
                    <a:lnTo>
                      <a:pt x="780" y="574"/>
                    </a:lnTo>
                    <a:lnTo>
                      <a:pt x="482" y="2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5" name="Freeform 29"/>
              <p:cNvSpPr>
                <a:spLocks/>
              </p:cNvSpPr>
              <p:nvPr/>
            </p:nvSpPr>
            <p:spPr bwMode="auto">
              <a:xfrm>
                <a:off x="4347435" y="3350078"/>
                <a:ext cx="58070" cy="45074"/>
              </a:xfrm>
              <a:custGeom>
                <a:avLst/>
                <a:gdLst>
                  <a:gd name="T0" fmla="*/ 208 w 471"/>
                  <a:gd name="T1" fmla="*/ 392 h 392"/>
                  <a:gd name="T2" fmla="*/ 471 w 471"/>
                  <a:gd name="T3" fmla="*/ 138 h 392"/>
                  <a:gd name="T4" fmla="*/ 300 w 471"/>
                  <a:gd name="T5" fmla="*/ 107 h 392"/>
                  <a:gd name="T6" fmla="*/ 156 w 471"/>
                  <a:gd name="T7" fmla="*/ 245 h 392"/>
                  <a:gd name="T8" fmla="*/ 154 w 471"/>
                  <a:gd name="T9" fmla="*/ 5 h 392"/>
                  <a:gd name="T10" fmla="*/ 0 w 471"/>
                  <a:gd name="T11" fmla="*/ 0 h 392"/>
                  <a:gd name="T12" fmla="*/ 2 w 471"/>
                  <a:gd name="T13" fmla="*/ 197 h 392"/>
                  <a:gd name="T14" fmla="*/ 208 w 471"/>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92">
                    <a:moveTo>
                      <a:pt x="208" y="392"/>
                    </a:moveTo>
                    <a:lnTo>
                      <a:pt x="471" y="138"/>
                    </a:lnTo>
                    <a:lnTo>
                      <a:pt x="300" y="107"/>
                    </a:lnTo>
                    <a:lnTo>
                      <a:pt x="156" y="245"/>
                    </a:lnTo>
                    <a:lnTo>
                      <a:pt x="154" y="5"/>
                    </a:lnTo>
                    <a:lnTo>
                      <a:pt x="0" y="0"/>
                    </a:lnTo>
                    <a:lnTo>
                      <a:pt x="2" y="197"/>
                    </a:lnTo>
                    <a:lnTo>
                      <a:pt x="208" y="39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6" name="Freeform 30"/>
              <p:cNvSpPr>
                <a:spLocks/>
              </p:cNvSpPr>
              <p:nvPr/>
            </p:nvSpPr>
            <p:spPr bwMode="auto">
              <a:xfrm>
                <a:off x="4309585" y="3399752"/>
                <a:ext cx="57947" cy="41970"/>
              </a:xfrm>
              <a:custGeom>
                <a:avLst/>
                <a:gdLst>
                  <a:gd name="T0" fmla="*/ 262 w 470"/>
                  <a:gd name="T1" fmla="*/ 0 h 365"/>
                  <a:gd name="T2" fmla="*/ 0 w 470"/>
                  <a:gd name="T3" fmla="*/ 249 h 365"/>
                  <a:gd name="T4" fmla="*/ 179 w 470"/>
                  <a:gd name="T5" fmla="*/ 280 h 365"/>
                  <a:gd name="T6" fmla="*/ 309 w 470"/>
                  <a:gd name="T7" fmla="*/ 156 h 365"/>
                  <a:gd name="T8" fmla="*/ 309 w 470"/>
                  <a:gd name="T9" fmla="*/ 365 h 365"/>
                  <a:gd name="T10" fmla="*/ 470 w 470"/>
                  <a:gd name="T11" fmla="*/ 360 h 365"/>
                  <a:gd name="T12" fmla="*/ 468 w 470"/>
                  <a:gd name="T13" fmla="*/ 197 h 365"/>
                  <a:gd name="T14" fmla="*/ 262 w 4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365">
                    <a:moveTo>
                      <a:pt x="262" y="0"/>
                    </a:moveTo>
                    <a:lnTo>
                      <a:pt x="0" y="249"/>
                    </a:lnTo>
                    <a:lnTo>
                      <a:pt x="179" y="280"/>
                    </a:lnTo>
                    <a:lnTo>
                      <a:pt x="309" y="156"/>
                    </a:lnTo>
                    <a:lnTo>
                      <a:pt x="309" y="365"/>
                    </a:lnTo>
                    <a:lnTo>
                      <a:pt x="470" y="360"/>
                    </a:lnTo>
                    <a:lnTo>
                      <a:pt x="468" y="197"/>
                    </a:lnTo>
                    <a:lnTo>
                      <a:pt x="26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7" name="Freeform 31"/>
              <p:cNvSpPr>
                <a:spLocks/>
              </p:cNvSpPr>
              <p:nvPr/>
            </p:nvSpPr>
            <p:spPr bwMode="auto">
              <a:xfrm>
                <a:off x="4309585" y="3362382"/>
                <a:ext cx="95920" cy="69566"/>
              </a:xfrm>
              <a:custGeom>
                <a:avLst/>
                <a:gdLst>
                  <a:gd name="T0" fmla="*/ 482 w 778"/>
                  <a:gd name="T1" fmla="*/ 294 h 605"/>
                  <a:gd name="T2" fmla="*/ 340 w 778"/>
                  <a:gd name="T3" fmla="*/ 161 h 605"/>
                  <a:gd name="T4" fmla="*/ 170 w 778"/>
                  <a:gd name="T5" fmla="*/ 0 h 605"/>
                  <a:gd name="T6" fmla="*/ 0 w 778"/>
                  <a:gd name="T7" fmla="*/ 31 h 605"/>
                  <a:gd name="T8" fmla="*/ 302 w 778"/>
                  <a:gd name="T9" fmla="*/ 322 h 605"/>
                  <a:gd name="T10" fmla="*/ 411 w 778"/>
                  <a:gd name="T11" fmla="*/ 427 h 605"/>
                  <a:gd name="T12" fmla="*/ 598 w 778"/>
                  <a:gd name="T13" fmla="*/ 605 h 605"/>
                  <a:gd name="T14" fmla="*/ 778 w 778"/>
                  <a:gd name="T15" fmla="*/ 574 h 605"/>
                  <a:gd name="T16" fmla="*/ 482 w 778"/>
                  <a:gd name="T17" fmla="*/ 29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8" h="605">
                    <a:moveTo>
                      <a:pt x="482" y="294"/>
                    </a:moveTo>
                    <a:lnTo>
                      <a:pt x="340" y="161"/>
                    </a:lnTo>
                    <a:lnTo>
                      <a:pt x="170" y="0"/>
                    </a:lnTo>
                    <a:lnTo>
                      <a:pt x="0" y="31"/>
                    </a:lnTo>
                    <a:lnTo>
                      <a:pt x="302" y="322"/>
                    </a:lnTo>
                    <a:lnTo>
                      <a:pt x="411" y="427"/>
                    </a:lnTo>
                    <a:lnTo>
                      <a:pt x="598" y="605"/>
                    </a:lnTo>
                    <a:lnTo>
                      <a:pt x="778" y="574"/>
                    </a:lnTo>
                    <a:lnTo>
                      <a:pt x="482" y="2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8" name="Freeform 32"/>
              <p:cNvSpPr>
                <a:spLocks/>
              </p:cNvSpPr>
              <p:nvPr/>
            </p:nvSpPr>
            <p:spPr bwMode="auto">
              <a:xfrm>
                <a:off x="4504015" y="3348239"/>
                <a:ext cx="58070" cy="44729"/>
              </a:xfrm>
              <a:custGeom>
                <a:avLst/>
                <a:gdLst>
                  <a:gd name="T0" fmla="*/ 206 w 471"/>
                  <a:gd name="T1" fmla="*/ 389 h 389"/>
                  <a:gd name="T2" fmla="*/ 471 w 471"/>
                  <a:gd name="T3" fmla="*/ 137 h 389"/>
                  <a:gd name="T4" fmla="*/ 301 w 471"/>
                  <a:gd name="T5" fmla="*/ 106 h 389"/>
                  <a:gd name="T6" fmla="*/ 154 w 471"/>
                  <a:gd name="T7" fmla="*/ 242 h 389"/>
                  <a:gd name="T8" fmla="*/ 152 w 471"/>
                  <a:gd name="T9" fmla="*/ 2 h 389"/>
                  <a:gd name="T10" fmla="*/ 0 w 471"/>
                  <a:gd name="T11" fmla="*/ 0 h 389"/>
                  <a:gd name="T12" fmla="*/ 0 w 471"/>
                  <a:gd name="T13" fmla="*/ 194 h 389"/>
                  <a:gd name="T14" fmla="*/ 206 w 471"/>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89">
                    <a:moveTo>
                      <a:pt x="206" y="389"/>
                    </a:moveTo>
                    <a:lnTo>
                      <a:pt x="471" y="137"/>
                    </a:lnTo>
                    <a:lnTo>
                      <a:pt x="301" y="106"/>
                    </a:lnTo>
                    <a:lnTo>
                      <a:pt x="154" y="242"/>
                    </a:lnTo>
                    <a:lnTo>
                      <a:pt x="152" y="2"/>
                    </a:lnTo>
                    <a:lnTo>
                      <a:pt x="0" y="0"/>
                    </a:lnTo>
                    <a:lnTo>
                      <a:pt x="0" y="194"/>
                    </a:lnTo>
                    <a:lnTo>
                      <a:pt x="206" y="3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69" name="Freeform 33"/>
              <p:cNvSpPr>
                <a:spLocks/>
              </p:cNvSpPr>
              <p:nvPr/>
            </p:nvSpPr>
            <p:spPr bwMode="auto">
              <a:xfrm>
                <a:off x="4465795" y="3397797"/>
                <a:ext cx="58070" cy="41740"/>
              </a:xfrm>
              <a:custGeom>
                <a:avLst/>
                <a:gdLst>
                  <a:gd name="T0" fmla="*/ 265 w 471"/>
                  <a:gd name="T1" fmla="*/ 0 h 363"/>
                  <a:gd name="T2" fmla="*/ 0 w 471"/>
                  <a:gd name="T3" fmla="*/ 247 h 363"/>
                  <a:gd name="T4" fmla="*/ 182 w 471"/>
                  <a:gd name="T5" fmla="*/ 280 h 363"/>
                  <a:gd name="T6" fmla="*/ 310 w 471"/>
                  <a:gd name="T7" fmla="*/ 157 h 363"/>
                  <a:gd name="T8" fmla="*/ 310 w 471"/>
                  <a:gd name="T9" fmla="*/ 363 h 363"/>
                  <a:gd name="T10" fmla="*/ 471 w 471"/>
                  <a:gd name="T11" fmla="*/ 358 h 363"/>
                  <a:gd name="T12" fmla="*/ 469 w 471"/>
                  <a:gd name="T13" fmla="*/ 195 h 363"/>
                  <a:gd name="T14" fmla="*/ 265 w 471"/>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63">
                    <a:moveTo>
                      <a:pt x="265" y="0"/>
                    </a:moveTo>
                    <a:lnTo>
                      <a:pt x="0" y="247"/>
                    </a:lnTo>
                    <a:lnTo>
                      <a:pt x="182" y="280"/>
                    </a:lnTo>
                    <a:lnTo>
                      <a:pt x="310" y="157"/>
                    </a:lnTo>
                    <a:lnTo>
                      <a:pt x="310" y="363"/>
                    </a:lnTo>
                    <a:lnTo>
                      <a:pt x="471" y="358"/>
                    </a:lnTo>
                    <a:lnTo>
                      <a:pt x="469" y="195"/>
                    </a:lnTo>
                    <a:lnTo>
                      <a:pt x="26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70" name="Freeform 34"/>
              <p:cNvSpPr>
                <a:spLocks/>
              </p:cNvSpPr>
              <p:nvPr/>
            </p:nvSpPr>
            <p:spPr bwMode="auto">
              <a:xfrm>
                <a:off x="4465795" y="3360427"/>
                <a:ext cx="96290" cy="69566"/>
              </a:xfrm>
              <a:custGeom>
                <a:avLst/>
                <a:gdLst>
                  <a:gd name="T0" fmla="*/ 483 w 781"/>
                  <a:gd name="T1" fmla="*/ 292 h 605"/>
                  <a:gd name="T2" fmla="*/ 341 w 781"/>
                  <a:gd name="T3" fmla="*/ 159 h 605"/>
                  <a:gd name="T4" fmla="*/ 171 w 781"/>
                  <a:gd name="T5" fmla="*/ 0 h 605"/>
                  <a:gd name="T6" fmla="*/ 0 w 781"/>
                  <a:gd name="T7" fmla="*/ 31 h 605"/>
                  <a:gd name="T8" fmla="*/ 303 w 781"/>
                  <a:gd name="T9" fmla="*/ 321 h 605"/>
                  <a:gd name="T10" fmla="*/ 412 w 781"/>
                  <a:gd name="T11" fmla="*/ 425 h 605"/>
                  <a:gd name="T12" fmla="*/ 599 w 781"/>
                  <a:gd name="T13" fmla="*/ 605 h 605"/>
                  <a:gd name="T14" fmla="*/ 781 w 781"/>
                  <a:gd name="T15" fmla="*/ 572 h 605"/>
                  <a:gd name="T16" fmla="*/ 483 w 781"/>
                  <a:gd name="T17" fmla="*/ 29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1" h="605">
                    <a:moveTo>
                      <a:pt x="483" y="292"/>
                    </a:moveTo>
                    <a:lnTo>
                      <a:pt x="341" y="159"/>
                    </a:lnTo>
                    <a:lnTo>
                      <a:pt x="171" y="0"/>
                    </a:lnTo>
                    <a:lnTo>
                      <a:pt x="0" y="31"/>
                    </a:lnTo>
                    <a:lnTo>
                      <a:pt x="303" y="321"/>
                    </a:lnTo>
                    <a:lnTo>
                      <a:pt x="412" y="425"/>
                    </a:lnTo>
                    <a:lnTo>
                      <a:pt x="599" y="605"/>
                    </a:lnTo>
                    <a:lnTo>
                      <a:pt x="781" y="572"/>
                    </a:lnTo>
                    <a:lnTo>
                      <a:pt x="483" y="29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sp>
        <p:nvSpPr>
          <p:cNvPr id="491" name="Rectangle 490"/>
          <p:cNvSpPr/>
          <p:nvPr/>
        </p:nvSpPr>
        <p:spPr>
          <a:xfrm>
            <a:off x="3804277" y="4840876"/>
            <a:ext cx="4543423" cy="676980"/>
          </a:xfrm>
          <a:prstGeom prst="rect">
            <a:avLst/>
          </a:prstGeom>
          <a:noFill/>
        </p:spPr>
        <p:txBody>
          <a:bodyPr wrap="square" lIns="182807" tIns="0" rIns="0" bIns="0">
            <a:spAutoFit/>
          </a:bodyPr>
          <a:lstStyle/>
          <a:p>
            <a:pPr algn="ctr" defTabSz="932373">
              <a:defRPr/>
            </a:pPr>
            <a:r>
              <a:rPr lang="en-US" sz="4399" kern="0" dirty="0">
                <a:solidFill>
                  <a:schemeClr val="accent6">
                    <a:lumMod val="20000"/>
                    <a:lumOff val="80000"/>
                  </a:schemeClr>
                </a:solidFill>
              </a:rPr>
              <a:t>Protect</a:t>
            </a:r>
            <a:endParaRPr lang="en-US" sz="4399" kern="0" dirty="0">
              <a:solidFill>
                <a:schemeClr val="bg1"/>
              </a:solidFill>
              <a:latin typeface="+mj-lt"/>
            </a:endParaRPr>
          </a:p>
        </p:txBody>
      </p:sp>
      <p:grpSp>
        <p:nvGrpSpPr>
          <p:cNvPr id="18" name="Group 17"/>
          <p:cNvGrpSpPr/>
          <p:nvPr/>
        </p:nvGrpSpPr>
        <p:grpSpPr>
          <a:xfrm>
            <a:off x="5529178" y="2855432"/>
            <a:ext cx="1281526" cy="1287601"/>
            <a:chOff x="5482522" y="3038131"/>
            <a:chExt cx="1282042" cy="1288119"/>
          </a:xfrm>
        </p:grpSpPr>
        <p:sp>
          <p:nvSpPr>
            <p:cNvPr id="487" name="Oval 486"/>
            <p:cNvSpPr/>
            <p:nvPr/>
          </p:nvSpPr>
          <p:spPr bwMode="auto">
            <a:xfrm flipH="1" flipV="1">
              <a:off x="5482522" y="3038131"/>
              <a:ext cx="1282042" cy="1288119"/>
            </a:xfrm>
            <a:prstGeom prst="ellipse">
              <a:avLst/>
            </a:prstGeom>
            <a:solidFill>
              <a:schemeClr val="bg1"/>
            </a:solid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488" name="Rectangle 487"/>
            <p:cNvSpPr/>
            <p:nvPr/>
          </p:nvSpPr>
          <p:spPr>
            <a:xfrm>
              <a:off x="5584068" y="3759640"/>
              <a:ext cx="878380" cy="277110"/>
            </a:xfrm>
            <a:prstGeom prst="rect">
              <a:avLst/>
            </a:prstGeom>
            <a:noFill/>
          </p:spPr>
          <p:txBody>
            <a:bodyPr wrap="square" lIns="182807" tIns="0" rIns="0" bIns="0">
              <a:spAutoFit/>
            </a:bodyPr>
            <a:lstStyle/>
            <a:p>
              <a:pPr algn="ctr" defTabSz="932373">
                <a:defRPr/>
              </a:pPr>
              <a:r>
                <a:rPr lang="en-US" sz="900" b="1" kern="0" dirty="0">
                  <a:solidFill>
                    <a:schemeClr val="accent1"/>
                  </a:solidFill>
                </a:rPr>
                <a:t>ACCESS CONTROL</a:t>
              </a:r>
            </a:p>
          </p:txBody>
        </p:sp>
        <p:sp>
          <p:nvSpPr>
            <p:cNvPr id="489" name="Freeform 43"/>
            <p:cNvSpPr>
              <a:spLocks noEditPoints="1"/>
            </p:cNvSpPr>
            <p:nvPr/>
          </p:nvSpPr>
          <p:spPr bwMode="auto">
            <a:xfrm>
              <a:off x="5935441" y="3244366"/>
              <a:ext cx="396766" cy="395016"/>
            </a:xfrm>
            <a:custGeom>
              <a:avLst/>
              <a:gdLst>
                <a:gd name="T0" fmla="*/ 1222 w 2445"/>
                <a:gd name="T1" fmla="*/ 2446 h 2446"/>
                <a:gd name="T2" fmla="*/ 727 w 2445"/>
                <a:gd name="T3" fmla="*/ 719 h 2446"/>
                <a:gd name="T4" fmla="*/ 1511 w 2445"/>
                <a:gd name="T5" fmla="*/ 574 h 2446"/>
                <a:gd name="T6" fmla="*/ 1661 w 2445"/>
                <a:gd name="T7" fmla="*/ 737 h 2446"/>
                <a:gd name="T8" fmla="*/ 1288 w 2445"/>
                <a:gd name="T9" fmla="*/ 595 h 2446"/>
                <a:gd name="T10" fmla="*/ 789 w 2445"/>
                <a:gd name="T11" fmla="*/ 768 h 2446"/>
                <a:gd name="T12" fmla="*/ 672 w 2445"/>
                <a:gd name="T13" fmla="*/ 994 h 2446"/>
                <a:gd name="T14" fmla="*/ 1291 w 2445"/>
                <a:gd name="T15" fmla="*/ 652 h 2446"/>
                <a:gd name="T16" fmla="*/ 1735 w 2445"/>
                <a:gd name="T17" fmla="*/ 944 h 2446"/>
                <a:gd name="T18" fmla="*/ 1661 w 2445"/>
                <a:gd name="T19" fmla="*/ 967 h 2446"/>
                <a:gd name="T20" fmla="*/ 1157 w 2445"/>
                <a:gd name="T21" fmla="*/ 729 h 2446"/>
                <a:gd name="T22" fmla="*/ 740 w 2445"/>
                <a:gd name="T23" fmla="*/ 1034 h 2446"/>
                <a:gd name="T24" fmla="*/ 718 w 2445"/>
                <a:gd name="T25" fmla="*/ 1748 h 2446"/>
                <a:gd name="T26" fmla="*/ 1105 w 2445"/>
                <a:gd name="T27" fmla="*/ 1366 h 2446"/>
                <a:gd name="T28" fmla="*/ 1253 w 2445"/>
                <a:gd name="T29" fmla="*/ 1263 h 2446"/>
                <a:gd name="T30" fmla="*/ 877 w 2445"/>
                <a:gd name="T31" fmla="*/ 1704 h 2446"/>
                <a:gd name="T32" fmla="*/ 831 w 2445"/>
                <a:gd name="T33" fmla="*/ 1849 h 2446"/>
                <a:gd name="T34" fmla="*/ 1207 w 2445"/>
                <a:gd name="T35" fmla="*/ 1485 h 2446"/>
                <a:gd name="T36" fmla="*/ 1296 w 2445"/>
                <a:gd name="T37" fmla="*/ 1192 h 2446"/>
                <a:gd name="T38" fmla="*/ 1029 w 2445"/>
                <a:gd name="T39" fmla="*/ 1354 h 2446"/>
                <a:gd name="T40" fmla="*/ 656 w 2445"/>
                <a:gd name="T41" fmla="*/ 1621 h 2446"/>
                <a:gd name="T42" fmla="*/ 1028 w 2445"/>
                <a:gd name="T43" fmla="*/ 1194 h 2446"/>
                <a:gd name="T44" fmla="*/ 1379 w 2445"/>
                <a:gd name="T45" fmla="*/ 1180 h 2446"/>
                <a:gd name="T46" fmla="*/ 1014 w 2445"/>
                <a:gd name="T47" fmla="*/ 1778 h 2446"/>
                <a:gd name="T48" fmla="*/ 1284 w 2445"/>
                <a:gd name="T49" fmla="*/ 1943 h 2446"/>
                <a:gd name="T50" fmla="*/ 1174 w 2445"/>
                <a:gd name="T51" fmla="*/ 1827 h 2446"/>
                <a:gd name="T52" fmla="*/ 1054 w 2445"/>
                <a:gd name="T53" fmla="*/ 1906 h 2446"/>
                <a:gd name="T54" fmla="*/ 993 w 2445"/>
                <a:gd name="T55" fmla="*/ 1857 h 2446"/>
                <a:gd name="T56" fmla="*/ 1273 w 2445"/>
                <a:gd name="T57" fmla="*/ 1811 h 2446"/>
                <a:gd name="T58" fmla="*/ 1448 w 2445"/>
                <a:gd name="T59" fmla="*/ 1895 h 2446"/>
                <a:gd name="T60" fmla="*/ 1417 w 2445"/>
                <a:gd name="T61" fmla="*/ 1891 h 2446"/>
                <a:gd name="T62" fmla="*/ 1325 w 2445"/>
                <a:gd name="T63" fmla="*/ 1532 h 2446"/>
                <a:gd name="T64" fmla="*/ 1403 w 2445"/>
                <a:gd name="T65" fmla="*/ 1771 h 2446"/>
                <a:gd name="T66" fmla="*/ 1448 w 2445"/>
                <a:gd name="T67" fmla="*/ 1895 h 2446"/>
                <a:gd name="T68" fmla="*/ 1434 w 2445"/>
                <a:gd name="T69" fmla="*/ 1635 h 2446"/>
                <a:gd name="T70" fmla="*/ 1446 w 2445"/>
                <a:gd name="T71" fmla="*/ 1238 h 2446"/>
                <a:gd name="T72" fmla="*/ 963 w 2445"/>
                <a:gd name="T73" fmla="*/ 1188 h 2446"/>
                <a:gd name="T74" fmla="*/ 668 w 2445"/>
                <a:gd name="T75" fmla="*/ 1453 h 2446"/>
                <a:gd name="T76" fmla="*/ 809 w 2445"/>
                <a:gd name="T77" fmla="*/ 1275 h 2446"/>
                <a:gd name="T78" fmla="*/ 1240 w 2445"/>
                <a:gd name="T79" fmla="*/ 924 h 2446"/>
                <a:gd name="T80" fmla="*/ 1525 w 2445"/>
                <a:gd name="T81" fmla="*/ 1233 h 2446"/>
                <a:gd name="T82" fmla="*/ 1522 w 2445"/>
                <a:gd name="T83" fmla="*/ 1640 h 2446"/>
                <a:gd name="T84" fmla="*/ 1653 w 2445"/>
                <a:gd name="T85" fmla="*/ 1777 h 2446"/>
                <a:gd name="T86" fmla="*/ 1552 w 2445"/>
                <a:gd name="T87" fmla="*/ 1428 h 2446"/>
                <a:gd name="T88" fmla="*/ 1535 w 2445"/>
                <a:gd name="T89" fmla="*/ 1042 h 2446"/>
                <a:gd name="T90" fmla="*/ 939 w 2445"/>
                <a:gd name="T91" fmla="*/ 991 h 2446"/>
                <a:gd name="T92" fmla="*/ 695 w 2445"/>
                <a:gd name="T93" fmla="*/ 1263 h 2446"/>
                <a:gd name="T94" fmla="*/ 803 w 2445"/>
                <a:gd name="T95" fmla="*/ 1047 h 2446"/>
                <a:gd name="T96" fmla="*/ 1455 w 2445"/>
                <a:gd name="T97" fmla="*/ 852 h 2446"/>
                <a:gd name="T98" fmla="*/ 1637 w 2445"/>
                <a:gd name="T99" fmla="*/ 1384 h 2446"/>
                <a:gd name="T100" fmla="*/ 1719 w 2445"/>
                <a:gd name="T101" fmla="*/ 1628 h 2446"/>
                <a:gd name="T102" fmla="*/ 1758 w 2445"/>
                <a:gd name="T103" fmla="*/ 1510 h 2446"/>
                <a:gd name="T104" fmla="*/ 1682 w 2445"/>
                <a:gd name="T105" fmla="*/ 1492 h 2446"/>
                <a:gd name="T106" fmla="*/ 1673 w 2445"/>
                <a:gd name="T107" fmla="*/ 1090 h 2446"/>
                <a:gd name="T108" fmla="*/ 1771 w 2445"/>
                <a:gd name="T109" fmla="*/ 1140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45" h="2446">
                  <a:moveTo>
                    <a:pt x="1222" y="0"/>
                  </a:moveTo>
                  <a:cubicBezTo>
                    <a:pt x="547" y="0"/>
                    <a:pt x="0" y="548"/>
                    <a:pt x="0" y="1223"/>
                  </a:cubicBezTo>
                  <a:cubicBezTo>
                    <a:pt x="0" y="1898"/>
                    <a:pt x="547" y="2446"/>
                    <a:pt x="1222" y="2446"/>
                  </a:cubicBezTo>
                  <a:cubicBezTo>
                    <a:pt x="1898" y="2446"/>
                    <a:pt x="2445" y="1898"/>
                    <a:pt x="2445" y="1223"/>
                  </a:cubicBezTo>
                  <a:cubicBezTo>
                    <a:pt x="2445" y="548"/>
                    <a:pt x="1898" y="0"/>
                    <a:pt x="1222" y="0"/>
                  </a:cubicBezTo>
                  <a:close/>
                  <a:moveTo>
                    <a:pt x="727" y="719"/>
                  </a:moveTo>
                  <a:cubicBezTo>
                    <a:pt x="757" y="681"/>
                    <a:pt x="793" y="650"/>
                    <a:pt x="833" y="623"/>
                  </a:cubicBezTo>
                  <a:cubicBezTo>
                    <a:pt x="916" y="565"/>
                    <a:pt x="1009" y="531"/>
                    <a:pt x="1110" y="518"/>
                  </a:cubicBezTo>
                  <a:cubicBezTo>
                    <a:pt x="1249" y="500"/>
                    <a:pt x="1383" y="517"/>
                    <a:pt x="1511" y="574"/>
                  </a:cubicBezTo>
                  <a:cubicBezTo>
                    <a:pt x="1567" y="599"/>
                    <a:pt x="1619" y="632"/>
                    <a:pt x="1666" y="671"/>
                  </a:cubicBezTo>
                  <a:cubicBezTo>
                    <a:pt x="1677" y="680"/>
                    <a:pt x="1682" y="690"/>
                    <a:pt x="1682" y="706"/>
                  </a:cubicBezTo>
                  <a:cubicBezTo>
                    <a:pt x="1682" y="718"/>
                    <a:pt x="1675" y="730"/>
                    <a:pt x="1661" y="737"/>
                  </a:cubicBezTo>
                  <a:cubicBezTo>
                    <a:pt x="1647" y="744"/>
                    <a:pt x="1633" y="743"/>
                    <a:pt x="1620" y="734"/>
                  </a:cubicBezTo>
                  <a:cubicBezTo>
                    <a:pt x="1608" y="726"/>
                    <a:pt x="1598" y="717"/>
                    <a:pt x="1586" y="709"/>
                  </a:cubicBezTo>
                  <a:cubicBezTo>
                    <a:pt x="1497" y="644"/>
                    <a:pt x="1397" y="607"/>
                    <a:pt x="1288" y="595"/>
                  </a:cubicBezTo>
                  <a:cubicBezTo>
                    <a:pt x="1190" y="584"/>
                    <a:pt x="1094" y="591"/>
                    <a:pt x="1000" y="625"/>
                  </a:cubicBezTo>
                  <a:cubicBezTo>
                    <a:pt x="929" y="650"/>
                    <a:pt x="866" y="689"/>
                    <a:pt x="812" y="742"/>
                  </a:cubicBezTo>
                  <a:cubicBezTo>
                    <a:pt x="804" y="750"/>
                    <a:pt x="796" y="759"/>
                    <a:pt x="789" y="768"/>
                  </a:cubicBezTo>
                  <a:cubicBezTo>
                    <a:pt x="774" y="786"/>
                    <a:pt x="749" y="789"/>
                    <a:pt x="732" y="775"/>
                  </a:cubicBezTo>
                  <a:cubicBezTo>
                    <a:pt x="715" y="762"/>
                    <a:pt x="712" y="737"/>
                    <a:pt x="727" y="719"/>
                  </a:cubicBezTo>
                  <a:close/>
                  <a:moveTo>
                    <a:pt x="672" y="994"/>
                  </a:moveTo>
                  <a:cubicBezTo>
                    <a:pt x="719" y="917"/>
                    <a:pt x="772" y="843"/>
                    <a:pt x="840" y="782"/>
                  </a:cubicBezTo>
                  <a:cubicBezTo>
                    <a:pt x="914" y="716"/>
                    <a:pt x="1000" y="676"/>
                    <a:pt x="1097" y="658"/>
                  </a:cubicBezTo>
                  <a:cubicBezTo>
                    <a:pt x="1161" y="647"/>
                    <a:pt x="1226" y="644"/>
                    <a:pt x="1291" y="652"/>
                  </a:cubicBezTo>
                  <a:cubicBezTo>
                    <a:pt x="1378" y="663"/>
                    <a:pt x="1458" y="693"/>
                    <a:pt x="1532" y="740"/>
                  </a:cubicBezTo>
                  <a:cubicBezTo>
                    <a:pt x="1606" y="788"/>
                    <a:pt x="1670" y="847"/>
                    <a:pt x="1722" y="918"/>
                  </a:cubicBezTo>
                  <a:cubicBezTo>
                    <a:pt x="1728" y="926"/>
                    <a:pt x="1731" y="936"/>
                    <a:pt x="1735" y="944"/>
                  </a:cubicBezTo>
                  <a:cubicBezTo>
                    <a:pt x="1734" y="945"/>
                    <a:pt x="1734" y="945"/>
                    <a:pt x="1733" y="945"/>
                  </a:cubicBezTo>
                  <a:cubicBezTo>
                    <a:pt x="1733" y="962"/>
                    <a:pt x="1722" y="977"/>
                    <a:pt x="1706" y="983"/>
                  </a:cubicBezTo>
                  <a:cubicBezTo>
                    <a:pt x="1689" y="988"/>
                    <a:pt x="1672" y="983"/>
                    <a:pt x="1661" y="967"/>
                  </a:cubicBezTo>
                  <a:cubicBezTo>
                    <a:pt x="1638" y="936"/>
                    <a:pt x="1612" y="907"/>
                    <a:pt x="1583" y="880"/>
                  </a:cubicBezTo>
                  <a:cubicBezTo>
                    <a:pt x="1511" y="812"/>
                    <a:pt x="1429" y="763"/>
                    <a:pt x="1332" y="739"/>
                  </a:cubicBezTo>
                  <a:cubicBezTo>
                    <a:pt x="1274" y="725"/>
                    <a:pt x="1216" y="723"/>
                    <a:pt x="1157" y="729"/>
                  </a:cubicBezTo>
                  <a:cubicBezTo>
                    <a:pt x="1094" y="736"/>
                    <a:pt x="1034" y="752"/>
                    <a:pt x="979" y="781"/>
                  </a:cubicBezTo>
                  <a:cubicBezTo>
                    <a:pt x="921" y="811"/>
                    <a:pt x="873" y="854"/>
                    <a:pt x="832" y="905"/>
                  </a:cubicBezTo>
                  <a:cubicBezTo>
                    <a:pt x="798" y="946"/>
                    <a:pt x="767" y="988"/>
                    <a:pt x="740" y="1034"/>
                  </a:cubicBezTo>
                  <a:cubicBezTo>
                    <a:pt x="728" y="1054"/>
                    <a:pt x="704" y="1060"/>
                    <a:pt x="685" y="1048"/>
                  </a:cubicBezTo>
                  <a:cubicBezTo>
                    <a:pt x="666" y="1037"/>
                    <a:pt x="660" y="1014"/>
                    <a:pt x="672" y="994"/>
                  </a:cubicBezTo>
                  <a:close/>
                  <a:moveTo>
                    <a:pt x="718" y="1748"/>
                  </a:moveTo>
                  <a:cubicBezTo>
                    <a:pt x="716" y="1732"/>
                    <a:pt x="723" y="1721"/>
                    <a:pt x="736" y="1711"/>
                  </a:cubicBezTo>
                  <a:cubicBezTo>
                    <a:pt x="777" y="1680"/>
                    <a:pt x="819" y="1650"/>
                    <a:pt x="859" y="1617"/>
                  </a:cubicBezTo>
                  <a:cubicBezTo>
                    <a:pt x="951" y="1543"/>
                    <a:pt x="1034" y="1461"/>
                    <a:pt x="1105" y="1366"/>
                  </a:cubicBezTo>
                  <a:cubicBezTo>
                    <a:pt x="1133" y="1328"/>
                    <a:pt x="1158" y="1289"/>
                    <a:pt x="1177" y="1246"/>
                  </a:cubicBezTo>
                  <a:cubicBezTo>
                    <a:pt x="1184" y="1228"/>
                    <a:pt x="1203" y="1219"/>
                    <a:pt x="1222" y="1224"/>
                  </a:cubicBezTo>
                  <a:cubicBezTo>
                    <a:pt x="1240" y="1228"/>
                    <a:pt x="1252" y="1244"/>
                    <a:pt x="1253" y="1263"/>
                  </a:cubicBezTo>
                  <a:cubicBezTo>
                    <a:pt x="1251" y="1269"/>
                    <a:pt x="1249" y="1276"/>
                    <a:pt x="1247" y="1282"/>
                  </a:cubicBezTo>
                  <a:cubicBezTo>
                    <a:pt x="1223" y="1336"/>
                    <a:pt x="1191" y="1385"/>
                    <a:pt x="1155" y="1431"/>
                  </a:cubicBezTo>
                  <a:cubicBezTo>
                    <a:pt x="1075" y="1535"/>
                    <a:pt x="980" y="1623"/>
                    <a:pt x="877" y="1704"/>
                  </a:cubicBezTo>
                  <a:cubicBezTo>
                    <a:pt x="846" y="1729"/>
                    <a:pt x="813" y="1753"/>
                    <a:pt x="781" y="1776"/>
                  </a:cubicBezTo>
                  <a:cubicBezTo>
                    <a:pt x="755" y="1795"/>
                    <a:pt x="720" y="1779"/>
                    <a:pt x="718" y="1748"/>
                  </a:cubicBezTo>
                  <a:close/>
                  <a:moveTo>
                    <a:pt x="831" y="1849"/>
                  </a:moveTo>
                  <a:cubicBezTo>
                    <a:pt x="827" y="1832"/>
                    <a:pt x="834" y="1818"/>
                    <a:pt x="848" y="1807"/>
                  </a:cubicBezTo>
                  <a:cubicBezTo>
                    <a:pt x="889" y="1776"/>
                    <a:pt x="930" y="1746"/>
                    <a:pt x="970" y="1713"/>
                  </a:cubicBezTo>
                  <a:cubicBezTo>
                    <a:pt x="1055" y="1644"/>
                    <a:pt x="1136" y="1570"/>
                    <a:pt x="1207" y="1485"/>
                  </a:cubicBezTo>
                  <a:cubicBezTo>
                    <a:pt x="1245" y="1440"/>
                    <a:pt x="1281" y="1393"/>
                    <a:pt x="1303" y="1338"/>
                  </a:cubicBezTo>
                  <a:cubicBezTo>
                    <a:pt x="1315" y="1311"/>
                    <a:pt x="1323" y="1284"/>
                    <a:pt x="1319" y="1254"/>
                  </a:cubicBezTo>
                  <a:cubicBezTo>
                    <a:pt x="1315" y="1232"/>
                    <a:pt x="1308" y="1211"/>
                    <a:pt x="1296" y="1192"/>
                  </a:cubicBezTo>
                  <a:cubicBezTo>
                    <a:pt x="1267" y="1145"/>
                    <a:pt x="1213" y="1130"/>
                    <a:pt x="1164" y="1156"/>
                  </a:cubicBezTo>
                  <a:cubicBezTo>
                    <a:pt x="1135" y="1171"/>
                    <a:pt x="1115" y="1195"/>
                    <a:pt x="1101" y="1224"/>
                  </a:cubicBezTo>
                  <a:cubicBezTo>
                    <a:pt x="1081" y="1269"/>
                    <a:pt x="1057" y="1313"/>
                    <a:pt x="1029" y="1354"/>
                  </a:cubicBezTo>
                  <a:cubicBezTo>
                    <a:pt x="986" y="1417"/>
                    <a:pt x="932" y="1469"/>
                    <a:pt x="871" y="1514"/>
                  </a:cubicBezTo>
                  <a:cubicBezTo>
                    <a:pt x="819" y="1554"/>
                    <a:pt x="766" y="1591"/>
                    <a:pt x="713" y="1630"/>
                  </a:cubicBezTo>
                  <a:cubicBezTo>
                    <a:pt x="693" y="1644"/>
                    <a:pt x="668" y="1640"/>
                    <a:pt x="656" y="1621"/>
                  </a:cubicBezTo>
                  <a:cubicBezTo>
                    <a:pt x="643" y="1603"/>
                    <a:pt x="647" y="1580"/>
                    <a:pt x="667" y="1565"/>
                  </a:cubicBezTo>
                  <a:cubicBezTo>
                    <a:pt x="717" y="1529"/>
                    <a:pt x="767" y="1493"/>
                    <a:pt x="817" y="1457"/>
                  </a:cubicBezTo>
                  <a:cubicBezTo>
                    <a:pt x="912" y="1388"/>
                    <a:pt x="982" y="1301"/>
                    <a:pt x="1028" y="1194"/>
                  </a:cubicBezTo>
                  <a:cubicBezTo>
                    <a:pt x="1052" y="1142"/>
                    <a:pt x="1088" y="1102"/>
                    <a:pt x="1142" y="1079"/>
                  </a:cubicBezTo>
                  <a:cubicBezTo>
                    <a:pt x="1165" y="1070"/>
                    <a:pt x="1188" y="1065"/>
                    <a:pt x="1213" y="1065"/>
                  </a:cubicBezTo>
                  <a:cubicBezTo>
                    <a:pt x="1285" y="1065"/>
                    <a:pt x="1348" y="1109"/>
                    <a:pt x="1379" y="1180"/>
                  </a:cubicBezTo>
                  <a:cubicBezTo>
                    <a:pt x="1408" y="1247"/>
                    <a:pt x="1402" y="1312"/>
                    <a:pt x="1373" y="1376"/>
                  </a:cubicBezTo>
                  <a:cubicBezTo>
                    <a:pt x="1346" y="1437"/>
                    <a:pt x="1307" y="1490"/>
                    <a:pt x="1265" y="1540"/>
                  </a:cubicBezTo>
                  <a:cubicBezTo>
                    <a:pt x="1190" y="1628"/>
                    <a:pt x="1104" y="1705"/>
                    <a:pt x="1014" y="1778"/>
                  </a:cubicBezTo>
                  <a:cubicBezTo>
                    <a:pt x="975" y="1810"/>
                    <a:pt x="935" y="1841"/>
                    <a:pt x="894" y="1871"/>
                  </a:cubicBezTo>
                  <a:cubicBezTo>
                    <a:pt x="870" y="1889"/>
                    <a:pt x="838" y="1878"/>
                    <a:pt x="831" y="1849"/>
                  </a:cubicBezTo>
                  <a:close/>
                  <a:moveTo>
                    <a:pt x="1284" y="1943"/>
                  </a:moveTo>
                  <a:cubicBezTo>
                    <a:pt x="1263" y="1950"/>
                    <a:pt x="1243" y="1939"/>
                    <a:pt x="1235" y="1918"/>
                  </a:cubicBezTo>
                  <a:cubicBezTo>
                    <a:pt x="1227" y="1898"/>
                    <a:pt x="1220" y="1879"/>
                    <a:pt x="1211" y="1861"/>
                  </a:cubicBezTo>
                  <a:cubicBezTo>
                    <a:pt x="1203" y="1845"/>
                    <a:pt x="1191" y="1833"/>
                    <a:pt x="1174" y="1827"/>
                  </a:cubicBezTo>
                  <a:cubicBezTo>
                    <a:pt x="1163" y="1823"/>
                    <a:pt x="1153" y="1823"/>
                    <a:pt x="1144" y="1829"/>
                  </a:cubicBezTo>
                  <a:cubicBezTo>
                    <a:pt x="1128" y="1840"/>
                    <a:pt x="1111" y="1850"/>
                    <a:pt x="1097" y="1863"/>
                  </a:cubicBezTo>
                  <a:cubicBezTo>
                    <a:pt x="1081" y="1876"/>
                    <a:pt x="1068" y="1892"/>
                    <a:pt x="1054" y="1906"/>
                  </a:cubicBezTo>
                  <a:cubicBezTo>
                    <a:pt x="1042" y="1919"/>
                    <a:pt x="1025" y="1922"/>
                    <a:pt x="1010" y="1915"/>
                  </a:cubicBezTo>
                  <a:cubicBezTo>
                    <a:pt x="994" y="1909"/>
                    <a:pt x="985" y="1894"/>
                    <a:pt x="986" y="1877"/>
                  </a:cubicBezTo>
                  <a:cubicBezTo>
                    <a:pt x="987" y="1870"/>
                    <a:pt x="989" y="1862"/>
                    <a:pt x="993" y="1857"/>
                  </a:cubicBezTo>
                  <a:cubicBezTo>
                    <a:pt x="1026" y="1818"/>
                    <a:pt x="1062" y="1783"/>
                    <a:pt x="1107" y="1759"/>
                  </a:cubicBezTo>
                  <a:cubicBezTo>
                    <a:pt x="1124" y="1751"/>
                    <a:pt x="1141" y="1746"/>
                    <a:pt x="1160" y="1746"/>
                  </a:cubicBezTo>
                  <a:cubicBezTo>
                    <a:pt x="1210" y="1748"/>
                    <a:pt x="1246" y="1771"/>
                    <a:pt x="1273" y="1811"/>
                  </a:cubicBezTo>
                  <a:cubicBezTo>
                    <a:pt x="1291" y="1837"/>
                    <a:pt x="1302" y="1866"/>
                    <a:pt x="1311" y="1896"/>
                  </a:cubicBezTo>
                  <a:cubicBezTo>
                    <a:pt x="1316" y="1916"/>
                    <a:pt x="1304" y="1937"/>
                    <a:pt x="1284" y="1943"/>
                  </a:cubicBezTo>
                  <a:close/>
                  <a:moveTo>
                    <a:pt x="1448" y="1895"/>
                  </a:moveTo>
                  <a:cubicBezTo>
                    <a:pt x="1445" y="1896"/>
                    <a:pt x="1441" y="1896"/>
                    <a:pt x="1438" y="1897"/>
                  </a:cubicBezTo>
                  <a:cubicBezTo>
                    <a:pt x="1438" y="1897"/>
                    <a:pt x="1438" y="1898"/>
                    <a:pt x="1437" y="1898"/>
                  </a:cubicBezTo>
                  <a:cubicBezTo>
                    <a:pt x="1431" y="1896"/>
                    <a:pt x="1423" y="1895"/>
                    <a:pt x="1417" y="1891"/>
                  </a:cubicBezTo>
                  <a:cubicBezTo>
                    <a:pt x="1362" y="1851"/>
                    <a:pt x="1316" y="1803"/>
                    <a:pt x="1291" y="1739"/>
                  </a:cubicBezTo>
                  <a:cubicBezTo>
                    <a:pt x="1267" y="1680"/>
                    <a:pt x="1268" y="1620"/>
                    <a:pt x="1294" y="1562"/>
                  </a:cubicBezTo>
                  <a:cubicBezTo>
                    <a:pt x="1301" y="1548"/>
                    <a:pt x="1309" y="1536"/>
                    <a:pt x="1325" y="1532"/>
                  </a:cubicBezTo>
                  <a:cubicBezTo>
                    <a:pt x="1341" y="1529"/>
                    <a:pt x="1354" y="1534"/>
                    <a:pt x="1364" y="1545"/>
                  </a:cubicBezTo>
                  <a:cubicBezTo>
                    <a:pt x="1374" y="1557"/>
                    <a:pt x="1377" y="1571"/>
                    <a:pt x="1370" y="1585"/>
                  </a:cubicBezTo>
                  <a:cubicBezTo>
                    <a:pt x="1336" y="1655"/>
                    <a:pt x="1355" y="1716"/>
                    <a:pt x="1403" y="1771"/>
                  </a:cubicBezTo>
                  <a:cubicBezTo>
                    <a:pt x="1420" y="1791"/>
                    <a:pt x="1442" y="1808"/>
                    <a:pt x="1462" y="1826"/>
                  </a:cubicBezTo>
                  <a:cubicBezTo>
                    <a:pt x="1474" y="1836"/>
                    <a:pt x="1480" y="1849"/>
                    <a:pt x="1477" y="1865"/>
                  </a:cubicBezTo>
                  <a:cubicBezTo>
                    <a:pt x="1474" y="1881"/>
                    <a:pt x="1464" y="1891"/>
                    <a:pt x="1448" y="1895"/>
                  </a:cubicBezTo>
                  <a:close/>
                  <a:moveTo>
                    <a:pt x="1653" y="1777"/>
                  </a:moveTo>
                  <a:cubicBezTo>
                    <a:pt x="1645" y="1798"/>
                    <a:pt x="1623" y="1807"/>
                    <a:pt x="1601" y="1800"/>
                  </a:cubicBezTo>
                  <a:cubicBezTo>
                    <a:pt x="1518" y="1773"/>
                    <a:pt x="1463" y="1717"/>
                    <a:pt x="1434" y="1635"/>
                  </a:cubicBezTo>
                  <a:cubicBezTo>
                    <a:pt x="1416" y="1583"/>
                    <a:pt x="1405" y="1529"/>
                    <a:pt x="1412" y="1474"/>
                  </a:cubicBezTo>
                  <a:cubicBezTo>
                    <a:pt x="1416" y="1436"/>
                    <a:pt x="1423" y="1398"/>
                    <a:pt x="1430" y="1361"/>
                  </a:cubicBezTo>
                  <a:cubicBezTo>
                    <a:pt x="1437" y="1320"/>
                    <a:pt x="1445" y="1280"/>
                    <a:pt x="1446" y="1238"/>
                  </a:cubicBezTo>
                  <a:cubicBezTo>
                    <a:pt x="1449" y="1155"/>
                    <a:pt x="1414" y="1092"/>
                    <a:pt x="1347" y="1045"/>
                  </a:cubicBezTo>
                  <a:cubicBezTo>
                    <a:pt x="1252" y="979"/>
                    <a:pt x="1133" y="989"/>
                    <a:pt x="1046" y="1071"/>
                  </a:cubicBezTo>
                  <a:cubicBezTo>
                    <a:pt x="1011" y="1104"/>
                    <a:pt x="982" y="1144"/>
                    <a:pt x="963" y="1188"/>
                  </a:cubicBezTo>
                  <a:cubicBezTo>
                    <a:pt x="936" y="1253"/>
                    <a:pt x="893" y="1306"/>
                    <a:pt x="841" y="1353"/>
                  </a:cubicBezTo>
                  <a:cubicBezTo>
                    <a:pt x="800" y="1390"/>
                    <a:pt x="757" y="1423"/>
                    <a:pt x="710" y="1453"/>
                  </a:cubicBezTo>
                  <a:cubicBezTo>
                    <a:pt x="696" y="1461"/>
                    <a:pt x="682" y="1462"/>
                    <a:pt x="668" y="1453"/>
                  </a:cubicBezTo>
                  <a:cubicBezTo>
                    <a:pt x="655" y="1446"/>
                    <a:pt x="648" y="1434"/>
                    <a:pt x="649" y="1418"/>
                  </a:cubicBezTo>
                  <a:cubicBezTo>
                    <a:pt x="649" y="1404"/>
                    <a:pt x="657" y="1393"/>
                    <a:pt x="669" y="1385"/>
                  </a:cubicBezTo>
                  <a:cubicBezTo>
                    <a:pt x="719" y="1353"/>
                    <a:pt x="767" y="1317"/>
                    <a:pt x="809" y="1275"/>
                  </a:cubicBezTo>
                  <a:cubicBezTo>
                    <a:pt x="842" y="1241"/>
                    <a:pt x="870" y="1204"/>
                    <a:pt x="889" y="1160"/>
                  </a:cubicBezTo>
                  <a:cubicBezTo>
                    <a:pt x="919" y="1093"/>
                    <a:pt x="961" y="1034"/>
                    <a:pt x="1021" y="990"/>
                  </a:cubicBezTo>
                  <a:cubicBezTo>
                    <a:pt x="1085" y="940"/>
                    <a:pt x="1158" y="917"/>
                    <a:pt x="1240" y="924"/>
                  </a:cubicBezTo>
                  <a:cubicBezTo>
                    <a:pt x="1373" y="936"/>
                    <a:pt x="1490" y="1039"/>
                    <a:pt x="1516" y="1154"/>
                  </a:cubicBezTo>
                  <a:cubicBezTo>
                    <a:pt x="1522" y="1180"/>
                    <a:pt x="1524" y="1206"/>
                    <a:pt x="1528" y="1233"/>
                  </a:cubicBezTo>
                  <a:cubicBezTo>
                    <a:pt x="1527" y="1233"/>
                    <a:pt x="1526" y="1233"/>
                    <a:pt x="1525" y="1233"/>
                  </a:cubicBezTo>
                  <a:cubicBezTo>
                    <a:pt x="1525" y="1280"/>
                    <a:pt x="1517" y="1325"/>
                    <a:pt x="1508" y="1371"/>
                  </a:cubicBezTo>
                  <a:cubicBezTo>
                    <a:pt x="1499" y="1415"/>
                    <a:pt x="1489" y="1459"/>
                    <a:pt x="1489" y="1505"/>
                  </a:cubicBezTo>
                  <a:cubicBezTo>
                    <a:pt x="1490" y="1553"/>
                    <a:pt x="1501" y="1598"/>
                    <a:pt x="1522" y="1640"/>
                  </a:cubicBezTo>
                  <a:cubicBezTo>
                    <a:pt x="1541" y="1677"/>
                    <a:pt x="1570" y="1703"/>
                    <a:pt x="1608" y="1718"/>
                  </a:cubicBezTo>
                  <a:cubicBezTo>
                    <a:pt x="1615" y="1721"/>
                    <a:pt x="1621" y="1723"/>
                    <a:pt x="1628" y="1726"/>
                  </a:cubicBezTo>
                  <a:cubicBezTo>
                    <a:pt x="1650" y="1734"/>
                    <a:pt x="1661" y="1756"/>
                    <a:pt x="1653" y="1777"/>
                  </a:cubicBezTo>
                  <a:close/>
                  <a:moveTo>
                    <a:pt x="1670" y="1689"/>
                  </a:moveTo>
                  <a:cubicBezTo>
                    <a:pt x="1616" y="1641"/>
                    <a:pt x="1570" y="1586"/>
                    <a:pt x="1554" y="1512"/>
                  </a:cubicBezTo>
                  <a:cubicBezTo>
                    <a:pt x="1548" y="1484"/>
                    <a:pt x="1548" y="1456"/>
                    <a:pt x="1552" y="1428"/>
                  </a:cubicBezTo>
                  <a:cubicBezTo>
                    <a:pt x="1560" y="1371"/>
                    <a:pt x="1569" y="1314"/>
                    <a:pt x="1576" y="1257"/>
                  </a:cubicBezTo>
                  <a:cubicBezTo>
                    <a:pt x="1581" y="1222"/>
                    <a:pt x="1586" y="1186"/>
                    <a:pt x="1580" y="1150"/>
                  </a:cubicBezTo>
                  <a:cubicBezTo>
                    <a:pt x="1574" y="1111"/>
                    <a:pt x="1556" y="1075"/>
                    <a:pt x="1535" y="1042"/>
                  </a:cubicBezTo>
                  <a:cubicBezTo>
                    <a:pt x="1476" y="947"/>
                    <a:pt x="1392" y="888"/>
                    <a:pt x="1280" y="870"/>
                  </a:cubicBezTo>
                  <a:cubicBezTo>
                    <a:pt x="1258" y="867"/>
                    <a:pt x="1235" y="866"/>
                    <a:pt x="1213" y="863"/>
                  </a:cubicBezTo>
                  <a:cubicBezTo>
                    <a:pt x="1102" y="864"/>
                    <a:pt x="1011" y="908"/>
                    <a:pt x="939" y="991"/>
                  </a:cubicBezTo>
                  <a:cubicBezTo>
                    <a:pt x="911" y="1024"/>
                    <a:pt x="887" y="1059"/>
                    <a:pt x="865" y="1096"/>
                  </a:cubicBezTo>
                  <a:cubicBezTo>
                    <a:pt x="831" y="1155"/>
                    <a:pt x="788" y="1205"/>
                    <a:pt x="732" y="1244"/>
                  </a:cubicBezTo>
                  <a:cubicBezTo>
                    <a:pt x="721" y="1252"/>
                    <a:pt x="708" y="1259"/>
                    <a:pt x="695" y="1263"/>
                  </a:cubicBezTo>
                  <a:cubicBezTo>
                    <a:pt x="678" y="1268"/>
                    <a:pt x="660" y="1257"/>
                    <a:pt x="653" y="1240"/>
                  </a:cubicBezTo>
                  <a:cubicBezTo>
                    <a:pt x="645" y="1224"/>
                    <a:pt x="650" y="1203"/>
                    <a:pt x="666" y="1193"/>
                  </a:cubicBezTo>
                  <a:cubicBezTo>
                    <a:pt x="726" y="1157"/>
                    <a:pt x="768" y="1106"/>
                    <a:pt x="803" y="1047"/>
                  </a:cubicBezTo>
                  <a:cubicBezTo>
                    <a:pt x="829" y="1002"/>
                    <a:pt x="859" y="961"/>
                    <a:pt x="894" y="924"/>
                  </a:cubicBezTo>
                  <a:cubicBezTo>
                    <a:pt x="966" y="847"/>
                    <a:pt x="1054" y="800"/>
                    <a:pt x="1160" y="789"/>
                  </a:cubicBezTo>
                  <a:cubicBezTo>
                    <a:pt x="1265" y="778"/>
                    <a:pt x="1365" y="796"/>
                    <a:pt x="1455" y="852"/>
                  </a:cubicBezTo>
                  <a:cubicBezTo>
                    <a:pt x="1556" y="915"/>
                    <a:pt x="1623" y="1006"/>
                    <a:pt x="1655" y="1121"/>
                  </a:cubicBezTo>
                  <a:cubicBezTo>
                    <a:pt x="1663" y="1150"/>
                    <a:pt x="1663" y="1181"/>
                    <a:pt x="1660" y="1212"/>
                  </a:cubicBezTo>
                  <a:cubicBezTo>
                    <a:pt x="1653" y="1269"/>
                    <a:pt x="1645" y="1327"/>
                    <a:pt x="1637" y="1384"/>
                  </a:cubicBezTo>
                  <a:cubicBezTo>
                    <a:pt x="1634" y="1411"/>
                    <a:pt x="1630" y="1438"/>
                    <a:pt x="1629" y="1466"/>
                  </a:cubicBezTo>
                  <a:cubicBezTo>
                    <a:pt x="1627" y="1496"/>
                    <a:pt x="1638" y="1524"/>
                    <a:pt x="1653" y="1549"/>
                  </a:cubicBezTo>
                  <a:cubicBezTo>
                    <a:pt x="1671" y="1579"/>
                    <a:pt x="1694" y="1604"/>
                    <a:pt x="1719" y="1628"/>
                  </a:cubicBezTo>
                  <a:cubicBezTo>
                    <a:pt x="1731" y="1639"/>
                    <a:pt x="1736" y="1652"/>
                    <a:pt x="1731" y="1668"/>
                  </a:cubicBezTo>
                  <a:cubicBezTo>
                    <a:pt x="1724" y="1695"/>
                    <a:pt x="1691" y="1708"/>
                    <a:pt x="1670" y="1689"/>
                  </a:cubicBezTo>
                  <a:close/>
                  <a:moveTo>
                    <a:pt x="1758" y="1510"/>
                  </a:moveTo>
                  <a:cubicBezTo>
                    <a:pt x="1754" y="1530"/>
                    <a:pt x="1739" y="1542"/>
                    <a:pt x="1721" y="1543"/>
                  </a:cubicBezTo>
                  <a:cubicBezTo>
                    <a:pt x="1703" y="1543"/>
                    <a:pt x="1686" y="1532"/>
                    <a:pt x="1682" y="1515"/>
                  </a:cubicBezTo>
                  <a:cubicBezTo>
                    <a:pt x="1680" y="1507"/>
                    <a:pt x="1680" y="1499"/>
                    <a:pt x="1682" y="1492"/>
                  </a:cubicBezTo>
                  <a:cubicBezTo>
                    <a:pt x="1697" y="1420"/>
                    <a:pt x="1707" y="1349"/>
                    <a:pt x="1706" y="1276"/>
                  </a:cubicBezTo>
                  <a:cubicBezTo>
                    <a:pt x="1705" y="1219"/>
                    <a:pt x="1699" y="1163"/>
                    <a:pt x="1681" y="1109"/>
                  </a:cubicBezTo>
                  <a:cubicBezTo>
                    <a:pt x="1679" y="1103"/>
                    <a:pt x="1676" y="1096"/>
                    <a:pt x="1673" y="1090"/>
                  </a:cubicBezTo>
                  <a:cubicBezTo>
                    <a:pt x="1665" y="1069"/>
                    <a:pt x="1673" y="1047"/>
                    <a:pt x="1693" y="1038"/>
                  </a:cubicBezTo>
                  <a:cubicBezTo>
                    <a:pt x="1713" y="1029"/>
                    <a:pt x="1737" y="1037"/>
                    <a:pt x="1745" y="1058"/>
                  </a:cubicBezTo>
                  <a:cubicBezTo>
                    <a:pt x="1755" y="1085"/>
                    <a:pt x="1764" y="1112"/>
                    <a:pt x="1771" y="1140"/>
                  </a:cubicBezTo>
                  <a:cubicBezTo>
                    <a:pt x="1782" y="1188"/>
                    <a:pt x="1785" y="1237"/>
                    <a:pt x="1785" y="1286"/>
                  </a:cubicBezTo>
                  <a:cubicBezTo>
                    <a:pt x="1785" y="1362"/>
                    <a:pt x="1775" y="1436"/>
                    <a:pt x="1758" y="1510"/>
                  </a:cubicBezTo>
                  <a:close/>
                </a:path>
              </a:pathLst>
            </a:custGeom>
            <a:solidFill>
              <a:schemeClr val="accent1"/>
            </a:solidFill>
            <a:ln>
              <a:noFill/>
            </a:ln>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nvGrpSpPr>
          <p:cNvPr id="20" name="Group 19"/>
          <p:cNvGrpSpPr/>
          <p:nvPr/>
        </p:nvGrpSpPr>
        <p:grpSpPr>
          <a:xfrm>
            <a:off x="6966022" y="2862392"/>
            <a:ext cx="1426488" cy="1287601"/>
            <a:chOff x="6967960" y="3038131"/>
            <a:chExt cx="1427062" cy="1288119"/>
          </a:xfrm>
        </p:grpSpPr>
        <p:sp>
          <p:nvSpPr>
            <p:cNvPr id="138" name="Oval 137"/>
            <p:cNvSpPr/>
            <p:nvPr/>
          </p:nvSpPr>
          <p:spPr bwMode="auto">
            <a:xfrm flipH="1" flipV="1">
              <a:off x="7112980" y="3038131"/>
              <a:ext cx="1282042" cy="1288119"/>
            </a:xfrm>
            <a:prstGeom prst="ellipse">
              <a:avLst/>
            </a:prstGeom>
            <a:solidFill>
              <a:schemeClr val="bg1"/>
            </a:solid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defRPr/>
              </a:pPr>
              <a:endParaRPr lang="en-US" sz="900" kern="0" dirty="0">
                <a:solidFill>
                  <a:schemeClr val="accent1"/>
                </a:solidFill>
              </a:endParaRPr>
            </a:p>
          </p:txBody>
        </p:sp>
        <p:sp>
          <p:nvSpPr>
            <p:cNvPr id="472" name="Rectangle 471"/>
            <p:cNvSpPr/>
            <p:nvPr/>
          </p:nvSpPr>
          <p:spPr>
            <a:xfrm>
              <a:off x="6967960" y="3759640"/>
              <a:ext cx="1389270" cy="277110"/>
            </a:xfrm>
            <a:prstGeom prst="rect">
              <a:avLst/>
            </a:prstGeom>
            <a:noFill/>
          </p:spPr>
          <p:txBody>
            <a:bodyPr wrap="square" lIns="182807" tIns="0" rIns="0" bIns="0">
              <a:spAutoFit/>
            </a:bodyPr>
            <a:lstStyle/>
            <a:p>
              <a:pPr algn="ctr" defTabSz="932373">
                <a:defRPr/>
              </a:pPr>
              <a:r>
                <a:rPr lang="en-US" sz="900" b="1" kern="0" dirty="0">
                  <a:solidFill>
                    <a:schemeClr val="accent1"/>
                  </a:solidFill>
                </a:rPr>
                <a:t>POLICY ENFORCEMENT</a:t>
              </a:r>
            </a:p>
          </p:txBody>
        </p:sp>
        <p:grpSp>
          <p:nvGrpSpPr>
            <p:cNvPr id="2" name="Group 1"/>
            <p:cNvGrpSpPr/>
            <p:nvPr/>
          </p:nvGrpSpPr>
          <p:grpSpPr>
            <a:xfrm>
              <a:off x="7566660" y="3160075"/>
              <a:ext cx="365760" cy="546064"/>
              <a:chOff x="7393691" y="3113490"/>
              <a:chExt cx="462688" cy="639233"/>
            </a:xfrm>
          </p:grpSpPr>
          <p:sp>
            <p:nvSpPr>
              <p:cNvPr id="474" name="Rectangle 53"/>
              <p:cNvSpPr>
                <a:spLocks noChangeArrowheads="1"/>
              </p:cNvSpPr>
              <p:nvPr/>
            </p:nvSpPr>
            <p:spPr bwMode="auto">
              <a:xfrm>
                <a:off x="7529045" y="3443787"/>
                <a:ext cx="259543" cy="446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75" name="Rectangle 54"/>
              <p:cNvSpPr>
                <a:spLocks noChangeArrowheads="1"/>
              </p:cNvSpPr>
              <p:nvPr/>
            </p:nvSpPr>
            <p:spPr bwMode="auto">
              <a:xfrm>
                <a:off x="7529045" y="3629922"/>
                <a:ext cx="259543" cy="446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76" name="Rectangle 55"/>
              <p:cNvSpPr>
                <a:spLocks noChangeArrowheads="1"/>
              </p:cNvSpPr>
              <p:nvPr/>
            </p:nvSpPr>
            <p:spPr bwMode="auto">
              <a:xfrm>
                <a:off x="7529045" y="3536962"/>
                <a:ext cx="259543" cy="446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sp>
            <p:nvSpPr>
              <p:cNvPr id="477" name="Freeform 56"/>
              <p:cNvSpPr>
                <a:spLocks noEditPoints="1"/>
              </p:cNvSpPr>
              <p:nvPr/>
            </p:nvSpPr>
            <p:spPr bwMode="auto">
              <a:xfrm>
                <a:off x="7393691" y="3113490"/>
                <a:ext cx="462688" cy="639233"/>
              </a:xfrm>
              <a:custGeom>
                <a:avLst/>
                <a:gdLst>
                  <a:gd name="T0" fmla="*/ 1340 w 1699"/>
                  <a:gd name="T1" fmla="*/ 697 h 2518"/>
                  <a:gd name="T2" fmla="*/ 1114 w 1699"/>
                  <a:gd name="T3" fmla="*/ 684 h 2518"/>
                  <a:gd name="T4" fmla="*/ 563 w 1699"/>
                  <a:gd name="T5" fmla="*/ 0 h 2518"/>
                  <a:gd name="T6" fmla="*/ 266 w 1699"/>
                  <a:gd name="T7" fmla="*/ 1041 h 2518"/>
                  <a:gd name="T8" fmla="*/ 275 w 1699"/>
                  <a:gd name="T9" fmla="*/ 2439 h 2518"/>
                  <a:gd name="T10" fmla="*/ 296 w 1699"/>
                  <a:gd name="T11" fmla="*/ 2473 h 2518"/>
                  <a:gd name="T12" fmla="*/ 331 w 1699"/>
                  <a:gd name="T13" fmla="*/ 2499 h 2518"/>
                  <a:gd name="T14" fmla="*/ 386 w 1699"/>
                  <a:gd name="T15" fmla="*/ 2514 h 2518"/>
                  <a:gd name="T16" fmla="*/ 1591 w 1699"/>
                  <a:gd name="T17" fmla="*/ 2517 h 2518"/>
                  <a:gd name="T18" fmla="*/ 1636 w 1699"/>
                  <a:gd name="T19" fmla="*/ 2502 h 2518"/>
                  <a:gd name="T20" fmla="*/ 1671 w 1699"/>
                  <a:gd name="T21" fmla="*/ 2473 h 2518"/>
                  <a:gd name="T22" fmla="*/ 1690 w 1699"/>
                  <a:gd name="T23" fmla="*/ 2438 h 2518"/>
                  <a:gd name="T24" fmla="*/ 1699 w 1699"/>
                  <a:gd name="T25" fmla="*/ 1057 h 2518"/>
                  <a:gd name="T26" fmla="*/ 725 w 1699"/>
                  <a:gd name="T27" fmla="*/ 310 h 2518"/>
                  <a:gd name="T28" fmla="*/ 624 w 1699"/>
                  <a:gd name="T29" fmla="*/ 780 h 2518"/>
                  <a:gd name="T30" fmla="*/ 725 w 1699"/>
                  <a:gd name="T31" fmla="*/ 310 h 2518"/>
                  <a:gd name="T32" fmla="*/ 605 w 1699"/>
                  <a:gd name="T33" fmla="*/ 801 h 2518"/>
                  <a:gd name="T34" fmla="*/ 264 w 1699"/>
                  <a:gd name="T35" fmla="*/ 531 h 2518"/>
                  <a:gd name="T36" fmla="*/ 1607 w 1699"/>
                  <a:gd name="T37" fmla="*/ 2357 h 2518"/>
                  <a:gd name="T38" fmla="*/ 1592 w 1699"/>
                  <a:gd name="T39" fmla="*/ 2396 h 2518"/>
                  <a:gd name="T40" fmla="*/ 1550 w 1699"/>
                  <a:gd name="T41" fmla="*/ 2419 h 2518"/>
                  <a:gd name="T42" fmla="*/ 1540 w 1699"/>
                  <a:gd name="T43" fmla="*/ 2424 h 2518"/>
                  <a:gd name="T44" fmla="*/ 683 w 1699"/>
                  <a:gd name="T45" fmla="*/ 2425 h 2518"/>
                  <a:gd name="T46" fmla="*/ 418 w 1699"/>
                  <a:gd name="T47" fmla="*/ 2425 h 2518"/>
                  <a:gd name="T48" fmla="*/ 381 w 1699"/>
                  <a:gd name="T49" fmla="*/ 2409 h 2518"/>
                  <a:gd name="T50" fmla="*/ 368 w 1699"/>
                  <a:gd name="T51" fmla="*/ 2391 h 2518"/>
                  <a:gd name="T52" fmla="*/ 356 w 1699"/>
                  <a:gd name="T53" fmla="*/ 1087 h 2518"/>
                  <a:gd name="T54" fmla="*/ 1083 w 1699"/>
                  <a:gd name="T55" fmla="*/ 780 h 2518"/>
                  <a:gd name="T56" fmla="*/ 1281 w 1699"/>
                  <a:gd name="T57" fmla="*/ 829 h 2518"/>
                  <a:gd name="T58" fmla="*/ 1282 w 1699"/>
                  <a:gd name="T59" fmla="*/ 993 h 2518"/>
                  <a:gd name="T60" fmla="*/ 1296 w 1699"/>
                  <a:gd name="T61" fmla="*/ 1043 h 2518"/>
                  <a:gd name="T62" fmla="*/ 1322 w 1699"/>
                  <a:gd name="T63" fmla="*/ 1078 h 2518"/>
                  <a:gd name="T64" fmla="*/ 1364 w 1699"/>
                  <a:gd name="T65" fmla="*/ 1096 h 2518"/>
                  <a:gd name="T66" fmla="*/ 1607 w 1699"/>
                  <a:gd name="T67" fmla="*/ 1145 h 2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9" h="2518">
                    <a:moveTo>
                      <a:pt x="1684" y="1022"/>
                    </a:moveTo>
                    <a:cubicBezTo>
                      <a:pt x="1340" y="697"/>
                      <a:pt x="1340" y="697"/>
                      <a:pt x="1340" y="697"/>
                    </a:cubicBezTo>
                    <a:cubicBezTo>
                      <a:pt x="1331" y="689"/>
                      <a:pt x="1319" y="684"/>
                      <a:pt x="1306" y="684"/>
                    </a:cubicBezTo>
                    <a:cubicBezTo>
                      <a:pt x="1114" y="684"/>
                      <a:pt x="1114" y="684"/>
                      <a:pt x="1114" y="684"/>
                    </a:cubicBezTo>
                    <a:cubicBezTo>
                      <a:pt x="1122" y="645"/>
                      <a:pt x="1127" y="605"/>
                      <a:pt x="1127" y="563"/>
                    </a:cubicBezTo>
                    <a:cubicBezTo>
                      <a:pt x="1127" y="252"/>
                      <a:pt x="875" y="0"/>
                      <a:pt x="563" y="0"/>
                    </a:cubicBezTo>
                    <a:cubicBezTo>
                      <a:pt x="252" y="0"/>
                      <a:pt x="0" y="252"/>
                      <a:pt x="0" y="563"/>
                    </a:cubicBezTo>
                    <a:cubicBezTo>
                      <a:pt x="0" y="765"/>
                      <a:pt x="106" y="941"/>
                      <a:pt x="266" y="1041"/>
                    </a:cubicBezTo>
                    <a:cubicBezTo>
                      <a:pt x="265" y="2403"/>
                      <a:pt x="265" y="2403"/>
                      <a:pt x="265" y="2403"/>
                    </a:cubicBezTo>
                    <a:cubicBezTo>
                      <a:pt x="275" y="2439"/>
                      <a:pt x="275" y="2439"/>
                      <a:pt x="275" y="2439"/>
                    </a:cubicBezTo>
                    <a:cubicBezTo>
                      <a:pt x="277" y="2444"/>
                      <a:pt x="279" y="2450"/>
                      <a:pt x="283" y="2454"/>
                    </a:cubicBezTo>
                    <a:cubicBezTo>
                      <a:pt x="296" y="2473"/>
                      <a:pt x="296" y="2473"/>
                      <a:pt x="296" y="2473"/>
                    </a:cubicBezTo>
                    <a:cubicBezTo>
                      <a:pt x="300" y="2478"/>
                      <a:pt x="304" y="2483"/>
                      <a:pt x="310" y="2486"/>
                    </a:cubicBezTo>
                    <a:cubicBezTo>
                      <a:pt x="331" y="2499"/>
                      <a:pt x="331" y="2499"/>
                      <a:pt x="331" y="2499"/>
                    </a:cubicBezTo>
                    <a:cubicBezTo>
                      <a:pt x="335" y="2502"/>
                      <a:pt x="340" y="2504"/>
                      <a:pt x="345" y="2505"/>
                    </a:cubicBezTo>
                    <a:cubicBezTo>
                      <a:pt x="386" y="2514"/>
                      <a:pt x="386" y="2514"/>
                      <a:pt x="386" y="2514"/>
                    </a:cubicBezTo>
                    <a:cubicBezTo>
                      <a:pt x="1578" y="2518"/>
                      <a:pt x="1578" y="2518"/>
                      <a:pt x="1578" y="2518"/>
                    </a:cubicBezTo>
                    <a:cubicBezTo>
                      <a:pt x="1583" y="2518"/>
                      <a:pt x="1587" y="2518"/>
                      <a:pt x="1591" y="2517"/>
                    </a:cubicBezTo>
                    <a:cubicBezTo>
                      <a:pt x="1622" y="2508"/>
                      <a:pt x="1622" y="2508"/>
                      <a:pt x="1622" y="2508"/>
                    </a:cubicBezTo>
                    <a:cubicBezTo>
                      <a:pt x="1627" y="2507"/>
                      <a:pt x="1632" y="2505"/>
                      <a:pt x="1636" y="2502"/>
                    </a:cubicBezTo>
                    <a:cubicBezTo>
                      <a:pt x="1657" y="2488"/>
                      <a:pt x="1657" y="2488"/>
                      <a:pt x="1657" y="2488"/>
                    </a:cubicBezTo>
                    <a:cubicBezTo>
                      <a:pt x="1663" y="2484"/>
                      <a:pt x="1668" y="2479"/>
                      <a:pt x="1671" y="2473"/>
                    </a:cubicBezTo>
                    <a:cubicBezTo>
                      <a:pt x="1684" y="2453"/>
                      <a:pt x="1684" y="2453"/>
                      <a:pt x="1684" y="2453"/>
                    </a:cubicBezTo>
                    <a:cubicBezTo>
                      <a:pt x="1687" y="2448"/>
                      <a:pt x="1689" y="2443"/>
                      <a:pt x="1690" y="2438"/>
                    </a:cubicBezTo>
                    <a:cubicBezTo>
                      <a:pt x="1699" y="2395"/>
                      <a:pt x="1699" y="2395"/>
                      <a:pt x="1699" y="2395"/>
                    </a:cubicBezTo>
                    <a:cubicBezTo>
                      <a:pt x="1699" y="1057"/>
                      <a:pt x="1699" y="1057"/>
                      <a:pt x="1699" y="1057"/>
                    </a:cubicBezTo>
                    <a:cubicBezTo>
                      <a:pt x="1699" y="1044"/>
                      <a:pt x="1694" y="1031"/>
                      <a:pt x="1684" y="1022"/>
                    </a:cubicBezTo>
                    <a:close/>
                    <a:moveTo>
                      <a:pt x="725" y="310"/>
                    </a:moveTo>
                    <a:cubicBezTo>
                      <a:pt x="856" y="310"/>
                      <a:pt x="856" y="310"/>
                      <a:pt x="856" y="310"/>
                    </a:cubicBezTo>
                    <a:cubicBezTo>
                      <a:pt x="624" y="780"/>
                      <a:pt x="624" y="780"/>
                      <a:pt x="624" y="780"/>
                    </a:cubicBezTo>
                    <a:cubicBezTo>
                      <a:pt x="545" y="671"/>
                      <a:pt x="545" y="671"/>
                      <a:pt x="545" y="671"/>
                    </a:cubicBezTo>
                    <a:lnTo>
                      <a:pt x="725" y="310"/>
                    </a:lnTo>
                    <a:close/>
                    <a:moveTo>
                      <a:pt x="408" y="531"/>
                    </a:moveTo>
                    <a:cubicBezTo>
                      <a:pt x="605" y="801"/>
                      <a:pt x="605" y="801"/>
                      <a:pt x="605" y="801"/>
                    </a:cubicBezTo>
                    <a:cubicBezTo>
                      <a:pt x="461" y="801"/>
                      <a:pt x="461" y="801"/>
                      <a:pt x="461" y="801"/>
                    </a:cubicBezTo>
                    <a:cubicBezTo>
                      <a:pt x="264" y="531"/>
                      <a:pt x="264" y="531"/>
                      <a:pt x="264" y="531"/>
                    </a:cubicBezTo>
                    <a:lnTo>
                      <a:pt x="408" y="531"/>
                    </a:lnTo>
                    <a:close/>
                    <a:moveTo>
                      <a:pt x="1607" y="2357"/>
                    </a:moveTo>
                    <a:cubicBezTo>
                      <a:pt x="1607" y="2366"/>
                      <a:pt x="1605" y="2375"/>
                      <a:pt x="1600" y="2382"/>
                    </a:cubicBezTo>
                    <a:cubicBezTo>
                      <a:pt x="1592" y="2396"/>
                      <a:pt x="1592" y="2396"/>
                      <a:pt x="1592" y="2396"/>
                    </a:cubicBezTo>
                    <a:cubicBezTo>
                      <a:pt x="1587" y="2403"/>
                      <a:pt x="1581" y="2409"/>
                      <a:pt x="1574" y="2413"/>
                    </a:cubicBezTo>
                    <a:cubicBezTo>
                      <a:pt x="1566" y="2417"/>
                      <a:pt x="1558" y="2419"/>
                      <a:pt x="1550" y="2419"/>
                    </a:cubicBezTo>
                    <a:cubicBezTo>
                      <a:pt x="1553" y="2431"/>
                      <a:pt x="1553" y="2431"/>
                      <a:pt x="1553" y="2431"/>
                    </a:cubicBezTo>
                    <a:cubicBezTo>
                      <a:pt x="1540" y="2424"/>
                      <a:pt x="1540" y="2424"/>
                      <a:pt x="1540" y="2424"/>
                    </a:cubicBezTo>
                    <a:cubicBezTo>
                      <a:pt x="692" y="2424"/>
                      <a:pt x="692" y="2424"/>
                      <a:pt x="692" y="2424"/>
                    </a:cubicBezTo>
                    <a:cubicBezTo>
                      <a:pt x="689" y="2424"/>
                      <a:pt x="686" y="2425"/>
                      <a:pt x="683" y="2425"/>
                    </a:cubicBezTo>
                    <a:cubicBezTo>
                      <a:pt x="683" y="2425"/>
                      <a:pt x="683" y="2425"/>
                      <a:pt x="683" y="2425"/>
                    </a:cubicBezTo>
                    <a:cubicBezTo>
                      <a:pt x="418" y="2425"/>
                      <a:pt x="418" y="2425"/>
                      <a:pt x="418" y="2425"/>
                    </a:cubicBezTo>
                    <a:cubicBezTo>
                      <a:pt x="407" y="2425"/>
                      <a:pt x="396" y="2421"/>
                      <a:pt x="387" y="2414"/>
                    </a:cubicBezTo>
                    <a:cubicBezTo>
                      <a:pt x="381" y="2409"/>
                      <a:pt x="381" y="2409"/>
                      <a:pt x="381" y="2409"/>
                    </a:cubicBezTo>
                    <a:cubicBezTo>
                      <a:pt x="376" y="2405"/>
                      <a:pt x="372" y="2400"/>
                      <a:pt x="369" y="2394"/>
                    </a:cubicBezTo>
                    <a:cubicBezTo>
                      <a:pt x="368" y="2391"/>
                      <a:pt x="368" y="2391"/>
                      <a:pt x="368" y="2391"/>
                    </a:cubicBezTo>
                    <a:cubicBezTo>
                      <a:pt x="364" y="2384"/>
                      <a:pt x="362" y="2358"/>
                      <a:pt x="362" y="2350"/>
                    </a:cubicBezTo>
                    <a:cubicBezTo>
                      <a:pt x="356" y="1087"/>
                      <a:pt x="356" y="1087"/>
                      <a:pt x="356" y="1087"/>
                    </a:cubicBezTo>
                    <a:cubicBezTo>
                      <a:pt x="420" y="1112"/>
                      <a:pt x="490" y="1127"/>
                      <a:pt x="563" y="1127"/>
                    </a:cubicBezTo>
                    <a:cubicBezTo>
                      <a:pt x="798" y="1127"/>
                      <a:pt x="998" y="984"/>
                      <a:pt x="1083" y="780"/>
                    </a:cubicBezTo>
                    <a:cubicBezTo>
                      <a:pt x="1232" y="780"/>
                      <a:pt x="1232" y="780"/>
                      <a:pt x="1232" y="780"/>
                    </a:cubicBezTo>
                    <a:cubicBezTo>
                      <a:pt x="1259" y="780"/>
                      <a:pt x="1281" y="802"/>
                      <a:pt x="1281" y="829"/>
                    </a:cubicBezTo>
                    <a:cubicBezTo>
                      <a:pt x="1281" y="982"/>
                      <a:pt x="1281" y="982"/>
                      <a:pt x="1281" y="982"/>
                    </a:cubicBezTo>
                    <a:cubicBezTo>
                      <a:pt x="1281" y="986"/>
                      <a:pt x="1281" y="990"/>
                      <a:pt x="1282" y="993"/>
                    </a:cubicBezTo>
                    <a:cubicBezTo>
                      <a:pt x="1290" y="1028"/>
                      <a:pt x="1290" y="1028"/>
                      <a:pt x="1290" y="1028"/>
                    </a:cubicBezTo>
                    <a:cubicBezTo>
                      <a:pt x="1291" y="1034"/>
                      <a:pt x="1294" y="1039"/>
                      <a:pt x="1296" y="1043"/>
                    </a:cubicBezTo>
                    <a:cubicBezTo>
                      <a:pt x="1309" y="1064"/>
                      <a:pt x="1309" y="1064"/>
                      <a:pt x="1309" y="1064"/>
                    </a:cubicBezTo>
                    <a:cubicBezTo>
                      <a:pt x="1313" y="1070"/>
                      <a:pt x="1317" y="1074"/>
                      <a:pt x="1322" y="1078"/>
                    </a:cubicBezTo>
                    <a:cubicBezTo>
                      <a:pt x="1335" y="1087"/>
                      <a:pt x="1335" y="1087"/>
                      <a:pt x="1335" y="1087"/>
                    </a:cubicBezTo>
                    <a:cubicBezTo>
                      <a:pt x="1343" y="1093"/>
                      <a:pt x="1353" y="1096"/>
                      <a:pt x="1364" y="1096"/>
                    </a:cubicBezTo>
                    <a:cubicBezTo>
                      <a:pt x="1559" y="1096"/>
                      <a:pt x="1559" y="1096"/>
                      <a:pt x="1559" y="1096"/>
                    </a:cubicBezTo>
                    <a:cubicBezTo>
                      <a:pt x="1585" y="1096"/>
                      <a:pt x="1607" y="1118"/>
                      <a:pt x="1607" y="1145"/>
                    </a:cubicBezTo>
                    <a:lnTo>
                      <a:pt x="1607" y="2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900" kern="0" dirty="0">
                  <a:solidFill>
                    <a:schemeClr val="accent1"/>
                  </a:solidFill>
                </a:endParaRPr>
              </a:p>
            </p:txBody>
          </p:sp>
        </p:grpSp>
      </p:grpSp>
      <p:sp>
        <p:nvSpPr>
          <p:cNvPr id="154" name="Rectangle 153"/>
          <p:cNvSpPr/>
          <p:nvPr/>
        </p:nvSpPr>
        <p:spPr>
          <a:xfrm>
            <a:off x="6648992" y="2773027"/>
            <a:ext cx="3615140" cy="1353960"/>
          </a:xfrm>
          <a:prstGeom prst="rect">
            <a:avLst/>
          </a:prstGeom>
          <a:noFill/>
        </p:spPr>
        <p:txBody>
          <a:bodyPr wrap="square" lIns="182807" tIns="0" rIns="0" bIns="0">
            <a:spAutoFit/>
          </a:bodyPr>
          <a:lstStyle/>
          <a:p>
            <a:pPr algn="ctr" defTabSz="932373">
              <a:defRPr/>
            </a:pPr>
            <a:r>
              <a:rPr lang="en-US" sz="4399" kern="0" dirty="0">
                <a:solidFill>
                  <a:schemeClr val="bg1"/>
                </a:solidFill>
                <a:latin typeface="+mj-lt"/>
              </a:rPr>
              <a:t>Full Data Lifecycle</a:t>
            </a:r>
          </a:p>
        </p:txBody>
      </p:sp>
    </p:spTree>
    <p:extLst>
      <p:ext uri="{BB962C8B-B14F-4D97-AF65-F5344CB8AC3E}">
        <p14:creationId xmlns:p14="http://schemas.microsoft.com/office/powerpoint/2010/main" val="209114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par>
                                <p:cTn id="9" presetID="42" presetClass="path" presetSubtype="0" accel="50000" decel="50000" fill="hold" nodeType="withEffect">
                                  <p:stCondLst>
                                    <p:cond delay="0"/>
                                  </p:stCondLst>
                                  <p:childTnLst>
                                    <p:animMotion origin="layout" path="M 3.33333E-6 -2.96296E-6 L 0.60872 -0.34236 " pathEditMode="relative" rAng="0" ptsTypes="AA">
                                      <p:cBhvr>
                                        <p:cTn id="10" dur="2000" fill="hold"/>
                                        <p:tgtEl>
                                          <p:spTgt spid="21"/>
                                        </p:tgtEl>
                                        <p:attrNameLst>
                                          <p:attrName>ppt_x</p:attrName>
                                          <p:attrName>ppt_y</p:attrName>
                                        </p:attrNameLst>
                                      </p:cBhvr>
                                      <p:rCtr x="30430" y="-17153"/>
                                    </p:animMotion>
                                  </p:childTnLst>
                                </p:cTn>
                              </p:par>
                              <p:par>
                                <p:cTn id="11" presetID="42" presetClass="path" presetSubtype="0" accel="50000" decel="50000" fill="hold" nodeType="withEffect">
                                  <p:stCondLst>
                                    <p:cond delay="0"/>
                                  </p:stCondLst>
                                  <p:childTnLst>
                                    <p:animMotion origin="layout" path="M 3.33333E-6 -1.11111E-6 L 0.64205 -0.18148 " pathEditMode="relative" rAng="0" ptsTypes="AA">
                                      <p:cBhvr>
                                        <p:cTn id="12" dur="2000" fill="hold"/>
                                        <p:tgtEl>
                                          <p:spTgt spid="22"/>
                                        </p:tgtEl>
                                        <p:attrNameLst>
                                          <p:attrName>ppt_x</p:attrName>
                                          <p:attrName>ppt_y</p:attrName>
                                        </p:attrNameLst>
                                      </p:cBhvr>
                                      <p:rCtr x="32096" y="-9074"/>
                                    </p:animMotion>
                                  </p:childTnLst>
                                </p:cTn>
                              </p:par>
                              <p:par>
                                <p:cTn id="13" presetID="42" presetClass="path" presetSubtype="0" accel="50000" decel="50000" fill="hold" nodeType="withEffect">
                                  <p:stCondLst>
                                    <p:cond delay="0"/>
                                  </p:stCondLst>
                                  <p:childTnLst>
                                    <p:animMotion origin="layout" path="M 2.91667E-6 3.33333E-6 L 0.51133 0.08981 " pathEditMode="relative" rAng="0" ptsTypes="AA">
                                      <p:cBhvr>
                                        <p:cTn id="14" dur="2000" fill="hold"/>
                                        <p:tgtEl>
                                          <p:spTgt spid="17"/>
                                        </p:tgtEl>
                                        <p:attrNameLst>
                                          <p:attrName>ppt_x</p:attrName>
                                          <p:attrName>ppt_y</p:attrName>
                                        </p:attrNameLst>
                                      </p:cBhvr>
                                      <p:rCtr x="25560" y="4491"/>
                                    </p:animMotion>
                                  </p:childTnLst>
                                </p:cTn>
                              </p:par>
                              <p:par>
                                <p:cTn id="15" presetID="42" presetClass="path" presetSubtype="0" accel="50000" decel="50000" fill="hold" nodeType="withEffect">
                                  <p:stCondLst>
                                    <p:cond delay="0"/>
                                  </p:stCondLst>
                                  <p:childTnLst>
                                    <p:animMotion origin="layout" path="M 2.08333E-7 4.81481E-6 L 0.2763 0.29814 " pathEditMode="relative" rAng="0" ptsTypes="AA">
                                      <p:cBhvr>
                                        <p:cTn id="16" dur="2000" fill="hold"/>
                                        <p:tgtEl>
                                          <p:spTgt spid="18"/>
                                        </p:tgtEl>
                                        <p:attrNameLst>
                                          <p:attrName>ppt_x</p:attrName>
                                          <p:attrName>ppt_y</p:attrName>
                                        </p:attrNameLst>
                                      </p:cBhvr>
                                      <p:rCtr x="13815" y="14907"/>
                                    </p:animMotion>
                                  </p:childTnLst>
                                </p:cTn>
                              </p:par>
                              <p:par>
                                <p:cTn id="17" presetID="42" presetClass="path" presetSubtype="0" accel="50000" decel="50000" fill="hold" nodeType="withEffect">
                                  <p:stCondLst>
                                    <p:cond delay="0"/>
                                  </p:stCondLst>
                                  <p:childTnLst>
                                    <p:animMotion origin="layout" path="M 2.08333E-6 -1.11111E-6 L -0.00977 0.29352 " pathEditMode="relative" rAng="0" ptsTypes="AA">
                                      <p:cBhvr>
                                        <p:cTn id="18" dur="2000" fill="hold"/>
                                        <p:tgtEl>
                                          <p:spTgt spid="20"/>
                                        </p:tgtEl>
                                        <p:attrNameLst>
                                          <p:attrName>ppt_x</p:attrName>
                                          <p:attrName>ppt_y</p:attrName>
                                        </p:attrNameLst>
                                      </p:cBhvr>
                                      <p:rCtr x="-495" y="14676"/>
                                    </p:animMotion>
                                  </p:childTnLst>
                                </p:cTn>
                              </p:par>
                              <p:par>
                                <p:cTn id="19" presetID="42" presetClass="path" presetSubtype="0" accel="50000" decel="50000" fill="hold" nodeType="withEffect">
                                  <p:stCondLst>
                                    <p:cond delay="0"/>
                                  </p:stCondLst>
                                  <p:childTnLst>
                                    <p:animMotion origin="layout" path="M -3.75E-6 -2.59259E-6 L -0.2401 0.09144 " pathEditMode="relative" rAng="0" ptsTypes="AA">
                                      <p:cBhvr>
                                        <p:cTn id="20" dur="2000" fill="hold"/>
                                        <p:tgtEl>
                                          <p:spTgt spid="16"/>
                                        </p:tgtEl>
                                        <p:attrNameLst>
                                          <p:attrName>ppt_x</p:attrName>
                                          <p:attrName>ppt_y</p:attrName>
                                        </p:attrNameLst>
                                      </p:cBhvr>
                                      <p:rCtr x="-12005" y="4560"/>
                                    </p:animMotion>
                                  </p:childTnLst>
                                </p:cTn>
                              </p:par>
                              <p:par>
                                <p:cTn id="21" presetID="42" presetClass="path" presetSubtype="0" accel="50000" decel="50000" fill="hold" nodeType="withEffect">
                                  <p:stCondLst>
                                    <p:cond delay="0"/>
                                  </p:stCondLst>
                                  <p:childTnLst>
                                    <p:animMotion origin="layout" path="M 1.66667E-6 -1.48148E-6 L -0.35938 -0.18356 " pathEditMode="relative" rAng="0" ptsTypes="AA">
                                      <p:cBhvr>
                                        <p:cTn id="22" dur="2000" fill="hold"/>
                                        <p:tgtEl>
                                          <p:spTgt spid="15"/>
                                        </p:tgtEl>
                                        <p:attrNameLst>
                                          <p:attrName>ppt_x</p:attrName>
                                          <p:attrName>ppt_y</p:attrName>
                                        </p:attrNameLst>
                                      </p:cBhvr>
                                      <p:rCtr x="-17969" y="-9190"/>
                                    </p:animMotion>
                                  </p:childTnLst>
                                </p:cTn>
                              </p:par>
                              <p:par>
                                <p:cTn id="23" presetID="10" presetClass="exit" presetSubtype="0" fill="hold" nodeType="with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20" presetClass="entr"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wedge">
                                      <p:cBhvr>
                                        <p:cTn id="28" dur="2000"/>
                                        <p:tgtEl>
                                          <p:spTgt spid="84"/>
                                        </p:tgtEl>
                                      </p:cBhvr>
                                    </p:animEffect>
                                  </p:childTnLst>
                                </p:cTn>
                              </p:par>
                              <p:par>
                                <p:cTn id="29" presetID="10" presetClass="exit" presetSubtype="0" fill="hold" grpId="0" nodeType="withEffect">
                                  <p:stCondLst>
                                    <p:cond delay="0"/>
                                  </p:stCondLst>
                                  <p:childTnLst>
                                    <p:animEffect transition="out" filter="fade">
                                      <p:cBhvr>
                                        <p:cTn id="30" dur="500"/>
                                        <p:tgtEl>
                                          <p:spTgt spid="491"/>
                                        </p:tgtEl>
                                      </p:cBhvr>
                                    </p:animEffect>
                                    <p:set>
                                      <p:cBhvr>
                                        <p:cTn id="31" dur="1" fill="hold">
                                          <p:stCondLst>
                                            <p:cond delay="499"/>
                                          </p:stCondLst>
                                        </p:cTn>
                                        <p:tgtEl>
                                          <p:spTgt spid="49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83"/>
                                        </p:tgtEl>
                                      </p:cBhvr>
                                    </p:animEffect>
                                    <p:set>
                                      <p:cBhvr>
                                        <p:cTn id="34" dur="1" fill="hold">
                                          <p:stCondLst>
                                            <p:cond delay="499"/>
                                          </p:stCondLst>
                                        </p:cTn>
                                        <p:tgtEl>
                                          <p:spTgt spid="83"/>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72"/>
                                        </p:tgtEl>
                                      </p:cBhvr>
                                    </p:animEffect>
                                    <p:set>
                                      <p:cBhvr>
                                        <p:cTn id="37" dur="1" fill="hold">
                                          <p:stCondLst>
                                            <p:cond delay="499"/>
                                          </p:stCondLst>
                                        </p:cTn>
                                        <p:tgtEl>
                                          <p:spTgt spid="72"/>
                                        </p:tgtEl>
                                        <p:attrNameLst>
                                          <p:attrName>style.visibility</p:attrName>
                                        </p:attrNameLst>
                                      </p:cBhvr>
                                      <p:to>
                                        <p:strVal val="hidden"/>
                                      </p:to>
                                    </p:se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54"/>
                                        </p:tgtEl>
                                        <p:attrNameLst>
                                          <p:attrName>style.visibility</p:attrName>
                                        </p:attrNameLst>
                                      </p:cBhvr>
                                      <p:to>
                                        <p:strVal val="visible"/>
                                      </p:to>
                                    </p:set>
                                    <p:animEffect transition="in" filter="fade">
                                      <p:cBhvr>
                                        <p:cTn id="41"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72" grpId="0"/>
      <p:bldP spid="83" grpId="0"/>
      <p:bldP spid="491" grpId="0"/>
      <p:bldP spid="1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spect="1"/>
          </p:cNvSpPr>
          <p:nvPr/>
        </p:nvSpPr>
        <p:spPr>
          <a:xfrm>
            <a:off x="4227347" y="1740498"/>
            <a:ext cx="3571524" cy="688432"/>
          </a:xfrm>
          <a:prstGeom prst="rect">
            <a:avLst/>
          </a:prstGeom>
          <a:noFill/>
        </p:spPr>
        <p:txBody>
          <a:bodyPr wrap="square" lIns="182807" tIns="137105" rIns="182807" bIns="46615">
            <a:noAutofit/>
          </a:bodyPr>
          <a:lstStyle/>
          <a:p>
            <a:pPr algn="ctr" defTabSz="914038">
              <a:lnSpc>
                <a:spcPts val="3478"/>
              </a:lnSpc>
              <a:defRPr/>
            </a:pPr>
            <a:r>
              <a:rPr lang="en-US" sz="3199" kern="0" dirty="0">
                <a:solidFill>
                  <a:schemeClr val="bg1"/>
                </a:solidFill>
                <a:effectLst>
                  <a:outerShdw blurRad="38100" dist="38100" dir="2700000" algn="tl">
                    <a:srgbClr val="000000">
                      <a:alpha val="43137"/>
                    </a:srgbClr>
                  </a:outerShdw>
                </a:effectLst>
                <a:latin typeface="+mj-lt"/>
                <a:ea typeface="Segoe Pro Light" charset="0"/>
                <a:cs typeface="Segoe Pro Light" charset="0"/>
              </a:rPr>
              <a:t>Classification</a:t>
            </a:r>
            <a:endParaRPr lang="en-US" sz="3199" dirty="0">
              <a:solidFill>
                <a:schemeClr val="bg1"/>
              </a:solidFill>
              <a:effectLst>
                <a:outerShdw blurRad="38100" dist="38100" dir="2700000" algn="tl">
                  <a:srgbClr val="000000">
                    <a:alpha val="43137"/>
                  </a:srgbClr>
                </a:outerShdw>
              </a:effectLst>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p:txBody>
      </p:sp>
      <p:sp>
        <p:nvSpPr>
          <p:cNvPr id="9" name="Rectangle 8"/>
          <p:cNvSpPr>
            <a:spLocks noChangeAspect="1"/>
          </p:cNvSpPr>
          <p:nvPr/>
        </p:nvSpPr>
        <p:spPr>
          <a:xfrm>
            <a:off x="1" y="2980904"/>
            <a:ext cx="3570853" cy="688432"/>
          </a:xfrm>
          <a:prstGeom prst="rect">
            <a:avLst/>
          </a:prstGeom>
          <a:noFill/>
        </p:spPr>
        <p:txBody>
          <a:bodyPr wrap="square" lIns="182807" tIns="137105" rIns="182807" bIns="46615">
            <a:noAutofit/>
          </a:bodyPr>
          <a:lstStyle/>
          <a:p>
            <a:pPr algn="ctr" defTabSz="914038">
              <a:lnSpc>
                <a:spcPts val="3478"/>
              </a:lnSpc>
              <a:defRPr/>
            </a:pPr>
            <a:r>
              <a:rPr lang="en-US" sz="3199" kern="0" dirty="0">
                <a:solidFill>
                  <a:schemeClr val="bg1"/>
                </a:solidFill>
                <a:latin typeface="+mj-lt"/>
                <a:ea typeface="Segoe Pro Light" charset="0"/>
                <a:cs typeface="Segoe Pro Light" charset="0"/>
              </a:rPr>
              <a:t>+ Automation</a:t>
            </a:r>
            <a:endParaRPr lang="en-US" sz="3199" dirty="0">
              <a:solidFill>
                <a:schemeClr val="bg1"/>
              </a:solidFill>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p:txBody>
      </p:sp>
      <p:sp>
        <p:nvSpPr>
          <p:cNvPr id="12" name="Rectangle 11"/>
          <p:cNvSpPr>
            <a:spLocks noChangeAspect="1"/>
          </p:cNvSpPr>
          <p:nvPr/>
        </p:nvSpPr>
        <p:spPr>
          <a:xfrm>
            <a:off x="2883864" y="2980904"/>
            <a:ext cx="3550131" cy="688432"/>
          </a:xfrm>
          <a:prstGeom prst="rect">
            <a:avLst/>
          </a:prstGeom>
          <a:noFill/>
        </p:spPr>
        <p:txBody>
          <a:bodyPr wrap="square" lIns="182807" tIns="137105" rIns="182807" bIns="46615">
            <a:noAutofit/>
          </a:bodyPr>
          <a:lstStyle/>
          <a:p>
            <a:pPr algn="ctr" defTabSz="914038">
              <a:lnSpc>
                <a:spcPts val="3478"/>
              </a:lnSpc>
              <a:defRPr/>
            </a:pPr>
            <a:r>
              <a:rPr lang="en-US" sz="3199" kern="0" dirty="0">
                <a:solidFill>
                  <a:schemeClr val="bg1"/>
                </a:solidFill>
                <a:latin typeface="+mj-lt"/>
                <a:ea typeface="Segoe Pro Light" charset="0"/>
                <a:cs typeface="Segoe Pro Light" charset="0"/>
              </a:rPr>
              <a:t>+ Protection</a:t>
            </a:r>
            <a:endParaRPr lang="en-US" sz="3199" dirty="0">
              <a:solidFill>
                <a:schemeClr val="bg1"/>
              </a:solidFill>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p:txBody>
      </p:sp>
      <p:sp>
        <p:nvSpPr>
          <p:cNvPr id="15" name="Rectangle 14"/>
          <p:cNvSpPr>
            <a:spLocks noChangeAspect="1"/>
          </p:cNvSpPr>
          <p:nvPr/>
        </p:nvSpPr>
        <p:spPr>
          <a:xfrm>
            <a:off x="5747006" y="2980904"/>
            <a:ext cx="3571523" cy="688432"/>
          </a:xfrm>
          <a:prstGeom prst="rect">
            <a:avLst/>
          </a:prstGeom>
          <a:noFill/>
        </p:spPr>
        <p:txBody>
          <a:bodyPr wrap="square" lIns="182807" tIns="137105" rIns="182807" bIns="46615">
            <a:noAutofit/>
          </a:bodyPr>
          <a:lstStyle/>
          <a:p>
            <a:pPr algn="ctr" defTabSz="914038">
              <a:lnSpc>
                <a:spcPts val="3478"/>
              </a:lnSpc>
              <a:defRPr/>
            </a:pPr>
            <a:r>
              <a:rPr lang="en-US" sz="3199" kern="0" dirty="0">
                <a:solidFill>
                  <a:schemeClr val="bg1"/>
                </a:solidFill>
                <a:latin typeface="+mj-lt"/>
                <a:ea typeface="Segoe Pro Light" charset="0"/>
                <a:cs typeface="Segoe Pro Light" charset="0"/>
              </a:rPr>
              <a:t>+ Reporting</a:t>
            </a:r>
            <a:endParaRPr lang="en-US" sz="3199" dirty="0">
              <a:solidFill>
                <a:schemeClr val="bg1"/>
              </a:solidFill>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p:txBody>
      </p:sp>
      <p:sp>
        <p:nvSpPr>
          <p:cNvPr id="17" name="Rectangle 16"/>
          <p:cNvSpPr>
            <a:spLocks noChangeAspect="1"/>
          </p:cNvSpPr>
          <p:nvPr/>
        </p:nvSpPr>
        <p:spPr>
          <a:xfrm>
            <a:off x="8631541" y="2980904"/>
            <a:ext cx="3557285" cy="688432"/>
          </a:xfrm>
          <a:prstGeom prst="rect">
            <a:avLst/>
          </a:prstGeom>
          <a:noFill/>
        </p:spPr>
        <p:txBody>
          <a:bodyPr wrap="square" lIns="182807" tIns="137105" rIns="182807" bIns="46615">
            <a:noAutofit/>
          </a:bodyPr>
          <a:lstStyle/>
          <a:p>
            <a:pPr algn="ctr" defTabSz="914038">
              <a:lnSpc>
                <a:spcPts val="3478"/>
              </a:lnSpc>
              <a:defRPr/>
            </a:pPr>
            <a:r>
              <a:rPr lang="en-US" sz="3199" kern="0" dirty="0">
                <a:solidFill>
                  <a:schemeClr val="bg1"/>
                </a:solidFill>
                <a:latin typeface="+mj-lt"/>
                <a:ea typeface="Segoe Pro Light" charset="0"/>
                <a:cs typeface="Segoe Pro Light" charset="0"/>
              </a:rPr>
              <a:t>+ Collaboration</a:t>
            </a:r>
            <a:endParaRPr lang="en-US" sz="3199" dirty="0">
              <a:solidFill>
                <a:schemeClr val="bg1"/>
              </a:solidFill>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a:p>
            <a:pPr algn="ctr" defTabSz="914038">
              <a:lnSpc>
                <a:spcPts val="3478"/>
              </a:lnSpc>
              <a:defRPr/>
            </a:pPr>
            <a:endParaRPr lang="en-US" sz="3199" dirty="0">
              <a:latin typeface="+mj-lt"/>
              <a:ea typeface="Segoe Pro Light" charset="0"/>
              <a:cs typeface="Segoe Pro Light" charset="0"/>
            </a:endParaRPr>
          </a:p>
        </p:txBody>
      </p:sp>
    </p:spTree>
    <p:extLst>
      <p:ext uri="{BB962C8B-B14F-4D97-AF65-F5344CB8AC3E}">
        <p14:creationId xmlns:p14="http://schemas.microsoft.com/office/powerpoint/2010/main" val="38823015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313" y="2703513"/>
            <a:ext cx="11649075" cy="1158875"/>
          </a:xfrm>
        </p:spPr>
        <p:txBody>
          <a:bodyPr/>
          <a:lstStyle/>
          <a:p>
            <a:r>
              <a:rPr lang="en-US" dirty="0"/>
              <a:t>Classification</a:t>
            </a:r>
          </a:p>
        </p:txBody>
      </p:sp>
    </p:spTree>
    <p:extLst>
      <p:ext uri="{BB962C8B-B14F-4D97-AF65-F5344CB8AC3E}">
        <p14:creationId xmlns:p14="http://schemas.microsoft.com/office/powerpoint/2010/main" val="28329904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Freeform 38"/>
          <p:cNvSpPr>
            <a:spLocks/>
          </p:cNvSpPr>
          <p:nvPr/>
        </p:nvSpPr>
        <p:spPr bwMode="auto">
          <a:xfrm>
            <a:off x="1947752" y="1986398"/>
            <a:ext cx="2713065" cy="170312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
        <p:nvSpPr>
          <p:cNvPr id="55" name="Freeform 5"/>
          <p:cNvSpPr>
            <a:spLocks noEditPoints="1"/>
          </p:cNvSpPr>
          <p:nvPr/>
        </p:nvSpPr>
        <p:spPr bwMode="auto">
          <a:xfrm>
            <a:off x="2805498" y="2687321"/>
            <a:ext cx="312175" cy="297870"/>
          </a:xfrm>
          <a:custGeom>
            <a:avLst/>
            <a:gdLst>
              <a:gd name="T0" fmla="*/ 410 w 821"/>
              <a:gd name="T1" fmla="*/ 0 h 821"/>
              <a:gd name="T2" fmla="*/ 0 w 821"/>
              <a:gd name="T3" fmla="*/ 411 h 821"/>
              <a:gd name="T4" fmla="*/ 410 w 821"/>
              <a:gd name="T5" fmla="*/ 821 h 821"/>
              <a:gd name="T6" fmla="*/ 821 w 821"/>
              <a:gd name="T7" fmla="*/ 411 h 821"/>
              <a:gd name="T8" fmla="*/ 410 w 821"/>
              <a:gd name="T9" fmla="*/ 0 h 821"/>
              <a:gd name="T10" fmla="*/ 336 w 821"/>
              <a:gd name="T11" fmla="*/ 584 h 821"/>
              <a:gd name="T12" fmla="*/ 192 w 821"/>
              <a:gd name="T13" fmla="*/ 387 h 821"/>
              <a:gd name="T14" fmla="*/ 297 w 821"/>
              <a:gd name="T15" fmla="*/ 387 h 821"/>
              <a:gd name="T16" fmla="*/ 440 w 821"/>
              <a:gd name="T17" fmla="*/ 584 h 821"/>
              <a:gd name="T18" fmla="*/ 336 w 821"/>
              <a:gd name="T19" fmla="*/ 584 h 821"/>
              <a:gd name="T20" fmla="*/ 455 w 821"/>
              <a:gd name="T21" fmla="*/ 569 h 821"/>
              <a:gd name="T22" fmla="*/ 397 w 821"/>
              <a:gd name="T23" fmla="*/ 489 h 821"/>
              <a:gd name="T24" fmla="*/ 528 w 821"/>
              <a:gd name="T25" fmla="*/ 226 h 821"/>
              <a:gd name="T26" fmla="*/ 623 w 821"/>
              <a:gd name="T27" fmla="*/ 226 h 821"/>
              <a:gd name="T28" fmla="*/ 455 w 821"/>
              <a:gd name="T29" fmla="*/ 569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1" h="821">
                <a:moveTo>
                  <a:pt x="410" y="0"/>
                </a:moveTo>
                <a:cubicBezTo>
                  <a:pt x="184" y="0"/>
                  <a:pt x="0" y="184"/>
                  <a:pt x="0" y="411"/>
                </a:cubicBezTo>
                <a:cubicBezTo>
                  <a:pt x="0" y="637"/>
                  <a:pt x="184" y="821"/>
                  <a:pt x="410" y="821"/>
                </a:cubicBezTo>
                <a:cubicBezTo>
                  <a:pt x="637" y="821"/>
                  <a:pt x="821" y="637"/>
                  <a:pt x="821" y="411"/>
                </a:cubicBezTo>
                <a:cubicBezTo>
                  <a:pt x="821" y="184"/>
                  <a:pt x="637" y="0"/>
                  <a:pt x="410" y="0"/>
                </a:cubicBezTo>
                <a:close/>
                <a:moveTo>
                  <a:pt x="336" y="584"/>
                </a:moveTo>
                <a:cubicBezTo>
                  <a:pt x="192" y="387"/>
                  <a:pt x="192" y="387"/>
                  <a:pt x="192" y="387"/>
                </a:cubicBezTo>
                <a:cubicBezTo>
                  <a:pt x="297" y="387"/>
                  <a:pt x="297" y="387"/>
                  <a:pt x="297" y="387"/>
                </a:cubicBezTo>
                <a:cubicBezTo>
                  <a:pt x="440" y="584"/>
                  <a:pt x="440" y="584"/>
                  <a:pt x="440" y="584"/>
                </a:cubicBezTo>
                <a:lnTo>
                  <a:pt x="336" y="584"/>
                </a:lnTo>
                <a:close/>
                <a:moveTo>
                  <a:pt x="455" y="569"/>
                </a:moveTo>
                <a:cubicBezTo>
                  <a:pt x="397" y="489"/>
                  <a:pt x="397" y="489"/>
                  <a:pt x="397" y="489"/>
                </a:cubicBezTo>
                <a:cubicBezTo>
                  <a:pt x="528" y="226"/>
                  <a:pt x="528" y="226"/>
                  <a:pt x="528" y="226"/>
                </a:cubicBezTo>
                <a:cubicBezTo>
                  <a:pt x="623" y="226"/>
                  <a:pt x="623" y="226"/>
                  <a:pt x="623" y="226"/>
                </a:cubicBezTo>
                <a:lnTo>
                  <a:pt x="455" y="56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defRPr/>
            </a:pPr>
            <a:endParaRPr lang="en-US" sz="1799" kern="0">
              <a:ln>
                <a:solidFill>
                  <a:sysClr val="windowText" lastClr="000000"/>
                </a:solidFill>
              </a:ln>
              <a:solidFill>
                <a:sysClr val="windowText" lastClr="000000"/>
              </a:solidFill>
            </a:endParaRPr>
          </a:p>
        </p:txBody>
      </p:sp>
      <p:sp>
        <p:nvSpPr>
          <p:cNvPr id="56" name="Freeform 6"/>
          <p:cNvSpPr>
            <a:spLocks/>
          </p:cNvSpPr>
          <p:nvPr/>
        </p:nvSpPr>
        <p:spPr bwMode="auto">
          <a:xfrm>
            <a:off x="2454587" y="2256066"/>
            <a:ext cx="531486" cy="644364"/>
          </a:xfrm>
          <a:custGeom>
            <a:avLst/>
            <a:gdLst>
              <a:gd name="T0" fmla="*/ 872 w 1398"/>
              <a:gd name="T1" fmla="*/ 1776 h 1776"/>
              <a:gd name="T2" fmla="*/ 867 w 1398"/>
              <a:gd name="T3" fmla="*/ 1711 h 1776"/>
              <a:gd name="T4" fmla="*/ 1304 w 1398"/>
              <a:gd name="T5" fmla="*/ 1273 h 1776"/>
              <a:gd name="T6" fmla="*/ 1398 w 1398"/>
              <a:gd name="T7" fmla="*/ 1284 h 1776"/>
              <a:gd name="T8" fmla="*/ 1192 w 1398"/>
              <a:gd name="T9" fmla="*/ 1174 h 1776"/>
              <a:gd name="T10" fmla="*/ 982 w 1398"/>
              <a:gd name="T11" fmla="*/ 1073 h 1776"/>
              <a:gd name="T12" fmla="*/ 982 w 1398"/>
              <a:gd name="T13" fmla="*/ 1000 h 1776"/>
              <a:gd name="T14" fmla="*/ 1238 w 1398"/>
              <a:gd name="T15" fmla="*/ 502 h 1776"/>
              <a:gd name="T16" fmla="*/ 819 w 1398"/>
              <a:gd name="T17" fmla="*/ 0 h 1776"/>
              <a:gd name="T18" fmla="*/ 400 w 1398"/>
              <a:gd name="T19" fmla="*/ 502 h 1776"/>
              <a:gd name="T20" fmla="*/ 655 w 1398"/>
              <a:gd name="T21" fmla="*/ 1000 h 1776"/>
              <a:gd name="T22" fmla="*/ 655 w 1398"/>
              <a:gd name="T23" fmla="*/ 1073 h 1776"/>
              <a:gd name="T24" fmla="*/ 446 w 1398"/>
              <a:gd name="T25" fmla="*/ 1174 h 1776"/>
              <a:gd name="T26" fmla="*/ 0 w 1398"/>
              <a:gd name="T27" fmla="*/ 1519 h 1776"/>
              <a:gd name="T28" fmla="*/ 0 w 1398"/>
              <a:gd name="T29" fmla="*/ 1776 h 1776"/>
              <a:gd name="T30" fmla="*/ 774 w 1398"/>
              <a:gd name="T31" fmla="*/ 1776 h 1776"/>
              <a:gd name="T32" fmla="*/ 774 w 1398"/>
              <a:gd name="T33" fmla="*/ 1776 h 1776"/>
              <a:gd name="T34" fmla="*/ 872 w 1398"/>
              <a:gd name="T35" fmla="*/ 1776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8" h="1776">
                <a:moveTo>
                  <a:pt x="872" y="1776"/>
                </a:moveTo>
                <a:cubicBezTo>
                  <a:pt x="869" y="1755"/>
                  <a:pt x="867" y="1733"/>
                  <a:pt x="867" y="1711"/>
                </a:cubicBezTo>
                <a:cubicBezTo>
                  <a:pt x="867" y="1469"/>
                  <a:pt x="1063" y="1273"/>
                  <a:pt x="1304" y="1273"/>
                </a:cubicBezTo>
                <a:cubicBezTo>
                  <a:pt x="1336" y="1273"/>
                  <a:pt x="1368" y="1277"/>
                  <a:pt x="1398" y="1284"/>
                </a:cubicBezTo>
                <a:cubicBezTo>
                  <a:pt x="1326" y="1242"/>
                  <a:pt x="1251" y="1204"/>
                  <a:pt x="1192" y="1174"/>
                </a:cubicBezTo>
                <a:cubicBezTo>
                  <a:pt x="1029" y="1093"/>
                  <a:pt x="982" y="1073"/>
                  <a:pt x="982" y="1073"/>
                </a:cubicBezTo>
                <a:cubicBezTo>
                  <a:pt x="982" y="1000"/>
                  <a:pt x="982" y="1000"/>
                  <a:pt x="982" y="1000"/>
                </a:cubicBezTo>
                <a:cubicBezTo>
                  <a:pt x="1132" y="918"/>
                  <a:pt x="1238" y="726"/>
                  <a:pt x="1238" y="502"/>
                </a:cubicBezTo>
                <a:cubicBezTo>
                  <a:pt x="1238" y="203"/>
                  <a:pt x="1050" y="0"/>
                  <a:pt x="819" y="0"/>
                </a:cubicBezTo>
                <a:cubicBezTo>
                  <a:pt x="587" y="0"/>
                  <a:pt x="400" y="203"/>
                  <a:pt x="400" y="502"/>
                </a:cubicBezTo>
                <a:cubicBezTo>
                  <a:pt x="400" y="726"/>
                  <a:pt x="505" y="918"/>
                  <a:pt x="655" y="1000"/>
                </a:cubicBezTo>
                <a:cubicBezTo>
                  <a:pt x="655" y="1073"/>
                  <a:pt x="655" y="1073"/>
                  <a:pt x="655" y="1073"/>
                </a:cubicBezTo>
                <a:cubicBezTo>
                  <a:pt x="655" y="1073"/>
                  <a:pt x="608" y="1093"/>
                  <a:pt x="446" y="1174"/>
                </a:cubicBezTo>
                <a:cubicBezTo>
                  <a:pt x="284" y="1256"/>
                  <a:pt x="0" y="1397"/>
                  <a:pt x="0" y="1519"/>
                </a:cubicBezTo>
                <a:cubicBezTo>
                  <a:pt x="0" y="1641"/>
                  <a:pt x="0" y="1776"/>
                  <a:pt x="0" y="1776"/>
                </a:cubicBezTo>
                <a:cubicBezTo>
                  <a:pt x="774" y="1776"/>
                  <a:pt x="774" y="1776"/>
                  <a:pt x="774" y="1776"/>
                </a:cubicBezTo>
                <a:cubicBezTo>
                  <a:pt x="774" y="1776"/>
                  <a:pt x="774" y="1776"/>
                  <a:pt x="774" y="1776"/>
                </a:cubicBezTo>
                <a:lnTo>
                  <a:pt x="872" y="177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defRPr/>
            </a:pPr>
            <a:endParaRPr lang="en-US" sz="1799" kern="0">
              <a:solidFill>
                <a:sysClr val="windowText" lastClr="000000"/>
              </a:solidFill>
            </a:endParaRPr>
          </a:p>
        </p:txBody>
      </p:sp>
      <p:sp>
        <p:nvSpPr>
          <p:cNvPr id="3" name="Title 2"/>
          <p:cNvSpPr>
            <a:spLocks noGrp="1"/>
          </p:cNvSpPr>
          <p:nvPr>
            <p:ph type="title"/>
          </p:nvPr>
        </p:nvSpPr>
        <p:spPr/>
        <p:txBody>
          <a:bodyPr/>
          <a:lstStyle/>
          <a:p>
            <a:r>
              <a:rPr lang="en-US" b="1"/>
              <a:t>Classify Data – </a:t>
            </a:r>
            <a:r>
              <a:rPr lang="en-US"/>
              <a:t>Begin the Journey</a:t>
            </a:r>
            <a:endParaRPr lang="en-US" dirty="0"/>
          </a:p>
        </p:txBody>
      </p:sp>
      <p:grpSp>
        <p:nvGrpSpPr>
          <p:cNvPr id="135" name="Group 134"/>
          <p:cNvGrpSpPr/>
          <p:nvPr/>
        </p:nvGrpSpPr>
        <p:grpSpPr>
          <a:xfrm>
            <a:off x="2899513" y="5247165"/>
            <a:ext cx="703819" cy="634183"/>
            <a:chOff x="1797050" y="2514600"/>
            <a:chExt cx="4919663" cy="4935538"/>
          </a:xfrm>
          <a:solidFill>
            <a:schemeClr val="bg1"/>
          </a:solidFill>
        </p:grpSpPr>
        <p:sp>
          <p:nvSpPr>
            <p:cNvPr id="136" name="Freeform 23"/>
            <p:cNvSpPr>
              <a:spLocks noEditPoints="1"/>
            </p:cNvSpPr>
            <p:nvPr/>
          </p:nvSpPr>
          <p:spPr bwMode="auto">
            <a:xfrm>
              <a:off x="4833938" y="3014663"/>
              <a:ext cx="1882775" cy="3822700"/>
            </a:xfrm>
            <a:custGeom>
              <a:avLst/>
              <a:gdLst>
                <a:gd name="T0" fmla="*/ 473 w 501"/>
                <a:gd name="T1" fmla="*/ 0 h 1017"/>
                <a:gd name="T2" fmla="*/ 0 w 501"/>
                <a:gd name="T3" fmla="*/ 0 h 1017"/>
                <a:gd name="T4" fmla="*/ 0 w 501"/>
                <a:gd name="T5" fmla="*/ 123 h 1017"/>
                <a:gd name="T6" fmla="*/ 131 w 501"/>
                <a:gd name="T7" fmla="*/ 123 h 1017"/>
                <a:gd name="T8" fmla="*/ 131 w 501"/>
                <a:gd name="T9" fmla="*/ 239 h 1017"/>
                <a:gd name="T10" fmla="*/ 0 w 501"/>
                <a:gd name="T11" fmla="*/ 239 h 1017"/>
                <a:gd name="T12" fmla="*/ 0 w 501"/>
                <a:gd name="T13" fmla="*/ 285 h 1017"/>
                <a:gd name="T14" fmla="*/ 131 w 501"/>
                <a:gd name="T15" fmla="*/ 285 h 1017"/>
                <a:gd name="T16" fmla="*/ 131 w 501"/>
                <a:gd name="T17" fmla="*/ 400 h 1017"/>
                <a:gd name="T18" fmla="*/ 0 w 501"/>
                <a:gd name="T19" fmla="*/ 400 h 1017"/>
                <a:gd name="T20" fmla="*/ 0 w 501"/>
                <a:gd name="T21" fmla="*/ 447 h 1017"/>
                <a:gd name="T22" fmla="*/ 131 w 501"/>
                <a:gd name="T23" fmla="*/ 447 h 1017"/>
                <a:gd name="T24" fmla="*/ 131 w 501"/>
                <a:gd name="T25" fmla="*/ 570 h 1017"/>
                <a:gd name="T26" fmla="*/ 0 w 501"/>
                <a:gd name="T27" fmla="*/ 570 h 1017"/>
                <a:gd name="T28" fmla="*/ 0 w 501"/>
                <a:gd name="T29" fmla="*/ 608 h 1017"/>
                <a:gd name="T30" fmla="*/ 131 w 501"/>
                <a:gd name="T31" fmla="*/ 608 h 1017"/>
                <a:gd name="T32" fmla="*/ 131 w 501"/>
                <a:gd name="T33" fmla="*/ 732 h 1017"/>
                <a:gd name="T34" fmla="*/ 0 w 501"/>
                <a:gd name="T35" fmla="*/ 732 h 1017"/>
                <a:gd name="T36" fmla="*/ 0 w 501"/>
                <a:gd name="T37" fmla="*/ 778 h 1017"/>
                <a:gd name="T38" fmla="*/ 131 w 501"/>
                <a:gd name="T39" fmla="*/ 778 h 1017"/>
                <a:gd name="T40" fmla="*/ 131 w 501"/>
                <a:gd name="T41" fmla="*/ 894 h 1017"/>
                <a:gd name="T42" fmla="*/ 0 w 501"/>
                <a:gd name="T43" fmla="*/ 894 h 1017"/>
                <a:gd name="T44" fmla="*/ 0 w 501"/>
                <a:gd name="T45" fmla="*/ 1017 h 1017"/>
                <a:gd name="T46" fmla="*/ 475 w 501"/>
                <a:gd name="T47" fmla="*/ 1017 h 1017"/>
                <a:gd name="T48" fmla="*/ 501 w 501"/>
                <a:gd name="T49" fmla="*/ 986 h 1017"/>
                <a:gd name="T50" fmla="*/ 501 w 501"/>
                <a:gd name="T51" fmla="*/ 31 h 1017"/>
                <a:gd name="T52" fmla="*/ 473 w 501"/>
                <a:gd name="T53" fmla="*/ 0 h 1017"/>
                <a:gd name="T54" fmla="*/ 385 w 501"/>
                <a:gd name="T55" fmla="*/ 894 h 1017"/>
                <a:gd name="T56" fmla="*/ 177 w 501"/>
                <a:gd name="T57" fmla="*/ 894 h 1017"/>
                <a:gd name="T58" fmla="*/ 177 w 501"/>
                <a:gd name="T59" fmla="*/ 778 h 1017"/>
                <a:gd name="T60" fmla="*/ 385 w 501"/>
                <a:gd name="T61" fmla="*/ 778 h 1017"/>
                <a:gd name="T62" fmla="*/ 385 w 501"/>
                <a:gd name="T63" fmla="*/ 894 h 1017"/>
                <a:gd name="T64" fmla="*/ 385 w 501"/>
                <a:gd name="T65" fmla="*/ 732 h 1017"/>
                <a:gd name="T66" fmla="*/ 177 w 501"/>
                <a:gd name="T67" fmla="*/ 732 h 1017"/>
                <a:gd name="T68" fmla="*/ 177 w 501"/>
                <a:gd name="T69" fmla="*/ 608 h 1017"/>
                <a:gd name="T70" fmla="*/ 385 w 501"/>
                <a:gd name="T71" fmla="*/ 608 h 1017"/>
                <a:gd name="T72" fmla="*/ 385 w 501"/>
                <a:gd name="T73" fmla="*/ 732 h 1017"/>
                <a:gd name="T74" fmla="*/ 385 w 501"/>
                <a:gd name="T75" fmla="*/ 570 h 1017"/>
                <a:gd name="T76" fmla="*/ 177 w 501"/>
                <a:gd name="T77" fmla="*/ 570 h 1017"/>
                <a:gd name="T78" fmla="*/ 177 w 501"/>
                <a:gd name="T79" fmla="*/ 447 h 1017"/>
                <a:gd name="T80" fmla="*/ 385 w 501"/>
                <a:gd name="T81" fmla="*/ 447 h 1017"/>
                <a:gd name="T82" fmla="*/ 385 w 501"/>
                <a:gd name="T83" fmla="*/ 570 h 1017"/>
                <a:gd name="T84" fmla="*/ 385 w 501"/>
                <a:gd name="T85" fmla="*/ 400 h 1017"/>
                <a:gd name="T86" fmla="*/ 177 w 501"/>
                <a:gd name="T87" fmla="*/ 400 h 1017"/>
                <a:gd name="T88" fmla="*/ 177 w 501"/>
                <a:gd name="T89" fmla="*/ 285 h 1017"/>
                <a:gd name="T90" fmla="*/ 385 w 501"/>
                <a:gd name="T91" fmla="*/ 285 h 1017"/>
                <a:gd name="T92" fmla="*/ 385 w 501"/>
                <a:gd name="T93" fmla="*/ 400 h 1017"/>
                <a:gd name="T94" fmla="*/ 385 w 501"/>
                <a:gd name="T95" fmla="*/ 239 h 1017"/>
                <a:gd name="T96" fmla="*/ 177 w 501"/>
                <a:gd name="T97" fmla="*/ 239 h 1017"/>
                <a:gd name="T98" fmla="*/ 177 w 501"/>
                <a:gd name="T99" fmla="*/ 123 h 1017"/>
                <a:gd name="T100" fmla="*/ 385 w 501"/>
                <a:gd name="T101" fmla="*/ 123 h 1017"/>
                <a:gd name="T102" fmla="*/ 385 w 501"/>
                <a:gd name="T103" fmla="*/ 2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1" h="1017">
                  <a:moveTo>
                    <a:pt x="473" y="0"/>
                  </a:moveTo>
                  <a:cubicBezTo>
                    <a:pt x="0" y="0"/>
                    <a:pt x="0" y="0"/>
                    <a:pt x="0" y="0"/>
                  </a:cubicBezTo>
                  <a:cubicBezTo>
                    <a:pt x="0" y="123"/>
                    <a:pt x="0" y="123"/>
                    <a:pt x="0" y="123"/>
                  </a:cubicBezTo>
                  <a:cubicBezTo>
                    <a:pt x="131" y="123"/>
                    <a:pt x="131" y="123"/>
                    <a:pt x="131" y="123"/>
                  </a:cubicBezTo>
                  <a:cubicBezTo>
                    <a:pt x="131" y="239"/>
                    <a:pt x="131" y="239"/>
                    <a:pt x="131" y="239"/>
                  </a:cubicBezTo>
                  <a:cubicBezTo>
                    <a:pt x="0" y="239"/>
                    <a:pt x="0" y="239"/>
                    <a:pt x="0" y="239"/>
                  </a:cubicBezTo>
                  <a:cubicBezTo>
                    <a:pt x="0" y="285"/>
                    <a:pt x="0" y="285"/>
                    <a:pt x="0" y="285"/>
                  </a:cubicBezTo>
                  <a:cubicBezTo>
                    <a:pt x="131" y="285"/>
                    <a:pt x="131" y="285"/>
                    <a:pt x="131" y="285"/>
                  </a:cubicBezTo>
                  <a:cubicBezTo>
                    <a:pt x="131" y="400"/>
                    <a:pt x="131" y="400"/>
                    <a:pt x="131" y="400"/>
                  </a:cubicBezTo>
                  <a:cubicBezTo>
                    <a:pt x="0" y="400"/>
                    <a:pt x="0" y="400"/>
                    <a:pt x="0" y="400"/>
                  </a:cubicBezTo>
                  <a:cubicBezTo>
                    <a:pt x="0" y="447"/>
                    <a:pt x="0" y="447"/>
                    <a:pt x="0" y="447"/>
                  </a:cubicBezTo>
                  <a:cubicBezTo>
                    <a:pt x="131" y="447"/>
                    <a:pt x="131" y="447"/>
                    <a:pt x="131" y="447"/>
                  </a:cubicBezTo>
                  <a:cubicBezTo>
                    <a:pt x="131" y="570"/>
                    <a:pt x="131" y="570"/>
                    <a:pt x="131" y="570"/>
                  </a:cubicBezTo>
                  <a:cubicBezTo>
                    <a:pt x="0" y="570"/>
                    <a:pt x="0" y="570"/>
                    <a:pt x="0" y="570"/>
                  </a:cubicBezTo>
                  <a:cubicBezTo>
                    <a:pt x="0" y="608"/>
                    <a:pt x="0" y="608"/>
                    <a:pt x="0" y="608"/>
                  </a:cubicBezTo>
                  <a:cubicBezTo>
                    <a:pt x="131" y="608"/>
                    <a:pt x="131" y="608"/>
                    <a:pt x="131" y="608"/>
                  </a:cubicBezTo>
                  <a:cubicBezTo>
                    <a:pt x="131" y="732"/>
                    <a:pt x="131" y="732"/>
                    <a:pt x="131" y="732"/>
                  </a:cubicBezTo>
                  <a:cubicBezTo>
                    <a:pt x="0" y="732"/>
                    <a:pt x="0" y="732"/>
                    <a:pt x="0" y="732"/>
                  </a:cubicBezTo>
                  <a:cubicBezTo>
                    <a:pt x="0" y="778"/>
                    <a:pt x="0" y="778"/>
                    <a:pt x="0" y="778"/>
                  </a:cubicBezTo>
                  <a:cubicBezTo>
                    <a:pt x="131" y="778"/>
                    <a:pt x="131" y="778"/>
                    <a:pt x="131" y="778"/>
                  </a:cubicBezTo>
                  <a:cubicBezTo>
                    <a:pt x="131" y="894"/>
                    <a:pt x="131" y="894"/>
                    <a:pt x="131" y="894"/>
                  </a:cubicBezTo>
                  <a:cubicBezTo>
                    <a:pt x="0" y="894"/>
                    <a:pt x="0" y="894"/>
                    <a:pt x="0" y="894"/>
                  </a:cubicBezTo>
                  <a:cubicBezTo>
                    <a:pt x="0" y="1017"/>
                    <a:pt x="0" y="1017"/>
                    <a:pt x="0" y="1017"/>
                  </a:cubicBezTo>
                  <a:cubicBezTo>
                    <a:pt x="475" y="1017"/>
                    <a:pt x="475" y="1017"/>
                    <a:pt x="475" y="1017"/>
                  </a:cubicBezTo>
                  <a:cubicBezTo>
                    <a:pt x="490" y="1017"/>
                    <a:pt x="501" y="999"/>
                    <a:pt x="501" y="986"/>
                  </a:cubicBezTo>
                  <a:cubicBezTo>
                    <a:pt x="501" y="31"/>
                    <a:pt x="501" y="31"/>
                    <a:pt x="501" y="31"/>
                  </a:cubicBezTo>
                  <a:cubicBezTo>
                    <a:pt x="501" y="13"/>
                    <a:pt x="475" y="0"/>
                    <a:pt x="473" y="0"/>
                  </a:cubicBezTo>
                  <a:close/>
                  <a:moveTo>
                    <a:pt x="385" y="894"/>
                  </a:moveTo>
                  <a:cubicBezTo>
                    <a:pt x="177" y="894"/>
                    <a:pt x="177" y="894"/>
                    <a:pt x="177" y="894"/>
                  </a:cubicBezTo>
                  <a:cubicBezTo>
                    <a:pt x="177" y="778"/>
                    <a:pt x="177" y="778"/>
                    <a:pt x="177" y="778"/>
                  </a:cubicBezTo>
                  <a:cubicBezTo>
                    <a:pt x="385" y="778"/>
                    <a:pt x="385" y="778"/>
                    <a:pt x="385" y="778"/>
                  </a:cubicBezTo>
                  <a:lnTo>
                    <a:pt x="385" y="894"/>
                  </a:lnTo>
                  <a:close/>
                  <a:moveTo>
                    <a:pt x="385" y="732"/>
                  </a:moveTo>
                  <a:cubicBezTo>
                    <a:pt x="177" y="732"/>
                    <a:pt x="177" y="732"/>
                    <a:pt x="177" y="732"/>
                  </a:cubicBezTo>
                  <a:cubicBezTo>
                    <a:pt x="177" y="608"/>
                    <a:pt x="177" y="608"/>
                    <a:pt x="177" y="608"/>
                  </a:cubicBezTo>
                  <a:cubicBezTo>
                    <a:pt x="385" y="608"/>
                    <a:pt x="385" y="608"/>
                    <a:pt x="385" y="608"/>
                  </a:cubicBezTo>
                  <a:lnTo>
                    <a:pt x="385" y="732"/>
                  </a:lnTo>
                  <a:close/>
                  <a:moveTo>
                    <a:pt x="385" y="570"/>
                  </a:moveTo>
                  <a:cubicBezTo>
                    <a:pt x="177" y="570"/>
                    <a:pt x="177" y="570"/>
                    <a:pt x="177" y="570"/>
                  </a:cubicBezTo>
                  <a:cubicBezTo>
                    <a:pt x="177" y="447"/>
                    <a:pt x="177" y="447"/>
                    <a:pt x="177" y="447"/>
                  </a:cubicBezTo>
                  <a:cubicBezTo>
                    <a:pt x="385" y="447"/>
                    <a:pt x="385" y="447"/>
                    <a:pt x="385" y="447"/>
                  </a:cubicBezTo>
                  <a:lnTo>
                    <a:pt x="385" y="570"/>
                  </a:lnTo>
                  <a:close/>
                  <a:moveTo>
                    <a:pt x="385" y="400"/>
                  </a:moveTo>
                  <a:cubicBezTo>
                    <a:pt x="177" y="400"/>
                    <a:pt x="177" y="400"/>
                    <a:pt x="177" y="400"/>
                  </a:cubicBezTo>
                  <a:cubicBezTo>
                    <a:pt x="177" y="285"/>
                    <a:pt x="177" y="285"/>
                    <a:pt x="177" y="285"/>
                  </a:cubicBezTo>
                  <a:cubicBezTo>
                    <a:pt x="385" y="285"/>
                    <a:pt x="385" y="285"/>
                    <a:pt x="385" y="285"/>
                  </a:cubicBezTo>
                  <a:lnTo>
                    <a:pt x="385" y="400"/>
                  </a:lnTo>
                  <a:close/>
                  <a:moveTo>
                    <a:pt x="385" y="239"/>
                  </a:moveTo>
                  <a:cubicBezTo>
                    <a:pt x="177" y="239"/>
                    <a:pt x="177" y="239"/>
                    <a:pt x="177" y="239"/>
                  </a:cubicBezTo>
                  <a:cubicBezTo>
                    <a:pt x="177" y="123"/>
                    <a:pt x="177" y="123"/>
                    <a:pt x="177" y="123"/>
                  </a:cubicBezTo>
                  <a:cubicBezTo>
                    <a:pt x="385" y="123"/>
                    <a:pt x="385" y="123"/>
                    <a:pt x="385" y="123"/>
                  </a:cubicBezTo>
                  <a:lnTo>
                    <a:pt x="385"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
          <p:nvSpPr>
            <p:cNvPr id="137" name="Freeform 24"/>
            <p:cNvSpPr>
              <a:spLocks noEditPoints="1"/>
            </p:cNvSpPr>
            <p:nvPr/>
          </p:nvSpPr>
          <p:spPr bwMode="auto">
            <a:xfrm>
              <a:off x="1797050" y="2514600"/>
              <a:ext cx="2916238" cy="4935538"/>
            </a:xfrm>
            <a:custGeom>
              <a:avLst/>
              <a:gdLst>
                <a:gd name="T0" fmla="*/ 0 w 776"/>
                <a:gd name="T1" fmla="*/ 1179 h 1313"/>
                <a:gd name="T2" fmla="*/ 776 w 776"/>
                <a:gd name="T3" fmla="*/ 1313 h 1313"/>
                <a:gd name="T4" fmla="*/ 776 w 776"/>
                <a:gd name="T5" fmla="*/ 0 h 1313"/>
                <a:gd name="T6" fmla="*/ 0 w 776"/>
                <a:gd name="T7" fmla="*/ 135 h 1313"/>
                <a:gd name="T8" fmla="*/ 0 w 776"/>
                <a:gd name="T9" fmla="*/ 1179 h 1313"/>
                <a:gd name="T10" fmla="*/ 194 w 776"/>
                <a:gd name="T11" fmla="*/ 411 h 1313"/>
                <a:gd name="T12" fmla="*/ 300 w 776"/>
                <a:gd name="T13" fmla="*/ 404 h 1313"/>
                <a:gd name="T14" fmla="*/ 358 w 776"/>
                <a:gd name="T15" fmla="*/ 554 h 1313"/>
                <a:gd name="T16" fmla="*/ 362 w 776"/>
                <a:gd name="T17" fmla="*/ 564 h 1313"/>
                <a:gd name="T18" fmla="*/ 365 w 776"/>
                <a:gd name="T19" fmla="*/ 574 h 1313"/>
                <a:gd name="T20" fmla="*/ 368 w 776"/>
                <a:gd name="T21" fmla="*/ 585 h 1313"/>
                <a:gd name="T22" fmla="*/ 371 w 776"/>
                <a:gd name="T23" fmla="*/ 597 h 1313"/>
                <a:gd name="T24" fmla="*/ 372 w 776"/>
                <a:gd name="T25" fmla="*/ 597 h 1313"/>
                <a:gd name="T26" fmla="*/ 374 w 776"/>
                <a:gd name="T27" fmla="*/ 589 h 1313"/>
                <a:gd name="T28" fmla="*/ 377 w 776"/>
                <a:gd name="T29" fmla="*/ 578 h 1313"/>
                <a:gd name="T30" fmla="*/ 380 w 776"/>
                <a:gd name="T31" fmla="*/ 566 h 1313"/>
                <a:gd name="T32" fmla="*/ 385 w 776"/>
                <a:gd name="T33" fmla="*/ 552 h 1313"/>
                <a:gd name="T34" fmla="*/ 452 w 776"/>
                <a:gd name="T35" fmla="*/ 395 h 1313"/>
                <a:gd name="T36" fmla="*/ 562 w 776"/>
                <a:gd name="T37" fmla="*/ 388 h 1313"/>
                <a:gd name="T38" fmla="*/ 431 w 776"/>
                <a:gd name="T39" fmla="*/ 654 h 1313"/>
                <a:gd name="T40" fmla="*/ 566 w 776"/>
                <a:gd name="T41" fmla="*/ 925 h 1313"/>
                <a:gd name="T42" fmla="*/ 449 w 776"/>
                <a:gd name="T43" fmla="*/ 918 h 1313"/>
                <a:gd name="T44" fmla="*/ 376 w 776"/>
                <a:gd name="T45" fmla="*/ 746 h 1313"/>
                <a:gd name="T46" fmla="*/ 374 w 776"/>
                <a:gd name="T47" fmla="*/ 741 h 1313"/>
                <a:gd name="T48" fmla="*/ 372 w 776"/>
                <a:gd name="T49" fmla="*/ 733 h 1313"/>
                <a:gd name="T50" fmla="*/ 370 w 776"/>
                <a:gd name="T51" fmla="*/ 724 h 1313"/>
                <a:gd name="T52" fmla="*/ 368 w 776"/>
                <a:gd name="T53" fmla="*/ 712 h 1313"/>
                <a:gd name="T54" fmla="*/ 367 w 776"/>
                <a:gd name="T55" fmla="*/ 712 h 1313"/>
                <a:gd name="T56" fmla="*/ 365 w 776"/>
                <a:gd name="T57" fmla="*/ 718 h 1313"/>
                <a:gd name="T58" fmla="*/ 363 w 776"/>
                <a:gd name="T59" fmla="*/ 727 h 1313"/>
                <a:gd name="T60" fmla="*/ 360 w 776"/>
                <a:gd name="T61" fmla="*/ 736 h 1313"/>
                <a:gd name="T62" fmla="*/ 357 w 776"/>
                <a:gd name="T63" fmla="*/ 747 h 1313"/>
                <a:gd name="T64" fmla="*/ 287 w 776"/>
                <a:gd name="T65" fmla="*/ 908 h 1313"/>
                <a:gd name="T66" fmla="*/ 184 w 776"/>
                <a:gd name="T67" fmla="*/ 902 h 1313"/>
                <a:gd name="T68" fmla="*/ 307 w 776"/>
                <a:gd name="T69" fmla="*/ 657 h 1313"/>
                <a:gd name="T70" fmla="*/ 194 w 776"/>
                <a:gd name="T71" fmla="*/ 411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6" h="1313">
                  <a:moveTo>
                    <a:pt x="0" y="1179"/>
                  </a:moveTo>
                  <a:cubicBezTo>
                    <a:pt x="776" y="1313"/>
                    <a:pt x="776" y="1313"/>
                    <a:pt x="776" y="1313"/>
                  </a:cubicBezTo>
                  <a:cubicBezTo>
                    <a:pt x="776" y="0"/>
                    <a:pt x="776" y="0"/>
                    <a:pt x="776" y="0"/>
                  </a:cubicBezTo>
                  <a:cubicBezTo>
                    <a:pt x="0" y="135"/>
                    <a:pt x="0" y="135"/>
                    <a:pt x="0" y="135"/>
                  </a:cubicBezTo>
                  <a:lnTo>
                    <a:pt x="0" y="1179"/>
                  </a:lnTo>
                  <a:close/>
                  <a:moveTo>
                    <a:pt x="194" y="411"/>
                  </a:moveTo>
                  <a:cubicBezTo>
                    <a:pt x="300" y="404"/>
                    <a:pt x="300" y="404"/>
                    <a:pt x="300" y="404"/>
                  </a:cubicBezTo>
                  <a:cubicBezTo>
                    <a:pt x="358" y="554"/>
                    <a:pt x="358" y="554"/>
                    <a:pt x="358" y="554"/>
                  </a:cubicBezTo>
                  <a:cubicBezTo>
                    <a:pt x="359" y="557"/>
                    <a:pt x="361" y="560"/>
                    <a:pt x="362" y="564"/>
                  </a:cubicBezTo>
                  <a:cubicBezTo>
                    <a:pt x="363" y="567"/>
                    <a:pt x="364" y="571"/>
                    <a:pt x="365" y="574"/>
                  </a:cubicBezTo>
                  <a:cubicBezTo>
                    <a:pt x="366" y="578"/>
                    <a:pt x="367" y="581"/>
                    <a:pt x="368" y="585"/>
                  </a:cubicBezTo>
                  <a:cubicBezTo>
                    <a:pt x="369" y="589"/>
                    <a:pt x="370" y="593"/>
                    <a:pt x="371" y="597"/>
                  </a:cubicBezTo>
                  <a:cubicBezTo>
                    <a:pt x="372" y="597"/>
                    <a:pt x="372" y="597"/>
                    <a:pt x="372" y="597"/>
                  </a:cubicBezTo>
                  <a:cubicBezTo>
                    <a:pt x="372" y="595"/>
                    <a:pt x="373" y="592"/>
                    <a:pt x="374" y="589"/>
                  </a:cubicBezTo>
                  <a:cubicBezTo>
                    <a:pt x="375" y="586"/>
                    <a:pt x="376" y="582"/>
                    <a:pt x="377" y="578"/>
                  </a:cubicBezTo>
                  <a:cubicBezTo>
                    <a:pt x="378" y="575"/>
                    <a:pt x="379" y="571"/>
                    <a:pt x="380" y="566"/>
                  </a:cubicBezTo>
                  <a:cubicBezTo>
                    <a:pt x="382" y="562"/>
                    <a:pt x="383" y="557"/>
                    <a:pt x="385" y="552"/>
                  </a:cubicBezTo>
                  <a:cubicBezTo>
                    <a:pt x="452" y="395"/>
                    <a:pt x="452" y="395"/>
                    <a:pt x="452" y="395"/>
                  </a:cubicBezTo>
                  <a:cubicBezTo>
                    <a:pt x="562" y="388"/>
                    <a:pt x="562" y="388"/>
                    <a:pt x="562" y="388"/>
                  </a:cubicBezTo>
                  <a:cubicBezTo>
                    <a:pt x="431" y="654"/>
                    <a:pt x="431" y="654"/>
                    <a:pt x="431" y="654"/>
                  </a:cubicBezTo>
                  <a:cubicBezTo>
                    <a:pt x="566" y="925"/>
                    <a:pt x="566" y="925"/>
                    <a:pt x="566" y="925"/>
                  </a:cubicBezTo>
                  <a:cubicBezTo>
                    <a:pt x="449" y="918"/>
                    <a:pt x="449" y="918"/>
                    <a:pt x="449" y="918"/>
                  </a:cubicBezTo>
                  <a:cubicBezTo>
                    <a:pt x="376" y="746"/>
                    <a:pt x="376" y="746"/>
                    <a:pt x="376" y="746"/>
                  </a:cubicBezTo>
                  <a:cubicBezTo>
                    <a:pt x="375" y="745"/>
                    <a:pt x="375" y="743"/>
                    <a:pt x="374" y="741"/>
                  </a:cubicBezTo>
                  <a:cubicBezTo>
                    <a:pt x="374" y="739"/>
                    <a:pt x="373" y="736"/>
                    <a:pt x="372" y="733"/>
                  </a:cubicBezTo>
                  <a:cubicBezTo>
                    <a:pt x="371" y="730"/>
                    <a:pt x="371" y="727"/>
                    <a:pt x="370" y="724"/>
                  </a:cubicBezTo>
                  <a:cubicBezTo>
                    <a:pt x="369" y="720"/>
                    <a:pt x="369" y="716"/>
                    <a:pt x="368" y="712"/>
                  </a:cubicBezTo>
                  <a:cubicBezTo>
                    <a:pt x="367" y="712"/>
                    <a:pt x="367" y="712"/>
                    <a:pt x="367" y="712"/>
                  </a:cubicBezTo>
                  <a:cubicBezTo>
                    <a:pt x="366" y="714"/>
                    <a:pt x="366" y="716"/>
                    <a:pt x="365" y="718"/>
                  </a:cubicBezTo>
                  <a:cubicBezTo>
                    <a:pt x="365" y="721"/>
                    <a:pt x="364" y="724"/>
                    <a:pt x="363" y="727"/>
                  </a:cubicBezTo>
                  <a:cubicBezTo>
                    <a:pt x="362" y="730"/>
                    <a:pt x="361" y="733"/>
                    <a:pt x="360" y="736"/>
                  </a:cubicBezTo>
                  <a:cubicBezTo>
                    <a:pt x="359" y="740"/>
                    <a:pt x="358" y="743"/>
                    <a:pt x="357" y="747"/>
                  </a:cubicBezTo>
                  <a:cubicBezTo>
                    <a:pt x="287" y="908"/>
                    <a:pt x="287" y="908"/>
                    <a:pt x="287" y="908"/>
                  </a:cubicBezTo>
                  <a:cubicBezTo>
                    <a:pt x="184" y="902"/>
                    <a:pt x="184" y="902"/>
                    <a:pt x="184" y="902"/>
                  </a:cubicBezTo>
                  <a:cubicBezTo>
                    <a:pt x="307" y="657"/>
                    <a:pt x="307" y="657"/>
                    <a:pt x="307" y="657"/>
                  </a:cubicBezTo>
                  <a:lnTo>
                    <a:pt x="194" y="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grpSp>
      <p:sp>
        <p:nvSpPr>
          <p:cNvPr id="2" name="Rectangle 1"/>
          <p:cNvSpPr/>
          <p:nvPr/>
        </p:nvSpPr>
        <p:spPr bwMode="auto">
          <a:xfrm>
            <a:off x="3897592" y="4849729"/>
            <a:ext cx="1151263" cy="379113"/>
          </a:xfrm>
          <a:prstGeom prst="rect">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defRPr/>
            </a:pPr>
            <a:r>
              <a:rPr lang="en-US" sz="1372" b="1" kern="0" dirty="0">
                <a:solidFill>
                  <a:schemeClr val="bg1"/>
                </a:solidFill>
                <a:cs typeface="Segoe UI Light"/>
              </a:rPr>
              <a:t>Confidential</a:t>
            </a:r>
            <a:endParaRPr lang="en-US" sz="1176" kern="0" dirty="0">
              <a:gradFill>
                <a:gsLst>
                  <a:gs pos="0">
                    <a:srgbClr val="FFFFFF"/>
                  </a:gs>
                  <a:gs pos="100000">
                    <a:srgbClr val="FFFFFF"/>
                  </a:gs>
                </a:gsLst>
                <a:lin ang="5400000" scaled="0"/>
              </a:gradFill>
            </a:endParaRPr>
          </a:p>
        </p:txBody>
      </p:sp>
      <p:sp>
        <p:nvSpPr>
          <p:cNvPr id="140" name="Rectangle 139"/>
          <p:cNvSpPr/>
          <p:nvPr/>
        </p:nvSpPr>
        <p:spPr bwMode="auto">
          <a:xfrm>
            <a:off x="3885499" y="5259822"/>
            <a:ext cx="1425891" cy="379113"/>
          </a:xfrm>
          <a:prstGeom prst="rect">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defRPr/>
            </a:pPr>
            <a:r>
              <a:rPr lang="en-US" sz="1372" b="1" kern="0" dirty="0">
                <a:solidFill>
                  <a:schemeClr val="bg1"/>
                </a:solidFill>
                <a:cs typeface="Segoe UI Light"/>
              </a:rPr>
              <a:t>         Restricted</a:t>
            </a:r>
            <a:endParaRPr lang="en-US" sz="1999" kern="0" dirty="0">
              <a:gradFill>
                <a:gsLst>
                  <a:gs pos="0">
                    <a:srgbClr val="FFFFFF"/>
                  </a:gs>
                  <a:gs pos="100000">
                    <a:srgbClr val="FFFFFF"/>
                  </a:gs>
                </a:gsLst>
                <a:lin ang="5400000" scaled="0"/>
              </a:gradFill>
            </a:endParaRPr>
          </a:p>
        </p:txBody>
      </p:sp>
      <p:sp>
        <p:nvSpPr>
          <p:cNvPr id="141" name="Rectangle 140"/>
          <p:cNvSpPr/>
          <p:nvPr/>
        </p:nvSpPr>
        <p:spPr bwMode="auto">
          <a:xfrm>
            <a:off x="3885500" y="5671924"/>
            <a:ext cx="1835500" cy="379113"/>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defRPr/>
            </a:pPr>
            <a:r>
              <a:rPr lang="en-US" sz="1176" b="1" kern="0" dirty="0">
                <a:solidFill>
                  <a:schemeClr val="bg1"/>
                </a:solidFill>
                <a:cs typeface="Segoe UI Light"/>
              </a:rPr>
              <a:t>                            </a:t>
            </a:r>
            <a:r>
              <a:rPr lang="en-US" sz="1372" b="1" kern="0" dirty="0">
                <a:solidFill>
                  <a:schemeClr val="bg1"/>
                </a:solidFill>
                <a:cs typeface="Segoe UI Light"/>
              </a:rPr>
              <a:t>Internal</a:t>
            </a:r>
            <a:endParaRPr lang="en-US" sz="1372" kern="0" dirty="0">
              <a:gradFill>
                <a:gsLst>
                  <a:gs pos="0">
                    <a:srgbClr val="FFFFFF"/>
                  </a:gs>
                  <a:gs pos="100000">
                    <a:srgbClr val="FFFFFF"/>
                  </a:gs>
                </a:gsLst>
                <a:lin ang="5400000" scaled="0"/>
              </a:gradFill>
            </a:endParaRPr>
          </a:p>
        </p:txBody>
      </p:sp>
      <p:sp>
        <p:nvSpPr>
          <p:cNvPr id="142" name="Rectangle 141"/>
          <p:cNvSpPr/>
          <p:nvPr/>
        </p:nvSpPr>
        <p:spPr bwMode="auto">
          <a:xfrm>
            <a:off x="3885499" y="6084025"/>
            <a:ext cx="2175399" cy="379113"/>
          </a:xfrm>
          <a:prstGeom prst="rect">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defRPr/>
            </a:pPr>
            <a:r>
              <a:rPr lang="en-US" sz="1372" b="1" kern="0" dirty="0">
                <a:solidFill>
                  <a:schemeClr val="bg1"/>
                </a:solidFill>
                <a:cs typeface="Segoe UI Light"/>
              </a:rPr>
              <a:t>                               Public</a:t>
            </a:r>
            <a:endParaRPr lang="en-US" sz="1372" kern="0" dirty="0">
              <a:gradFill>
                <a:gsLst>
                  <a:gs pos="0">
                    <a:srgbClr val="FFFFFF"/>
                  </a:gs>
                  <a:gs pos="100000">
                    <a:srgbClr val="FFFFFF"/>
                  </a:gs>
                </a:gsLst>
                <a:lin ang="5400000" scaled="0"/>
              </a:gradFill>
            </a:endParaRPr>
          </a:p>
        </p:txBody>
      </p:sp>
      <p:sp>
        <p:nvSpPr>
          <p:cNvPr id="134" name="Freeform 5"/>
          <p:cNvSpPr>
            <a:spLocks noEditPoints="1"/>
          </p:cNvSpPr>
          <p:nvPr/>
        </p:nvSpPr>
        <p:spPr bwMode="auto">
          <a:xfrm>
            <a:off x="2597423" y="4559167"/>
            <a:ext cx="1335509" cy="2145116"/>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grpSp>
        <p:nvGrpSpPr>
          <p:cNvPr id="7" name="Group 6"/>
          <p:cNvGrpSpPr/>
          <p:nvPr/>
        </p:nvGrpSpPr>
        <p:grpSpPr>
          <a:xfrm rot="10800000">
            <a:off x="3106108" y="3744939"/>
            <a:ext cx="475673" cy="758807"/>
            <a:chOff x="7132484" y="3125080"/>
            <a:chExt cx="366814" cy="449652"/>
          </a:xfrm>
        </p:grpSpPr>
        <p:cxnSp>
          <p:nvCxnSpPr>
            <p:cNvPr id="39" name="Straight Arrow Connector 38"/>
            <p:cNvCxnSpPr/>
            <p:nvPr/>
          </p:nvCxnSpPr>
          <p:spPr>
            <a:xfrm rot="16200000">
              <a:off x="6907658" y="3349906"/>
              <a:ext cx="449652" cy="0"/>
            </a:xfrm>
            <a:prstGeom prst="straightConnector1">
              <a:avLst/>
            </a:prstGeom>
            <a:ln w="57150">
              <a:solidFill>
                <a:srgbClr val="00206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flipV="1">
              <a:off x="7274472" y="3349906"/>
              <a:ext cx="449652" cy="0"/>
            </a:xfrm>
            <a:prstGeom prst="straightConnector1">
              <a:avLst/>
            </a:prstGeom>
            <a:ln w="57150">
              <a:solidFill>
                <a:srgbClr val="002060"/>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1643075" y="2952718"/>
            <a:ext cx="3256901" cy="594411"/>
          </a:xfrm>
          <a:prstGeom prst="rect">
            <a:avLst/>
          </a:prstGeom>
        </p:spPr>
        <p:txBody>
          <a:bodyPr wrap="square">
            <a:spAutoFit/>
          </a:bodyPr>
          <a:lstStyle/>
          <a:p>
            <a:pPr algn="ctr" defTabSz="914038">
              <a:defRPr/>
            </a:pPr>
            <a:r>
              <a:rPr lang="en-US" sz="1600" kern="0" dirty="0">
                <a:solidFill>
                  <a:schemeClr val="accent1"/>
                </a:solidFill>
              </a:rPr>
              <a:t> IT admin sets </a:t>
            </a:r>
            <a:r>
              <a:rPr lang="en-US" sz="1600" b="1" kern="0" dirty="0">
                <a:solidFill>
                  <a:schemeClr val="accent1"/>
                </a:solidFill>
              </a:rPr>
              <a:t>policies, </a:t>
            </a:r>
          </a:p>
          <a:p>
            <a:pPr algn="ctr" defTabSz="914038">
              <a:defRPr/>
            </a:pPr>
            <a:r>
              <a:rPr lang="en-US" sz="1600" b="1" kern="0" dirty="0">
                <a:solidFill>
                  <a:schemeClr val="accent1"/>
                </a:solidFill>
              </a:rPr>
              <a:t>templates, and rules </a:t>
            </a: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1404" y="235315"/>
            <a:ext cx="540777" cy="685525"/>
          </a:xfrm>
          <a:prstGeom prst="rect">
            <a:avLst/>
          </a:prstGeom>
        </p:spPr>
      </p:pic>
      <p:sp>
        <p:nvSpPr>
          <p:cNvPr id="37" name="Rectangle 36"/>
          <p:cNvSpPr/>
          <p:nvPr/>
        </p:nvSpPr>
        <p:spPr bwMode="auto">
          <a:xfrm>
            <a:off x="457880" y="5478006"/>
            <a:ext cx="2112034" cy="379113"/>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defTabSz="932103" fontAlgn="base">
              <a:spcBef>
                <a:spcPct val="0"/>
              </a:spcBef>
              <a:spcAft>
                <a:spcPct val="0"/>
              </a:spcAft>
              <a:defRPr/>
            </a:pPr>
            <a:r>
              <a:rPr lang="en-US" sz="1372" b="1" kern="0" dirty="0">
                <a:solidFill>
                  <a:schemeClr val="bg1"/>
                </a:solidFill>
                <a:cs typeface="Segoe UI Light"/>
              </a:rPr>
              <a:t>  Personal</a:t>
            </a:r>
            <a:endParaRPr lang="en-US" sz="1372" kern="0" dirty="0">
              <a:gradFill>
                <a:gsLst>
                  <a:gs pos="0">
                    <a:srgbClr val="FFFFFF"/>
                  </a:gs>
                  <a:gs pos="100000">
                    <a:srgbClr val="FFFFFF"/>
                  </a:gs>
                </a:gsLst>
                <a:lin ang="5400000" scaled="0"/>
              </a:gradFill>
            </a:endParaRPr>
          </a:p>
        </p:txBody>
      </p:sp>
      <p:sp>
        <p:nvSpPr>
          <p:cNvPr id="54" name="Content Placeholder 5"/>
          <p:cNvSpPr txBox="1">
            <a:spLocks/>
          </p:cNvSpPr>
          <p:nvPr/>
        </p:nvSpPr>
        <p:spPr>
          <a:xfrm>
            <a:off x="381938" y="1343903"/>
            <a:ext cx="9276471" cy="517883"/>
          </a:xfrm>
          <a:prstGeom prst="rect">
            <a:avLst/>
          </a:prstGeom>
        </p:spPr>
        <p:txBody>
          <a:bodyPr vert="horz" wrap="square" lIns="146246" tIns="91403" rIns="146246" bIns="91403" rtlCol="0">
            <a:spAutoFit/>
          </a:bodyPr>
          <a:lstStyle>
            <a:lvl1pPr marL="0" indent="0" algn="l" defTabSz="913505" rtl="0" fontAlgn="base">
              <a:lnSpc>
                <a:spcPct val="90000"/>
              </a:lnSpc>
              <a:spcBef>
                <a:spcPct val="20000"/>
              </a:spcBef>
              <a:spcAft>
                <a:spcPct val="0"/>
              </a:spcAft>
              <a:buSzPct val="90000"/>
              <a:buFont typeface="Arial" charset="0"/>
              <a:buNone/>
              <a:defRPr sz="2600" kern="1200">
                <a:gradFill>
                  <a:gsLst>
                    <a:gs pos="1250">
                      <a:schemeClr val="tx1"/>
                    </a:gs>
                    <a:gs pos="100000">
                      <a:schemeClr val="tx1"/>
                    </a:gs>
                  </a:gsLst>
                  <a:lin ang="5400000" scaled="0"/>
                </a:gradFill>
                <a:latin typeface="+mj-lt"/>
                <a:ea typeface="ＭＳ Ｐゴシック" charset="0"/>
                <a:cs typeface="ＭＳ Ｐゴシック" charset="0"/>
              </a:defRPr>
            </a:lvl1pPr>
            <a:lvl2pPr marL="336080" indent="0" algn="l" defTabSz="913505" rtl="0" fontAlgn="base">
              <a:lnSpc>
                <a:spcPct val="90000"/>
              </a:lnSpc>
              <a:spcBef>
                <a:spcPct val="20000"/>
              </a:spcBef>
              <a:spcAft>
                <a:spcPct val="0"/>
              </a:spcAft>
              <a:buSzPct val="90000"/>
              <a:buFont typeface="Arial" charset="0"/>
              <a:buNone/>
              <a:defRPr sz="2353" kern="1200">
                <a:gradFill>
                  <a:gsLst>
                    <a:gs pos="1250">
                      <a:schemeClr val="tx1"/>
                    </a:gs>
                    <a:gs pos="100000">
                      <a:schemeClr val="tx1"/>
                    </a:gs>
                  </a:gsLst>
                  <a:lin ang="5400000" scaled="0"/>
                </a:gradFill>
                <a:latin typeface="+mn-lt"/>
                <a:ea typeface="ＭＳ Ｐゴシック" charset="0"/>
                <a:cs typeface="+mn-cs"/>
              </a:defRPr>
            </a:lvl2pPr>
            <a:lvl3pPr marL="560134"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784187"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1008241"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3143">
              <a:lnSpc>
                <a:spcPts val="2559"/>
              </a:lnSpc>
              <a:spcBef>
                <a:spcPts val="1960"/>
              </a:spcBef>
            </a:pPr>
            <a:r>
              <a:rPr lang="en-US" sz="2799" dirty="0">
                <a:solidFill>
                  <a:schemeClr val="bg1"/>
                </a:solidFill>
                <a:latin typeface="+mn-lt"/>
              </a:rPr>
              <a:t>Classify data based on sensitivity</a:t>
            </a:r>
            <a:endParaRPr lang="en-US" sz="2799" dirty="0">
              <a:latin typeface="+mn-lt"/>
            </a:endParaRPr>
          </a:p>
        </p:txBody>
      </p:sp>
      <p:sp>
        <p:nvSpPr>
          <p:cNvPr id="42" name="Content Placeholder 5"/>
          <p:cNvSpPr>
            <a:spLocks noGrp="1"/>
          </p:cNvSpPr>
          <p:nvPr>
            <p:ph type="body" sz="quarter" idx="10"/>
          </p:nvPr>
        </p:nvSpPr>
        <p:spPr>
          <a:xfrm>
            <a:off x="6761498" y="2743477"/>
            <a:ext cx="5121785" cy="2513509"/>
          </a:xfrm>
        </p:spPr>
        <p:txBody>
          <a:bodyPr/>
          <a:lstStyle/>
          <a:p>
            <a:pPr>
              <a:lnSpc>
                <a:spcPts val="2559"/>
              </a:lnSpc>
              <a:spcBef>
                <a:spcPts val="1960"/>
              </a:spcBef>
            </a:pPr>
            <a:r>
              <a:rPr lang="en-US" sz="2399"/>
              <a:t>Start with the data that is most sensitive</a:t>
            </a:r>
          </a:p>
          <a:p>
            <a:pPr>
              <a:lnSpc>
                <a:spcPts val="2559"/>
              </a:lnSpc>
              <a:spcBef>
                <a:spcPts val="1960"/>
              </a:spcBef>
            </a:pPr>
            <a:r>
              <a:rPr lang="en-US" sz="2399"/>
              <a:t>IT can set automatic rules; users can complement it </a:t>
            </a:r>
          </a:p>
          <a:p>
            <a:pPr>
              <a:lnSpc>
                <a:spcPts val="2559"/>
              </a:lnSpc>
              <a:spcBef>
                <a:spcPts val="1960"/>
              </a:spcBef>
            </a:pPr>
            <a:r>
              <a:rPr lang="en-US" sz="2399"/>
              <a:t>Associate actions such as visual markings and protection </a:t>
            </a:r>
            <a:endParaRPr lang="en-US" sz="2399" dirty="0"/>
          </a:p>
        </p:txBody>
      </p:sp>
      <p:grpSp>
        <p:nvGrpSpPr>
          <p:cNvPr id="43" name="Group 42"/>
          <p:cNvGrpSpPr/>
          <p:nvPr/>
        </p:nvGrpSpPr>
        <p:grpSpPr>
          <a:xfrm>
            <a:off x="6376011" y="2862991"/>
            <a:ext cx="283102" cy="283104"/>
            <a:chOff x="5372581" y="1617831"/>
            <a:chExt cx="498112" cy="498112"/>
          </a:xfrm>
          <a:solidFill>
            <a:schemeClr val="bg1"/>
          </a:solidFill>
        </p:grpSpPr>
        <p:sp>
          <p:nvSpPr>
            <p:cNvPr id="57" name="Oval 56"/>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58"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59" name="Group 58"/>
          <p:cNvGrpSpPr/>
          <p:nvPr/>
        </p:nvGrpSpPr>
        <p:grpSpPr>
          <a:xfrm>
            <a:off x="6392350" y="3755250"/>
            <a:ext cx="283102" cy="283104"/>
            <a:chOff x="5372581" y="1617831"/>
            <a:chExt cx="498112" cy="498112"/>
          </a:xfrm>
          <a:solidFill>
            <a:schemeClr val="bg1"/>
          </a:solidFill>
        </p:grpSpPr>
        <p:sp>
          <p:nvSpPr>
            <p:cNvPr id="60" name="Oval 59"/>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61"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62" name="Group 61"/>
          <p:cNvGrpSpPr/>
          <p:nvPr/>
        </p:nvGrpSpPr>
        <p:grpSpPr>
          <a:xfrm>
            <a:off x="6376011" y="4647709"/>
            <a:ext cx="283102" cy="283104"/>
            <a:chOff x="5372581" y="1617831"/>
            <a:chExt cx="498112" cy="498112"/>
          </a:xfrm>
          <a:solidFill>
            <a:schemeClr val="bg1"/>
          </a:solidFill>
        </p:grpSpPr>
        <p:sp>
          <p:nvSpPr>
            <p:cNvPr id="63" name="Oval 62"/>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64"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268320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left)">
                                      <p:cBhvr>
                                        <p:cTn id="7" dur="500"/>
                                        <p:tgtEl>
                                          <p:spTgt spid="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wipe(left)">
                                      <p:cBhvr>
                                        <p:cTn id="11" dur="500"/>
                                        <p:tgtEl>
                                          <p:spTgt spid="1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right)">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0" grpId="0" animBg="1"/>
      <p:bldP spid="141" grpId="0" animBg="1"/>
      <p:bldP spid="142"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893"/>
            <a:ext cx="12188825" cy="523084"/>
          </a:xfrm>
          <a:prstGeom prst="rect">
            <a:avLst/>
          </a:prstGeom>
          <a:noFill/>
        </p:spPr>
        <p:txBody>
          <a:bodyPr wrap="squar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1" y="5881051"/>
            <a:ext cx="12188825" cy="646163"/>
          </a:xfrm>
          <a:prstGeom prst="rect">
            <a:avLst/>
          </a:prstGeom>
          <a:noFill/>
        </p:spPr>
        <p:txBody>
          <a:bodyPr wrap="square" rtlCol="0">
            <a:spAutoFit/>
          </a:bodyPr>
          <a:lstStyle/>
          <a:p>
            <a:pPr algn="ctr" defTabSz="914126"/>
            <a:r>
              <a:rPr lang="en-US" sz="3599" dirty="0">
                <a:solidFill>
                  <a:srgbClr val="000000"/>
                </a:solidFill>
                <a:latin typeface="Segoe UI Light" panose="020B0502040204020203" pitchFamily="34" charset="0"/>
                <a:cs typeface="Segoe UI Light" panose="020B0502040204020203" pitchFamily="34" charset="0"/>
              </a:rPr>
              <a:t>{Curitiba - PR}</a:t>
            </a:r>
          </a:p>
        </p:txBody>
      </p:sp>
      <p:pic>
        <p:nvPicPr>
          <p:cNvPr id="1026" name="Picture 2" descr="https://global.azurebootcamp.net/wp-content/uploads/2014/11/logo-2018-762x67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422" y="523977"/>
            <a:ext cx="5675981" cy="504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3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215"/>
          <p:cNvSpPr/>
          <p:nvPr/>
        </p:nvSpPr>
        <p:spPr bwMode="auto">
          <a:xfrm>
            <a:off x="865" y="1448597"/>
            <a:ext cx="12187096" cy="540802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2421" y="3423"/>
          <a:ext cx="1555" cy="1555"/>
        </p:xfrm>
        <a:graphic>
          <a:graphicData uri="http://schemas.openxmlformats.org/presentationml/2006/ole">
            <mc:AlternateContent xmlns:mc="http://schemas.openxmlformats.org/markup-compatibility/2006">
              <mc:Choice xmlns:v="urn:schemas-microsoft-com:vml" Requires="v">
                <p:oleObj spid="_x0000_s1026" name="think-cell Slide" r:id="rId5" imgW="377" imgH="377" progId="TCLayout.ActiveDocument.1">
                  <p:embed/>
                </p:oleObj>
              </mc:Choice>
              <mc:Fallback>
                <p:oleObj name="think-cell Slide" r:id="rId5" imgW="377" imgH="377" progId="TCLayout.ActiveDocument.1">
                  <p:embed/>
                  <p:pic>
                    <p:nvPicPr>
                      <p:cNvPr id="6" name="Object 5" hidden="1"/>
                      <p:cNvPicPr/>
                      <p:nvPr/>
                    </p:nvPicPr>
                    <p:blipFill>
                      <a:blip r:embed="rId6"/>
                      <a:stretch>
                        <a:fillRect/>
                      </a:stretch>
                    </p:blipFill>
                    <p:spPr>
                      <a:xfrm>
                        <a:off x="2421" y="3423"/>
                        <a:ext cx="1555" cy="1555"/>
                      </a:xfrm>
                      <a:prstGeom prst="rect">
                        <a:avLst/>
                      </a:prstGeom>
                    </p:spPr>
                  </p:pic>
                </p:oleObj>
              </mc:Fallback>
            </mc:AlternateContent>
          </a:graphicData>
        </a:graphic>
      </p:graphicFrame>
      <p:sp>
        <p:nvSpPr>
          <p:cNvPr id="209" name="Rectangle 208"/>
          <p:cNvSpPr/>
          <p:nvPr/>
        </p:nvSpPr>
        <p:spPr bwMode="auto">
          <a:xfrm>
            <a:off x="211629" y="1509270"/>
            <a:ext cx="2926173" cy="79633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44803" rIns="89606" bIns="44803" numCol="1" spcCol="0" rtlCol="0" fromWordArt="0" anchor="ctr" anchorCtr="0" forceAA="0" compatLnSpc="1">
            <a:prstTxWarp prst="textNoShape">
              <a:avLst/>
            </a:prstTxWarp>
            <a:noAutofit/>
          </a:bodyPr>
          <a:lstStyle/>
          <a:p>
            <a:pPr algn="ctr" defTabSz="913654" fontAlgn="base">
              <a:defRPr/>
            </a:pPr>
            <a:endParaRPr lang="en-IN" sz="2399" b="1" kern="0" dirty="0">
              <a:solidFill>
                <a:schemeClr val="tx1"/>
              </a:solidFill>
              <a:latin typeface="Segoe UI Light"/>
              <a:ea typeface="Segoe UI" pitchFamily="34" charset="0"/>
              <a:cs typeface="Segoe UI" pitchFamily="34" charset="0"/>
            </a:endParaRPr>
          </a:p>
        </p:txBody>
      </p:sp>
      <p:sp>
        <p:nvSpPr>
          <p:cNvPr id="217" name="Rectangle 216"/>
          <p:cNvSpPr/>
          <p:nvPr/>
        </p:nvSpPr>
        <p:spPr bwMode="auto">
          <a:xfrm>
            <a:off x="3265937" y="1509270"/>
            <a:ext cx="2829667" cy="80533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44803" rIns="89606" bIns="44803" numCol="1" spcCol="0" rtlCol="0" fromWordArt="0" anchor="ctr" anchorCtr="0" forceAA="0" compatLnSpc="1">
            <a:prstTxWarp prst="textNoShape">
              <a:avLst/>
            </a:prstTxWarp>
            <a:noAutofit/>
          </a:bodyPr>
          <a:lstStyle/>
          <a:p>
            <a:pPr algn="ctr" defTabSz="913654" fontAlgn="base">
              <a:defRPr/>
            </a:pPr>
            <a:endParaRPr lang="en-IN" sz="2399" b="1" dirty="0">
              <a:solidFill>
                <a:schemeClr val="tx1"/>
              </a:solidFill>
              <a:latin typeface="Segoe UI Light"/>
              <a:ea typeface="Segoe UI" pitchFamily="34" charset="0"/>
              <a:cs typeface="Segoe UI" pitchFamily="34" charset="0"/>
            </a:endParaRPr>
          </a:p>
        </p:txBody>
      </p:sp>
      <p:sp>
        <p:nvSpPr>
          <p:cNvPr id="223" name="Rectangle 222"/>
          <p:cNvSpPr/>
          <p:nvPr/>
        </p:nvSpPr>
        <p:spPr bwMode="auto">
          <a:xfrm>
            <a:off x="6223739" y="1509269"/>
            <a:ext cx="2677326" cy="82523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44803" rIns="89606" bIns="44803" numCol="1" spcCol="0" rtlCol="0" fromWordArt="0" anchor="ctr" anchorCtr="0" forceAA="0" compatLnSpc="1">
            <a:prstTxWarp prst="textNoShape">
              <a:avLst/>
            </a:prstTxWarp>
            <a:noAutofit/>
          </a:bodyPr>
          <a:lstStyle/>
          <a:p>
            <a:pPr algn="ctr" defTabSz="913654" fontAlgn="base">
              <a:defRPr/>
            </a:pPr>
            <a:endParaRPr lang="en-IN" sz="2399" b="1" kern="0" dirty="0">
              <a:solidFill>
                <a:schemeClr val="tx1"/>
              </a:solidFill>
              <a:latin typeface="Segoe UI Light"/>
              <a:ea typeface="Segoe UI" pitchFamily="34" charset="0"/>
              <a:cs typeface="Segoe UI" pitchFamily="34" charset="0"/>
            </a:endParaRPr>
          </a:p>
        </p:txBody>
      </p:sp>
      <p:sp>
        <p:nvSpPr>
          <p:cNvPr id="205" name="Rectangle 204"/>
          <p:cNvSpPr/>
          <p:nvPr/>
        </p:nvSpPr>
        <p:spPr bwMode="auto">
          <a:xfrm>
            <a:off x="9030332" y="1850196"/>
            <a:ext cx="2871537" cy="83784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44803" rIns="89606" bIns="44803" numCol="1" spcCol="0" rtlCol="0" fromWordArt="0" anchor="ctr" anchorCtr="0" forceAA="0" compatLnSpc="1">
            <a:prstTxWarp prst="textNoShape">
              <a:avLst/>
            </a:prstTxWarp>
            <a:noAutofit/>
          </a:bodyPr>
          <a:lstStyle/>
          <a:p>
            <a:pPr algn="ctr" defTabSz="913654" fontAlgn="base">
              <a:defRPr/>
            </a:pPr>
            <a:endParaRPr lang="en-IN" sz="2399" b="1" kern="0" dirty="0">
              <a:solidFill>
                <a:schemeClr val="tx1"/>
              </a:solidFill>
              <a:latin typeface="Segoe UI Light"/>
              <a:ea typeface="Segoe UI" pitchFamily="34" charset="0"/>
              <a:cs typeface="Segoe UI" pitchFamily="34" charset="0"/>
            </a:endParaRPr>
          </a:p>
        </p:txBody>
      </p:sp>
      <p:sp>
        <p:nvSpPr>
          <p:cNvPr id="45" name="Title 7"/>
          <p:cNvSpPr txBox="1">
            <a:spLocks/>
          </p:cNvSpPr>
          <p:nvPr/>
        </p:nvSpPr>
        <p:spPr>
          <a:xfrm>
            <a:off x="269995" y="-2482909"/>
            <a:ext cx="12070302" cy="899303"/>
          </a:xfrm>
          <a:prstGeom prst="rect">
            <a:avLst/>
          </a:prstGeom>
        </p:spPr>
        <p:txBody>
          <a:bodyPr vert="horz" wrap="square" lIns="146246" tIns="91403" rIns="146246" bIns="91403" rtlCol="0" anchor="t">
            <a:noAutofit/>
          </a:bodyPr>
          <a:lstStyle>
            <a:lvl1pPr algn="l" defTabSz="913505" rtl="0" fontAlgn="base">
              <a:lnSpc>
                <a:spcPct val="90000"/>
              </a:lnSpc>
              <a:spcBef>
                <a:spcPct val="0"/>
              </a:spcBef>
              <a:spcAft>
                <a:spcPct val="0"/>
              </a:spcAft>
              <a:defRPr lang="en-US" sz="4400" kern="1200" spc="-100" dirty="0">
                <a:ln w="3175">
                  <a:noFill/>
                </a:ln>
                <a:gradFill>
                  <a:gsLst>
                    <a:gs pos="1250">
                      <a:schemeClr val="tx1"/>
                    </a:gs>
                    <a:gs pos="100000">
                      <a:schemeClr val="tx1"/>
                    </a:gs>
                  </a:gsLst>
                  <a:lin ang="5400000" scaled="0"/>
                </a:gra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fontAlgn="base">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fontAlgn="base">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9pPr>
          </a:lstStyle>
          <a:p>
            <a:pPr defTabSz="913143">
              <a:defRPr/>
            </a:pPr>
            <a:endParaRPr lang="en-US" sz="4399" dirty="0"/>
          </a:p>
        </p:txBody>
      </p:sp>
      <p:sp>
        <p:nvSpPr>
          <p:cNvPr id="3" name="Title 2"/>
          <p:cNvSpPr>
            <a:spLocks noGrp="1"/>
          </p:cNvSpPr>
          <p:nvPr>
            <p:ph type="title"/>
          </p:nvPr>
        </p:nvSpPr>
        <p:spPr/>
        <p:txBody>
          <a:bodyPr/>
          <a:lstStyle/>
          <a:p>
            <a:r>
              <a:rPr lang="en-US" dirty="0"/>
              <a:t>Classification user experiences</a:t>
            </a: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11404" y="235315"/>
            <a:ext cx="540777" cy="685525"/>
          </a:xfrm>
          <a:prstGeom prst="rect">
            <a:avLst/>
          </a:prstGeom>
        </p:spPr>
      </p:pic>
      <p:grpSp>
        <p:nvGrpSpPr>
          <p:cNvPr id="7" name="Group 6"/>
          <p:cNvGrpSpPr/>
          <p:nvPr/>
        </p:nvGrpSpPr>
        <p:grpSpPr>
          <a:xfrm>
            <a:off x="6127697" y="3058051"/>
            <a:ext cx="2583303" cy="2064864"/>
            <a:chOff x="6129298" y="2364117"/>
            <a:chExt cx="2584342" cy="2065696"/>
          </a:xfrm>
        </p:grpSpPr>
        <p:sp>
          <p:nvSpPr>
            <p:cNvPr id="227" name="Rectangle 226"/>
            <p:cNvSpPr/>
            <p:nvPr/>
          </p:nvSpPr>
          <p:spPr>
            <a:xfrm>
              <a:off x="6129298" y="3965396"/>
              <a:ext cx="2584342" cy="464417"/>
            </a:xfrm>
            <a:prstGeom prst="rect">
              <a:avLst/>
            </a:prstGeom>
          </p:spPr>
          <p:txBody>
            <a:bodyPr wrap="square">
              <a:spAutoFit/>
            </a:bodyPr>
            <a:lstStyle/>
            <a:p>
              <a:pPr algn="ctr" defTabSz="913654">
                <a:lnSpc>
                  <a:spcPts val="2923"/>
                </a:lnSpc>
                <a:spcAft>
                  <a:spcPts val="1764"/>
                </a:spcAft>
                <a:defRPr/>
              </a:pPr>
              <a:r>
                <a:rPr lang="en-US" sz="2799" kern="0" dirty="0">
                  <a:solidFill>
                    <a:schemeClr val="bg1"/>
                  </a:solidFill>
                  <a:latin typeface="Segoe UI Light"/>
                  <a:cs typeface="Segoe UI" panose="020B0502040204020203" pitchFamily="34" charset="0"/>
                </a:rPr>
                <a:t>Reclassification</a:t>
              </a:r>
            </a:p>
          </p:txBody>
        </p:sp>
        <p:sp>
          <p:nvSpPr>
            <p:cNvPr id="29" name="Freeform 123"/>
            <p:cNvSpPr>
              <a:spLocks noEditPoints="1"/>
            </p:cNvSpPr>
            <p:nvPr/>
          </p:nvSpPr>
          <p:spPr bwMode="black">
            <a:xfrm>
              <a:off x="6970096" y="2364117"/>
              <a:ext cx="1033816" cy="1073580"/>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chemeClr val="bg1"/>
            </a:solidFill>
            <a:ln>
              <a:noFill/>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10" name="Group 9"/>
          <p:cNvGrpSpPr/>
          <p:nvPr/>
        </p:nvGrpSpPr>
        <p:grpSpPr>
          <a:xfrm>
            <a:off x="224318" y="3218765"/>
            <a:ext cx="2704265" cy="2276048"/>
            <a:chOff x="223544" y="2524894"/>
            <a:chExt cx="2705353" cy="2276964"/>
          </a:xfrm>
        </p:grpSpPr>
        <p:sp>
          <p:nvSpPr>
            <p:cNvPr id="233" name="Rectangle 232"/>
            <p:cNvSpPr/>
            <p:nvPr/>
          </p:nvSpPr>
          <p:spPr>
            <a:xfrm>
              <a:off x="223544" y="3965396"/>
              <a:ext cx="2705353" cy="836462"/>
            </a:xfrm>
            <a:prstGeom prst="rect">
              <a:avLst/>
            </a:prstGeom>
          </p:spPr>
          <p:txBody>
            <a:bodyPr wrap="square">
              <a:spAutoFit/>
            </a:bodyPr>
            <a:lstStyle/>
            <a:p>
              <a:pPr algn="ctr" defTabSz="913654">
                <a:lnSpc>
                  <a:spcPts val="2923"/>
                </a:lnSpc>
                <a:spcAft>
                  <a:spcPts val="1764"/>
                </a:spcAft>
                <a:defRPr/>
              </a:pPr>
              <a:r>
                <a:rPr lang="en-US" sz="2799" kern="0" dirty="0">
                  <a:solidFill>
                    <a:schemeClr val="bg1"/>
                  </a:solidFill>
                  <a:latin typeface="Segoe UI Light"/>
                  <a:cs typeface="Segoe UI" panose="020B0502040204020203" pitchFamily="34" charset="0"/>
                </a:rPr>
                <a:t>Automatic</a:t>
              </a:r>
              <a:br>
                <a:rPr lang="en-US" sz="2799" kern="0" dirty="0">
                  <a:solidFill>
                    <a:schemeClr val="bg1"/>
                  </a:solidFill>
                  <a:latin typeface="Segoe UI Light"/>
                  <a:cs typeface="Segoe UI" panose="020B0502040204020203" pitchFamily="34" charset="0"/>
                </a:rPr>
              </a:br>
              <a:endParaRPr lang="en-US" sz="2799" kern="0" dirty="0">
                <a:solidFill>
                  <a:schemeClr val="bg1"/>
                </a:solidFill>
                <a:latin typeface="Segoe UI Light"/>
                <a:cs typeface="Segoe UI" panose="020B0502040204020203" pitchFamily="34" charset="0"/>
              </a:endParaRPr>
            </a:p>
          </p:txBody>
        </p:sp>
        <p:sp>
          <p:nvSpPr>
            <p:cNvPr id="30" name="Freeform 122"/>
            <p:cNvSpPr>
              <a:spLocks/>
            </p:cNvSpPr>
            <p:nvPr/>
          </p:nvSpPr>
          <p:spPr bwMode="black">
            <a:xfrm>
              <a:off x="1161245" y="2524894"/>
              <a:ext cx="881176" cy="88877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chemeClr val="bg1"/>
            </a:solidFill>
            <a:ln>
              <a:noFill/>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8" name="Group 7"/>
          <p:cNvGrpSpPr/>
          <p:nvPr/>
        </p:nvGrpSpPr>
        <p:grpSpPr>
          <a:xfrm>
            <a:off x="3199977" y="3179408"/>
            <a:ext cx="2501403" cy="1943506"/>
            <a:chOff x="3200400" y="2485524"/>
            <a:chExt cx="2502410" cy="1944289"/>
          </a:xfrm>
        </p:grpSpPr>
        <p:sp>
          <p:nvSpPr>
            <p:cNvPr id="230" name="Rectangle 229"/>
            <p:cNvSpPr/>
            <p:nvPr/>
          </p:nvSpPr>
          <p:spPr>
            <a:xfrm>
              <a:off x="3200400" y="3965396"/>
              <a:ext cx="2502410" cy="464417"/>
            </a:xfrm>
            <a:prstGeom prst="rect">
              <a:avLst/>
            </a:prstGeom>
          </p:spPr>
          <p:txBody>
            <a:bodyPr wrap="square">
              <a:spAutoFit/>
            </a:bodyPr>
            <a:lstStyle/>
            <a:p>
              <a:pPr algn="ctr" defTabSz="913654">
                <a:lnSpc>
                  <a:spcPts val="2923"/>
                </a:lnSpc>
                <a:spcAft>
                  <a:spcPts val="1764"/>
                </a:spcAft>
                <a:defRPr/>
              </a:pPr>
              <a:r>
                <a:rPr lang="en-US" sz="2799" kern="0" dirty="0">
                  <a:solidFill>
                    <a:schemeClr val="bg1"/>
                  </a:solidFill>
                  <a:latin typeface="Segoe UI Light"/>
                  <a:cs typeface="Segoe UI" panose="020B0502040204020203" pitchFamily="34" charset="0"/>
                </a:rPr>
                <a:t>Recommended</a:t>
              </a:r>
            </a:p>
          </p:txBody>
        </p:sp>
        <p:grpSp>
          <p:nvGrpSpPr>
            <p:cNvPr id="12" name="Group 11"/>
            <p:cNvGrpSpPr/>
            <p:nvPr/>
          </p:nvGrpSpPr>
          <p:grpSpPr>
            <a:xfrm>
              <a:off x="3620264" y="2485524"/>
              <a:ext cx="1538601" cy="772175"/>
              <a:chOff x="6979186" y="423069"/>
              <a:chExt cx="1250414" cy="627543"/>
            </a:xfrm>
          </p:grpSpPr>
          <p:sp>
            <p:nvSpPr>
              <p:cNvPr id="9" name="Rectangle 8"/>
              <p:cNvSpPr/>
              <p:nvPr/>
            </p:nvSpPr>
            <p:spPr bwMode="auto">
              <a:xfrm>
                <a:off x="7335995" y="681202"/>
                <a:ext cx="893605" cy="11071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sp>
            <p:nvSpPr>
              <p:cNvPr id="41" name="Freeform 11"/>
              <p:cNvSpPr>
                <a:spLocks noEditPoints="1"/>
              </p:cNvSpPr>
              <p:nvPr/>
            </p:nvSpPr>
            <p:spPr bwMode="auto">
              <a:xfrm>
                <a:off x="6979186" y="591327"/>
                <a:ext cx="291029" cy="291029"/>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grpSp>
            <p:nvGrpSpPr>
              <p:cNvPr id="42" name="Group 41"/>
              <p:cNvGrpSpPr/>
              <p:nvPr/>
            </p:nvGrpSpPr>
            <p:grpSpPr>
              <a:xfrm>
                <a:off x="7132674" y="925989"/>
                <a:ext cx="1096924" cy="124623"/>
                <a:chOff x="7135508" y="627439"/>
                <a:chExt cx="1486486" cy="168882"/>
              </a:xfrm>
            </p:grpSpPr>
            <p:sp>
              <p:nvSpPr>
                <p:cNvPr id="43" name="Rectangle 42"/>
                <p:cNvSpPr/>
                <p:nvPr/>
              </p:nvSpPr>
              <p:spPr bwMode="auto">
                <a:xfrm>
                  <a:off x="7411034" y="636480"/>
                  <a:ext cx="1210960" cy="150034"/>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sp>
              <p:nvSpPr>
                <p:cNvPr id="44" name="Oval 43"/>
                <p:cNvSpPr/>
                <p:nvPr/>
              </p:nvSpPr>
              <p:spPr bwMode="auto">
                <a:xfrm>
                  <a:off x="7135508" y="627439"/>
                  <a:ext cx="168885" cy="168882"/>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pSp>
          <p:grpSp>
            <p:nvGrpSpPr>
              <p:cNvPr id="46" name="Group 45"/>
              <p:cNvGrpSpPr/>
              <p:nvPr/>
            </p:nvGrpSpPr>
            <p:grpSpPr>
              <a:xfrm>
                <a:off x="7132674" y="423069"/>
                <a:ext cx="1096924" cy="124623"/>
                <a:chOff x="7135508" y="627439"/>
                <a:chExt cx="1486486" cy="168882"/>
              </a:xfrm>
            </p:grpSpPr>
            <p:sp>
              <p:nvSpPr>
                <p:cNvPr id="47" name="Rectangle 46"/>
                <p:cNvSpPr/>
                <p:nvPr/>
              </p:nvSpPr>
              <p:spPr bwMode="auto">
                <a:xfrm>
                  <a:off x="7411034" y="636480"/>
                  <a:ext cx="1210960" cy="150034"/>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sp>
              <p:nvSpPr>
                <p:cNvPr id="48" name="Oval 47"/>
                <p:cNvSpPr/>
                <p:nvPr/>
              </p:nvSpPr>
              <p:spPr bwMode="auto">
                <a:xfrm>
                  <a:off x="7135508" y="627439"/>
                  <a:ext cx="168885" cy="168882"/>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pSp>
        </p:grpSp>
      </p:grpSp>
      <p:grpSp>
        <p:nvGrpSpPr>
          <p:cNvPr id="5" name="Group 4"/>
          <p:cNvGrpSpPr/>
          <p:nvPr/>
        </p:nvGrpSpPr>
        <p:grpSpPr>
          <a:xfrm>
            <a:off x="8932897" y="3053126"/>
            <a:ext cx="2484299" cy="2069791"/>
            <a:chOff x="8935628" y="2359189"/>
            <a:chExt cx="2485299" cy="2070624"/>
          </a:xfrm>
        </p:grpSpPr>
        <p:sp>
          <p:nvSpPr>
            <p:cNvPr id="31" name="Rectangle 30"/>
            <p:cNvSpPr/>
            <p:nvPr/>
          </p:nvSpPr>
          <p:spPr>
            <a:xfrm>
              <a:off x="8935628" y="3965396"/>
              <a:ext cx="2485299" cy="464417"/>
            </a:xfrm>
            <a:prstGeom prst="rect">
              <a:avLst/>
            </a:prstGeom>
          </p:spPr>
          <p:txBody>
            <a:bodyPr wrap="square">
              <a:spAutoFit/>
            </a:bodyPr>
            <a:lstStyle/>
            <a:p>
              <a:pPr algn="ctr" defTabSz="913654">
                <a:lnSpc>
                  <a:spcPts val="2923"/>
                </a:lnSpc>
                <a:spcAft>
                  <a:spcPts val="1764"/>
                </a:spcAft>
                <a:defRPr/>
              </a:pPr>
              <a:r>
                <a:rPr lang="en-US" sz="2799" kern="0" dirty="0">
                  <a:solidFill>
                    <a:schemeClr val="bg1"/>
                  </a:solidFill>
                  <a:latin typeface="Segoe UI Light"/>
                  <a:cs typeface="Segoe UI" panose="020B0502040204020203" pitchFamily="34" charset="0"/>
                </a:rPr>
                <a:t>Manual</a:t>
              </a:r>
            </a:p>
          </p:txBody>
        </p:sp>
        <p:sp>
          <p:nvSpPr>
            <p:cNvPr id="34" name="Freeform 33"/>
            <p:cNvSpPr>
              <a:spLocks/>
            </p:cNvSpPr>
            <p:nvPr/>
          </p:nvSpPr>
          <p:spPr bwMode="auto">
            <a:xfrm>
              <a:off x="9662067" y="2359189"/>
              <a:ext cx="994214" cy="1024848"/>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dirty="0">
                <a:solidFill>
                  <a:srgbClr val="505050"/>
                </a:solidFill>
              </a:endParaRPr>
            </a:p>
          </p:txBody>
        </p:sp>
      </p:grpSp>
    </p:spTree>
    <p:extLst>
      <p:ext uri="{BB962C8B-B14F-4D97-AF65-F5344CB8AC3E}">
        <p14:creationId xmlns:p14="http://schemas.microsoft.com/office/powerpoint/2010/main" val="27483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childTnLst>
                          </p:cTn>
                        </p:par>
                        <p:par>
                          <p:cTn id="16" fill="hold">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Apply </a:t>
            </a:r>
            <a:r>
              <a:rPr lang="en-US" b="1" dirty="0">
                <a:effectLst>
                  <a:outerShdw blurRad="38100" dist="38100" dir="2700000" algn="tl">
                    <a:srgbClr val="000000">
                      <a:alpha val="43137"/>
                    </a:srgbClr>
                  </a:outerShdw>
                </a:effectLst>
              </a:rPr>
              <a:t>Labels</a:t>
            </a:r>
            <a:r>
              <a:rPr lang="en-US" b="1" dirty="0"/>
              <a:t> </a:t>
            </a:r>
            <a:r>
              <a:rPr lang="en-US" dirty="0"/>
              <a:t>based on classification</a:t>
            </a:r>
          </a:p>
        </p:txBody>
      </p:sp>
      <p:sp>
        <p:nvSpPr>
          <p:cNvPr id="44" name="Freeform 32"/>
          <p:cNvSpPr>
            <a:spLocks noEditPoints="1"/>
          </p:cNvSpPr>
          <p:nvPr/>
        </p:nvSpPr>
        <p:spPr bwMode="auto">
          <a:xfrm>
            <a:off x="456546" y="2101104"/>
            <a:ext cx="3124278" cy="3993824"/>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45" name="Rectangle 33"/>
          <p:cNvSpPr>
            <a:spLocks noChangeArrowheads="1"/>
          </p:cNvSpPr>
          <p:nvPr/>
        </p:nvSpPr>
        <p:spPr bwMode="auto">
          <a:xfrm>
            <a:off x="960950" y="4948102"/>
            <a:ext cx="2076127" cy="2779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r>
              <a:rPr lang="en-US" sz="1600" b="1" kern="0" dirty="0">
                <a:solidFill>
                  <a:sysClr val="windowText" lastClr="000000"/>
                </a:solidFill>
              </a:rPr>
              <a:t> </a:t>
            </a:r>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750" y="2575385"/>
            <a:ext cx="772467" cy="979232"/>
          </a:xfrm>
          <a:prstGeom prst="rect">
            <a:avLst/>
          </a:prstGeom>
        </p:spPr>
      </p:pic>
      <p:sp>
        <p:nvSpPr>
          <p:cNvPr id="59" name="Rectangle 58"/>
          <p:cNvSpPr/>
          <p:nvPr/>
        </p:nvSpPr>
        <p:spPr bwMode="auto">
          <a:xfrm>
            <a:off x="960950" y="4560617"/>
            <a:ext cx="2076127" cy="306414"/>
          </a:xfrm>
          <a:prstGeom prst="rect">
            <a:avLst/>
          </a:prstGeom>
          <a:solidFill>
            <a:srgbClr val="ECA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r>
              <a:rPr lang="en-US" sz="1600" b="1" kern="0" dirty="0">
                <a:solidFill>
                  <a:schemeClr val="bg1"/>
                </a:solidFill>
              </a:rPr>
              <a:t>FINANCE </a:t>
            </a:r>
          </a:p>
        </p:txBody>
      </p:sp>
      <p:sp>
        <p:nvSpPr>
          <p:cNvPr id="60" name="Rectangle 59"/>
          <p:cNvSpPr/>
          <p:nvPr/>
        </p:nvSpPr>
        <p:spPr bwMode="auto">
          <a:xfrm>
            <a:off x="960950" y="5307114"/>
            <a:ext cx="2076127" cy="306414"/>
          </a:xfrm>
          <a:prstGeom prst="rect">
            <a:avLst/>
          </a:prstGeom>
          <a:solidFill>
            <a:srgbClr val="ECA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r>
              <a:rPr lang="en-US" sz="1600" b="1" kern="0" dirty="0">
                <a:solidFill>
                  <a:schemeClr val="bg1"/>
                </a:solidFill>
              </a:rPr>
              <a:t>CONFIDENTIAL</a:t>
            </a:r>
          </a:p>
        </p:txBody>
      </p:sp>
      <p:sp>
        <p:nvSpPr>
          <p:cNvPr id="61" name="Rectangle 33"/>
          <p:cNvSpPr>
            <a:spLocks noChangeArrowheads="1"/>
          </p:cNvSpPr>
          <p:nvPr/>
        </p:nvSpPr>
        <p:spPr bwMode="auto">
          <a:xfrm>
            <a:off x="960950" y="4201604"/>
            <a:ext cx="2076127" cy="2779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algn="ctr" defTabSz="932228">
              <a:defRPr/>
            </a:pPr>
            <a:endParaRPr lang="en-US" sz="1600" b="1" kern="0" dirty="0">
              <a:solidFill>
                <a:sysClr val="windowText" lastClr="000000"/>
              </a:solidFill>
            </a:endParaRPr>
          </a:p>
        </p:txBody>
      </p:sp>
      <p:sp>
        <p:nvSpPr>
          <p:cNvPr id="62" name="Rectangle 33"/>
          <p:cNvSpPr>
            <a:spLocks noChangeArrowheads="1"/>
          </p:cNvSpPr>
          <p:nvPr/>
        </p:nvSpPr>
        <p:spPr bwMode="auto">
          <a:xfrm>
            <a:off x="960950" y="3842591"/>
            <a:ext cx="2076127" cy="2779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600" b="1" kern="0" dirty="0">
              <a:solidFill>
                <a:sysClr val="windowText" lastClr="000000"/>
              </a:solidFill>
            </a:endParaRPr>
          </a:p>
        </p:txBody>
      </p:sp>
      <p:sp>
        <p:nvSpPr>
          <p:cNvPr id="28" name="Freeform 110"/>
          <p:cNvSpPr>
            <a:spLocks noEditPoints="1"/>
          </p:cNvSpPr>
          <p:nvPr/>
        </p:nvSpPr>
        <p:spPr bwMode="black">
          <a:xfrm>
            <a:off x="2018684" y="3036200"/>
            <a:ext cx="489471" cy="493725"/>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 name="Freeform 110"/>
          <p:cNvSpPr>
            <a:spLocks noEditPoints="1"/>
          </p:cNvSpPr>
          <p:nvPr/>
        </p:nvSpPr>
        <p:spPr bwMode="black">
          <a:xfrm>
            <a:off x="11265448" y="324599"/>
            <a:ext cx="489471" cy="493725"/>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accent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1799">
              <a:solidFill>
                <a:srgbClr val="505050"/>
              </a:solidFill>
              <a:latin typeface="Segoe UI"/>
            </a:endParaRPr>
          </a:p>
        </p:txBody>
      </p:sp>
      <p:sp>
        <p:nvSpPr>
          <p:cNvPr id="22" name="Content Placeholder 5"/>
          <p:cNvSpPr txBox="1">
            <a:spLocks/>
          </p:cNvSpPr>
          <p:nvPr/>
        </p:nvSpPr>
        <p:spPr>
          <a:xfrm>
            <a:off x="269997" y="1344801"/>
            <a:ext cx="9276471" cy="937316"/>
          </a:xfrm>
          <a:prstGeom prst="rect">
            <a:avLst/>
          </a:prstGeom>
        </p:spPr>
        <p:txBody>
          <a:bodyPr vert="horz" wrap="square" lIns="146246" tIns="91403" rIns="146246" bIns="91403" rtlCol="0">
            <a:spAutoFit/>
          </a:bodyPr>
          <a:lstStyle>
            <a:lvl1pPr marL="0" indent="0" algn="l" defTabSz="913505" rtl="0" fontAlgn="base">
              <a:lnSpc>
                <a:spcPct val="90000"/>
              </a:lnSpc>
              <a:spcBef>
                <a:spcPct val="20000"/>
              </a:spcBef>
              <a:spcAft>
                <a:spcPct val="0"/>
              </a:spcAft>
              <a:buSzPct val="90000"/>
              <a:buFont typeface="Arial" charset="0"/>
              <a:buNone/>
              <a:defRPr sz="2600" kern="1200">
                <a:gradFill>
                  <a:gsLst>
                    <a:gs pos="1250">
                      <a:schemeClr val="tx1"/>
                    </a:gs>
                    <a:gs pos="100000">
                      <a:schemeClr val="tx1"/>
                    </a:gs>
                  </a:gsLst>
                  <a:lin ang="5400000" scaled="0"/>
                </a:gradFill>
                <a:latin typeface="+mj-lt"/>
                <a:ea typeface="ＭＳ Ｐゴシック" charset="0"/>
                <a:cs typeface="ＭＳ Ｐゴシック" charset="0"/>
              </a:defRPr>
            </a:lvl1pPr>
            <a:lvl2pPr marL="336080" indent="0" algn="l" defTabSz="913505" rtl="0" fontAlgn="base">
              <a:lnSpc>
                <a:spcPct val="90000"/>
              </a:lnSpc>
              <a:spcBef>
                <a:spcPct val="20000"/>
              </a:spcBef>
              <a:spcAft>
                <a:spcPct val="0"/>
              </a:spcAft>
              <a:buSzPct val="90000"/>
              <a:buFont typeface="Arial" charset="0"/>
              <a:buNone/>
              <a:defRPr sz="2353" kern="1200">
                <a:gradFill>
                  <a:gsLst>
                    <a:gs pos="1250">
                      <a:schemeClr val="tx1"/>
                    </a:gs>
                    <a:gs pos="100000">
                      <a:schemeClr val="tx1"/>
                    </a:gs>
                  </a:gsLst>
                  <a:lin ang="5400000" scaled="0"/>
                </a:gradFill>
                <a:latin typeface="+mn-lt"/>
                <a:ea typeface="ＭＳ Ｐゴシック" charset="0"/>
                <a:cs typeface="+mn-cs"/>
              </a:defRPr>
            </a:lvl2pPr>
            <a:lvl3pPr marL="560134"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784187"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1008241"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3143">
              <a:lnSpc>
                <a:spcPts val="2559"/>
              </a:lnSpc>
              <a:spcBef>
                <a:spcPts val="1960"/>
              </a:spcBef>
            </a:pPr>
            <a:r>
              <a:rPr lang="en-US" sz="2799" dirty="0">
                <a:solidFill>
                  <a:schemeClr val="bg1"/>
                </a:solidFill>
                <a:latin typeface="+mn-lt"/>
              </a:rPr>
              <a:t>Persistent labels that travel with the document</a:t>
            </a:r>
          </a:p>
          <a:p>
            <a:pPr defTabSz="913143">
              <a:lnSpc>
                <a:spcPts val="2559"/>
              </a:lnSpc>
            </a:pPr>
            <a:endParaRPr lang="en-US" sz="2799" dirty="0">
              <a:latin typeface="+mn-lt"/>
            </a:endParaRPr>
          </a:p>
        </p:txBody>
      </p:sp>
      <p:sp>
        <p:nvSpPr>
          <p:cNvPr id="21" name="Content Placeholder 5"/>
          <p:cNvSpPr>
            <a:spLocks noGrp="1"/>
          </p:cNvSpPr>
          <p:nvPr>
            <p:ph type="body" sz="quarter" idx="10"/>
          </p:nvPr>
        </p:nvSpPr>
        <p:spPr>
          <a:xfrm>
            <a:off x="5789736" y="2702768"/>
            <a:ext cx="4647453" cy="2513509"/>
          </a:xfrm>
        </p:spPr>
        <p:txBody>
          <a:bodyPr/>
          <a:lstStyle/>
          <a:p>
            <a:pPr>
              <a:lnSpc>
                <a:spcPts val="2559"/>
              </a:lnSpc>
              <a:spcBef>
                <a:spcPts val="1960"/>
              </a:spcBef>
            </a:pPr>
            <a:r>
              <a:rPr lang="en-US" sz="1999" dirty="0"/>
              <a:t>Labels are metadata written to documents </a:t>
            </a:r>
          </a:p>
          <a:p>
            <a:pPr>
              <a:lnSpc>
                <a:spcPts val="2559"/>
              </a:lnSpc>
              <a:spcBef>
                <a:spcPts val="1960"/>
              </a:spcBef>
            </a:pPr>
            <a:r>
              <a:rPr lang="en-US" sz="1999" dirty="0"/>
              <a:t>Labels are in clear text so that other systems such as a DLP engine can read </a:t>
            </a:r>
          </a:p>
          <a:p>
            <a:pPr>
              <a:lnSpc>
                <a:spcPts val="2559"/>
              </a:lnSpc>
              <a:spcBef>
                <a:spcPts val="1960"/>
              </a:spcBef>
            </a:pPr>
            <a:r>
              <a:rPr lang="en-US" sz="1999" dirty="0"/>
              <a:t>Labels travel with the document, regardless of location</a:t>
            </a:r>
          </a:p>
        </p:txBody>
      </p:sp>
      <p:grpSp>
        <p:nvGrpSpPr>
          <p:cNvPr id="23" name="Group 22"/>
          <p:cNvGrpSpPr/>
          <p:nvPr/>
        </p:nvGrpSpPr>
        <p:grpSpPr>
          <a:xfrm>
            <a:off x="5404248" y="2822283"/>
            <a:ext cx="283102" cy="283104"/>
            <a:chOff x="5372581" y="1617831"/>
            <a:chExt cx="498112" cy="498112"/>
          </a:xfrm>
          <a:solidFill>
            <a:schemeClr val="bg1"/>
          </a:solidFill>
        </p:grpSpPr>
        <p:sp>
          <p:nvSpPr>
            <p:cNvPr id="24" name="Oval 23"/>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26"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27" name="Group 26"/>
          <p:cNvGrpSpPr/>
          <p:nvPr/>
        </p:nvGrpSpPr>
        <p:grpSpPr>
          <a:xfrm>
            <a:off x="5420587" y="3733679"/>
            <a:ext cx="283102" cy="283104"/>
            <a:chOff x="5372581" y="1617831"/>
            <a:chExt cx="498112" cy="498112"/>
          </a:xfrm>
          <a:solidFill>
            <a:schemeClr val="bg1"/>
          </a:solidFill>
        </p:grpSpPr>
        <p:sp>
          <p:nvSpPr>
            <p:cNvPr id="31" name="Oval 30"/>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37"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20" name="Group 19"/>
          <p:cNvGrpSpPr/>
          <p:nvPr/>
        </p:nvGrpSpPr>
        <p:grpSpPr>
          <a:xfrm>
            <a:off x="5436925" y="4623922"/>
            <a:ext cx="283102" cy="283104"/>
            <a:chOff x="5372581" y="1617831"/>
            <a:chExt cx="498112" cy="498112"/>
          </a:xfrm>
          <a:solidFill>
            <a:schemeClr val="bg1"/>
          </a:solidFill>
        </p:grpSpPr>
        <p:sp>
          <p:nvSpPr>
            <p:cNvPr id="29" name="Oval 28"/>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30"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67549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5275" y="2732088"/>
            <a:ext cx="11649075" cy="1158875"/>
          </a:xfrm>
          <a:noFill/>
          <a:ln>
            <a:noFill/>
          </a:ln>
        </p:spPr>
        <p:txBody>
          <a:bodyPr/>
          <a:lstStyle/>
          <a:p>
            <a:r>
              <a:rPr lang="en-US" b="1" dirty="0"/>
              <a:t>Protection</a:t>
            </a:r>
          </a:p>
        </p:txBody>
      </p:sp>
    </p:spTree>
    <p:extLst>
      <p:ext uri="{BB962C8B-B14F-4D97-AF65-F5344CB8AC3E}">
        <p14:creationId xmlns:p14="http://schemas.microsoft.com/office/powerpoint/2010/main" val="19706859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683996" y="2362629"/>
            <a:ext cx="1102669" cy="516857"/>
          </a:xfrm>
          <a:prstGeom prst="rect">
            <a:avLst/>
          </a:prstGeom>
          <a:noFill/>
        </p:spPr>
        <p:txBody>
          <a:bodyPr wrap="square" lIns="182807" tIns="146246" rIns="182807" bIns="146246" rtlCol="0">
            <a:spAutoFit/>
          </a:bodyPr>
          <a:lstStyle/>
          <a:p>
            <a:pPr algn="ctr" defTabSz="914038">
              <a:lnSpc>
                <a:spcPct val="90000"/>
              </a:lnSpc>
            </a:pPr>
            <a:r>
              <a:rPr lang="en-US" sz="1600" b="1" kern="0" dirty="0">
                <a:solidFill>
                  <a:schemeClr val="bg1"/>
                </a:solidFill>
              </a:rPr>
              <a:t>VIEW</a:t>
            </a:r>
          </a:p>
        </p:txBody>
      </p:sp>
      <p:grpSp>
        <p:nvGrpSpPr>
          <p:cNvPr id="10" name="Group 9"/>
          <p:cNvGrpSpPr/>
          <p:nvPr/>
        </p:nvGrpSpPr>
        <p:grpSpPr>
          <a:xfrm>
            <a:off x="300692" y="1479010"/>
            <a:ext cx="3051058" cy="4249902"/>
            <a:chOff x="2489200" y="5600700"/>
            <a:chExt cx="763588" cy="1063625"/>
          </a:xfrm>
        </p:grpSpPr>
        <p:sp>
          <p:nvSpPr>
            <p:cNvPr id="11" name="Freeform 5"/>
            <p:cNvSpPr>
              <a:spLocks/>
            </p:cNvSpPr>
            <p:nvPr/>
          </p:nvSpPr>
          <p:spPr bwMode="auto">
            <a:xfrm>
              <a:off x="2489200" y="5600700"/>
              <a:ext cx="763588" cy="1063625"/>
            </a:xfrm>
            <a:custGeom>
              <a:avLst/>
              <a:gdLst>
                <a:gd name="T0" fmla="*/ 848 w 920"/>
                <a:gd name="T1" fmla="*/ 1282 h 1282"/>
                <a:gd name="T2" fmla="*/ 72 w 920"/>
                <a:gd name="T3" fmla="*/ 1282 h 1282"/>
                <a:gd name="T4" fmla="*/ 0 w 920"/>
                <a:gd name="T5" fmla="*/ 1210 h 1282"/>
                <a:gd name="T6" fmla="*/ 0 w 920"/>
                <a:gd name="T7" fmla="*/ 72 h 1282"/>
                <a:gd name="T8" fmla="*/ 72 w 920"/>
                <a:gd name="T9" fmla="*/ 0 h 1282"/>
                <a:gd name="T10" fmla="*/ 848 w 920"/>
                <a:gd name="T11" fmla="*/ 0 h 1282"/>
                <a:gd name="T12" fmla="*/ 920 w 920"/>
                <a:gd name="T13" fmla="*/ 72 h 1282"/>
                <a:gd name="T14" fmla="*/ 920 w 920"/>
                <a:gd name="T15" fmla="*/ 1210 h 1282"/>
                <a:gd name="T16" fmla="*/ 848 w 920"/>
                <a:gd name="T17" fmla="*/ 1282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0" h="1282">
                  <a:moveTo>
                    <a:pt x="848" y="1282"/>
                  </a:moveTo>
                  <a:cubicBezTo>
                    <a:pt x="72" y="1282"/>
                    <a:pt x="72" y="1282"/>
                    <a:pt x="72" y="1282"/>
                  </a:cubicBezTo>
                  <a:cubicBezTo>
                    <a:pt x="32" y="1282"/>
                    <a:pt x="0" y="1250"/>
                    <a:pt x="0" y="1210"/>
                  </a:cubicBezTo>
                  <a:cubicBezTo>
                    <a:pt x="0" y="72"/>
                    <a:pt x="0" y="72"/>
                    <a:pt x="0" y="72"/>
                  </a:cubicBezTo>
                  <a:cubicBezTo>
                    <a:pt x="0" y="32"/>
                    <a:pt x="32" y="0"/>
                    <a:pt x="72" y="0"/>
                  </a:cubicBezTo>
                  <a:cubicBezTo>
                    <a:pt x="848" y="0"/>
                    <a:pt x="848" y="0"/>
                    <a:pt x="848" y="0"/>
                  </a:cubicBezTo>
                  <a:cubicBezTo>
                    <a:pt x="888" y="0"/>
                    <a:pt x="920" y="32"/>
                    <a:pt x="920" y="72"/>
                  </a:cubicBezTo>
                  <a:cubicBezTo>
                    <a:pt x="920" y="1210"/>
                    <a:pt x="920" y="1210"/>
                    <a:pt x="920" y="1210"/>
                  </a:cubicBezTo>
                  <a:cubicBezTo>
                    <a:pt x="920" y="1250"/>
                    <a:pt x="888" y="1282"/>
                    <a:pt x="848" y="1282"/>
                  </a:cubicBezTo>
                  <a:close/>
                </a:path>
              </a:pathLst>
            </a:custGeom>
            <a:solidFill>
              <a:schemeClr val="bg1"/>
            </a:solidFill>
            <a:ln>
              <a:noFill/>
            </a:ln>
          </p:spPr>
          <p:txBody>
            <a:bodyPr/>
            <a:lstStyle/>
            <a:p>
              <a:pPr defTabSz="913777">
                <a:defRPr/>
              </a:pPr>
              <a:endParaRPr lang="en-US" sz="980" kern="0" dirty="0">
                <a:solidFill>
                  <a:sysClr val="windowText" lastClr="000000"/>
                </a:solidFill>
              </a:endParaRPr>
            </a:p>
          </p:txBody>
        </p:sp>
        <p:sp>
          <p:nvSpPr>
            <p:cNvPr id="12" name="Rectangle 6"/>
            <p:cNvSpPr>
              <a:spLocks noChangeArrowheads="1"/>
            </p:cNvSpPr>
            <p:nvPr/>
          </p:nvSpPr>
          <p:spPr bwMode="auto">
            <a:xfrm>
              <a:off x="2536825" y="5678488"/>
              <a:ext cx="669925" cy="908050"/>
            </a:xfrm>
            <a:prstGeom prst="rect">
              <a:avLst/>
            </a:prstGeom>
            <a:solidFill>
              <a:schemeClr val="accent1"/>
            </a:solidFill>
            <a:ln>
              <a:noFill/>
            </a:ln>
          </p:spPr>
          <p:txBody>
            <a:bodyPr/>
            <a:lstStyle/>
            <a:p>
              <a:pPr defTabSz="913777">
                <a:defRPr/>
              </a:pPr>
              <a:endParaRPr lang="en-US" sz="980" kern="0" dirty="0">
                <a:solidFill>
                  <a:sysClr val="windowText" lastClr="000000"/>
                </a:solidFill>
              </a:endParaRPr>
            </a:p>
          </p:txBody>
        </p:sp>
      </p:grpSp>
      <p:pic>
        <p:nvPicPr>
          <p:cNvPr id="16" name="Picture 4" descr="http://ts2.mm.bing.net/th?&amp;id=HN.608001291450647668&amp;w=366&amp;h=366&amp;c=0&amp;pid=1.9&amp;rs=0&amp;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6630" y="4780003"/>
            <a:ext cx="388996" cy="388996"/>
          </a:xfrm>
          <a:prstGeom prst="roundRect">
            <a:avLst/>
          </a:prstGeom>
          <a:noFill/>
          <a:extLst>
            <a:ext uri="{909E8E84-426E-40dd-AFC4-6F175D3DCCD1}">
              <a14:hiddenFill xmlns="" xmlns:a14="http://schemas.microsoft.com/office/drawing/2010/main">
                <a:solidFill>
                  <a:srgbClr val="FFFFFF"/>
                </a:solidFill>
              </a14:hiddenFill>
            </a:ext>
          </a:extLst>
        </p:spPr>
      </p:pic>
      <p:pic>
        <p:nvPicPr>
          <p:cNvPr id="17" name="Picture 6" descr="http://ts2.mm.bing.net/th?&amp;id=HN.608012587202643007&amp;w=366&amp;h=366&amp;c=0&amp;pid=1.9&amp;rs=0&amp;p=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1153" y="4780937"/>
            <a:ext cx="387131" cy="387131"/>
          </a:xfrm>
          <a:prstGeom prst="roundRect">
            <a:avLst/>
          </a:prstGeom>
          <a:noFill/>
          <a:extLst>
            <a:ext uri="{909E8E84-426E-40dd-AFC4-6F175D3DCCD1}">
              <a14:hiddenFill xmlns="" xmlns:a14="http://schemas.microsoft.com/office/drawing/2010/main">
                <a:solidFill>
                  <a:srgbClr val="FFFFFF"/>
                </a:solidFill>
              </a14:hiddenFill>
            </a:ext>
          </a:extLst>
        </p:spPr>
      </p:pic>
      <p:cxnSp>
        <p:nvCxnSpPr>
          <p:cNvPr id="18" name="Straight Arrow Connector 17"/>
          <p:cNvCxnSpPr/>
          <p:nvPr/>
        </p:nvCxnSpPr>
        <p:spPr>
          <a:xfrm>
            <a:off x="4717123" y="2613809"/>
            <a:ext cx="716630" cy="0"/>
          </a:xfrm>
          <a:prstGeom prst="straightConnector1">
            <a:avLst/>
          </a:prstGeom>
          <a:ln w="22225" cap="rnd">
            <a:solidFill>
              <a:srgbClr val="00206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68207" y="2613809"/>
            <a:ext cx="724002" cy="0"/>
          </a:xfrm>
          <a:prstGeom prst="straightConnector1">
            <a:avLst/>
          </a:prstGeom>
          <a:ln w="22225" cap="rnd">
            <a:solidFill>
              <a:srgbClr val="00206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611821" y="1893494"/>
            <a:ext cx="9174983" cy="1920685"/>
          </a:xfrm>
          <a:prstGeom prst="rect">
            <a:avLst/>
          </a:prstGeom>
          <a:noFill/>
          <a:ln w="19050" cap="rnd" cmpd="sng">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565" fontAlgn="base">
              <a:spcBef>
                <a:spcPct val="0"/>
              </a:spcBef>
              <a:spcAft>
                <a:spcPct val="0"/>
              </a:spcAft>
            </a:pPr>
            <a:endParaRPr lang="en-US" sz="1960" kern="0" dirty="0">
              <a:gradFill>
                <a:gsLst>
                  <a:gs pos="0">
                    <a:srgbClr val="FFFFFF"/>
                  </a:gs>
                  <a:gs pos="100000">
                    <a:srgbClr val="FFFFFF"/>
                  </a:gs>
                </a:gsLst>
                <a:lin ang="5400000" scaled="0"/>
              </a:gradFill>
            </a:endParaRPr>
          </a:p>
        </p:txBody>
      </p:sp>
      <p:cxnSp>
        <p:nvCxnSpPr>
          <p:cNvPr id="34" name="Straight Arrow Connector 33"/>
          <p:cNvCxnSpPr/>
          <p:nvPr/>
        </p:nvCxnSpPr>
        <p:spPr>
          <a:xfrm>
            <a:off x="3024003" y="2609256"/>
            <a:ext cx="730340" cy="0"/>
          </a:xfrm>
          <a:prstGeom prst="straightConnector1">
            <a:avLst/>
          </a:prstGeom>
          <a:ln w="22225" cap="rnd">
            <a:solidFill>
              <a:srgbClr val="00206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40991" y="2875019"/>
            <a:ext cx="403215" cy="403215"/>
          </a:xfrm>
          <a:prstGeom prst="rect">
            <a:avLst/>
          </a:prstGeom>
        </p:spPr>
      </p:pic>
      <p:pic>
        <p:nvPicPr>
          <p:cNvPr id="36" name="Picture 3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620234" y="2875019"/>
            <a:ext cx="403215" cy="403215"/>
          </a:xfrm>
          <a:prstGeom prst="rect">
            <a:avLst/>
          </a:prstGeom>
        </p:spPr>
      </p:pic>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5744" y="4242770"/>
            <a:ext cx="443094" cy="443093"/>
          </a:xfrm>
          <a:prstGeom prst="rect">
            <a:avLst/>
          </a:prstGeom>
        </p:spPr>
      </p:pic>
      <p:pic>
        <p:nvPicPr>
          <p:cNvPr id="45" name="Picture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25221" y="4268286"/>
            <a:ext cx="388218" cy="388213"/>
          </a:xfrm>
          <a:prstGeom prst="rect">
            <a:avLst/>
          </a:prstGeom>
        </p:spPr>
      </p:pic>
      <p:sp>
        <p:nvSpPr>
          <p:cNvPr id="85" name="TextBox 84"/>
          <p:cNvSpPr txBox="1"/>
          <p:nvPr/>
        </p:nvSpPr>
        <p:spPr>
          <a:xfrm>
            <a:off x="5276628" y="2362629"/>
            <a:ext cx="1102669" cy="516857"/>
          </a:xfrm>
          <a:prstGeom prst="rect">
            <a:avLst/>
          </a:prstGeom>
          <a:noFill/>
        </p:spPr>
        <p:txBody>
          <a:bodyPr wrap="square" lIns="182807" tIns="146246" rIns="182807" bIns="146246" rtlCol="0">
            <a:spAutoFit/>
          </a:bodyPr>
          <a:lstStyle/>
          <a:p>
            <a:pPr algn="ctr" defTabSz="914038">
              <a:lnSpc>
                <a:spcPct val="90000"/>
              </a:lnSpc>
            </a:pPr>
            <a:r>
              <a:rPr lang="en-US" sz="1600" b="1" kern="0" dirty="0">
                <a:solidFill>
                  <a:schemeClr val="bg1"/>
                </a:solidFill>
              </a:rPr>
              <a:t>EDIT</a:t>
            </a:r>
          </a:p>
        </p:txBody>
      </p:sp>
      <p:sp>
        <p:nvSpPr>
          <p:cNvPr id="86" name="TextBox 85"/>
          <p:cNvSpPr txBox="1"/>
          <p:nvPr/>
        </p:nvSpPr>
        <p:spPr>
          <a:xfrm>
            <a:off x="6813864" y="2362629"/>
            <a:ext cx="1102669" cy="516857"/>
          </a:xfrm>
          <a:prstGeom prst="rect">
            <a:avLst/>
          </a:prstGeom>
          <a:noFill/>
        </p:spPr>
        <p:txBody>
          <a:bodyPr wrap="square" lIns="182807" tIns="146246" rIns="182807" bIns="146246" rtlCol="0">
            <a:spAutoFit/>
          </a:bodyPr>
          <a:lstStyle/>
          <a:p>
            <a:pPr algn="ctr" defTabSz="914038">
              <a:lnSpc>
                <a:spcPct val="90000"/>
              </a:lnSpc>
            </a:pPr>
            <a:r>
              <a:rPr lang="en-US" sz="1600" b="1" kern="0" dirty="0">
                <a:solidFill>
                  <a:schemeClr val="bg1"/>
                </a:solidFill>
              </a:rPr>
              <a:t>COPY</a:t>
            </a:r>
          </a:p>
        </p:txBody>
      </p:sp>
      <p:sp>
        <p:nvSpPr>
          <p:cNvPr id="87" name="TextBox 86"/>
          <p:cNvSpPr txBox="1"/>
          <p:nvPr/>
        </p:nvSpPr>
        <p:spPr>
          <a:xfrm>
            <a:off x="8475741" y="2362629"/>
            <a:ext cx="1102669" cy="516857"/>
          </a:xfrm>
          <a:prstGeom prst="rect">
            <a:avLst/>
          </a:prstGeom>
          <a:noFill/>
        </p:spPr>
        <p:txBody>
          <a:bodyPr wrap="square" lIns="182807" tIns="146246" rIns="182807" bIns="146246" rtlCol="0">
            <a:spAutoFit/>
          </a:bodyPr>
          <a:lstStyle/>
          <a:p>
            <a:pPr algn="ctr" defTabSz="914038">
              <a:lnSpc>
                <a:spcPct val="90000"/>
              </a:lnSpc>
            </a:pPr>
            <a:r>
              <a:rPr lang="en-US" sz="1600" b="1" kern="0" dirty="0">
                <a:solidFill>
                  <a:schemeClr val="bg1"/>
                </a:solidFill>
              </a:rPr>
              <a:t>PASTE</a:t>
            </a:r>
          </a:p>
        </p:txBody>
      </p:sp>
      <p:sp>
        <p:nvSpPr>
          <p:cNvPr id="88" name="Freeform 15"/>
          <p:cNvSpPr>
            <a:spLocks noEditPoints="1"/>
          </p:cNvSpPr>
          <p:nvPr/>
        </p:nvSpPr>
        <p:spPr bwMode="auto">
          <a:xfrm flipH="1">
            <a:off x="8853497" y="2892108"/>
            <a:ext cx="401862" cy="401862"/>
          </a:xfrm>
          <a:custGeom>
            <a:avLst/>
            <a:gdLst>
              <a:gd name="T0" fmla="*/ 948 w 1896"/>
              <a:gd name="T1" fmla="*/ 0 h 1896"/>
              <a:gd name="T2" fmla="*/ 0 w 1896"/>
              <a:gd name="T3" fmla="*/ 948 h 1896"/>
              <a:gd name="T4" fmla="*/ 948 w 1896"/>
              <a:gd name="T5" fmla="*/ 1896 h 1896"/>
              <a:gd name="T6" fmla="*/ 1896 w 1896"/>
              <a:gd name="T7" fmla="*/ 948 h 1896"/>
              <a:gd name="T8" fmla="*/ 948 w 1896"/>
              <a:gd name="T9" fmla="*/ 0 h 1896"/>
              <a:gd name="T10" fmla="*/ 755 w 1896"/>
              <a:gd name="T11" fmla="*/ 1371 h 1896"/>
              <a:gd name="T12" fmla="*/ 533 w 1896"/>
              <a:gd name="T13" fmla="*/ 1371 h 1896"/>
              <a:gd name="T14" fmla="*/ 817 w 1896"/>
              <a:gd name="T15" fmla="*/ 1009 h 1896"/>
              <a:gd name="T16" fmla="*/ 918 w 1896"/>
              <a:gd name="T17" fmla="*/ 1147 h 1896"/>
              <a:gd name="T18" fmla="*/ 755 w 1896"/>
              <a:gd name="T19" fmla="*/ 1371 h 1896"/>
              <a:gd name="T20" fmla="*/ 1142 w 1896"/>
              <a:gd name="T21" fmla="*/ 1371 h 1896"/>
              <a:gd name="T22" fmla="*/ 948 w 1896"/>
              <a:gd name="T23" fmla="*/ 1107 h 1896"/>
              <a:gd name="T24" fmla="*/ 835 w 1896"/>
              <a:gd name="T25" fmla="*/ 953 h 1896"/>
              <a:gd name="T26" fmla="*/ 522 w 1896"/>
              <a:gd name="T27" fmla="*/ 526 h 1896"/>
              <a:gd name="T28" fmla="*/ 741 w 1896"/>
              <a:gd name="T29" fmla="*/ 524 h 1896"/>
              <a:gd name="T30" fmla="*/ 918 w 1896"/>
              <a:gd name="T31" fmla="*/ 761 h 1896"/>
              <a:gd name="T32" fmla="*/ 948 w 1896"/>
              <a:gd name="T33" fmla="*/ 802 h 1896"/>
              <a:gd name="T34" fmla="*/ 1061 w 1896"/>
              <a:gd name="T35" fmla="*/ 953 h 1896"/>
              <a:gd name="T36" fmla="*/ 1065 w 1896"/>
              <a:gd name="T37" fmla="*/ 958 h 1896"/>
              <a:gd name="T38" fmla="*/ 1374 w 1896"/>
              <a:gd name="T39" fmla="*/ 1371 h 1896"/>
              <a:gd name="T40" fmla="*/ 1142 w 1896"/>
              <a:gd name="T41" fmla="*/ 1371 h 1896"/>
              <a:gd name="T42" fmla="*/ 1096 w 1896"/>
              <a:gd name="T43" fmla="*/ 921 h 1896"/>
              <a:gd name="T44" fmla="*/ 998 w 1896"/>
              <a:gd name="T45" fmla="*/ 787 h 1896"/>
              <a:gd name="T46" fmla="*/ 1197 w 1896"/>
              <a:gd name="T47" fmla="*/ 523 h 1896"/>
              <a:gd name="T48" fmla="*/ 1415 w 1896"/>
              <a:gd name="T49" fmla="*/ 525 h 1896"/>
              <a:gd name="T50" fmla="*/ 1096 w 1896"/>
              <a:gd name="T51" fmla="*/ 921 h 1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6" h="1896">
                <a:moveTo>
                  <a:pt x="948" y="0"/>
                </a:moveTo>
                <a:cubicBezTo>
                  <a:pt x="424" y="0"/>
                  <a:pt x="0" y="424"/>
                  <a:pt x="0" y="948"/>
                </a:cubicBezTo>
                <a:cubicBezTo>
                  <a:pt x="0" y="1471"/>
                  <a:pt x="424" y="1896"/>
                  <a:pt x="948" y="1896"/>
                </a:cubicBezTo>
                <a:cubicBezTo>
                  <a:pt x="1471" y="1896"/>
                  <a:pt x="1896" y="1471"/>
                  <a:pt x="1896" y="948"/>
                </a:cubicBezTo>
                <a:cubicBezTo>
                  <a:pt x="1896" y="424"/>
                  <a:pt x="1471" y="0"/>
                  <a:pt x="948" y="0"/>
                </a:cubicBezTo>
                <a:close/>
                <a:moveTo>
                  <a:pt x="755" y="1371"/>
                </a:moveTo>
                <a:cubicBezTo>
                  <a:pt x="533" y="1371"/>
                  <a:pt x="533" y="1371"/>
                  <a:pt x="533" y="1371"/>
                </a:cubicBezTo>
                <a:cubicBezTo>
                  <a:pt x="817" y="1009"/>
                  <a:pt x="817" y="1009"/>
                  <a:pt x="817" y="1009"/>
                </a:cubicBezTo>
                <a:cubicBezTo>
                  <a:pt x="918" y="1147"/>
                  <a:pt x="918" y="1147"/>
                  <a:pt x="918" y="1147"/>
                </a:cubicBezTo>
                <a:lnTo>
                  <a:pt x="755" y="1371"/>
                </a:lnTo>
                <a:close/>
                <a:moveTo>
                  <a:pt x="1142" y="1371"/>
                </a:moveTo>
                <a:cubicBezTo>
                  <a:pt x="948" y="1107"/>
                  <a:pt x="948" y="1107"/>
                  <a:pt x="948" y="1107"/>
                </a:cubicBezTo>
                <a:cubicBezTo>
                  <a:pt x="835" y="953"/>
                  <a:pt x="835" y="953"/>
                  <a:pt x="835" y="953"/>
                </a:cubicBezTo>
                <a:cubicBezTo>
                  <a:pt x="522" y="526"/>
                  <a:pt x="522" y="526"/>
                  <a:pt x="522" y="526"/>
                </a:cubicBezTo>
                <a:cubicBezTo>
                  <a:pt x="741" y="524"/>
                  <a:pt x="741" y="524"/>
                  <a:pt x="741" y="524"/>
                </a:cubicBezTo>
                <a:cubicBezTo>
                  <a:pt x="918" y="761"/>
                  <a:pt x="918" y="761"/>
                  <a:pt x="918" y="761"/>
                </a:cubicBezTo>
                <a:cubicBezTo>
                  <a:pt x="948" y="802"/>
                  <a:pt x="948" y="802"/>
                  <a:pt x="948" y="802"/>
                </a:cubicBezTo>
                <a:cubicBezTo>
                  <a:pt x="1061" y="953"/>
                  <a:pt x="1061" y="953"/>
                  <a:pt x="1061" y="953"/>
                </a:cubicBezTo>
                <a:cubicBezTo>
                  <a:pt x="1065" y="958"/>
                  <a:pt x="1065" y="958"/>
                  <a:pt x="1065" y="958"/>
                </a:cubicBezTo>
                <a:cubicBezTo>
                  <a:pt x="1374" y="1371"/>
                  <a:pt x="1374" y="1371"/>
                  <a:pt x="1374" y="1371"/>
                </a:cubicBezTo>
                <a:lnTo>
                  <a:pt x="1142" y="1371"/>
                </a:lnTo>
                <a:close/>
                <a:moveTo>
                  <a:pt x="1096" y="921"/>
                </a:moveTo>
                <a:cubicBezTo>
                  <a:pt x="998" y="787"/>
                  <a:pt x="998" y="787"/>
                  <a:pt x="998" y="787"/>
                </a:cubicBezTo>
                <a:cubicBezTo>
                  <a:pt x="1197" y="523"/>
                  <a:pt x="1197" y="523"/>
                  <a:pt x="1197" y="523"/>
                </a:cubicBezTo>
                <a:cubicBezTo>
                  <a:pt x="1415" y="525"/>
                  <a:pt x="1415" y="525"/>
                  <a:pt x="1415" y="525"/>
                </a:cubicBezTo>
                <a:lnTo>
                  <a:pt x="1096" y="921"/>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89" name="Freeform 15"/>
          <p:cNvSpPr>
            <a:spLocks noEditPoints="1"/>
          </p:cNvSpPr>
          <p:nvPr/>
        </p:nvSpPr>
        <p:spPr bwMode="auto">
          <a:xfrm flipH="1">
            <a:off x="7199476" y="2892108"/>
            <a:ext cx="401862" cy="401862"/>
          </a:xfrm>
          <a:custGeom>
            <a:avLst/>
            <a:gdLst>
              <a:gd name="T0" fmla="*/ 948 w 1896"/>
              <a:gd name="T1" fmla="*/ 0 h 1896"/>
              <a:gd name="T2" fmla="*/ 0 w 1896"/>
              <a:gd name="T3" fmla="*/ 948 h 1896"/>
              <a:gd name="T4" fmla="*/ 948 w 1896"/>
              <a:gd name="T5" fmla="*/ 1896 h 1896"/>
              <a:gd name="T6" fmla="*/ 1896 w 1896"/>
              <a:gd name="T7" fmla="*/ 948 h 1896"/>
              <a:gd name="T8" fmla="*/ 948 w 1896"/>
              <a:gd name="T9" fmla="*/ 0 h 1896"/>
              <a:gd name="T10" fmla="*/ 755 w 1896"/>
              <a:gd name="T11" fmla="*/ 1371 h 1896"/>
              <a:gd name="T12" fmla="*/ 533 w 1896"/>
              <a:gd name="T13" fmla="*/ 1371 h 1896"/>
              <a:gd name="T14" fmla="*/ 817 w 1896"/>
              <a:gd name="T15" fmla="*/ 1009 h 1896"/>
              <a:gd name="T16" fmla="*/ 918 w 1896"/>
              <a:gd name="T17" fmla="*/ 1147 h 1896"/>
              <a:gd name="T18" fmla="*/ 755 w 1896"/>
              <a:gd name="T19" fmla="*/ 1371 h 1896"/>
              <a:gd name="T20" fmla="*/ 1142 w 1896"/>
              <a:gd name="T21" fmla="*/ 1371 h 1896"/>
              <a:gd name="T22" fmla="*/ 948 w 1896"/>
              <a:gd name="T23" fmla="*/ 1107 h 1896"/>
              <a:gd name="T24" fmla="*/ 835 w 1896"/>
              <a:gd name="T25" fmla="*/ 953 h 1896"/>
              <a:gd name="T26" fmla="*/ 522 w 1896"/>
              <a:gd name="T27" fmla="*/ 526 h 1896"/>
              <a:gd name="T28" fmla="*/ 741 w 1896"/>
              <a:gd name="T29" fmla="*/ 524 h 1896"/>
              <a:gd name="T30" fmla="*/ 918 w 1896"/>
              <a:gd name="T31" fmla="*/ 761 h 1896"/>
              <a:gd name="T32" fmla="*/ 948 w 1896"/>
              <a:gd name="T33" fmla="*/ 802 h 1896"/>
              <a:gd name="T34" fmla="*/ 1061 w 1896"/>
              <a:gd name="T35" fmla="*/ 953 h 1896"/>
              <a:gd name="T36" fmla="*/ 1065 w 1896"/>
              <a:gd name="T37" fmla="*/ 958 h 1896"/>
              <a:gd name="T38" fmla="*/ 1374 w 1896"/>
              <a:gd name="T39" fmla="*/ 1371 h 1896"/>
              <a:gd name="T40" fmla="*/ 1142 w 1896"/>
              <a:gd name="T41" fmla="*/ 1371 h 1896"/>
              <a:gd name="T42" fmla="*/ 1096 w 1896"/>
              <a:gd name="T43" fmla="*/ 921 h 1896"/>
              <a:gd name="T44" fmla="*/ 998 w 1896"/>
              <a:gd name="T45" fmla="*/ 787 h 1896"/>
              <a:gd name="T46" fmla="*/ 1197 w 1896"/>
              <a:gd name="T47" fmla="*/ 523 h 1896"/>
              <a:gd name="T48" fmla="*/ 1415 w 1896"/>
              <a:gd name="T49" fmla="*/ 525 h 1896"/>
              <a:gd name="T50" fmla="*/ 1096 w 1896"/>
              <a:gd name="T51" fmla="*/ 921 h 1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6" h="1896">
                <a:moveTo>
                  <a:pt x="948" y="0"/>
                </a:moveTo>
                <a:cubicBezTo>
                  <a:pt x="424" y="0"/>
                  <a:pt x="0" y="424"/>
                  <a:pt x="0" y="948"/>
                </a:cubicBezTo>
                <a:cubicBezTo>
                  <a:pt x="0" y="1471"/>
                  <a:pt x="424" y="1896"/>
                  <a:pt x="948" y="1896"/>
                </a:cubicBezTo>
                <a:cubicBezTo>
                  <a:pt x="1471" y="1896"/>
                  <a:pt x="1896" y="1471"/>
                  <a:pt x="1896" y="948"/>
                </a:cubicBezTo>
                <a:cubicBezTo>
                  <a:pt x="1896" y="424"/>
                  <a:pt x="1471" y="0"/>
                  <a:pt x="948" y="0"/>
                </a:cubicBezTo>
                <a:close/>
                <a:moveTo>
                  <a:pt x="755" y="1371"/>
                </a:moveTo>
                <a:cubicBezTo>
                  <a:pt x="533" y="1371"/>
                  <a:pt x="533" y="1371"/>
                  <a:pt x="533" y="1371"/>
                </a:cubicBezTo>
                <a:cubicBezTo>
                  <a:pt x="817" y="1009"/>
                  <a:pt x="817" y="1009"/>
                  <a:pt x="817" y="1009"/>
                </a:cubicBezTo>
                <a:cubicBezTo>
                  <a:pt x="918" y="1147"/>
                  <a:pt x="918" y="1147"/>
                  <a:pt x="918" y="1147"/>
                </a:cubicBezTo>
                <a:lnTo>
                  <a:pt x="755" y="1371"/>
                </a:lnTo>
                <a:close/>
                <a:moveTo>
                  <a:pt x="1142" y="1371"/>
                </a:moveTo>
                <a:cubicBezTo>
                  <a:pt x="948" y="1107"/>
                  <a:pt x="948" y="1107"/>
                  <a:pt x="948" y="1107"/>
                </a:cubicBezTo>
                <a:cubicBezTo>
                  <a:pt x="835" y="953"/>
                  <a:pt x="835" y="953"/>
                  <a:pt x="835" y="953"/>
                </a:cubicBezTo>
                <a:cubicBezTo>
                  <a:pt x="522" y="526"/>
                  <a:pt x="522" y="526"/>
                  <a:pt x="522" y="526"/>
                </a:cubicBezTo>
                <a:cubicBezTo>
                  <a:pt x="741" y="524"/>
                  <a:pt x="741" y="524"/>
                  <a:pt x="741" y="524"/>
                </a:cubicBezTo>
                <a:cubicBezTo>
                  <a:pt x="918" y="761"/>
                  <a:pt x="918" y="761"/>
                  <a:pt x="918" y="761"/>
                </a:cubicBezTo>
                <a:cubicBezTo>
                  <a:pt x="948" y="802"/>
                  <a:pt x="948" y="802"/>
                  <a:pt x="948" y="802"/>
                </a:cubicBezTo>
                <a:cubicBezTo>
                  <a:pt x="1061" y="953"/>
                  <a:pt x="1061" y="953"/>
                  <a:pt x="1061" y="953"/>
                </a:cubicBezTo>
                <a:cubicBezTo>
                  <a:pt x="1065" y="958"/>
                  <a:pt x="1065" y="958"/>
                  <a:pt x="1065" y="958"/>
                </a:cubicBezTo>
                <a:cubicBezTo>
                  <a:pt x="1374" y="1371"/>
                  <a:pt x="1374" y="1371"/>
                  <a:pt x="1374" y="1371"/>
                </a:cubicBezTo>
                <a:lnTo>
                  <a:pt x="1142" y="1371"/>
                </a:lnTo>
                <a:close/>
                <a:moveTo>
                  <a:pt x="1096" y="921"/>
                </a:moveTo>
                <a:cubicBezTo>
                  <a:pt x="998" y="787"/>
                  <a:pt x="998" y="787"/>
                  <a:pt x="998" y="787"/>
                </a:cubicBezTo>
                <a:cubicBezTo>
                  <a:pt x="1197" y="523"/>
                  <a:pt x="1197" y="523"/>
                  <a:pt x="1197" y="523"/>
                </a:cubicBezTo>
                <a:cubicBezTo>
                  <a:pt x="1415" y="525"/>
                  <a:pt x="1415" y="525"/>
                  <a:pt x="1415" y="525"/>
                </a:cubicBezTo>
                <a:lnTo>
                  <a:pt x="1096" y="921"/>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cxnSp>
        <p:nvCxnSpPr>
          <p:cNvPr id="90" name="Straight Arrow Connector 89"/>
          <p:cNvCxnSpPr/>
          <p:nvPr/>
        </p:nvCxnSpPr>
        <p:spPr>
          <a:xfrm>
            <a:off x="7830083" y="2613809"/>
            <a:ext cx="724002" cy="0"/>
          </a:xfrm>
          <a:prstGeom prst="straightConnector1">
            <a:avLst/>
          </a:prstGeom>
          <a:ln w="22225" cap="rnd">
            <a:solidFill>
              <a:srgbClr val="00206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828304" y="2247021"/>
            <a:ext cx="2086341" cy="1250225"/>
            <a:chOff x="12392278" y="2553205"/>
            <a:chExt cx="2087181" cy="1250728"/>
          </a:xfrm>
        </p:grpSpPr>
        <p:sp>
          <p:nvSpPr>
            <p:cNvPr id="33" name="TextBox 32"/>
            <p:cNvSpPr txBox="1"/>
            <p:nvPr/>
          </p:nvSpPr>
          <p:spPr>
            <a:xfrm>
              <a:off x="12392278" y="3156199"/>
              <a:ext cx="1669040" cy="600469"/>
            </a:xfrm>
            <a:prstGeom prst="rect">
              <a:avLst/>
            </a:prstGeom>
            <a:noFill/>
          </p:spPr>
          <p:txBody>
            <a:bodyPr wrap="square" lIns="179187" tIns="143349" rIns="179187" bIns="143349" rtlCol="0">
              <a:spAutoFit/>
            </a:bodyPr>
            <a:lstStyle/>
            <a:p>
              <a:pPr defTabSz="913863">
                <a:lnSpc>
                  <a:spcPct val="90000"/>
                </a:lnSpc>
              </a:pPr>
              <a:r>
                <a:rPr lang="en-US" sz="1100" kern="0" dirty="0">
                  <a:solidFill>
                    <a:schemeClr val="bg1"/>
                  </a:solidFill>
                  <a:latin typeface="+mj-lt"/>
                </a:rPr>
                <a:t>Email </a:t>
              </a:r>
            </a:p>
            <a:p>
              <a:pPr defTabSz="913863">
                <a:lnSpc>
                  <a:spcPct val="90000"/>
                </a:lnSpc>
              </a:pPr>
              <a:r>
                <a:rPr lang="en-US" sz="1100" kern="0" dirty="0">
                  <a:solidFill>
                    <a:schemeClr val="bg1"/>
                  </a:solidFill>
                  <a:latin typeface="+mj-lt"/>
                </a:rPr>
                <a:t>attachment</a:t>
              </a:r>
            </a:p>
          </p:txBody>
        </p:sp>
        <p:grpSp>
          <p:nvGrpSpPr>
            <p:cNvPr id="39" name="Group 38"/>
            <p:cNvGrpSpPr/>
            <p:nvPr/>
          </p:nvGrpSpPr>
          <p:grpSpPr>
            <a:xfrm>
              <a:off x="12572976" y="2686794"/>
              <a:ext cx="434275" cy="446039"/>
              <a:chOff x="3119283" y="4382146"/>
              <a:chExt cx="280563" cy="288162"/>
            </a:xfrm>
          </p:grpSpPr>
          <p:sp>
            <p:nvSpPr>
              <p:cNvPr id="40" name="Rounded Rectangle 39"/>
              <p:cNvSpPr/>
              <p:nvPr/>
            </p:nvSpPr>
            <p:spPr bwMode="auto">
              <a:xfrm>
                <a:off x="3119283" y="4382146"/>
                <a:ext cx="280563" cy="288162"/>
              </a:xfrm>
              <a:prstGeom prst="roundRect">
                <a:avLst/>
              </a:prstGeom>
              <a:solidFill>
                <a:srgbClr val="0073B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pPr>
                <a:endParaRPr lang="en-US" sz="1999" kern="0" dirty="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55675" y="4413521"/>
                <a:ext cx="223144" cy="223144"/>
              </a:xfrm>
              <a:prstGeom prst="rect">
                <a:avLst/>
              </a:prstGeom>
            </p:spPr>
          </p:pic>
        </p:grpSp>
        <p:sp>
          <p:nvSpPr>
            <p:cNvPr id="64" name="Rectangle 63"/>
            <p:cNvSpPr/>
            <p:nvPr/>
          </p:nvSpPr>
          <p:spPr>
            <a:xfrm>
              <a:off x="13569462" y="2631017"/>
              <a:ext cx="527709" cy="312073"/>
            </a:xfrm>
            <a:prstGeom prst="rect">
              <a:avLst/>
            </a:prstGeom>
          </p:spPr>
          <p:txBody>
            <a:bodyPr wrap="none">
              <a:spAutoFit/>
            </a:bodyPr>
            <a:lstStyle/>
            <a:p>
              <a:pPr defTabSz="932103" fontAlgn="base">
                <a:spcBef>
                  <a:spcPct val="0"/>
                </a:spcBef>
                <a:spcAft>
                  <a:spcPct val="0"/>
                </a:spcAft>
              </a:pPr>
              <a:r>
                <a:rPr lang="en-US" sz="1400" b="1" kern="0" dirty="0">
                  <a:solidFill>
                    <a:schemeClr val="bg1"/>
                  </a:solidFill>
                </a:rPr>
                <a:t>FILE</a:t>
              </a:r>
            </a:p>
          </p:txBody>
        </p:sp>
        <p:grpSp>
          <p:nvGrpSpPr>
            <p:cNvPr id="73" name="Group 72"/>
            <p:cNvGrpSpPr/>
            <p:nvPr/>
          </p:nvGrpSpPr>
          <p:grpSpPr>
            <a:xfrm>
              <a:off x="13654159" y="3031496"/>
              <a:ext cx="647700" cy="218027"/>
              <a:chOff x="12848367" y="1193613"/>
              <a:chExt cx="9818688" cy="3305175"/>
            </a:xfrm>
            <a:solidFill>
              <a:schemeClr val="bg1"/>
            </a:solidFill>
          </p:grpSpPr>
          <p:sp>
            <p:nvSpPr>
              <p:cNvPr id="74" name="Freeform 24"/>
              <p:cNvSpPr>
                <a:spLocks noEditPoints="1"/>
              </p:cNvSpPr>
              <p:nvPr/>
            </p:nvSpPr>
            <p:spPr bwMode="auto">
              <a:xfrm>
                <a:off x="12916630" y="1261876"/>
                <a:ext cx="9682163" cy="3168650"/>
              </a:xfrm>
              <a:custGeom>
                <a:avLst/>
                <a:gdLst>
                  <a:gd name="T0" fmla="*/ 2282 w 2579"/>
                  <a:gd name="T1" fmla="*/ 842 h 842"/>
                  <a:gd name="T2" fmla="*/ 297 w 2579"/>
                  <a:gd name="T3" fmla="*/ 842 h 842"/>
                  <a:gd name="T4" fmla="*/ 0 w 2579"/>
                  <a:gd name="T5" fmla="*/ 544 h 842"/>
                  <a:gd name="T6" fmla="*/ 0 w 2579"/>
                  <a:gd name="T7" fmla="*/ 298 h 842"/>
                  <a:gd name="T8" fmla="*/ 297 w 2579"/>
                  <a:gd name="T9" fmla="*/ 0 h 842"/>
                  <a:gd name="T10" fmla="*/ 2299 w 2579"/>
                  <a:gd name="T11" fmla="*/ 0 h 842"/>
                  <a:gd name="T12" fmla="*/ 2579 w 2579"/>
                  <a:gd name="T13" fmla="*/ 280 h 842"/>
                  <a:gd name="T14" fmla="*/ 2579 w 2579"/>
                  <a:gd name="T15" fmla="*/ 544 h 842"/>
                  <a:gd name="T16" fmla="*/ 2282 w 2579"/>
                  <a:gd name="T17" fmla="*/ 842 h 842"/>
                  <a:gd name="T18" fmla="*/ 297 w 2579"/>
                  <a:gd name="T19" fmla="*/ 83 h 842"/>
                  <a:gd name="T20" fmla="*/ 83 w 2579"/>
                  <a:gd name="T21" fmla="*/ 298 h 842"/>
                  <a:gd name="T22" fmla="*/ 83 w 2579"/>
                  <a:gd name="T23" fmla="*/ 544 h 842"/>
                  <a:gd name="T24" fmla="*/ 297 w 2579"/>
                  <a:gd name="T25" fmla="*/ 759 h 842"/>
                  <a:gd name="T26" fmla="*/ 2282 w 2579"/>
                  <a:gd name="T27" fmla="*/ 759 h 842"/>
                  <a:gd name="T28" fmla="*/ 2496 w 2579"/>
                  <a:gd name="T29" fmla="*/ 544 h 842"/>
                  <a:gd name="T30" fmla="*/ 2496 w 2579"/>
                  <a:gd name="T31" fmla="*/ 315 h 842"/>
                  <a:gd name="T32" fmla="*/ 2265 w 2579"/>
                  <a:gd name="T33" fmla="*/ 83 h 842"/>
                  <a:gd name="T34" fmla="*/ 297 w 2579"/>
                  <a:gd name="T35" fmla="*/ 8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79" h="842">
                    <a:moveTo>
                      <a:pt x="2282" y="842"/>
                    </a:moveTo>
                    <a:cubicBezTo>
                      <a:pt x="297" y="842"/>
                      <a:pt x="297" y="842"/>
                      <a:pt x="297" y="842"/>
                    </a:cubicBezTo>
                    <a:cubicBezTo>
                      <a:pt x="133" y="842"/>
                      <a:pt x="0" y="709"/>
                      <a:pt x="0" y="544"/>
                    </a:cubicBezTo>
                    <a:cubicBezTo>
                      <a:pt x="0" y="298"/>
                      <a:pt x="0" y="298"/>
                      <a:pt x="0" y="298"/>
                    </a:cubicBezTo>
                    <a:cubicBezTo>
                      <a:pt x="0" y="133"/>
                      <a:pt x="133" y="0"/>
                      <a:pt x="297" y="0"/>
                    </a:cubicBezTo>
                    <a:cubicBezTo>
                      <a:pt x="2299" y="0"/>
                      <a:pt x="2299" y="0"/>
                      <a:pt x="2299" y="0"/>
                    </a:cubicBezTo>
                    <a:cubicBezTo>
                      <a:pt x="2579" y="280"/>
                      <a:pt x="2579" y="280"/>
                      <a:pt x="2579" y="280"/>
                    </a:cubicBezTo>
                    <a:cubicBezTo>
                      <a:pt x="2579" y="544"/>
                      <a:pt x="2579" y="544"/>
                      <a:pt x="2579" y="544"/>
                    </a:cubicBezTo>
                    <a:cubicBezTo>
                      <a:pt x="2579" y="709"/>
                      <a:pt x="2446" y="842"/>
                      <a:pt x="2282" y="842"/>
                    </a:cubicBezTo>
                    <a:close/>
                    <a:moveTo>
                      <a:pt x="297" y="83"/>
                    </a:moveTo>
                    <a:cubicBezTo>
                      <a:pt x="179" y="83"/>
                      <a:pt x="83" y="179"/>
                      <a:pt x="83" y="298"/>
                    </a:cubicBezTo>
                    <a:cubicBezTo>
                      <a:pt x="83" y="544"/>
                      <a:pt x="83" y="544"/>
                      <a:pt x="83" y="544"/>
                    </a:cubicBezTo>
                    <a:cubicBezTo>
                      <a:pt x="83" y="663"/>
                      <a:pt x="179" y="759"/>
                      <a:pt x="297" y="759"/>
                    </a:cubicBezTo>
                    <a:cubicBezTo>
                      <a:pt x="2282" y="759"/>
                      <a:pt x="2282" y="759"/>
                      <a:pt x="2282" y="759"/>
                    </a:cubicBezTo>
                    <a:cubicBezTo>
                      <a:pt x="2400" y="759"/>
                      <a:pt x="2496" y="663"/>
                      <a:pt x="2496" y="544"/>
                    </a:cubicBezTo>
                    <a:cubicBezTo>
                      <a:pt x="2496" y="315"/>
                      <a:pt x="2496" y="315"/>
                      <a:pt x="2496" y="315"/>
                    </a:cubicBezTo>
                    <a:cubicBezTo>
                      <a:pt x="2265" y="83"/>
                      <a:pt x="2265" y="83"/>
                      <a:pt x="2265" y="83"/>
                    </a:cubicBezTo>
                    <a:lnTo>
                      <a:pt x="29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5" name="Freeform 25"/>
              <p:cNvSpPr>
                <a:spLocks noEditPoints="1"/>
              </p:cNvSpPr>
              <p:nvPr/>
            </p:nvSpPr>
            <p:spPr bwMode="auto">
              <a:xfrm>
                <a:off x="12848367" y="1193613"/>
                <a:ext cx="9818688" cy="3305175"/>
              </a:xfrm>
              <a:custGeom>
                <a:avLst/>
                <a:gdLst>
                  <a:gd name="T0" fmla="*/ 2300 w 2615"/>
                  <a:gd name="T1" fmla="*/ 878 h 878"/>
                  <a:gd name="T2" fmla="*/ 315 w 2615"/>
                  <a:gd name="T3" fmla="*/ 878 h 878"/>
                  <a:gd name="T4" fmla="*/ 0 w 2615"/>
                  <a:gd name="T5" fmla="*/ 562 h 878"/>
                  <a:gd name="T6" fmla="*/ 0 w 2615"/>
                  <a:gd name="T7" fmla="*/ 316 h 878"/>
                  <a:gd name="T8" fmla="*/ 315 w 2615"/>
                  <a:gd name="T9" fmla="*/ 0 h 878"/>
                  <a:gd name="T10" fmla="*/ 2324 w 2615"/>
                  <a:gd name="T11" fmla="*/ 0 h 878"/>
                  <a:gd name="T12" fmla="*/ 2615 w 2615"/>
                  <a:gd name="T13" fmla="*/ 291 h 878"/>
                  <a:gd name="T14" fmla="*/ 2615 w 2615"/>
                  <a:gd name="T15" fmla="*/ 562 h 878"/>
                  <a:gd name="T16" fmla="*/ 2300 w 2615"/>
                  <a:gd name="T17" fmla="*/ 878 h 878"/>
                  <a:gd name="T18" fmla="*/ 315 w 2615"/>
                  <a:gd name="T19" fmla="*/ 36 h 878"/>
                  <a:gd name="T20" fmla="*/ 35 w 2615"/>
                  <a:gd name="T21" fmla="*/ 316 h 878"/>
                  <a:gd name="T22" fmla="*/ 35 w 2615"/>
                  <a:gd name="T23" fmla="*/ 562 h 878"/>
                  <a:gd name="T24" fmla="*/ 315 w 2615"/>
                  <a:gd name="T25" fmla="*/ 842 h 878"/>
                  <a:gd name="T26" fmla="*/ 2300 w 2615"/>
                  <a:gd name="T27" fmla="*/ 842 h 878"/>
                  <a:gd name="T28" fmla="*/ 2580 w 2615"/>
                  <a:gd name="T29" fmla="*/ 562 h 878"/>
                  <a:gd name="T30" fmla="*/ 2580 w 2615"/>
                  <a:gd name="T31" fmla="*/ 306 h 878"/>
                  <a:gd name="T32" fmla="*/ 2310 w 2615"/>
                  <a:gd name="T33" fmla="*/ 36 h 878"/>
                  <a:gd name="T34" fmla="*/ 315 w 2615"/>
                  <a:gd name="T35" fmla="*/ 36 h 878"/>
                  <a:gd name="T36" fmla="*/ 2300 w 2615"/>
                  <a:gd name="T37" fmla="*/ 795 h 878"/>
                  <a:gd name="T38" fmla="*/ 315 w 2615"/>
                  <a:gd name="T39" fmla="*/ 795 h 878"/>
                  <a:gd name="T40" fmla="*/ 83 w 2615"/>
                  <a:gd name="T41" fmla="*/ 562 h 878"/>
                  <a:gd name="T42" fmla="*/ 83 w 2615"/>
                  <a:gd name="T43" fmla="*/ 316 h 878"/>
                  <a:gd name="T44" fmla="*/ 315 w 2615"/>
                  <a:gd name="T45" fmla="*/ 83 h 878"/>
                  <a:gd name="T46" fmla="*/ 2290 w 2615"/>
                  <a:gd name="T47" fmla="*/ 83 h 878"/>
                  <a:gd name="T48" fmla="*/ 2532 w 2615"/>
                  <a:gd name="T49" fmla="*/ 325 h 878"/>
                  <a:gd name="T50" fmla="*/ 2532 w 2615"/>
                  <a:gd name="T51" fmla="*/ 562 h 878"/>
                  <a:gd name="T52" fmla="*/ 2300 w 2615"/>
                  <a:gd name="T53" fmla="*/ 795 h 878"/>
                  <a:gd name="T54" fmla="*/ 315 w 2615"/>
                  <a:gd name="T55" fmla="*/ 119 h 878"/>
                  <a:gd name="T56" fmla="*/ 119 w 2615"/>
                  <a:gd name="T57" fmla="*/ 316 h 878"/>
                  <a:gd name="T58" fmla="*/ 119 w 2615"/>
                  <a:gd name="T59" fmla="*/ 562 h 878"/>
                  <a:gd name="T60" fmla="*/ 315 w 2615"/>
                  <a:gd name="T61" fmla="*/ 759 h 878"/>
                  <a:gd name="T62" fmla="*/ 2300 w 2615"/>
                  <a:gd name="T63" fmla="*/ 759 h 878"/>
                  <a:gd name="T64" fmla="*/ 2497 w 2615"/>
                  <a:gd name="T65" fmla="*/ 562 h 878"/>
                  <a:gd name="T66" fmla="*/ 2497 w 2615"/>
                  <a:gd name="T67" fmla="*/ 340 h 878"/>
                  <a:gd name="T68" fmla="*/ 2275 w 2615"/>
                  <a:gd name="T69" fmla="*/ 119 h 878"/>
                  <a:gd name="T70" fmla="*/ 315 w 2615"/>
                  <a:gd name="T71" fmla="*/ 119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15" h="878">
                    <a:moveTo>
                      <a:pt x="2300" y="878"/>
                    </a:moveTo>
                    <a:cubicBezTo>
                      <a:pt x="315" y="878"/>
                      <a:pt x="315" y="878"/>
                      <a:pt x="315" y="878"/>
                    </a:cubicBezTo>
                    <a:cubicBezTo>
                      <a:pt x="141" y="878"/>
                      <a:pt x="0" y="736"/>
                      <a:pt x="0" y="562"/>
                    </a:cubicBezTo>
                    <a:cubicBezTo>
                      <a:pt x="0" y="316"/>
                      <a:pt x="0" y="316"/>
                      <a:pt x="0" y="316"/>
                    </a:cubicBezTo>
                    <a:cubicBezTo>
                      <a:pt x="0" y="142"/>
                      <a:pt x="141" y="0"/>
                      <a:pt x="315" y="0"/>
                    </a:cubicBezTo>
                    <a:cubicBezTo>
                      <a:pt x="2324" y="0"/>
                      <a:pt x="2324" y="0"/>
                      <a:pt x="2324" y="0"/>
                    </a:cubicBezTo>
                    <a:cubicBezTo>
                      <a:pt x="2615" y="291"/>
                      <a:pt x="2615" y="291"/>
                      <a:pt x="2615" y="291"/>
                    </a:cubicBezTo>
                    <a:cubicBezTo>
                      <a:pt x="2615" y="562"/>
                      <a:pt x="2615" y="562"/>
                      <a:pt x="2615" y="562"/>
                    </a:cubicBezTo>
                    <a:cubicBezTo>
                      <a:pt x="2615" y="736"/>
                      <a:pt x="2474" y="878"/>
                      <a:pt x="2300" y="878"/>
                    </a:cubicBezTo>
                    <a:close/>
                    <a:moveTo>
                      <a:pt x="315" y="36"/>
                    </a:moveTo>
                    <a:cubicBezTo>
                      <a:pt x="161" y="36"/>
                      <a:pt x="35" y="161"/>
                      <a:pt x="35" y="316"/>
                    </a:cubicBezTo>
                    <a:cubicBezTo>
                      <a:pt x="35" y="562"/>
                      <a:pt x="35" y="562"/>
                      <a:pt x="35" y="562"/>
                    </a:cubicBezTo>
                    <a:cubicBezTo>
                      <a:pt x="35" y="717"/>
                      <a:pt x="161" y="842"/>
                      <a:pt x="315" y="842"/>
                    </a:cubicBezTo>
                    <a:cubicBezTo>
                      <a:pt x="2300" y="842"/>
                      <a:pt x="2300" y="842"/>
                      <a:pt x="2300" y="842"/>
                    </a:cubicBezTo>
                    <a:cubicBezTo>
                      <a:pt x="2454" y="842"/>
                      <a:pt x="2580" y="717"/>
                      <a:pt x="2580" y="562"/>
                    </a:cubicBezTo>
                    <a:cubicBezTo>
                      <a:pt x="2580" y="306"/>
                      <a:pt x="2580" y="306"/>
                      <a:pt x="2580" y="306"/>
                    </a:cubicBezTo>
                    <a:cubicBezTo>
                      <a:pt x="2310" y="36"/>
                      <a:pt x="2310" y="36"/>
                      <a:pt x="2310" y="36"/>
                    </a:cubicBezTo>
                    <a:lnTo>
                      <a:pt x="315" y="36"/>
                    </a:lnTo>
                    <a:close/>
                    <a:moveTo>
                      <a:pt x="2300" y="795"/>
                    </a:moveTo>
                    <a:cubicBezTo>
                      <a:pt x="315" y="795"/>
                      <a:pt x="315" y="795"/>
                      <a:pt x="315" y="795"/>
                    </a:cubicBezTo>
                    <a:cubicBezTo>
                      <a:pt x="187" y="795"/>
                      <a:pt x="83" y="691"/>
                      <a:pt x="83" y="562"/>
                    </a:cubicBezTo>
                    <a:cubicBezTo>
                      <a:pt x="83" y="316"/>
                      <a:pt x="83" y="316"/>
                      <a:pt x="83" y="316"/>
                    </a:cubicBezTo>
                    <a:cubicBezTo>
                      <a:pt x="83" y="187"/>
                      <a:pt x="187" y="83"/>
                      <a:pt x="315" y="83"/>
                    </a:cubicBezTo>
                    <a:cubicBezTo>
                      <a:pt x="2290" y="83"/>
                      <a:pt x="2290" y="83"/>
                      <a:pt x="2290" y="83"/>
                    </a:cubicBezTo>
                    <a:cubicBezTo>
                      <a:pt x="2532" y="325"/>
                      <a:pt x="2532" y="325"/>
                      <a:pt x="2532" y="325"/>
                    </a:cubicBezTo>
                    <a:cubicBezTo>
                      <a:pt x="2532" y="562"/>
                      <a:pt x="2532" y="562"/>
                      <a:pt x="2532" y="562"/>
                    </a:cubicBezTo>
                    <a:cubicBezTo>
                      <a:pt x="2532" y="691"/>
                      <a:pt x="2428" y="795"/>
                      <a:pt x="2300" y="795"/>
                    </a:cubicBezTo>
                    <a:close/>
                    <a:moveTo>
                      <a:pt x="315" y="119"/>
                    </a:moveTo>
                    <a:cubicBezTo>
                      <a:pt x="207" y="119"/>
                      <a:pt x="119" y="207"/>
                      <a:pt x="119" y="316"/>
                    </a:cubicBezTo>
                    <a:cubicBezTo>
                      <a:pt x="119" y="562"/>
                      <a:pt x="119" y="562"/>
                      <a:pt x="119" y="562"/>
                    </a:cubicBezTo>
                    <a:cubicBezTo>
                      <a:pt x="119" y="671"/>
                      <a:pt x="207" y="759"/>
                      <a:pt x="315" y="759"/>
                    </a:cubicBezTo>
                    <a:cubicBezTo>
                      <a:pt x="2300" y="759"/>
                      <a:pt x="2300" y="759"/>
                      <a:pt x="2300" y="759"/>
                    </a:cubicBezTo>
                    <a:cubicBezTo>
                      <a:pt x="2408" y="759"/>
                      <a:pt x="2497" y="671"/>
                      <a:pt x="2497" y="562"/>
                    </a:cubicBezTo>
                    <a:cubicBezTo>
                      <a:pt x="2497" y="340"/>
                      <a:pt x="2497" y="340"/>
                      <a:pt x="2497" y="340"/>
                    </a:cubicBezTo>
                    <a:cubicBezTo>
                      <a:pt x="2275" y="119"/>
                      <a:pt x="2275" y="119"/>
                      <a:pt x="2275" y="119"/>
                    </a:cubicBezTo>
                    <a:lnTo>
                      <a:pt x="315"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6" name="Freeform 26"/>
              <p:cNvSpPr>
                <a:spLocks/>
              </p:cNvSpPr>
              <p:nvPr/>
            </p:nvSpPr>
            <p:spPr bwMode="auto">
              <a:xfrm>
                <a:off x="15615380" y="2217551"/>
                <a:ext cx="747713" cy="617538"/>
              </a:xfrm>
              <a:custGeom>
                <a:avLst/>
                <a:gdLst>
                  <a:gd name="T0" fmla="*/ 206 w 471"/>
                  <a:gd name="T1" fmla="*/ 389 h 389"/>
                  <a:gd name="T2" fmla="*/ 471 w 471"/>
                  <a:gd name="T3" fmla="*/ 137 h 389"/>
                  <a:gd name="T4" fmla="*/ 301 w 471"/>
                  <a:gd name="T5" fmla="*/ 104 h 389"/>
                  <a:gd name="T6" fmla="*/ 154 w 471"/>
                  <a:gd name="T7" fmla="*/ 242 h 389"/>
                  <a:gd name="T8" fmla="*/ 152 w 471"/>
                  <a:gd name="T9" fmla="*/ 2 h 389"/>
                  <a:gd name="T10" fmla="*/ 0 w 471"/>
                  <a:gd name="T11" fmla="*/ 0 h 389"/>
                  <a:gd name="T12" fmla="*/ 0 w 471"/>
                  <a:gd name="T13" fmla="*/ 194 h 389"/>
                  <a:gd name="T14" fmla="*/ 206 w 471"/>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89">
                    <a:moveTo>
                      <a:pt x="206" y="389"/>
                    </a:moveTo>
                    <a:lnTo>
                      <a:pt x="471" y="137"/>
                    </a:lnTo>
                    <a:lnTo>
                      <a:pt x="301" y="104"/>
                    </a:lnTo>
                    <a:lnTo>
                      <a:pt x="154" y="242"/>
                    </a:lnTo>
                    <a:lnTo>
                      <a:pt x="152" y="2"/>
                    </a:lnTo>
                    <a:lnTo>
                      <a:pt x="0" y="0"/>
                    </a:lnTo>
                    <a:lnTo>
                      <a:pt x="0" y="194"/>
                    </a:lnTo>
                    <a:lnTo>
                      <a:pt x="206" y="3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7" name="Freeform 27"/>
              <p:cNvSpPr>
                <a:spLocks/>
              </p:cNvSpPr>
              <p:nvPr/>
            </p:nvSpPr>
            <p:spPr bwMode="auto">
              <a:xfrm>
                <a:off x="15124842" y="2901763"/>
                <a:ext cx="746125" cy="576263"/>
              </a:xfrm>
              <a:custGeom>
                <a:avLst/>
                <a:gdLst>
                  <a:gd name="T0" fmla="*/ 264 w 470"/>
                  <a:gd name="T1" fmla="*/ 0 h 363"/>
                  <a:gd name="T2" fmla="*/ 0 w 470"/>
                  <a:gd name="T3" fmla="*/ 247 h 363"/>
                  <a:gd name="T4" fmla="*/ 182 w 470"/>
                  <a:gd name="T5" fmla="*/ 280 h 363"/>
                  <a:gd name="T6" fmla="*/ 309 w 470"/>
                  <a:gd name="T7" fmla="*/ 157 h 363"/>
                  <a:gd name="T8" fmla="*/ 309 w 470"/>
                  <a:gd name="T9" fmla="*/ 363 h 363"/>
                  <a:gd name="T10" fmla="*/ 470 w 470"/>
                  <a:gd name="T11" fmla="*/ 358 h 363"/>
                  <a:gd name="T12" fmla="*/ 468 w 470"/>
                  <a:gd name="T13" fmla="*/ 195 h 363"/>
                  <a:gd name="T14" fmla="*/ 264 w 470"/>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363">
                    <a:moveTo>
                      <a:pt x="264" y="0"/>
                    </a:moveTo>
                    <a:lnTo>
                      <a:pt x="0" y="247"/>
                    </a:lnTo>
                    <a:lnTo>
                      <a:pt x="182" y="280"/>
                    </a:lnTo>
                    <a:lnTo>
                      <a:pt x="309" y="157"/>
                    </a:lnTo>
                    <a:lnTo>
                      <a:pt x="309" y="363"/>
                    </a:lnTo>
                    <a:lnTo>
                      <a:pt x="470" y="358"/>
                    </a:lnTo>
                    <a:lnTo>
                      <a:pt x="468" y="195"/>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8" name="Freeform 28"/>
              <p:cNvSpPr>
                <a:spLocks/>
              </p:cNvSpPr>
              <p:nvPr/>
            </p:nvSpPr>
            <p:spPr bwMode="auto">
              <a:xfrm>
                <a:off x="15124842" y="2382651"/>
                <a:ext cx="1238250" cy="963613"/>
              </a:xfrm>
              <a:custGeom>
                <a:avLst/>
                <a:gdLst>
                  <a:gd name="T0" fmla="*/ 482 w 780"/>
                  <a:gd name="T1" fmla="*/ 294 h 607"/>
                  <a:gd name="T2" fmla="*/ 340 w 780"/>
                  <a:gd name="T3" fmla="*/ 161 h 607"/>
                  <a:gd name="T4" fmla="*/ 170 w 780"/>
                  <a:gd name="T5" fmla="*/ 0 h 607"/>
                  <a:gd name="T6" fmla="*/ 0 w 780"/>
                  <a:gd name="T7" fmla="*/ 33 h 607"/>
                  <a:gd name="T8" fmla="*/ 302 w 780"/>
                  <a:gd name="T9" fmla="*/ 323 h 607"/>
                  <a:gd name="T10" fmla="*/ 411 w 780"/>
                  <a:gd name="T11" fmla="*/ 427 h 607"/>
                  <a:gd name="T12" fmla="*/ 598 w 780"/>
                  <a:gd name="T13" fmla="*/ 607 h 607"/>
                  <a:gd name="T14" fmla="*/ 780 w 780"/>
                  <a:gd name="T15" fmla="*/ 574 h 607"/>
                  <a:gd name="T16" fmla="*/ 482 w 780"/>
                  <a:gd name="T17" fmla="*/ 29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607">
                    <a:moveTo>
                      <a:pt x="482" y="294"/>
                    </a:moveTo>
                    <a:lnTo>
                      <a:pt x="340" y="161"/>
                    </a:lnTo>
                    <a:lnTo>
                      <a:pt x="170" y="0"/>
                    </a:lnTo>
                    <a:lnTo>
                      <a:pt x="0" y="33"/>
                    </a:lnTo>
                    <a:lnTo>
                      <a:pt x="302" y="323"/>
                    </a:lnTo>
                    <a:lnTo>
                      <a:pt x="411" y="427"/>
                    </a:lnTo>
                    <a:lnTo>
                      <a:pt x="598" y="607"/>
                    </a:lnTo>
                    <a:lnTo>
                      <a:pt x="780" y="574"/>
                    </a:lnTo>
                    <a:lnTo>
                      <a:pt x="482"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9" name="Freeform 29"/>
              <p:cNvSpPr>
                <a:spLocks/>
              </p:cNvSpPr>
              <p:nvPr/>
            </p:nvSpPr>
            <p:spPr bwMode="auto">
              <a:xfrm>
                <a:off x="17628330" y="2231838"/>
                <a:ext cx="747713" cy="622300"/>
              </a:xfrm>
              <a:custGeom>
                <a:avLst/>
                <a:gdLst>
                  <a:gd name="T0" fmla="*/ 208 w 471"/>
                  <a:gd name="T1" fmla="*/ 392 h 392"/>
                  <a:gd name="T2" fmla="*/ 471 w 471"/>
                  <a:gd name="T3" fmla="*/ 138 h 392"/>
                  <a:gd name="T4" fmla="*/ 300 w 471"/>
                  <a:gd name="T5" fmla="*/ 107 h 392"/>
                  <a:gd name="T6" fmla="*/ 156 w 471"/>
                  <a:gd name="T7" fmla="*/ 245 h 392"/>
                  <a:gd name="T8" fmla="*/ 154 w 471"/>
                  <a:gd name="T9" fmla="*/ 5 h 392"/>
                  <a:gd name="T10" fmla="*/ 0 w 471"/>
                  <a:gd name="T11" fmla="*/ 0 h 392"/>
                  <a:gd name="T12" fmla="*/ 2 w 471"/>
                  <a:gd name="T13" fmla="*/ 197 h 392"/>
                  <a:gd name="T14" fmla="*/ 208 w 471"/>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92">
                    <a:moveTo>
                      <a:pt x="208" y="392"/>
                    </a:moveTo>
                    <a:lnTo>
                      <a:pt x="471" y="138"/>
                    </a:lnTo>
                    <a:lnTo>
                      <a:pt x="300" y="107"/>
                    </a:lnTo>
                    <a:lnTo>
                      <a:pt x="156" y="245"/>
                    </a:lnTo>
                    <a:lnTo>
                      <a:pt x="154" y="5"/>
                    </a:lnTo>
                    <a:lnTo>
                      <a:pt x="0" y="0"/>
                    </a:lnTo>
                    <a:lnTo>
                      <a:pt x="2" y="197"/>
                    </a:lnTo>
                    <a:lnTo>
                      <a:pt x="208"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80" name="Freeform 30"/>
              <p:cNvSpPr>
                <a:spLocks/>
              </p:cNvSpPr>
              <p:nvPr/>
            </p:nvSpPr>
            <p:spPr bwMode="auto">
              <a:xfrm>
                <a:off x="17140967" y="2917638"/>
                <a:ext cx="746125" cy="579438"/>
              </a:xfrm>
              <a:custGeom>
                <a:avLst/>
                <a:gdLst>
                  <a:gd name="T0" fmla="*/ 262 w 470"/>
                  <a:gd name="T1" fmla="*/ 0 h 365"/>
                  <a:gd name="T2" fmla="*/ 0 w 470"/>
                  <a:gd name="T3" fmla="*/ 249 h 365"/>
                  <a:gd name="T4" fmla="*/ 179 w 470"/>
                  <a:gd name="T5" fmla="*/ 280 h 365"/>
                  <a:gd name="T6" fmla="*/ 309 w 470"/>
                  <a:gd name="T7" fmla="*/ 156 h 365"/>
                  <a:gd name="T8" fmla="*/ 309 w 470"/>
                  <a:gd name="T9" fmla="*/ 365 h 365"/>
                  <a:gd name="T10" fmla="*/ 470 w 470"/>
                  <a:gd name="T11" fmla="*/ 360 h 365"/>
                  <a:gd name="T12" fmla="*/ 468 w 470"/>
                  <a:gd name="T13" fmla="*/ 197 h 365"/>
                  <a:gd name="T14" fmla="*/ 262 w 4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365">
                    <a:moveTo>
                      <a:pt x="262" y="0"/>
                    </a:moveTo>
                    <a:lnTo>
                      <a:pt x="0" y="249"/>
                    </a:lnTo>
                    <a:lnTo>
                      <a:pt x="179" y="280"/>
                    </a:lnTo>
                    <a:lnTo>
                      <a:pt x="309" y="156"/>
                    </a:lnTo>
                    <a:lnTo>
                      <a:pt x="309" y="365"/>
                    </a:lnTo>
                    <a:lnTo>
                      <a:pt x="470" y="360"/>
                    </a:lnTo>
                    <a:lnTo>
                      <a:pt x="468" y="197"/>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81" name="Freeform 31"/>
              <p:cNvSpPr>
                <a:spLocks/>
              </p:cNvSpPr>
              <p:nvPr/>
            </p:nvSpPr>
            <p:spPr bwMode="auto">
              <a:xfrm>
                <a:off x="17140967" y="2401701"/>
                <a:ext cx="1235075" cy="960438"/>
              </a:xfrm>
              <a:custGeom>
                <a:avLst/>
                <a:gdLst>
                  <a:gd name="T0" fmla="*/ 482 w 778"/>
                  <a:gd name="T1" fmla="*/ 294 h 605"/>
                  <a:gd name="T2" fmla="*/ 340 w 778"/>
                  <a:gd name="T3" fmla="*/ 161 h 605"/>
                  <a:gd name="T4" fmla="*/ 170 w 778"/>
                  <a:gd name="T5" fmla="*/ 0 h 605"/>
                  <a:gd name="T6" fmla="*/ 0 w 778"/>
                  <a:gd name="T7" fmla="*/ 31 h 605"/>
                  <a:gd name="T8" fmla="*/ 302 w 778"/>
                  <a:gd name="T9" fmla="*/ 322 h 605"/>
                  <a:gd name="T10" fmla="*/ 411 w 778"/>
                  <a:gd name="T11" fmla="*/ 427 h 605"/>
                  <a:gd name="T12" fmla="*/ 598 w 778"/>
                  <a:gd name="T13" fmla="*/ 605 h 605"/>
                  <a:gd name="T14" fmla="*/ 778 w 778"/>
                  <a:gd name="T15" fmla="*/ 574 h 605"/>
                  <a:gd name="T16" fmla="*/ 482 w 778"/>
                  <a:gd name="T17" fmla="*/ 294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8" h="605">
                    <a:moveTo>
                      <a:pt x="482" y="294"/>
                    </a:moveTo>
                    <a:lnTo>
                      <a:pt x="340" y="161"/>
                    </a:lnTo>
                    <a:lnTo>
                      <a:pt x="170" y="0"/>
                    </a:lnTo>
                    <a:lnTo>
                      <a:pt x="0" y="31"/>
                    </a:lnTo>
                    <a:lnTo>
                      <a:pt x="302" y="322"/>
                    </a:lnTo>
                    <a:lnTo>
                      <a:pt x="411" y="427"/>
                    </a:lnTo>
                    <a:lnTo>
                      <a:pt x="598" y="605"/>
                    </a:lnTo>
                    <a:lnTo>
                      <a:pt x="778" y="574"/>
                    </a:lnTo>
                    <a:lnTo>
                      <a:pt x="482"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82" name="Freeform 32"/>
              <p:cNvSpPr>
                <a:spLocks/>
              </p:cNvSpPr>
              <p:nvPr/>
            </p:nvSpPr>
            <p:spPr bwMode="auto">
              <a:xfrm>
                <a:off x="19644455" y="2206438"/>
                <a:ext cx="747713" cy="617538"/>
              </a:xfrm>
              <a:custGeom>
                <a:avLst/>
                <a:gdLst>
                  <a:gd name="T0" fmla="*/ 206 w 471"/>
                  <a:gd name="T1" fmla="*/ 389 h 389"/>
                  <a:gd name="T2" fmla="*/ 471 w 471"/>
                  <a:gd name="T3" fmla="*/ 137 h 389"/>
                  <a:gd name="T4" fmla="*/ 301 w 471"/>
                  <a:gd name="T5" fmla="*/ 106 h 389"/>
                  <a:gd name="T6" fmla="*/ 154 w 471"/>
                  <a:gd name="T7" fmla="*/ 242 h 389"/>
                  <a:gd name="T8" fmla="*/ 152 w 471"/>
                  <a:gd name="T9" fmla="*/ 2 h 389"/>
                  <a:gd name="T10" fmla="*/ 0 w 471"/>
                  <a:gd name="T11" fmla="*/ 0 h 389"/>
                  <a:gd name="T12" fmla="*/ 0 w 471"/>
                  <a:gd name="T13" fmla="*/ 194 h 389"/>
                  <a:gd name="T14" fmla="*/ 206 w 471"/>
                  <a:gd name="T15" fmla="*/ 389 h 3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89">
                    <a:moveTo>
                      <a:pt x="206" y="389"/>
                    </a:moveTo>
                    <a:lnTo>
                      <a:pt x="471" y="137"/>
                    </a:lnTo>
                    <a:lnTo>
                      <a:pt x="301" y="106"/>
                    </a:lnTo>
                    <a:lnTo>
                      <a:pt x="154" y="242"/>
                    </a:lnTo>
                    <a:lnTo>
                      <a:pt x="152" y="2"/>
                    </a:lnTo>
                    <a:lnTo>
                      <a:pt x="0" y="0"/>
                    </a:lnTo>
                    <a:lnTo>
                      <a:pt x="0" y="194"/>
                    </a:lnTo>
                    <a:lnTo>
                      <a:pt x="206" y="3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83" name="Freeform 33"/>
              <p:cNvSpPr>
                <a:spLocks/>
              </p:cNvSpPr>
              <p:nvPr/>
            </p:nvSpPr>
            <p:spPr bwMode="auto">
              <a:xfrm>
                <a:off x="19152330" y="2890651"/>
                <a:ext cx="747713" cy="576263"/>
              </a:xfrm>
              <a:custGeom>
                <a:avLst/>
                <a:gdLst>
                  <a:gd name="T0" fmla="*/ 265 w 471"/>
                  <a:gd name="T1" fmla="*/ 0 h 363"/>
                  <a:gd name="T2" fmla="*/ 0 w 471"/>
                  <a:gd name="T3" fmla="*/ 247 h 363"/>
                  <a:gd name="T4" fmla="*/ 182 w 471"/>
                  <a:gd name="T5" fmla="*/ 280 h 363"/>
                  <a:gd name="T6" fmla="*/ 310 w 471"/>
                  <a:gd name="T7" fmla="*/ 157 h 363"/>
                  <a:gd name="T8" fmla="*/ 310 w 471"/>
                  <a:gd name="T9" fmla="*/ 363 h 363"/>
                  <a:gd name="T10" fmla="*/ 471 w 471"/>
                  <a:gd name="T11" fmla="*/ 358 h 363"/>
                  <a:gd name="T12" fmla="*/ 469 w 471"/>
                  <a:gd name="T13" fmla="*/ 195 h 363"/>
                  <a:gd name="T14" fmla="*/ 265 w 471"/>
                  <a:gd name="T15" fmla="*/ 0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363">
                    <a:moveTo>
                      <a:pt x="265" y="0"/>
                    </a:moveTo>
                    <a:lnTo>
                      <a:pt x="0" y="247"/>
                    </a:lnTo>
                    <a:lnTo>
                      <a:pt x="182" y="280"/>
                    </a:lnTo>
                    <a:lnTo>
                      <a:pt x="310" y="157"/>
                    </a:lnTo>
                    <a:lnTo>
                      <a:pt x="310" y="363"/>
                    </a:lnTo>
                    <a:lnTo>
                      <a:pt x="471" y="358"/>
                    </a:lnTo>
                    <a:lnTo>
                      <a:pt x="469" y="195"/>
                    </a:lnTo>
                    <a:lnTo>
                      <a:pt x="2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84" name="Freeform 34"/>
              <p:cNvSpPr>
                <a:spLocks/>
              </p:cNvSpPr>
              <p:nvPr/>
            </p:nvSpPr>
            <p:spPr bwMode="auto">
              <a:xfrm>
                <a:off x="19152330" y="2374713"/>
                <a:ext cx="1239838" cy="960438"/>
              </a:xfrm>
              <a:custGeom>
                <a:avLst/>
                <a:gdLst>
                  <a:gd name="T0" fmla="*/ 483 w 781"/>
                  <a:gd name="T1" fmla="*/ 292 h 605"/>
                  <a:gd name="T2" fmla="*/ 341 w 781"/>
                  <a:gd name="T3" fmla="*/ 159 h 605"/>
                  <a:gd name="T4" fmla="*/ 171 w 781"/>
                  <a:gd name="T5" fmla="*/ 0 h 605"/>
                  <a:gd name="T6" fmla="*/ 0 w 781"/>
                  <a:gd name="T7" fmla="*/ 31 h 605"/>
                  <a:gd name="T8" fmla="*/ 303 w 781"/>
                  <a:gd name="T9" fmla="*/ 321 h 605"/>
                  <a:gd name="T10" fmla="*/ 412 w 781"/>
                  <a:gd name="T11" fmla="*/ 425 h 605"/>
                  <a:gd name="T12" fmla="*/ 599 w 781"/>
                  <a:gd name="T13" fmla="*/ 605 h 605"/>
                  <a:gd name="T14" fmla="*/ 781 w 781"/>
                  <a:gd name="T15" fmla="*/ 572 h 605"/>
                  <a:gd name="T16" fmla="*/ 483 w 781"/>
                  <a:gd name="T17" fmla="*/ 29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1" h="605">
                    <a:moveTo>
                      <a:pt x="483" y="292"/>
                    </a:moveTo>
                    <a:lnTo>
                      <a:pt x="341" y="159"/>
                    </a:lnTo>
                    <a:lnTo>
                      <a:pt x="171" y="0"/>
                    </a:lnTo>
                    <a:lnTo>
                      <a:pt x="0" y="31"/>
                    </a:lnTo>
                    <a:lnTo>
                      <a:pt x="303" y="321"/>
                    </a:lnTo>
                    <a:lnTo>
                      <a:pt x="412" y="425"/>
                    </a:lnTo>
                    <a:lnTo>
                      <a:pt x="599" y="605"/>
                    </a:lnTo>
                    <a:lnTo>
                      <a:pt x="781" y="572"/>
                    </a:lnTo>
                    <a:lnTo>
                      <a:pt x="483" y="2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62" name="Group 61"/>
            <p:cNvGrpSpPr/>
            <p:nvPr/>
          </p:nvGrpSpPr>
          <p:grpSpPr>
            <a:xfrm>
              <a:off x="13501043" y="2553205"/>
              <a:ext cx="978416" cy="1250728"/>
              <a:chOff x="13131800" y="957263"/>
              <a:chExt cx="4916488" cy="6284912"/>
            </a:xfrm>
            <a:solidFill>
              <a:schemeClr val="bg1"/>
            </a:solidFill>
          </p:grpSpPr>
          <p:sp>
            <p:nvSpPr>
              <p:cNvPr id="66"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67" name="Rectangle 33"/>
              <p:cNvSpPr>
                <a:spLocks noChangeArrowheads="1"/>
              </p:cNvSpPr>
              <p:nvPr/>
            </p:nvSpPr>
            <p:spPr bwMode="auto">
              <a:xfrm>
                <a:off x="13925551" y="4842741"/>
                <a:ext cx="3267074" cy="4204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68" name="Rectangle 34"/>
              <p:cNvSpPr>
                <a:spLocks noChangeArrowheads="1"/>
              </p:cNvSpPr>
              <p:nvPr/>
            </p:nvSpPr>
            <p:spPr bwMode="auto">
              <a:xfrm>
                <a:off x="13925551" y="5701303"/>
                <a:ext cx="3267074" cy="4226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grpSp>
      </p:grpSp>
      <p:grpSp>
        <p:nvGrpSpPr>
          <p:cNvPr id="59" name="Group 58"/>
          <p:cNvGrpSpPr/>
          <p:nvPr/>
        </p:nvGrpSpPr>
        <p:grpSpPr>
          <a:xfrm>
            <a:off x="11273928" y="216039"/>
            <a:ext cx="415728" cy="735239"/>
            <a:chOff x="12548790" y="-1264290"/>
            <a:chExt cx="5541963" cy="9801225"/>
          </a:xfrm>
          <a:solidFill>
            <a:srgbClr val="002050"/>
          </a:solidFill>
        </p:grpSpPr>
        <p:sp>
          <p:nvSpPr>
            <p:cNvPr id="60" name="Freeform 19"/>
            <p:cNvSpPr>
              <a:spLocks/>
            </p:cNvSpPr>
            <p:nvPr/>
          </p:nvSpPr>
          <p:spPr bwMode="auto">
            <a:xfrm>
              <a:off x="13420328" y="-1264290"/>
              <a:ext cx="3816350" cy="3741738"/>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61" name="Freeform 20"/>
            <p:cNvSpPr>
              <a:spLocks noEditPoints="1"/>
            </p:cNvSpPr>
            <p:nvPr/>
          </p:nvSpPr>
          <p:spPr bwMode="auto">
            <a:xfrm>
              <a:off x="12548790" y="2796535"/>
              <a:ext cx="5541963" cy="5740400"/>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sp>
        <p:nvSpPr>
          <p:cNvPr id="52" name="Content Placeholder 5"/>
          <p:cNvSpPr>
            <a:spLocks noGrp="1"/>
          </p:cNvSpPr>
          <p:nvPr>
            <p:ph type="body" sz="quarter" idx="10"/>
          </p:nvPr>
        </p:nvSpPr>
        <p:spPr>
          <a:xfrm>
            <a:off x="5153769" y="4089461"/>
            <a:ext cx="5499495" cy="3052118"/>
          </a:xfrm>
        </p:spPr>
        <p:txBody>
          <a:bodyPr/>
          <a:lstStyle/>
          <a:p>
            <a:pPr>
              <a:lnSpc>
                <a:spcPts val="2559"/>
              </a:lnSpc>
              <a:spcBef>
                <a:spcPts val="1360"/>
              </a:spcBef>
            </a:pPr>
            <a:r>
              <a:rPr lang="en-US" sz="1799" dirty="0"/>
              <a:t>Protect data </a:t>
            </a:r>
            <a:r>
              <a:rPr lang="en-US" sz="1799" b="1" u="sng" dirty="0">
                <a:solidFill>
                  <a:srgbClr val="002060"/>
                </a:solidFill>
              </a:rPr>
              <a:t>needing</a:t>
            </a:r>
            <a:r>
              <a:rPr lang="en-US" sz="1799" dirty="0"/>
              <a:t> protection by:</a:t>
            </a:r>
          </a:p>
          <a:p>
            <a:pPr>
              <a:lnSpc>
                <a:spcPts val="2559"/>
              </a:lnSpc>
              <a:spcBef>
                <a:spcPts val="1360"/>
              </a:spcBef>
            </a:pPr>
            <a:r>
              <a:rPr lang="en-US" sz="1799" dirty="0"/>
              <a:t>Encrypting data</a:t>
            </a:r>
          </a:p>
          <a:p>
            <a:pPr>
              <a:lnSpc>
                <a:spcPts val="2559"/>
              </a:lnSpc>
              <a:spcBef>
                <a:spcPts val="1360"/>
              </a:spcBef>
            </a:pPr>
            <a:r>
              <a:rPr lang="en-US" sz="1799" dirty="0"/>
              <a:t>Including authentication requirement and a definition of use rights (permissions) to the data</a:t>
            </a:r>
          </a:p>
          <a:p>
            <a:pPr>
              <a:lnSpc>
                <a:spcPts val="2559"/>
              </a:lnSpc>
              <a:spcBef>
                <a:spcPts val="1360"/>
              </a:spcBef>
            </a:pPr>
            <a:r>
              <a:rPr lang="en-US" sz="1799" dirty="0"/>
              <a:t>Providing protection that is persistent and travels with the data</a:t>
            </a:r>
          </a:p>
          <a:p>
            <a:pPr>
              <a:lnSpc>
                <a:spcPts val="2559"/>
              </a:lnSpc>
              <a:spcBef>
                <a:spcPts val="1360"/>
              </a:spcBef>
            </a:pPr>
            <a:endParaRPr lang="en-US" sz="1799" dirty="0"/>
          </a:p>
        </p:txBody>
      </p:sp>
      <p:grpSp>
        <p:nvGrpSpPr>
          <p:cNvPr id="7" name="Group 6"/>
          <p:cNvGrpSpPr/>
          <p:nvPr/>
        </p:nvGrpSpPr>
        <p:grpSpPr>
          <a:xfrm>
            <a:off x="4723364" y="4724767"/>
            <a:ext cx="283102" cy="283104"/>
            <a:chOff x="4819332" y="4819356"/>
            <a:chExt cx="288854" cy="288856"/>
          </a:xfrm>
        </p:grpSpPr>
        <p:sp>
          <p:nvSpPr>
            <p:cNvPr id="57" name="Oval 56"/>
            <p:cNvSpPr/>
            <p:nvPr/>
          </p:nvSpPr>
          <p:spPr bwMode="auto">
            <a:xfrm>
              <a:off x="4819332" y="4819356"/>
              <a:ext cx="288854" cy="288856"/>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58" name="Isosceles Triangle 42"/>
            <p:cNvSpPr/>
            <p:nvPr/>
          </p:nvSpPr>
          <p:spPr bwMode="auto">
            <a:xfrm rot="5400000">
              <a:off x="4927691" y="4926289"/>
              <a:ext cx="105477" cy="75578"/>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6" name="Group 5"/>
          <p:cNvGrpSpPr/>
          <p:nvPr/>
        </p:nvGrpSpPr>
        <p:grpSpPr>
          <a:xfrm>
            <a:off x="4726385" y="5242910"/>
            <a:ext cx="283102" cy="283104"/>
            <a:chOff x="4822415" y="5348027"/>
            <a:chExt cx="288854" cy="288856"/>
          </a:xfrm>
        </p:grpSpPr>
        <p:sp>
          <p:nvSpPr>
            <p:cNvPr id="71" name="Oval 70"/>
            <p:cNvSpPr/>
            <p:nvPr/>
          </p:nvSpPr>
          <p:spPr bwMode="auto">
            <a:xfrm>
              <a:off x="4822415" y="5348027"/>
              <a:ext cx="288854" cy="288856"/>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72" name="Isosceles Triangle 42"/>
            <p:cNvSpPr/>
            <p:nvPr/>
          </p:nvSpPr>
          <p:spPr bwMode="auto">
            <a:xfrm rot="5400000">
              <a:off x="4930774" y="5454960"/>
              <a:ext cx="105477" cy="75578"/>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3" name="Group 2"/>
          <p:cNvGrpSpPr/>
          <p:nvPr/>
        </p:nvGrpSpPr>
        <p:grpSpPr>
          <a:xfrm>
            <a:off x="4723364" y="6085537"/>
            <a:ext cx="283102" cy="283104"/>
            <a:chOff x="4819332" y="6207774"/>
            <a:chExt cx="288854" cy="288856"/>
          </a:xfrm>
        </p:grpSpPr>
        <p:sp>
          <p:nvSpPr>
            <p:cNvPr id="92" name="Oval 91"/>
            <p:cNvSpPr/>
            <p:nvPr/>
          </p:nvSpPr>
          <p:spPr bwMode="auto">
            <a:xfrm>
              <a:off x="4819332" y="6207774"/>
              <a:ext cx="288854" cy="288856"/>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93" name="Isosceles Triangle 42"/>
            <p:cNvSpPr/>
            <p:nvPr/>
          </p:nvSpPr>
          <p:spPr bwMode="auto">
            <a:xfrm rot="5400000">
              <a:off x="4927691" y="6314707"/>
              <a:ext cx="105477" cy="75578"/>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sp>
        <p:nvSpPr>
          <p:cNvPr id="4" name="Title 3"/>
          <p:cNvSpPr>
            <a:spLocks noGrp="1"/>
          </p:cNvSpPr>
          <p:nvPr>
            <p:ph type="title"/>
          </p:nvPr>
        </p:nvSpPr>
        <p:spPr/>
        <p:txBody>
          <a:bodyPr/>
          <a:lstStyle/>
          <a:p>
            <a:r>
              <a:rPr lang="en-US" b="1" dirty="0"/>
              <a:t>Protect data </a:t>
            </a:r>
            <a:r>
              <a:rPr lang="en-US" dirty="0"/>
              <a:t>against unauthorized use</a:t>
            </a:r>
          </a:p>
        </p:txBody>
      </p:sp>
      <p:sp>
        <p:nvSpPr>
          <p:cNvPr id="63" name="Rectangle 62"/>
          <p:cNvSpPr/>
          <p:nvPr/>
        </p:nvSpPr>
        <p:spPr bwMode="auto">
          <a:xfrm>
            <a:off x="635456" y="3862629"/>
            <a:ext cx="2412182" cy="1470434"/>
          </a:xfrm>
          <a:prstGeom prst="rect">
            <a:avLst/>
          </a:prstGeom>
          <a:noFill/>
          <a:ln w="30607" cap="rnd" cmpd="sng">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1" rIns="0" bIns="45701" numCol="1" rtlCol="0" anchor="ctr" anchorCtr="0" compatLnSpc="1">
            <a:prstTxWarp prst="textNoShape">
              <a:avLst/>
            </a:prstTxWarp>
          </a:bodyPr>
          <a:lstStyle/>
          <a:p>
            <a:pPr algn="ctr" defTabSz="913740"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65" name="Rectangle 64"/>
          <p:cNvSpPr/>
          <p:nvPr/>
        </p:nvSpPr>
        <p:spPr bwMode="auto">
          <a:xfrm>
            <a:off x="939606" y="3766096"/>
            <a:ext cx="1606627" cy="29273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4" tIns="179204" rIns="0" bIns="45699"/>
          <a:lstStyle/>
          <a:p>
            <a:pPr algn="ctr" defTabSz="913654">
              <a:lnSpc>
                <a:spcPct val="90000"/>
              </a:lnSpc>
              <a:defRPr/>
            </a:pPr>
            <a:r>
              <a:rPr lang="en-US" sz="1469" dirty="0">
                <a:solidFill>
                  <a:schemeClr val="bg1"/>
                </a:solidFill>
                <a:latin typeface="Segoe UI Light"/>
              </a:rPr>
              <a:t>Personal apps</a:t>
            </a:r>
          </a:p>
        </p:txBody>
      </p:sp>
      <p:sp>
        <p:nvSpPr>
          <p:cNvPr id="69" name="Rectangle 68"/>
          <p:cNvSpPr/>
          <p:nvPr/>
        </p:nvSpPr>
        <p:spPr bwMode="auto">
          <a:xfrm>
            <a:off x="811557" y="1793727"/>
            <a:ext cx="1606627" cy="29273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4" tIns="179204" rIns="0" bIns="45699"/>
          <a:lstStyle/>
          <a:p>
            <a:pPr algn="ctr" defTabSz="913654">
              <a:lnSpc>
                <a:spcPct val="90000"/>
              </a:lnSpc>
              <a:defRPr/>
            </a:pPr>
            <a:r>
              <a:rPr lang="en-US" sz="1469" dirty="0">
                <a:solidFill>
                  <a:schemeClr val="bg1"/>
                </a:solidFill>
                <a:latin typeface="Segoe UI Light"/>
              </a:rPr>
              <a:t>Corporate apps</a:t>
            </a:r>
          </a:p>
        </p:txBody>
      </p:sp>
    </p:spTree>
    <p:extLst>
      <p:ext uri="{BB962C8B-B14F-4D97-AF65-F5344CB8AC3E}">
        <p14:creationId xmlns:p14="http://schemas.microsoft.com/office/powerpoint/2010/main" val="304619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500"/>
                                        <p:tgtEl>
                                          <p:spTgt spid="8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left)">
                                      <p:cBhvr>
                                        <p:cTn id="44" dur="500"/>
                                        <p:tgtEl>
                                          <p:spTgt spid="90"/>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10" presetClass="entr" presetSubtype="0" fill="hold"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par>
                                <p:cTn id="59" presetID="10"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85" grpId="0"/>
      <p:bldP spid="86" grpId="0"/>
      <p:bldP spid="87" grpId="0"/>
      <p:bldP spid="88" grpId="0" animBg="1"/>
      <p:bldP spid="89" grpId="0" animBg="1"/>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9" name="Straight Connector 58"/>
          <p:cNvCxnSpPr/>
          <p:nvPr/>
        </p:nvCxnSpPr>
        <p:spPr>
          <a:xfrm>
            <a:off x="2255121" y="3786901"/>
            <a:ext cx="2199978" cy="0"/>
          </a:xfrm>
          <a:prstGeom prst="line">
            <a:avLst/>
          </a:prstGeom>
          <a:ln w="31750" cap="rnd">
            <a:solidFill>
              <a:srgbClr val="002060"/>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40" name="Freeform 32"/>
          <p:cNvSpPr>
            <a:spLocks noEditPoints="1"/>
          </p:cNvSpPr>
          <p:nvPr/>
        </p:nvSpPr>
        <p:spPr bwMode="auto">
          <a:xfrm>
            <a:off x="4636052" y="2213128"/>
            <a:ext cx="2661989" cy="3402869"/>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2" name="Rectangle 1"/>
          <p:cNvSpPr/>
          <p:nvPr/>
        </p:nvSpPr>
        <p:spPr bwMode="auto">
          <a:xfrm>
            <a:off x="4985917" y="3832484"/>
            <a:ext cx="1938317" cy="1506586"/>
          </a:xfrm>
          <a:prstGeom prst="rect">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13" tIns="143370" rIns="179213" bIns="143370" numCol="1" spcCol="0" rtlCol="0" fromWordArt="0" anchor="ctr" anchorCtr="0" forceAA="0" compatLnSpc="1">
            <a:prstTxWarp prst="textNoShape">
              <a:avLst/>
            </a:prstTxWarp>
            <a:noAutofit/>
          </a:bodyPr>
          <a:lstStyle/>
          <a:p>
            <a:pPr defTabSz="913740" fontAlgn="base">
              <a:lnSpc>
                <a:spcPct val="90000"/>
              </a:lnSpc>
              <a:spcBef>
                <a:spcPct val="0"/>
              </a:spcBef>
              <a:spcAft>
                <a:spcPct val="0"/>
              </a:spcAft>
            </a:pPr>
            <a:r>
              <a:rPr lang="en-US" sz="1371" kern="0" dirty="0">
                <a:solidFill>
                  <a:schemeClr val="bg1"/>
                </a:solidFill>
                <a:latin typeface="Consolas" panose="020B0609020204030204" pitchFamily="49" charset="0"/>
                <a:cs typeface="Consolas" panose="020B0609020204030204" pitchFamily="49" charset="0"/>
              </a:rPr>
              <a:t>aEZQAR]</a:t>
            </a:r>
            <a:r>
              <a:rPr lang="en-US" sz="1371" kern="0" dirty="0" err="1">
                <a:solidFill>
                  <a:schemeClr val="bg1"/>
                </a:solidFill>
                <a:latin typeface="Consolas" panose="020B0609020204030204" pitchFamily="49" charset="0"/>
                <a:cs typeface="Consolas" panose="020B0609020204030204" pitchFamily="49" charset="0"/>
              </a:rPr>
              <a:t>ibr</a:t>
            </a:r>
            <a:r>
              <a:rPr lang="en-US" sz="1371" kern="0" dirty="0">
                <a:solidFill>
                  <a:schemeClr val="bg1"/>
                </a:solidFill>
                <a:latin typeface="Consolas" panose="020B0609020204030204" pitchFamily="49" charset="0"/>
                <a:cs typeface="Consolas" panose="020B0609020204030204" pitchFamily="49" charset="0"/>
              </a:rPr>
              <a:t>{</a:t>
            </a:r>
            <a:r>
              <a:rPr lang="en-US" sz="1371" kern="0" dirty="0" err="1">
                <a:solidFill>
                  <a:schemeClr val="bg1"/>
                </a:solidFill>
                <a:latin typeface="Consolas" panose="020B0609020204030204" pitchFamily="49" charset="0"/>
                <a:cs typeface="Consolas" panose="020B0609020204030204" pitchFamily="49" charset="0"/>
              </a:rPr>
              <a:t>qU@M</a:t>
            </a:r>
            <a:r>
              <a:rPr lang="en-US" sz="1371" kern="0" dirty="0">
                <a:solidFill>
                  <a:schemeClr val="bg1"/>
                </a:solidFill>
                <a:latin typeface="Consolas" panose="020B0609020204030204" pitchFamily="49" charset="0"/>
                <a:cs typeface="Consolas" panose="020B0609020204030204" pitchFamily="49" charset="0"/>
              </a:rPr>
              <a:t>]BXNoHp9nMDAtnBfrfC;jx+Tg@XL2,Jzu</a:t>
            </a:r>
          </a:p>
          <a:p>
            <a:pPr defTabSz="913740" fontAlgn="base">
              <a:lnSpc>
                <a:spcPct val="90000"/>
              </a:lnSpc>
              <a:spcBef>
                <a:spcPct val="0"/>
              </a:spcBef>
              <a:spcAft>
                <a:spcPct val="0"/>
              </a:spcAft>
            </a:pPr>
            <a:r>
              <a:rPr lang="en-US" sz="1371" kern="0" dirty="0">
                <a:solidFill>
                  <a:schemeClr val="bg1"/>
                </a:solidFill>
                <a:latin typeface="Consolas" panose="020B0609020204030204" pitchFamily="49" charset="0"/>
                <a:ea typeface="Segoe UI" pitchFamily="34" charset="0"/>
                <a:cs typeface="Consolas" panose="020B0609020204030204" pitchFamily="49" charset="0"/>
              </a:rPr>
              <a:t>()&amp;(*7812(*:</a:t>
            </a:r>
          </a:p>
        </p:txBody>
      </p:sp>
      <p:sp>
        <p:nvSpPr>
          <p:cNvPr id="35" name="Rectangle 40"/>
          <p:cNvSpPr/>
          <p:nvPr/>
        </p:nvSpPr>
        <p:spPr bwMode="auto">
          <a:xfrm>
            <a:off x="6217197" y="4952387"/>
            <a:ext cx="595960" cy="256785"/>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B5D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rgbClr val="00B294"/>
              </a:solidFill>
              <a:ea typeface="Segoe UI" pitchFamily="34" charset="0"/>
              <a:cs typeface="Segoe UI" pitchFamily="34" charset="0"/>
            </a:endParaRPr>
          </a:p>
        </p:txBody>
      </p:sp>
      <p:sp>
        <p:nvSpPr>
          <p:cNvPr id="42" name="Rectangle 41"/>
          <p:cNvSpPr/>
          <p:nvPr/>
        </p:nvSpPr>
        <p:spPr bwMode="auto">
          <a:xfrm>
            <a:off x="4985917" y="3110323"/>
            <a:ext cx="1938317" cy="621450"/>
          </a:xfrm>
          <a:prstGeom prst="rect">
            <a:avLst/>
          </a:prstGeom>
          <a:solidFill>
            <a:srgbClr val="002060"/>
          </a:solid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143370" rIns="179213" bIns="143370" numCol="1" spcCol="0" rtlCol="0" fromWordArt="0" anchor="ctr" anchorCtr="0" forceAA="0" compatLnSpc="1">
            <a:prstTxWarp prst="textNoShape">
              <a:avLst/>
            </a:prstTxWarp>
            <a:noAutofit/>
          </a:bodyPr>
          <a:lstStyle/>
          <a:p>
            <a:pPr defTabSz="913740" fontAlgn="base">
              <a:lnSpc>
                <a:spcPct val="90000"/>
              </a:lnSpc>
              <a:spcBef>
                <a:spcPct val="0"/>
              </a:spcBef>
              <a:spcAft>
                <a:spcPct val="0"/>
              </a:spcAft>
            </a:pPr>
            <a:r>
              <a:rPr lang="en-US" sz="1175" kern="0" dirty="0">
                <a:solidFill>
                  <a:schemeClr val="bg1"/>
                </a:solidFill>
                <a:cs typeface="Consolas" panose="020B0609020204030204" pitchFamily="49" charset="0"/>
              </a:rPr>
              <a:t>Use rights +</a:t>
            </a:r>
          </a:p>
        </p:txBody>
      </p:sp>
      <p:sp>
        <p:nvSpPr>
          <p:cNvPr id="12" name="Rectangle 11"/>
          <p:cNvSpPr/>
          <p:nvPr/>
        </p:nvSpPr>
        <p:spPr>
          <a:xfrm>
            <a:off x="267419" y="6188293"/>
            <a:ext cx="2417020" cy="215444"/>
          </a:xfrm>
          <a:prstGeom prst="rect">
            <a:avLst/>
          </a:prstGeom>
        </p:spPr>
        <p:txBody>
          <a:bodyPr wrap="square" lIns="0" tIns="0" rIns="0" bIns="0">
            <a:spAutoFit/>
          </a:bodyPr>
          <a:lstStyle/>
          <a:p>
            <a:pPr algn="ctr" defTabSz="914038"/>
            <a:r>
              <a:rPr lang="en-US" sz="1400" kern="0" dirty="0">
                <a:solidFill>
                  <a:schemeClr val="bg1"/>
                </a:solidFill>
              </a:rPr>
              <a:t>Secret cola formula</a:t>
            </a:r>
          </a:p>
        </p:txBody>
      </p:sp>
      <p:sp>
        <p:nvSpPr>
          <p:cNvPr id="6" name="Freeform 5"/>
          <p:cNvSpPr>
            <a:spLocks/>
          </p:cNvSpPr>
          <p:nvPr/>
        </p:nvSpPr>
        <p:spPr bwMode="auto">
          <a:xfrm>
            <a:off x="731542" y="1509437"/>
            <a:ext cx="1385980" cy="4537521"/>
          </a:xfrm>
          <a:custGeom>
            <a:avLst/>
            <a:gdLst>
              <a:gd name="T0" fmla="*/ 159 w 308"/>
              <a:gd name="T1" fmla="*/ 1 h 1010"/>
              <a:gd name="T2" fmla="*/ 202 w 308"/>
              <a:gd name="T3" fmla="*/ 1 h 1010"/>
              <a:gd name="T4" fmla="*/ 222 w 308"/>
              <a:gd name="T5" fmla="*/ 23 h 1010"/>
              <a:gd name="T6" fmla="*/ 222 w 308"/>
              <a:gd name="T7" fmla="*/ 86 h 1010"/>
              <a:gd name="T8" fmla="*/ 242 w 308"/>
              <a:gd name="T9" fmla="*/ 230 h 1010"/>
              <a:gd name="T10" fmla="*/ 264 w 308"/>
              <a:gd name="T11" fmla="*/ 288 h 1010"/>
              <a:gd name="T12" fmla="*/ 304 w 308"/>
              <a:gd name="T13" fmla="*/ 506 h 1010"/>
              <a:gd name="T14" fmla="*/ 287 w 308"/>
              <a:gd name="T15" fmla="*/ 707 h 1010"/>
              <a:gd name="T16" fmla="*/ 297 w 308"/>
              <a:gd name="T17" fmla="*/ 867 h 1010"/>
              <a:gd name="T18" fmla="*/ 307 w 308"/>
              <a:gd name="T19" fmla="*/ 930 h 1010"/>
              <a:gd name="T20" fmla="*/ 267 w 308"/>
              <a:gd name="T21" fmla="*/ 989 h 1010"/>
              <a:gd name="T22" fmla="*/ 215 w 308"/>
              <a:gd name="T23" fmla="*/ 1003 h 1010"/>
              <a:gd name="T24" fmla="*/ 73 w 308"/>
              <a:gd name="T25" fmla="*/ 998 h 1010"/>
              <a:gd name="T26" fmla="*/ 11 w 308"/>
              <a:gd name="T27" fmla="*/ 896 h 1010"/>
              <a:gd name="T28" fmla="*/ 17 w 308"/>
              <a:gd name="T29" fmla="*/ 872 h 1010"/>
              <a:gd name="T30" fmla="*/ 28 w 308"/>
              <a:gd name="T31" fmla="*/ 697 h 1010"/>
              <a:gd name="T32" fmla="*/ 14 w 308"/>
              <a:gd name="T33" fmla="*/ 466 h 1010"/>
              <a:gd name="T34" fmla="*/ 22 w 308"/>
              <a:gd name="T35" fmla="*/ 407 h 1010"/>
              <a:gd name="T36" fmla="*/ 71 w 308"/>
              <a:gd name="T37" fmla="*/ 237 h 1010"/>
              <a:gd name="T38" fmla="*/ 99 w 308"/>
              <a:gd name="T39" fmla="*/ 101 h 1010"/>
              <a:gd name="T40" fmla="*/ 96 w 308"/>
              <a:gd name="T41" fmla="*/ 89 h 1010"/>
              <a:gd name="T42" fmla="*/ 95 w 308"/>
              <a:gd name="T43" fmla="*/ 20 h 1010"/>
              <a:gd name="T44" fmla="*/ 113 w 308"/>
              <a:gd name="T45" fmla="*/ 1 h 1010"/>
              <a:gd name="T46" fmla="*/ 159 w 308"/>
              <a:gd name="T47" fmla="*/ 1 h 1010"/>
              <a:gd name="T48" fmla="*/ 159 w 308"/>
              <a:gd name="T49" fmla="*/ 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1010">
                <a:moveTo>
                  <a:pt x="159" y="1"/>
                </a:moveTo>
                <a:cubicBezTo>
                  <a:pt x="174" y="1"/>
                  <a:pt x="188" y="0"/>
                  <a:pt x="202" y="1"/>
                </a:cubicBezTo>
                <a:cubicBezTo>
                  <a:pt x="216" y="2"/>
                  <a:pt x="222" y="9"/>
                  <a:pt x="222" y="23"/>
                </a:cubicBezTo>
                <a:cubicBezTo>
                  <a:pt x="222" y="43"/>
                  <a:pt x="230" y="71"/>
                  <a:pt x="222" y="86"/>
                </a:cubicBezTo>
                <a:cubicBezTo>
                  <a:pt x="214" y="103"/>
                  <a:pt x="226" y="188"/>
                  <a:pt x="242" y="230"/>
                </a:cubicBezTo>
                <a:cubicBezTo>
                  <a:pt x="249" y="249"/>
                  <a:pt x="256" y="269"/>
                  <a:pt x="264" y="288"/>
                </a:cubicBezTo>
                <a:cubicBezTo>
                  <a:pt x="296" y="357"/>
                  <a:pt x="302" y="432"/>
                  <a:pt x="304" y="506"/>
                </a:cubicBezTo>
                <a:cubicBezTo>
                  <a:pt x="307" y="573"/>
                  <a:pt x="300" y="640"/>
                  <a:pt x="287" y="707"/>
                </a:cubicBezTo>
                <a:cubicBezTo>
                  <a:pt x="277" y="761"/>
                  <a:pt x="279" y="814"/>
                  <a:pt x="297" y="867"/>
                </a:cubicBezTo>
                <a:cubicBezTo>
                  <a:pt x="304" y="887"/>
                  <a:pt x="305" y="909"/>
                  <a:pt x="307" y="930"/>
                </a:cubicBezTo>
                <a:cubicBezTo>
                  <a:pt x="308" y="958"/>
                  <a:pt x="292" y="978"/>
                  <a:pt x="267" y="989"/>
                </a:cubicBezTo>
                <a:cubicBezTo>
                  <a:pt x="251" y="996"/>
                  <a:pt x="233" y="1001"/>
                  <a:pt x="215" y="1003"/>
                </a:cubicBezTo>
                <a:cubicBezTo>
                  <a:pt x="168" y="1009"/>
                  <a:pt x="120" y="1010"/>
                  <a:pt x="73" y="998"/>
                </a:cubicBezTo>
                <a:cubicBezTo>
                  <a:pt x="20" y="984"/>
                  <a:pt x="0" y="949"/>
                  <a:pt x="11" y="896"/>
                </a:cubicBezTo>
                <a:cubicBezTo>
                  <a:pt x="12" y="888"/>
                  <a:pt x="15" y="880"/>
                  <a:pt x="17" y="872"/>
                </a:cubicBezTo>
                <a:cubicBezTo>
                  <a:pt x="39" y="815"/>
                  <a:pt x="40" y="756"/>
                  <a:pt x="28" y="697"/>
                </a:cubicBezTo>
                <a:cubicBezTo>
                  <a:pt x="13" y="620"/>
                  <a:pt x="11" y="543"/>
                  <a:pt x="14" y="466"/>
                </a:cubicBezTo>
                <a:cubicBezTo>
                  <a:pt x="15" y="446"/>
                  <a:pt x="20" y="426"/>
                  <a:pt x="22" y="407"/>
                </a:cubicBezTo>
                <a:cubicBezTo>
                  <a:pt x="27" y="347"/>
                  <a:pt x="49" y="292"/>
                  <a:pt x="71" y="237"/>
                </a:cubicBezTo>
                <a:cubicBezTo>
                  <a:pt x="90" y="192"/>
                  <a:pt x="101" y="120"/>
                  <a:pt x="99" y="101"/>
                </a:cubicBezTo>
                <a:cubicBezTo>
                  <a:pt x="98" y="98"/>
                  <a:pt x="97" y="91"/>
                  <a:pt x="96" y="89"/>
                </a:cubicBezTo>
                <a:cubicBezTo>
                  <a:pt x="85" y="63"/>
                  <a:pt x="96" y="43"/>
                  <a:pt x="95" y="20"/>
                </a:cubicBezTo>
                <a:cubicBezTo>
                  <a:pt x="95" y="8"/>
                  <a:pt x="101" y="1"/>
                  <a:pt x="113" y="1"/>
                </a:cubicBezTo>
                <a:cubicBezTo>
                  <a:pt x="129" y="1"/>
                  <a:pt x="144" y="1"/>
                  <a:pt x="159" y="1"/>
                </a:cubicBezTo>
                <a:cubicBezTo>
                  <a:pt x="159" y="1"/>
                  <a:pt x="159" y="1"/>
                  <a:pt x="159" y="1"/>
                </a:cubicBezTo>
                <a:close/>
              </a:path>
            </a:pathLst>
          </a:custGeom>
          <a:solidFill>
            <a:schemeClr val="bg1"/>
          </a:solidFill>
          <a:ln>
            <a:noFill/>
          </a:ln>
        </p:spPr>
        <p:txBody>
          <a:bodyPr vert="horz" wrap="square" lIns="89606" tIns="44803" rIns="89606" bIns="44803" numCol="1" anchor="t" anchorCtr="0" compatLnSpc="1">
            <a:prstTxWarp prst="textNoShape">
              <a:avLst/>
            </a:prstTxWarp>
          </a:bodyPr>
          <a:lstStyle/>
          <a:p>
            <a:pPr defTabSz="914038"/>
            <a:endParaRPr lang="en-US" sz="2352" kern="0" dirty="0">
              <a:solidFill>
                <a:sysClr val="windowText" lastClr="000000"/>
              </a:solidFill>
            </a:endParaRPr>
          </a:p>
        </p:txBody>
      </p:sp>
      <p:sp>
        <p:nvSpPr>
          <p:cNvPr id="8" name="Rectangle 7"/>
          <p:cNvSpPr/>
          <p:nvPr/>
        </p:nvSpPr>
        <p:spPr bwMode="auto">
          <a:xfrm>
            <a:off x="788277" y="3320492"/>
            <a:ext cx="1316641" cy="815820"/>
          </a:xfrm>
          <a:custGeom>
            <a:avLst/>
            <a:gdLst/>
            <a:ahLst/>
            <a:cxnLst/>
            <a:rect l="l" t="t" r="r" b="b"/>
            <a:pathLst>
              <a:path w="1340123" h="832514">
                <a:moveTo>
                  <a:pt x="40939" y="0"/>
                </a:moveTo>
                <a:lnTo>
                  <a:pt x="1303775" y="0"/>
                </a:lnTo>
                <a:cubicBezTo>
                  <a:pt x="1325438" y="147645"/>
                  <a:pt x="1333004" y="297388"/>
                  <a:pt x="1337034" y="446248"/>
                </a:cubicBezTo>
                <a:cubicBezTo>
                  <a:pt x="1342810" y="575040"/>
                  <a:pt x="1340514" y="703833"/>
                  <a:pt x="1329915" y="832514"/>
                </a:cubicBezTo>
                <a:lnTo>
                  <a:pt x="9847" y="832514"/>
                </a:lnTo>
                <a:cubicBezTo>
                  <a:pt x="-2828" y="642676"/>
                  <a:pt x="-2062" y="452772"/>
                  <a:pt x="5349" y="262867"/>
                </a:cubicBezTo>
                <a:cubicBezTo>
                  <a:pt x="9807" y="173858"/>
                  <a:pt x="31574" y="84850"/>
                  <a:pt x="40939" y="0"/>
                </a:cubicBezTo>
                <a:close/>
              </a:path>
            </a:pathLst>
          </a:custGeom>
          <a:solidFill>
            <a:srgbClr val="FF1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a:xfrm>
            <a:off x="909013" y="3387364"/>
            <a:ext cx="1133835" cy="678263"/>
          </a:xfrm>
          <a:prstGeom prst="rect">
            <a:avLst/>
          </a:prstGeom>
        </p:spPr>
        <p:txBody>
          <a:bodyPr wrap="square" lIns="0" tIns="0" rIns="0" bIns="0">
            <a:spAutoFit/>
          </a:bodyPr>
          <a:lstStyle/>
          <a:p>
            <a:pPr algn="ctr" defTabSz="914038"/>
            <a:r>
              <a:rPr lang="en-US" sz="1469" b="1" kern="0" spc="98" dirty="0">
                <a:solidFill>
                  <a:schemeClr val="bg1"/>
                </a:solidFill>
              </a:rPr>
              <a:t>Water</a:t>
            </a:r>
          </a:p>
          <a:p>
            <a:pPr algn="ctr" defTabSz="914038"/>
            <a:r>
              <a:rPr lang="en-US" sz="1469" b="1" kern="0" spc="98" dirty="0">
                <a:solidFill>
                  <a:schemeClr val="bg1"/>
                </a:solidFill>
              </a:rPr>
              <a:t>Sugar</a:t>
            </a:r>
          </a:p>
          <a:p>
            <a:pPr algn="ctr" defTabSz="914038"/>
            <a:r>
              <a:rPr lang="en-US" sz="1469" b="1" kern="0" spc="98" dirty="0">
                <a:solidFill>
                  <a:schemeClr val="bg1"/>
                </a:solidFill>
              </a:rPr>
              <a:t>Brown #16</a:t>
            </a:r>
          </a:p>
        </p:txBody>
      </p:sp>
      <p:sp>
        <p:nvSpPr>
          <p:cNvPr id="49" name="Rectangle 48"/>
          <p:cNvSpPr/>
          <p:nvPr/>
        </p:nvSpPr>
        <p:spPr>
          <a:xfrm>
            <a:off x="2820150" y="4328863"/>
            <a:ext cx="836498" cy="215444"/>
          </a:xfrm>
          <a:prstGeom prst="rect">
            <a:avLst/>
          </a:prstGeom>
        </p:spPr>
        <p:txBody>
          <a:bodyPr wrap="square" lIns="0" tIns="0" rIns="0" bIns="0">
            <a:spAutoFit/>
          </a:bodyPr>
          <a:lstStyle/>
          <a:p>
            <a:pPr algn="ctr" defTabSz="914038"/>
            <a:r>
              <a:rPr lang="en-US" sz="1400" b="1" kern="0" dirty="0">
                <a:solidFill>
                  <a:schemeClr val="bg1"/>
                </a:solidFill>
              </a:rPr>
              <a:t>PROTECT</a:t>
            </a:r>
          </a:p>
        </p:txBody>
      </p:sp>
      <p:sp>
        <p:nvSpPr>
          <p:cNvPr id="38" name="Freeform 37"/>
          <p:cNvSpPr>
            <a:spLocks/>
          </p:cNvSpPr>
          <p:nvPr/>
        </p:nvSpPr>
        <p:spPr bwMode="auto">
          <a:xfrm>
            <a:off x="9871411" y="1509437"/>
            <a:ext cx="1385980" cy="4537521"/>
          </a:xfrm>
          <a:custGeom>
            <a:avLst/>
            <a:gdLst>
              <a:gd name="T0" fmla="*/ 159 w 308"/>
              <a:gd name="T1" fmla="*/ 1 h 1010"/>
              <a:gd name="T2" fmla="*/ 202 w 308"/>
              <a:gd name="T3" fmla="*/ 1 h 1010"/>
              <a:gd name="T4" fmla="*/ 222 w 308"/>
              <a:gd name="T5" fmla="*/ 23 h 1010"/>
              <a:gd name="T6" fmla="*/ 222 w 308"/>
              <a:gd name="T7" fmla="*/ 86 h 1010"/>
              <a:gd name="T8" fmla="*/ 242 w 308"/>
              <a:gd name="T9" fmla="*/ 230 h 1010"/>
              <a:gd name="T10" fmla="*/ 264 w 308"/>
              <a:gd name="T11" fmla="*/ 288 h 1010"/>
              <a:gd name="T12" fmla="*/ 304 w 308"/>
              <a:gd name="T13" fmla="*/ 506 h 1010"/>
              <a:gd name="T14" fmla="*/ 287 w 308"/>
              <a:gd name="T15" fmla="*/ 707 h 1010"/>
              <a:gd name="T16" fmla="*/ 297 w 308"/>
              <a:gd name="T17" fmla="*/ 867 h 1010"/>
              <a:gd name="T18" fmla="*/ 307 w 308"/>
              <a:gd name="T19" fmla="*/ 930 h 1010"/>
              <a:gd name="T20" fmla="*/ 267 w 308"/>
              <a:gd name="T21" fmla="*/ 989 h 1010"/>
              <a:gd name="T22" fmla="*/ 215 w 308"/>
              <a:gd name="T23" fmla="*/ 1003 h 1010"/>
              <a:gd name="T24" fmla="*/ 73 w 308"/>
              <a:gd name="T25" fmla="*/ 998 h 1010"/>
              <a:gd name="T26" fmla="*/ 11 w 308"/>
              <a:gd name="T27" fmla="*/ 896 h 1010"/>
              <a:gd name="T28" fmla="*/ 17 w 308"/>
              <a:gd name="T29" fmla="*/ 872 h 1010"/>
              <a:gd name="T30" fmla="*/ 28 w 308"/>
              <a:gd name="T31" fmla="*/ 697 h 1010"/>
              <a:gd name="T32" fmla="*/ 14 w 308"/>
              <a:gd name="T33" fmla="*/ 466 h 1010"/>
              <a:gd name="T34" fmla="*/ 22 w 308"/>
              <a:gd name="T35" fmla="*/ 407 h 1010"/>
              <a:gd name="T36" fmla="*/ 71 w 308"/>
              <a:gd name="T37" fmla="*/ 237 h 1010"/>
              <a:gd name="T38" fmla="*/ 99 w 308"/>
              <a:gd name="T39" fmla="*/ 101 h 1010"/>
              <a:gd name="T40" fmla="*/ 96 w 308"/>
              <a:gd name="T41" fmla="*/ 89 h 1010"/>
              <a:gd name="T42" fmla="*/ 95 w 308"/>
              <a:gd name="T43" fmla="*/ 20 h 1010"/>
              <a:gd name="T44" fmla="*/ 113 w 308"/>
              <a:gd name="T45" fmla="*/ 1 h 1010"/>
              <a:gd name="T46" fmla="*/ 159 w 308"/>
              <a:gd name="T47" fmla="*/ 1 h 1010"/>
              <a:gd name="T48" fmla="*/ 159 w 308"/>
              <a:gd name="T49" fmla="*/ 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1010">
                <a:moveTo>
                  <a:pt x="159" y="1"/>
                </a:moveTo>
                <a:cubicBezTo>
                  <a:pt x="174" y="1"/>
                  <a:pt x="188" y="0"/>
                  <a:pt x="202" y="1"/>
                </a:cubicBezTo>
                <a:cubicBezTo>
                  <a:pt x="216" y="2"/>
                  <a:pt x="222" y="9"/>
                  <a:pt x="222" y="23"/>
                </a:cubicBezTo>
                <a:cubicBezTo>
                  <a:pt x="222" y="43"/>
                  <a:pt x="230" y="71"/>
                  <a:pt x="222" y="86"/>
                </a:cubicBezTo>
                <a:cubicBezTo>
                  <a:pt x="214" y="103"/>
                  <a:pt x="226" y="188"/>
                  <a:pt x="242" y="230"/>
                </a:cubicBezTo>
                <a:cubicBezTo>
                  <a:pt x="249" y="249"/>
                  <a:pt x="256" y="269"/>
                  <a:pt x="264" y="288"/>
                </a:cubicBezTo>
                <a:cubicBezTo>
                  <a:pt x="296" y="357"/>
                  <a:pt x="302" y="432"/>
                  <a:pt x="304" y="506"/>
                </a:cubicBezTo>
                <a:cubicBezTo>
                  <a:pt x="307" y="573"/>
                  <a:pt x="300" y="640"/>
                  <a:pt x="287" y="707"/>
                </a:cubicBezTo>
                <a:cubicBezTo>
                  <a:pt x="277" y="761"/>
                  <a:pt x="279" y="814"/>
                  <a:pt x="297" y="867"/>
                </a:cubicBezTo>
                <a:cubicBezTo>
                  <a:pt x="304" y="887"/>
                  <a:pt x="305" y="909"/>
                  <a:pt x="307" y="930"/>
                </a:cubicBezTo>
                <a:cubicBezTo>
                  <a:pt x="308" y="958"/>
                  <a:pt x="292" y="978"/>
                  <a:pt x="267" y="989"/>
                </a:cubicBezTo>
                <a:cubicBezTo>
                  <a:pt x="251" y="996"/>
                  <a:pt x="233" y="1001"/>
                  <a:pt x="215" y="1003"/>
                </a:cubicBezTo>
                <a:cubicBezTo>
                  <a:pt x="168" y="1009"/>
                  <a:pt x="120" y="1010"/>
                  <a:pt x="73" y="998"/>
                </a:cubicBezTo>
                <a:cubicBezTo>
                  <a:pt x="20" y="984"/>
                  <a:pt x="0" y="949"/>
                  <a:pt x="11" y="896"/>
                </a:cubicBezTo>
                <a:cubicBezTo>
                  <a:pt x="12" y="888"/>
                  <a:pt x="15" y="880"/>
                  <a:pt x="17" y="872"/>
                </a:cubicBezTo>
                <a:cubicBezTo>
                  <a:pt x="39" y="815"/>
                  <a:pt x="40" y="756"/>
                  <a:pt x="28" y="697"/>
                </a:cubicBezTo>
                <a:cubicBezTo>
                  <a:pt x="13" y="620"/>
                  <a:pt x="11" y="543"/>
                  <a:pt x="14" y="466"/>
                </a:cubicBezTo>
                <a:cubicBezTo>
                  <a:pt x="15" y="446"/>
                  <a:pt x="20" y="426"/>
                  <a:pt x="22" y="407"/>
                </a:cubicBezTo>
                <a:cubicBezTo>
                  <a:pt x="27" y="347"/>
                  <a:pt x="49" y="292"/>
                  <a:pt x="71" y="237"/>
                </a:cubicBezTo>
                <a:cubicBezTo>
                  <a:pt x="90" y="192"/>
                  <a:pt x="101" y="120"/>
                  <a:pt x="99" y="101"/>
                </a:cubicBezTo>
                <a:cubicBezTo>
                  <a:pt x="98" y="98"/>
                  <a:pt x="97" y="91"/>
                  <a:pt x="96" y="89"/>
                </a:cubicBezTo>
                <a:cubicBezTo>
                  <a:pt x="85" y="63"/>
                  <a:pt x="96" y="43"/>
                  <a:pt x="95" y="20"/>
                </a:cubicBezTo>
                <a:cubicBezTo>
                  <a:pt x="95" y="8"/>
                  <a:pt x="101" y="1"/>
                  <a:pt x="113" y="1"/>
                </a:cubicBezTo>
                <a:cubicBezTo>
                  <a:pt x="129" y="1"/>
                  <a:pt x="144" y="1"/>
                  <a:pt x="159" y="1"/>
                </a:cubicBezTo>
                <a:cubicBezTo>
                  <a:pt x="159" y="1"/>
                  <a:pt x="159" y="1"/>
                  <a:pt x="159" y="1"/>
                </a:cubicBezTo>
                <a:close/>
              </a:path>
            </a:pathLst>
          </a:custGeom>
          <a:solidFill>
            <a:schemeClr val="bg1"/>
          </a:solidFill>
          <a:ln>
            <a:noFill/>
          </a:ln>
        </p:spPr>
        <p:txBody>
          <a:bodyPr vert="horz" wrap="square" lIns="89606" tIns="44803" rIns="89606" bIns="44803" numCol="1" anchor="t" anchorCtr="0" compatLnSpc="1">
            <a:prstTxWarp prst="textNoShape">
              <a:avLst/>
            </a:prstTxWarp>
          </a:bodyPr>
          <a:lstStyle/>
          <a:p>
            <a:pPr defTabSz="914038"/>
            <a:endParaRPr lang="en-US" sz="2352" kern="0" dirty="0">
              <a:solidFill>
                <a:sysClr val="windowText" lastClr="000000"/>
              </a:solidFill>
            </a:endParaRPr>
          </a:p>
        </p:txBody>
      </p:sp>
      <p:sp>
        <p:nvSpPr>
          <p:cNvPr id="39" name="Rectangle 7"/>
          <p:cNvSpPr/>
          <p:nvPr/>
        </p:nvSpPr>
        <p:spPr bwMode="auto">
          <a:xfrm>
            <a:off x="9928146" y="3345390"/>
            <a:ext cx="1316641" cy="815820"/>
          </a:xfrm>
          <a:custGeom>
            <a:avLst/>
            <a:gdLst/>
            <a:ahLst/>
            <a:cxnLst/>
            <a:rect l="l" t="t" r="r" b="b"/>
            <a:pathLst>
              <a:path w="1340123" h="832514">
                <a:moveTo>
                  <a:pt x="40939" y="0"/>
                </a:moveTo>
                <a:lnTo>
                  <a:pt x="1303775" y="0"/>
                </a:lnTo>
                <a:cubicBezTo>
                  <a:pt x="1325438" y="147645"/>
                  <a:pt x="1333004" y="297388"/>
                  <a:pt x="1337034" y="446248"/>
                </a:cubicBezTo>
                <a:cubicBezTo>
                  <a:pt x="1342810" y="575040"/>
                  <a:pt x="1340514" y="703833"/>
                  <a:pt x="1329915" y="832514"/>
                </a:cubicBezTo>
                <a:lnTo>
                  <a:pt x="9847" y="832514"/>
                </a:lnTo>
                <a:cubicBezTo>
                  <a:pt x="-2828" y="642676"/>
                  <a:pt x="-2062" y="452772"/>
                  <a:pt x="5349" y="262867"/>
                </a:cubicBezTo>
                <a:cubicBezTo>
                  <a:pt x="9807" y="173858"/>
                  <a:pt x="31574" y="84850"/>
                  <a:pt x="40939" y="0"/>
                </a:cubicBezTo>
                <a:close/>
              </a:path>
            </a:pathLst>
          </a:custGeom>
          <a:solidFill>
            <a:srgbClr val="FF1000"/>
          </a:solidFill>
          <a:ln>
            <a:no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a:xfrm>
            <a:off x="4184977" y="1408551"/>
            <a:ext cx="3296185" cy="735868"/>
          </a:xfrm>
          <a:prstGeom prst="rect">
            <a:avLst/>
          </a:prstGeom>
        </p:spPr>
        <p:txBody>
          <a:bodyPr wrap="square" lIns="0" tIns="0" rIns="0" bIns="0">
            <a:spAutoFit/>
          </a:bodyPr>
          <a:lstStyle/>
          <a:p>
            <a:pPr algn="ctr" defTabSz="914038">
              <a:spcAft>
                <a:spcPts val="588"/>
              </a:spcAft>
            </a:pPr>
            <a:r>
              <a:rPr lang="en-US" sz="1400" kern="0" dirty="0">
                <a:solidFill>
                  <a:schemeClr val="bg1"/>
                </a:solidFill>
              </a:rPr>
              <a:t>Usage rights and symmetric </a:t>
            </a:r>
            <a:br>
              <a:rPr lang="en-US" sz="1400" kern="0" dirty="0">
                <a:solidFill>
                  <a:schemeClr val="bg1"/>
                </a:solidFill>
              </a:rPr>
            </a:br>
            <a:r>
              <a:rPr lang="en-US" sz="1400" kern="0" dirty="0">
                <a:solidFill>
                  <a:schemeClr val="bg1"/>
                </a:solidFill>
              </a:rPr>
              <a:t>key stored in file as “license”</a:t>
            </a:r>
            <a:endParaRPr lang="en-US" sz="1400" b="1" kern="0" dirty="0">
              <a:solidFill>
                <a:schemeClr val="bg1"/>
              </a:solidFill>
            </a:endParaRPr>
          </a:p>
          <a:p>
            <a:pPr algn="ctr" defTabSz="914038">
              <a:spcAft>
                <a:spcPts val="588"/>
              </a:spcAft>
            </a:pPr>
            <a:endParaRPr lang="en-US" sz="1400" b="1" kern="0" dirty="0">
              <a:solidFill>
                <a:schemeClr val="bg1"/>
              </a:solidFill>
            </a:endParaRPr>
          </a:p>
        </p:txBody>
      </p:sp>
      <p:cxnSp>
        <p:nvCxnSpPr>
          <p:cNvPr id="5" name="Straight Connector 4"/>
          <p:cNvCxnSpPr/>
          <p:nvPr/>
        </p:nvCxnSpPr>
        <p:spPr>
          <a:xfrm>
            <a:off x="5873479" y="2025697"/>
            <a:ext cx="0" cy="89719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689993" y="5915580"/>
            <a:ext cx="2526905" cy="430887"/>
          </a:xfrm>
          <a:prstGeom prst="rect">
            <a:avLst/>
          </a:prstGeom>
        </p:spPr>
        <p:txBody>
          <a:bodyPr wrap="square" lIns="0" tIns="0" rIns="0" bIns="0">
            <a:spAutoFit/>
          </a:bodyPr>
          <a:lstStyle/>
          <a:p>
            <a:pPr algn="ctr" defTabSz="914038">
              <a:spcAft>
                <a:spcPts val="588"/>
              </a:spcAft>
            </a:pPr>
            <a:r>
              <a:rPr lang="en-US" sz="1400" kern="0" dirty="0">
                <a:solidFill>
                  <a:schemeClr val="bg1"/>
                </a:solidFill>
              </a:rPr>
              <a:t>Each file is protected by </a:t>
            </a:r>
            <a:br>
              <a:rPr lang="en-US" sz="1400" kern="0" dirty="0">
                <a:solidFill>
                  <a:schemeClr val="bg1"/>
                </a:solidFill>
              </a:rPr>
            </a:br>
            <a:r>
              <a:rPr lang="en-US" sz="1400" kern="0" dirty="0">
                <a:solidFill>
                  <a:schemeClr val="bg1"/>
                </a:solidFill>
              </a:rPr>
              <a:t>a unique AES symmetric </a:t>
            </a:r>
          </a:p>
        </p:txBody>
      </p:sp>
      <p:cxnSp>
        <p:nvCxnSpPr>
          <p:cNvPr id="52" name="Straight Connector 51"/>
          <p:cNvCxnSpPr/>
          <p:nvPr/>
        </p:nvCxnSpPr>
        <p:spPr>
          <a:xfrm>
            <a:off x="5916444" y="5177580"/>
            <a:ext cx="0" cy="682904"/>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910468" y="1403954"/>
            <a:ext cx="1917978" cy="646331"/>
          </a:xfrm>
          <a:prstGeom prst="rect">
            <a:avLst/>
          </a:prstGeom>
        </p:spPr>
        <p:txBody>
          <a:bodyPr wrap="square" lIns="0" tIns="0" rIns="0" bIns="0">
            <a:spAutoFit/>
          </a:bodyPr>
          <a:lstStyle/>
          <a:p>
            <a:pPr algn="ctr" defTabSz="914038">
              <a:spcAft>
                <a:spcPts val="588"/>
              </a:spcAft>
            </a:pPr>
            <a:r>
              <a:rPr lang="en-US" sz="1400" kern="0" dirty="0">
                <a:solidFill>
                  <a:schemeClr val="bg1"/>
                </a:solidFill>
              </a:rPr>
              <a:t>License protected </a:t>
            </a:r>
            <a:br>
              <a:rPr lang="en-US" sz="1400" kern="0" dirty="0">
                <a:solidFill>
                  <a:schemeClr val="bg1"/>
                </a:solidFill>
              </a:rPr>
            </a:br>
            <a:r>
              <a:rPr lang="en-US" sz="1400" kern="0" dirty="0">
                <a:solidFill>
                  <a:schemeClr val="bg1"/>
                </a:solidFill>
              </a:rPr>
              <a:t>by customer-owned RSA key</a:t>
            </a:r>
          </a:p>
        </p:txBody>
      </p:sp>
      <p:cxnSp>
        <p:nvCxnSpPr>
          <p:cNvPr id="56" name="Straight Connector 55"/>
          <p:cNvCxnSpPr/>
          <p:nvPr/>
        </p:nvCxnSpPr>
        <p:spPr>
          <a:xfrm flipH="1">
            <a:off x="6993831" y="2144700"/>
            <a:ext cx="1450550" cy="1413041"/>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 name="Rectangle 40"/>
          <p:cNvSpPr/>
          <p:nvPr/>
        </p:nvSpPr>
        <p:spPr bwMode="auto">
          <a:xfrm>
            <a:off x="6026333" y="3296177"/>
            <a:ext cx="595960" cy="256785"/>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B5D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rgbClr val="00B294"/>
              </a:solidFill>
              <a:ea typeface="Segoe UI" pitchFamily="34" charset="0"/>
              <a:cs typeface="Segoe UI" pitchFamily="34" charset="0"/>
            </a:endParaRPr>
          </a:p>
        </p:txBody>
      </p:sp>
      <p:sp>
        <p:nvSpPr>
          <p:cNvPr id="60" name="Rectangle 59"/>
          <p:cNvSpPr/>
          <p:nvPr/>
        </p:nvSpPr>
        <p:spPr>
          <a:xfrm>
            <a:off x="10019548" y="3373802"/>
            <a:ext cx="1133835" cy="678263"/>
          </a:xfrm>
          <a:prstGeom prst="rect">
            <a:avLst/>
          </a:prstGeom>
        </p:spPr>
        <p:txBody>
          <a:bodyPr wrap="square" lIns="0" tIns="0" rIns="0" bIns="0">
            <a:spAutoFit/>
          </a:bodyPr>
          <a:lstStyle/>
          <a:p>
            <a:pPr algn="ctr" defTabSz="914038"/>
            <a:r>
              <a:rPr lang="en-US" sz="1469" b="1" kern="0" spc="98" dirty="0">
                <a:solidFill>
                  <a:schemeClr val="bg1"/>
                </a:solidFill>
              </a:rPr>
              <a:t>Water</a:t>
            </a:r>
          </a:p>
          <a:p>
            <a:pPr algn="ctr" defTabSz="914038"/>
            <a:r>
              <a:rPr lang="en-US" sz="1469" b="1" kern="0" spc="98" dirty="0">
                <a:solidFill>
                  <a:schemeClr val="bg1"/>
                </a:solidFill>
              </a:rPr>
              <a:t>Sugar</a:t>
            </a:r>
          </a:p>
          <a:p>
            <a:pPr algn="ctr" defTabSz="914038"/>
            <a:r>
              <a:rPr lang="en-US" sz="1469" b="1" kern="0" spc="98" dirty="0">
                <a:solidFill>
                  <a:schemeClr val="bg1"/>
                </a:solidFill>
              </a:rPr>
              <a:t>Brown #16</a:t>
            </a:r>
          </a:p>
        </p:txBody>
      </p:sp>
      <p:sp>
        <p:nvSpPr>
          <p:cNvPr id="64" name="Rectangle 40"/>
          <p:cNvSpPr/>
          <p:nvPr/>
        </p:nvSpPr>
        <p:spPr bwMode="auto">
          <a:xfrm>
            <a:off x="6278333" y="3541156"/>
            <a:ext cx="595960" cy="256785"/>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rgbClr val="00B294"/>
              </a:solidFill>
              <a:ea typeface="Segoe UI" pitchFamily="34" charset="0"/>
              <a:cs typeface="Segoe UI" pitchFamily="34" charset="0"/>
            </a:endParaRPr>
          </a:p>
        </p:txBody>
      </p:sp>
      <p:grpSp>
        <p:nvGrpSpPr>
          <p:cNvPr id="41" name="Group 40"/>
          <p:cNvGrpSpPr/>
          <p:nvPr/>
        </p:nvGrpSpPr>
        <p:grpSpPr>
          <a:xfrm>
            <a:off x="2823276" y="3347687"/>
            <a:ext cx="843050" cy="843052"/>
            <a:chOff x="3847555" y="2368152"/>
            <a:chExt cx="554762" cy="554762"/>
          </a:xfrm>
        </p:grpSpPr>
        <p:sp>
          <p:nvSpPr>
            <p:cNvPr id="53" name="Oval 52"/>
            <p:cNvSpPr/>
            <p:nvPr/>
          </p:nvSpPr>
          <p:spPr bwMode="auto">
            <a:xfrm>
              <a:off x="3847555" y="2368152"/>
              <a:ext cx="554762" cy="554762"/>
            </a:xfrm>
            <a:prstGeom prst="ellipse">
              <a:avLst/>
            </a:prstGeom>
            <a:solidFill>
              <a:schemeClr val="bg1"/>
            </a:solidFill>
            <a:ln w="381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pSp>
          <p:nvGrpSpPr>
            <p:cNvPr id="54" name="Group 53"/>
            <p:cNvGrpSpPr/>
            <p:nvPr/>
          </p:nvGrpSpPr>
          <p:grpSpPr>
            <a:xfrm>
              <a:off x="4013237" y="2447988"/>
              <a:ext cx="223398" cy="395090"/>
              <a:chOff x="6554038" y="2058379"/>
              <a:chExt cx="627954" cy="1110568"/>
            </a:xfrm>
            <a:solidFill>
              <a:schemeClr val="accent1"/>
            </a:solidFill>
          </p:grpSpPr>
          <p:sp>
            <p:nvSpPr>
              <p:cNvPr id="57" name="Freeform 19"/>
              <p:cNvSpPr>
                <a:spLocks/>
              </p:cNvSpPr>
              <p:nvPr/>
            </p:nvSpPr>
            <p:spPr bwMode="auto">
              <a:xfrm>
                <a:off x="6652791" y="2058379"/>
                <a:ext cx="432427" cy="423973"/>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grpFill/>
              <a:ln w="9525">
                <a:noFill/>
                <a:round/>
                <a:headEnd/>
                <a:tailEnd/>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58" name="Freeform 20"/>
              <p:cNvSpPr>
                <a:spLocks noEditPoints="1"/>
              </p:cNvSpPr>
              <p:nvPr/>
            </p:nvSpPr>
            <p:spPr bwMode="auto">
              <a:xfrm>
                <a:off x="6554038" y="2518507"/>
                <a:ext cx="627954" cy="650440"/>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grpFill/>
              <a:ln w="9525">
                <a:noFill/>
                <a:round/>
                <a:headEnd/>
                <a:tailEnd/>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cxnSp>
        <p:nvCxnSpPr>
          <p:cNvPr id="65" name="Straight Connector 64"/>
          <p:cNvCxnSpPr/>
          <p:nvPr/>
        </p:nvCxnSpPr>
        <p:spPr>
          <a:xfrm>
            <a:off x="7556507" y="3786901"/>
            <a:ext cx="2199978" cy="0"/>
          </a:xfrm>
          <a:prstGeom prst="line">
            <a:avLst/>
          </a:prstGeom>
          <a:ln w="31750" cap="rnd">
            <a:solidFill>
              <a:srgbClr val="002060"/>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948709" y="4328873"/>
            <a:ext cx="1272032" cy="215444"/>
          </a:xfrm>
          <a:prstGeom prst="rect">
            <a:avLst/>
          </a:prstGeom>
        </p:spPr>
        <p:txBody>
          <a:bodyPr wrap="square" lIns="0" tIns="0" rIns="0" bIns="0">
            <a:spAutoFit/>
          </a:bodyPr>
          <a:lstStyle/>
          <a:p>
            <a:pPr algn="ctr" defTabSz="914038"/>
            <a:r>
              <a:rPr lang="en-US" sz="1400" b="1" kern="0" dirty="0">
                <a:solidFill>
                  <a:schemeClr val="bg1"/>
                </a:solidFill>
              </a:rPr>
              <a:t>UNPROTECT</a:t>
            </a:r>
          </a:p>
        </p:txBody>
      </p:sp>
      <p:grpSp>
        <p:nvGrpSpPr>
          <p:cNvPr id="11" name="Group 10"/>
          <p:cNvGrpSpPr/>
          <p:nvPr/>
        </p:nvGrpSpPr>
        <p:grpSpPr>
          <a:xfrm>
            <a:off x="8154613" y="3347687"/>
            <a:ext cx="843050" cy="843052"/>
            <a:chOff x="8157029" y="3347653"/>
            <a:chExt cx="843389" cy="843391"/>
          </a:xfrm>
        </p:grpSpPr>
        <p:grpSp>
          <p:nvGrpSpPr>
            <p:cNvPr id="66" name="Group 65"/>
            <p:cNvGrpSpPr/>
            <p:nvPr/>
          </p:nvGrpSpPr>
          <p:grpSpPr>
            <a:xfrm>
              <a:off x="8157029" y="3347653"/>
              <a:ext cx="843389" cy="843391"/>
              <a:chOff x="3847555" y="2368152"/>
              <a:chExt cx="554762" cy="554762"/>
            </a:xfrm>
          </p:grpSpPr>
          <p:sp>
            <p:nvSpPr>
              <p:cNvPr id="67" name="Oval 66"/>
              <p:cNvSpPr/>
              <p:nvPr/>
            </p:nvSpPr>
            <p:spPr bwMode="auto">
              <a:xfrm>
                <a:off x="3847555" y="2368152"/>
                <a:ext cx="554762" cy="554762"/>
              </a:xfrm>
              <a:prstGeom prst="ellipse">
                <a:avLst/>
              </a:prstGeom>
              <a:solidFill>
                <a:schemeClr val="bg1"/>
              </a:solidFill>
              <a:ln w="381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pSp>
            <p:nvGrpSpPr>
              <p:cNvPr id="68" name="Group 67"/>
              <p:cNvGrpSpPr/>
              <p:nvPr/>
            </p:nvGrpSpPr>
            <p:grpSpPr>
              <a:xfrm>
                <a:off x="4013237" y="2447988"/>
                <a:ext cx="223398" cy="418472"/>
                <a:chOff x="6554038" y="2058377"/>
                <a:chExt cx="627954" cy="1176292"/>
              </a:xfrm>
              <a:solidFill>
                <a:schemeClr val="accent1"/>
              </a:solidFill>
            </p:grpSpPr>
            <p:sp>
              <p:nvSpPr>
                <p:cNvPr id="69" name="Freeform 19"/>
                <p:cNvSpPr>
                  <a:spLocks/>
                </p:cNvSpPr>
                <p:nvPr/>
              </p:nvSpPr>
              <p:spPr bwMode="auto">
                <a:xfrm>
                  <a:off x="6652791" y="2058377"/>
                  <a:ext cx="432427" cy="525849"/>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grpFill/>
                <a:ln w="9525">
                  <a:noFill/>
                  <a:round/>
                  <a:headEnd/>
                  <a:tailEnd/>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0" name="Freeform 20"/>
                <p:cNvSpPr>
                  <a:spLocks noEditPoints="1"/>
                </p:cNvSpPr>
                <p:nvPr/>
              </p:nvSpPr>
              <p:spPr bwMode="auto">
                <a:xfrm>
                  <a:off x="6554038" y="2584228"/>
                  <a:ext cx="627954" cy="650441"/>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grpFill/>
                <a:ln w="9525">
                  <a:noFill/>
                  <a:round/>
                  <a:headEnd/>
                  <a:tailEnd/>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sp>
          <p:nvSpPr>
            <p:cNvPr id="9" name="Rectangle 8"/>
            <p:cNvSpPr/>
            <p:nvPr/>
          </p:nvSpPr>
          <p:spPr bwMode="auto">
            <a:xfrm>
              <a:off x="8587234" y="3640182"/>
              <a:ext cx="225840" cy="11321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pSp>
      <p:grpSp>
        <p:nvGrpSpPr>
          <p:cNvPr id="73" name="Group 72"/>
          <p:cNvGrpSpPr/>
          <p:nvPr/>
        </p:nvGrpSpPr>
        <p:grpSpPr>
          <a:xfrm>
            <a:off x="11273928" y="216039"/>
            <a:ext cx="415728" cy="735239"/>
            <a:chOff x="12548790" y="-1264290"/>
            <a:chExt cx="5541963" cy="9801225"/>
          </a:xfrm>
          <a:solidFill>
            <a:srgbClr val="002050"/>
          </a:solidFill>
        </p:grpSpPr>
        <p:sp>
          <p:nvSpPr>
            <p:cNvPr id="74" name="Freeform 19"/>
            <p:cNvSpPr>
              <a:spLocks/>
            </p:cNvSpPr>
            <p:nvPr/>
          </p:nvSpPr>
          <p:spPr bwMode="auto">
            <a:xfrm>
              <a:off x="13420328" y="-1264290"/>
              <a:ext cx="3816350" cy="3741738"/>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5" name="Freeform 20"/>
            <p:cNvSpPr>
              <a:spLocks noEditPoints="1"/>
            </p:cNvSpPr>
            <p:nvPr/>
          </p:nvSpPr>
          <p:spPr bwMode="auto">
            <a:xfrm>
              <a:off x="12548790" y="2796535"/>
              <a:ext cx="5541963" cy="5740400"/>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sp>
        <p:nvSpPr>
          <p:cNvPr id="44" name="Title 3"/>
          <p:cNvSpPr>
            <a:spLocks noGrp="1"/>
          </p:cNvSpPr>
          <p:nvPr>
            <p:ph type="title"/>
          </p:nvPr>
        </p:nvSpPr>
        <p:spPr>
          <a:xfrm>
            <a:off x="269997" y="290776"/>
            <a:ext cx="11650390" cy="609269"/>
          </a:xfrm>
        </p:spPr>
        <p:txBody>
          <a:bodyPr/>
          <a:lstStyle/>
          <a:p>
            <a:r>
              <a:rPr lang="en-US" dirty="0"/>
              <a:t>How Protection Works</a:t>
            </a:r>
          </a:p>
        </p:txBody>
      </p:sp>
    </p:spTree>
    <p:extLst>
      <p:ext uri="{BB962C8B-B14F-4D97-AF65-F5344CB8AC3E}">
        <p14:creationId xmlns:p14="http://schemas.microsoft.com/office/powerpoint/2010/main" val="15113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8900892" y="2478066"/>
            <a:ext cx="3005604" cy="679356"/>
            <a:chOff x="9082139" y="2105795"/>
            <a:chExt cx="3067105" cy="693256"/>
          </a:xfrm>
        </p:grpSpPr>
        <p:grpSp>
          <p:nvGrpSpPr>
            <p:cNvPr id="6" name="Group 5"/>
            <p:cNvGrpSpPr/>
            <p:nvPr/>
          </p:nvGrpSpPr>
          <p:grpSpPr>
            <a:xfrm>
              <a:off x="9082139" y="2105795"/>
              <a:ext cx="3067105" cy="659555"/>
              <a:chOff x="9082139" y="2105795"/>
              <a:chExt cx="3067105" cy="659555"/>
            </a:xfrm>
          </p:grpSpPr>
          <p:grpSp>
            <p:nvGrpSpPr>
              <p:cNvPr id="12" name="Group 11"/>
              <p:cNvGrpSpPr/>
              <p:nvPr/>
            </p:nvGrpSpPr>
            <p:grpSpPr>
              <a:xfrm>
                <a:off x="9082139" y="2175842"/>
                <a:ext cx="1076446" cy="536549"/>
                <a:chOff x="8862044" y="2255767"/>
                <a:chExt cx="1124750" cy="536549"/>
              </a:xfrm>
            </p:grpSpPr>
            <p:sp>
              <p:nvSpPr>
                <p:cNvPr id="68" name="Rectangle 67"/>
                <p:cNvSpPr/>
                <p:nvPr/>
              </p:nvSpPr>
              <p:spPr bwMode="auto">
                <a:xfrm>
                  <a:off x="8862044" y="2255767"/>
                  <a:ext cx="1124750" cy="536549"/>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35986" rIns="179213" bIns="143370" numCol="1" spcCol="0" rtlCol="0" fromWordArt="0" anchor="ctr" anchorCtr="0" forceAA="0" compatLnSpc="1">
                  <a:prstTxWarp prst="textNoShape">
                    <a:avLst/>
                  </a:prstTxWarp>
                  <a:noAutofit/>
                </a:bodyPr>
                <a:lstStyle/>
                <a:p>
                  <a:pPr algn="ctr" defTabSz="913740" fontAlgn="base">
                    <a:lnSpc>
                      <a:spcPct val="90000"/>
                    </a:lnSpc>
                    <a:spcBef>
                      <a:spcPct val="0"/>
                    </a:spcBef>
                    <a:spcAft>
                      <a:spcPct val="0"/>
                    </a:spcAft>
                  </a:pPr>
                  <a:r>
                    <a:rPr lang="en-US" sz="882" b="1" kern="0" dirty="0">
                      <a:solidFill>
                        <a:schemeClr val="bg1"/>
                      </a:solidFill>
                      <a:cs typeface="Consolas" panose="020B0609020204030204" pitchFamily="49" charset="0"/>
                    </a:rPr>
                    <a:t>Use rights</a:t>
                  </a:r>
                  <a:br>
                    <a:rPr lang="en-US" sz="882" b="1" kern="0" dirty="0">
                      <a:solidFill>
                        <a:schemeClr val="bg1"/>
                      </a:solidFill>
                      <a:cs typeface="Consolas" panose="020B0609020204030204" pitchFamily="49" charset="0"/>
                    </a:rPr>
                  </a:br>
                  <a:r>
                    <a:rPr lang="en-US" sz="882" b="1" kern="0" dirty="0">
                      <a:solidFill>
                        <a:schemeClr val="bg1"/>
                      </a:solidFill>
                      <a:cs typeface="Consolas" panose="020B0609020204030204" pitchFamily="49" charset="0"/>
                    </a:rPr>
                    <a:t>+</a:t>
                  </a:r>
                  <a:endParaRPr lang="en-US" sz="1077" b="1" kern="0" dirty="0">
                    <a:solidFill>
                      <a:schemeClr val="bg1"/>
                    </a:solidFill>
                    <a:cs typeface="Consolas" panose="020B0609020204030204" pitchFamily="49" charset="0"/>
                  </a:endParaRPr>
                </a:p>
              </p:txBody>
            </p:sp>
            <p:sp>
              <p:nvSpPr>
                <p:cNvPr id="71" name="Rectangle 40"/>
                <p:cNvSpPr/>
                <p:nvPr/>
              </p:nvSpPr>
              <p:spPr bwMode="auto">
                <a:xfrm>
                  <a:off x="9217275" y="2577291"/>
                  <a:ext cx="362545" cy="158148"/>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B5D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chemeClr val="bg1"/>
                    </a:solidFill>
                    <a:ea typeface="Segoe UI" pitchFamily="34" charset="0"/>
                    <a:cs typeface="Segoe UI" pitchFamily="34" charset="0"/>
                  </a:endParaRPr>
                </a:p>
              </p:txBody>
            </p:sp>
          </p:grpSp>
          <p:sp>
            <p:nvSpPr>
              <p:cNvPr id="76" name="Rectangle 75"/>
              <p:cNvSpPr/>
              <p:nvPr/>
            </p:nvSpPr>
            <p:spPr>
              <a:xfrm>
                <a:off x="10396495" y="2105795"/>
                <a:ext cx="1752749" cy="659555"/>
              </a:xfrm>
              <a:prstGeom prst="rect">
                <a:avLst/>
              </a:prstGeom>
            </p:spPr>
            <p:txBody>
              <a:bodyPr wrap="square" lIns="0" tIns="0" rIns="0" bIns="0">
                <a:spAutoFit/>
              </a:bodyPr>
              <a:lstStyle/>
              <a:p>
                <a:pPr defTabSz="914038"/>
                <a:r>
                  <a:rPr lang="en-US" sz="1400" kern="0" dirty="0">
                    <a:solidFill>
                      <a:schemeClr val="bg1"/>
                    </a:solidFill>
                  </a:rPr>
                  <a:t>Azure RMS never sees the file content, only the license</a:t>
                </a:r>
              </a:p>
            </p:txBody>
          </p:sp>
        </p:grpSp>
        <p:sp>
          <p:nvSpPr>
            <p:cNvPr id="64" name="Rectangle 40"/>
            <p:cNvSpPr/>
            <p:nvPr/>
          </p:nvSpPr>
          <p:spPr bwMode="auto">
            <a:xfrm>
              <a:off x="9771901" y="2640903"/>
              <a:ext cx="362545" cy="158148"/>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chemeClr val="bg1"/>
                </a:solidFill>
                <a:ea typeface="Segoe UI" pitchFamily="34" charset="0"/>
                <a:cs typeface="Segoe UI" pitchFamily="34" charset="0"/>
              </a:endParaRPr>
            </a:p>
          </p:txBody>
        </p:sp>
      </p:grpSp>
      <p:sp>
        <p:nvSpPr>
          <p:cNvPr id="69" name="Freeform 38"/>
          <p:cNvSpPr>
            <a:spLocks/>
          </p:cNvSpPr>
          <p:nvPr/>
        </p:nvSpPr>
        <p:spPr bwMode="auto">
          <a:xfrm>
            <a:off x="9055438" y="3376295"/>
            <a:ext cx="2440757" cy="160493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65" name="Freeform 32"/>
          <p:cNvSpPr>
            <a:spLocks noEditPoints="1"/>
          </p:cNvSpPr>
          <p:nvPr/>
        </p:nvSpPr>
        <p:spPr bwMode="auto">
          <a:xfrm>
            <a:off x="1069416" y="2984777"/>
            <a:ext cx="1666517" cy="2130340"/>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73" name="Rectangle 72"/>
          <p:cNvSpPr/>
          <p:nvPr/>
        </p:nvSpPr>
        <p:spPr bwMode="auto">
          <a:xfrm>
            <a:off x="435478" y="1567489"/>
            <a:ext cx="7797080" cy="4832116"/>
          </a:xfrm>
          <a:prstGeom prst="rect">
            <a:avLst/>
          </a:prstGeom>
          <a:noFill/>
          <a:ln w="28575" cap="rnd">
            <a:solidFill>
              <a:schemeClr val="bg2">
                <a:lumMod val="20000"/>
                <a:lumOff val="8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819" tIns="268819" rIns="179213" bIns="143370" numCol="1" spcCol="0" rtlCol="0" fromWordArt="0" anchor="t" anchorCtr="0" forceAA="0" compatLnSpc="1">
            <a:prstTxWarp prst="textNoShape">
              <a:avLst/>
            </a:prstTxWarp>
            <a:noAutofit/>
          </a:bodyPr>
          <a:lstStyle/>
          <a:p>
            <a:pPr defTabSz="913740" fontAlgn="base">
              <a:lnSpc>
                <a:spcPct val="90000"/>
              </a:lnSpc>
              <a:spcBef>
                <a:spcPct val="0"/>
              </a:spcBef>
              <a:spcAft>
                <a:spcPct val="0"/>
              </a:spcAft>
            </a:pPr>
            <a:endParaRPr lang="en-US" sz="1600" b="1" kern="0" spc="30" dirty="0">
              <a:solidFill>
                <a:schemeClr val="bg1"/>
              </a:solidFill>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How Protection Works</a:t>
            </a:r>
          </a:p>
        </p:txBody>
      </p:sp>
      <p:sp>
        <p:nvSpPr>
          <p:cNvPr id="3" name="Rectangle 2"/>
          <p:cNvSpPr/>
          <p:nvPr/>
        </p:nvSpPr>
        <p:spPr bwMode="auto">
          <a:xfrm>
            <a:off x="3712997" y="3096348"/>
            <a:ext cx="1403333" cy="19729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chemeClr val="bg1"/>
              </a:solidFill>
              <a:ea typeface="Segoe UI" pitchFamily="34" charset="0"/>
              <a:cs typeface="Segoe UI" pitchFamily="34" charset="0"/>
            </a:endParaRPr>
          </a:p>
        </p:txBody>
      </p:sp>
      <p:sp>
        <p:nvSpPr>
          <p:cNvPr id="50" name="Rectangle 49"/>
          <p:cNvSpPr/>
          <p:nvPr/>
        </p:nvSpPr>
        <p:spPr>
          <a:xfrm>
            <a:off x="3577107" y="5337853"/>
            <a:ext cx="1714630" cy="430887"/>
          </a:xfrm>
          <a:prstGeom prst="rect">
            <a:avLst/>
          </a:prstGeom>
        </p:spPr>
        <p:txBody>
          <a:bodyPr wrap="square" lIns="0" tIns="0" rIns="0" bIns="0">
            <a:spAutoFit/>
          </a:bodyPr>
          <a:lstStyle/>
          <a:p>
            <a:pPr algn="ctr" defTabSz="914038"/>
            <a:r>
              <a:rPr lang="en-US" sz="1400" kern="0" dirty="0">
                <a:solidFill>
                  <a:schemeClr val="bg1"/>
                </a:solidFill>
              </a:rPr>
              <a:t>Apps protected with RMS </a:t>
            </a:r>
            <a:r>
              <a:rPr lang="en-US" sz="1400" b="1" kern="0" dirty="0">
                <a:solidFill>
                  <a:schemeClr val="bg1"/>
                </a:solidFill>
              </a:rPr>
              <a:t>enforce rights</a:t>
            </a:r>
          </a:p>
        </p:txBody>
      </p:sp>
      <p:grpSp>
        <p:nvGrpSpPr>
          <p:cNvPr id="139" name="Group 4"/>
          <p:cNvGrpSpPr>
            <a:grpSpLocks noChangeAspect="1"/>
          </p:cNvGrpSpPr>
          <p:nvPr/>
        </p:nvGrpSpPr>
        <p:grpSpPr bwMode="auto">
          <a:xfrm>
            <a:off x="9366444" y="3986933"/>
            <a:ext cx="747885" cy="743170"/>
            <a:chOff x="-660" y="2959"/>
            <a:chExt cx="1586" cy="1576"/>
          </a:xfrm>
          <a:solidFill>
            <a:schemeClr val="accent1"/>
          </a:solidFill>
        </p:grpSpPr>
        <p:sp>
          <p:nvSpPr>
            <p:cNvPr id="140"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rgbClr val="505050"/>
                </a:solidFill>
              </a:endParaRPr>
            </a:p>
          </p:txBody>
        </p:sp>
        <p:sp>
          <p:nvSpPr>
            <p:cNvPr id="141"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rgbClr val="505050"/>
                </a:solidFill>
              </a:endParaRPr>
            </a:p>
          </p:txBody>
        </p:sp>
        <p:sp>
          <p:nvSpPr>
            <p:cNvPr id="142"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rgbClr val="505050"/>
                </a:solidFill>
              </a:endParaRPr>
            </a:p>
          </p:txBody>
        </p:sp>
      </p:grpSp>
      <p:grpSp>
        <p:nvGrpSpPr>
          <p:cNvPr id="16" name="Group 15"/>
          <p:cNvGrpSpPr/>
          <p:nvPr/>
        </p:nvGrpSpPr>
        <p:grpSpPr>
          <a:xfrm>
            <a:off x="9423027" y="5257068"/>
            <a:ext cx="1820328" cy="966322"/>
            <a:chOff x="9636842" y="5740810"/>
            <a:chExt cx="1876409" cy="996093"/>
          </a:xfrm>
        </p:grpSpPr>
        <p:sp>
          <p:nvSpPr>
            <p:cNvPr id="143" name="Rectangle 142"/>
            <p:cNvSpPr/>
            <p:nvPr/>
          </p:nvSpPr>
          <p:spPr>
            <a:xfrm>
              <a:off x="9636842" y="6070659"/>
              <a:ext cx="1876409" cy="666244"/>
            </a:xfrm>
            <a:prstGeom prst="rect">
              <a:avLst/>
            </a:prstGeom>
            <a:ln>
              <a:noFill/>
            </a:ln>
          </p:spPr>
          <p:txBody>
            <a:bodyPr wrap="square" lIns="0" tIns="0" rIns="0" bIns="0" anchor="ctr">
              <a:spAutoFit/>
            </a:bodyPr>
            <a:lstStyle/>
            <a:p>
              <a:pPr algn="ctr" defTabSz="1074660" fontAlgn="base">
                <a:spcBef>
                  <a:spcPts val="1411"/>
                </a:spcBef>
                <a:spcAft>
                  <a:spcPct val="0"/>
                </a:spcAft>
              </a:pPr>
              <a:r>
                <a:rPr lang="en-US" sz="1400" b="1" kern="0" dirty="0">
                  <a:ln>
                    <a:solidFill>
                      <a:srgbClr val="FFFFFF">
                        <a:alpha val="0"/>
                      </a:srgbClr>
                    </a:solidFill>
                  </a:ln>
                  <a:solidFill>
                    <a:schemeClr val="bg1"/>
                  </a:solidFill>
                </a:rPr>
                <a:t>Rights Management</a:t>
              </a:r>
              <a:br>
                <a:rPr lang="en-US" sz="1400" b="1" kern="0" dirty="0">
                  <a:ln>
                    <a:solidFill>
                      <a:srgbClr val="FFFFFF">
                        <a:alpha val="0"/>
                      </a:srgbClr>
                    </a:solidFill>
                  </a:ln>
                  <a:solidFill>
                    <a:schemeClr val="bg1"/>
                  </a:solidFill>
                </a:rPr>
              </a:br>
              <a:r>
                <a:rPr lang="en-US" sz="1400" b="1" kern="0" dirty="0">
                  <a:ln>
                    <a:solidFill>
                      <a:srgbClr val="FFFFFF">
                        <a:alpha val="0"/>
                      </a:srgbClr>
                    </a:solidFill>
                  </a:ln>
                  <a:solidFill>
                    <a:schemeClr val="bg1"/>
                  </a:solidFill>
                </a:rPr>
                <a:t>Active Directory</a:t>
              </a:r>
              <a:br>
                <a:rPr lang="en-US" sz="1400" b="1" kern="0" dirty="0">
                  <a:ln>
                    <a:solidFill>
                      <a:srgbClr val="FFFFFF">
                        <a:alpha val="0"/>
                      </a:srgbClr>
                    </a:solidFill>
                  </a:ln>
                  <a:solidFill>
                    <a:schemeClr val="bg1"/>
                  </a:solidFill>
                </a:rPr>
              </a:br>
              <a:r>
                <a:rPr lang="en-US" sz="1400" b="1" kern="0" dirty="0">
                  <a:ln>
                    <a:solidFill>
                      <a:srgbClr val="FFFFFF">
                        <a:alpha val="0"/>
                      </a:srgbClr>
                    </a:solidFill>
                  </a:ln>
                  <a:solidFill>
                    <a:schemeClr val="bg1"/>
                  </a:solidFill>
                </a:rPr>
                <a:t>Key Vault</a:t>
              </a:r>
            </a:p>
          </p:txBody>
        </p:sp>
        <p:grpSp>
          <p:nvGrpSpPr>
            <p:cNvPr id="144" name="Group 143"/>
            <p:cNvGrpSpPr>
              <a:grpSpLocks noChangeAspect="1"/>
            </p:cNvGrpSpPr>
            <p:nvPr/>
          </p:nvGrpSpPr>
          <p:grpSpPr bwMode="auto">
            <a:xfrm>
              <a:off x="9654425" y="5740810"/>
              <a:ext cx="1790531" cy="216468"/>
              <a:chOff x="0" y="1640"/>
              <a:chExt cx="6336" cy="766"/>
            </a:xfrm>
          </p:grpSpPr>
          <p:sp>
            <p:nvSpPr>
              <p:cNvPr id="145" name="Freeform 5"/>
              <p:cNvSpPr>
                <a:spLocks/>
              </p:cNvSpPr>
              <p:nvPr/>
            </p:nvSpPr>
            <p:spPr bwMode="auto">
              <a:xfrm>
                <a:off x="0" y="1689"/>
                <a:ext cx="714" cy="705"/>
              </a:xfrm>
              <a:custGeom>
                <a:avLst/>
                <a:gdLst>
                  <a:gd name="T0" fmla="*/ 714 w 714"/>
                  <a:gd name="T1" fmla="*/ 705 h 705"/>
                  <a:gd name="T2" fmla="*/ 633 w 714"/>
                  <a:gd name="T3" fmla="*/ 705 h 705"/>
                  <a:gd name="T4" fmla="*/ 633 w 714"/>
                  <a:gd name="T5" fmla="*/ 130 h 705"/>
                  <a:gd name="T6" fmla="*/ 633 w 714"/>
                  <a:gd name="T7" fmla="*/ 130 h 705"/>
                  <a:gd name="T8" fmla="*/ 377 w 714"/>
                  <a:gd name="T9" fmla="*/ 705 h 705"/>
                  <a:gd name="T10" fmla="*/ 337 w 714"/>
                  <a:gd name="T11" fmla="*/ 705 h 705"/>
                  <a:gd name="T12" fmla="*/ 81 w 714"/>
                  <a:gd name="T13" fmla="*/ 130 h 705"/>
                  <a:gd name="T14" fmla="*/ 81 w 714"/>
                  <a:gd name="T15" fmla="*/ 130 h 705"/>
                  <a:gd name="T16" fmla="*/ 81 w 714"/>
                  <a:gd name="T17" fmla="*/ 705 h 705"/>
                  <a:gd name="T18" fmla="*/ 0 w 714"/>
                  <a:gd name="T19" fmla="*/ 705 h 705"/>
                  <a:gd name="T20" fmla="*/ 0 w 714"/>
                  <a:gd name="T21" fmla="*/ 0 h 705"/>
                  <a:gd name="T22" fmla="*/ 110 w 714"/>
                  <a:gd name="T23" fmla="*/ 0 h 705"/>
                  <a:gd name="T24" fmla="*/ 357 w 714"/>
                  <a:gd name="T25" fmla="*/ 566 h 705"/>
                  <a:gd name="T26" fmla="*/ 361 w 714"/>
                  <a:gd name="T27" fmla="*/ 566 h 705"/>
                  <a:gd name="T28" fmla="*/ 613 w 714"/>
                  <a:gd name="T29" fmla="*/ 0 h 705"/>
                  <a:gd name="T30" fmla="*/ 714 w 714"/>
                  <a:gd name="T31" fmla="*/ 0 h 705"/>
                  <a:gd name="T32" fmla="*/ 714 w 714"/>
                  <a:gd name="T33" fmla="*/ 705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4" h="705">
                    <a:moveTo>
                      <a:pt x="714" y="705"/>
                    </a:moveTo>
                    <a:lnTo>
                      <a:pt x="633" y="705"/>
                    </a:lnTo>
                    <a:lnTo>
                      <a:pt x="633" y="130"/>
                    </a:lnTo>
                    <a:lnTo>
                      <a:pt x="633" y="130"/>
                    </a:lnTo>
                    <a:lnTo>
                      <a:pt x="377" y="705"/>
                    </a:lnTo>
                    <a:lnTo>
                      <a:pt x="337" y="705"/>
                    </a:lnTo>
                    <a:lnTo>
                      <a:pt x="81" y="130"/>
                    </a:lnTo>
                    <a:lnTo>
                      <a:pt x="81" y="130"/>
                    </a:lnTo>
                    <a:lnTo>
                      <a:pt x="81" y="705"/>
                    </a:lnTo>
                    <a:lnTo>
                      <a:pt x="0" y="705"/>
                    </a:lnTo>
                    <a:lnTo>
                      <a:pt x="0" y="0"/>
                    </a:lnTo>
                    <a:lnTo>
                      <a:pt x="110" y="0"/>
                    </a:lnTo>
                    <a:lnTo>
                      <a:pt x="357" y="566"/>
                    </a:lnTo>
                    <a:lnTo>
                      <a:pt x="361" y="566"/>
                    </a:lnTo>
                    <a:lnTo>
                      <a:pt x="613" y="0"/>
                    </a:lnTo>
                    <a:lnTo>
                      <a:pt x="714" y="0"/>
                    </a:lnTo>
                    <a:lnTo>
                      <a:pt x="714" y="7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46" name="Freeform 6"/>
              <p:cNvSpPr>
                <a:spLocks noEditPoints="1"/>
              </p:cNvSpPr>
              <p:nvPr/>
            </p:nvSpPr>
            <p:spPr bwMode="auto">
              <a:xfrm>
                <a:off x="844" y="1660"/>
                <a:ext cx="105" cy="734"/>
              </a:xfrm>
              <a:custGeom>
                <a:avLst/>
                <a:gdLst>
                  <a:gd name="T0" fmla="*/ 26 w 26"/>
                  <a:gd name="T1" fmla="*/ 12 h 180"/>
                  <a:gd name="T2" fmla="*/ 23 w 26"/>
                  <a:gd name="T3" fmla="*/ 22 h 180"/>
                  <a:gd name="T4" fmla="*/ 13 w 26"/>
                  <a:gd name="T5" fmla="*/ 25 h 180"/>
                  <a:gd name="T6" fmla="*/ 4 w 26"/>
                  <a:gd name="T7" fmla="*/ 22 h 180"/>
                  <a:gd name="T8" fmla="*/ 0 w 26"/>
                  <a:gd name="T9" fmla="*/ 12 h 180"/>
                  <a:gd name="T10" fmla="*/ 4 w 26"/>
                  <a:gd name="T11" fmla="*/ 3 h 180"/>
                  <a:gd name="T12" fmla="*/ 13 w 26"/>
                  <a:gd name="T13" fmla="*/ 0 h 180"/>
                  <a:gd name="T14" fmla="*/ 23 w 26"/>
                  <a:gd name="T15" fmla="*/ 3 h 180"/>
                  <a:gd name="T16" fmla="*/ 26 w 26"/>
                  <a:gd name="T17" fmla="*/ 12 h 180"/>
                  <a:gd name="T18" fmla="*/ 23 w 26"/>
                  <a:gd name="T19" fmla="*/ 180 h 180"/>
                  <a:gd name="T20" fmla="*/ 3 w 26"/>
                  <a:gd name="T21" fmla="*/ 180 h 180"/>
                  <a:gd name="T22" fmla="*/ 3 w 26"/>
                  <a:gd name="T23" fmla="*/ 57 h 180"/>
                  <a:gd name="T24" fmla="*/ 23 w 26"/>
                  <a:gd name="T25" fmla="*/ 57 h 180"/>
                  <a:gd name="T26" fmla="*/ 23 w 26"/>
                  <a:gd name="T27"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80">
                    <a:moveTo>
                      <a:pt x="26" y="12"/>
                    </a:moveTo>
                    <a:cubicBezTo>
                      <a:pt x="26" y="16"/>
                      <a:pt x="25" y="19"/>
                      <a:pt x="23" y="22"/>
                    </a:cubicBezTo>
                    <a:cubicBezTo>
                      <a:pt x="20" y="24"/>
                      <a:pt x="17" y="25"/>
                      <a:pt x="13" y="25"/>
                    </a:cubicBezTo>
                    <a:cubicBezTo>
                      <a:pt x="10" y="25"/>
                      <a:pt x="7" y="24"/>
                      <a:pt x="4" y="22"/>
                    </a:cubicBezTo>
                    <a:cubicBezTo>
                      <a:pt x="2" y="19"/>
                      <a:pt x="0" y="16"/>
                      <a:pt x="0" y="12"/>
                    </a:cubicBezTo>
                    <a:cubicBezTo>
                      <a:pt x="0" y="9"/>
                      <a:pt x="2" y="6"/>
                      <a:pt x="4" y="3"/>
                    </a:cubicBezTo>
                    <a:cubicBezTo>
                      <a:pt x="7" y="1"/>
                      <a:pt x="10" y="0"/>
                      <a:pt x="13" y="0"/>
                    </a:cubicBezTo>
                    <a:cubicBezTo>
                      <a:pt x="17" y="0"/>
                      <a:pt x="20" y="1"/>
                      <a:pt x="23" y="3"/>
                    </a:cubicBezTo>
                    <a:cubicBezTo>
                      <a:pt x="25" y="6"/>
                      <a:pt x="26" y="9"/>
                      <a:pt x="26" y="12"/>
                    </a:cubicBezTo>
                    <a:close/>
                    <a:moveTo>
                      <a:pt x="23" y="180"/>
                    </a:moveTo>
                    <a:cubicBezTo>
                      <a:pt x="3" y="180"/>
                      <a:pt x="3" y="180"/>
                      <a:pt x="3" y="180"/>
                    </a:cubicBezTo>
                    <a:cubicBezTo>
                      <a:pt x="3" y="57"/>
                      <a:pt x="3" y="57"/>
                      <a:pt x="3" y="57"/>
                    </a:cubicBezTo>
                    <a:cubicBezTo>
                      <a:pt x="23" y="57"/>
                      <a:pt x="23" y="57"/>
                      <a:pt x="23" y="57"/>
                    </a:cubicBezTo>
                    <a:lnTo>
                      <a:pt x="23"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47" name="Freeform 7"/>
              <p:cNvSpPr>
                <a:spLocks/>
              </p:cNvSpPr>
              <p:nvPr/>
            </p:nvSpPr>
            <p:spPr bwMode="auto">
              <a:xfrm>
                <a:off x="1030" y="1880"/>
                <a:ext cx="378" cy="526"/>
              </a:xfrm>
              <a:custGeom>
                <a:avLst/>
                <a:gdLst>
                  <a:gd name="T0" fmla="*/ 92 w 93"/>
                  <a:gd name="T1" fmla="*/ 120 h 129"/>
                  <a:gd name="T2" fmla="*/ 58 w 93"/>
                  <a:gd name="T3" fmla="*/ 129 h 129"/>
                  <a:gd name="T4" fmla="*/ 28 w 93"/>
                  <a:gd name="T5" fmla="*/ 121 h 129"/>
                  <a:gd name="T6" fmla="*/ 7 w 93"/>
                  <a:gd name="T7" fmla="*/ 99 h 129"/>
                  <a:gd name="T8" fmla="*/ 0 w 93"/>
                  <a:gd name="T9" fmla="*/ 67 h 129"/>
                  <a:gd name="T10" fmla="*/ 17 w 93"/>
                  <a:gd name="T11" fmla="*/ 18 h 129"/>
                  <a:gd name="T12" fmla="*/ 64 w 93"/>
                  <a:gd name="T13" fmla="*/ 0 h 129"/>
                  <a:gd name="T14" fmla="*/ 93 w 93"/>
                  <a:gd name="T15" fmla="*/ 6 h 129"/>
                  <a:gd name="T16" fmla="*/ 93 w 93"/>
                  <a:gd name="T17" fmla="*/ 26 h 129"/>
                  <a:gd name="T18" fmla="*/ 63 w 93"/>
                  <a:gd name="T19" fmla="*/ 17 h 129"/>
                  <a:gd name="T20" fmla="*/ 32 w 93"/>
                  <a:gd name="T21" fmla="*/ 30 h 129"/>
                  <a:gd name="T22" fmla="*/ 20 w 93"/>
                  <a:gd name="T23" fmla="*/ 66 h 129"/>
                  <a:gd name="T24" fmla="*/ 31 w 93"/>
                  <a:gd name="T25" fmla="*/ 100 h 129"/>
                  <a:gd name="T26" fmla="*/ 62 w 93"/>
                  <a:gd name="T27" fmla="*/ 112 h 129"/>
                  <a:gd name="T28" fmla="*/ 92 w 93"/>
                  <a:gd name="T29" fmla="*/ 102 h 129"/>
                  <a:gd name="T30" fmla="*/ 92 w 93"/>
                  <a:gd name="T31" fmla="*/ 12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129">
                    <a:moveTo>
                      <a:pt x="92" y="120"/>
                    </a:moveTo>
                    <a:cubicBezTo>
                      <a:pt x="83" y="126"/>
                      <a:pt x="71" y="129"/>
                      <a:pt x="58" y="129"/>
                    </a:cubicBezTo>
                    <a:cubicBezTo>
                      <a:pt x="47" y="129"/>
                      <a:pt x="37" y="127"/>
                      <a:pt x="28" y="121"/>
                    </a:cubicBezTo>
                    <a:cubicBezTo>
                      <a:pt x="19" y="116"/>
                      <a:pt x="12" y="109"/>
                      <a:pt x="7" y="99"/>
                    </a:cubicBezTo>
                    <a:cubicBezTo>
                      <a:pt x="2" y="90"/>
                      <a:pt x="0" y="79"/>
                      <a:pt x="0" y="67"/>
                    </a:cubicBezTo>
                    <a:cubicBezTo>
                      <a:pt x="0" y="47"/>
                      <a:pt x="6" y="31"/>
                      <a:pt x="17" y="18"/>
                    </a:cubicBezTo>
                    <a:cubicBezTo>
                      <a:pt x="29" y="6"/>
                      <a:pt x="45" y="0"/>
                      <a:pt x="64" y="0"/>
                    </a:cubicBezTo>
                    <a:cubicBezTo>
                      <a:pt x="75" y="0"/>
                      <a:pt x="84" y="2"/>
                      <a:pt x="93" y="6"/>
                    </a:cubicBezTo>
                    <a:cubicBezTo>
                      <a:pt x="93" y="26"/>
                      <a:pt x="93" y="26"/>
                      <a:pt x="93" y="26"/>
                    </a:cubicBezTo>
                    <a:cubicBezTo>
                      <a:pt x="83" y="20"/>
                      <a:pt x="74" y="17"/>
                      <a:pt x="63" y="17"/>
                    </a:cubicBezTo>
                    <a:cubicBezTo>
                      <a:pt x="50" y="17"/>
                      <a:pt x="40" y="21"/>
                      <a:pt x="32" y="30"/>
                    </a:cubicBezTo>
                    <a:cubicBezTo>
                      <a:pt x="24" y="39"/>
                      <a:pt x="20" y="51"/>
                      <a:pt x="20" y="66"/>
                    </a:cubicBezTo>
                    <a:cubicBezTo>
                      <a:pt x="20" y="80"/>
                      <a:pt x="24" y="91"/>
                      <a:pt x="31" y="100"/>
                    </a:cubicBezTo>
                    <a:cubicBezTo>
                      <a:pt x="39" y="108"/>
                      <a:pt x="49" y="112"/>
                      <a:pt x="62" y="112"/>
                    </a:cubicBezTo>
                    <a:cubicBezTo>
                      <a:pt x="73" y="112"/>
                      <a:pt x="83" y="109"/>
                      <a:pt x="92" y="102"/>
                    </a:cubicBezTo>
                    <a:lnTo>
                      <a:pt x="92"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48" name="Freeform 8"/>
              <p:cNvSpPr>
                <a:spLocks/>
              </p:cNvSpPr>
              <p:nvPr/>
            </p:nvSpPr>
            <p:spPr bwMode="auto">
              <a:xfrm>
                <a:off x="1493" y="1880"/>
                <a:ext cx="263" cy="514"/>
              </a:xfrm>
              <a:custGeom>
                <a:avLst/>
                <a:gdLst>
                  <a:gd name="T0" fmla="*/ 65 w 65"/>
                  <a:gd name="T1" fmla="*/ 23 h 126"/>
                  <a:gd name="T2" fmla="*/ 50 w 65"/>
                  <a:gd name="T3" fmla="*/ 19 h 126"/>
                  <a:gd name="T4" fmla="*/ 28 w 65"/>
                  <a:gd name="T5" fmla="*/ 31 h 126"/>
                  <a:gd name="T6" fmla="*/ 20 w 65"/>
                  <a:gd name="T7" fmla="*/ 63 h 126"/>
                  <a:gd name="T8" fmla="*/ 20 w 65"/>
                  <a:gd name="T9" fmla="*/ 126 h 126"/>
                  <a:gd name="T10" fmla="*/ 0 w 65"/>
                  <a:gd name="T11" fmla="*/ 126 h 126"/>
                  <a:gd name="T12" fmla="*/ 0 w 65"/>
                  <a:gd name="T13" fmla="*/ 3 h 126"/>
                  <a:gd name="T14" fmla="*/ 20 w 65"/>
                  <a:gd name="T15" fmla="*/ 3 h 126"/>
                  <a:gd name="T16" fmla="*/ 20 w 65"/>
                  <a:gd name="T17" fmla="*/ 28 h 126"/>
                  <a:gd name="T18" fmla="*/ 21 w 65"/>
                  <a:gd name="T19" fmla="*/ 28 h 126"/>
                  <a:gd name="T20" fmla="*/ 33 w 65"/>
                  <a:gd name="T21" fmla="*/ 8 h 126"/>
                  <a:gd name="T22" fmla="*/ 53 w 65"/>
                  <a:gd name="T23" fmla="*/ 0 h 126"/>
                  <a:gd name="T24" fmla="*/ 65 w 65"/>
                  <a:gd name="T25" fmla="*/ 2 h 126"/>
                  <a:gd name="T26" fmla="*/ 65 w 65"/>
                  <a:gd name="T27" fmla="*/ 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26">
                    <a:moveTo>
                      <a:pt x="65" y="23"/>
                    </a:moveTo>
                    <a:cubicBezTo>
                      <a:pt x="61" y="20"/>
                      <a:pt x="56" y="19"/>
                      <a:pt x="50" y="19"/>
                    </a:cubicBezTo>
                    <a:cubicBezTo>
                      <a:pt x="41" y="19"/>
                      <a:pt x="34" y="23"/>
                      <a:pt x="28" y="31"/>
                    </a:cubicBezTo>
                    <a:cubicBezTo>
                      <a:pt x="23" y="39"/>
                      <a:pt x="20" y="50"/>
                      <a:pt x="20" y="63"/>
                    </a:cubicBezTo>
                    <a:cubicBezTo>
                      <a:pt x="20" y="126"/>
                      <a:pt x="20" y="126"/>
                      <a:pt x="20" y="126"/>
                    </a:cubicBezTo>
                    <a:cubicBezTo>
                      <a:pt x="0" y="126"/>
                      <a:pt x="0" y="126"/>
                      <a:pt x="0" y="126"/>
                    </a:cubicBezTo>
                    <a:cubicBezTo>
                      <a:pt x="0" y="3"/>
                      <a:pt x="0" y="3"/>
                      <a:pt x="0" y="3"/>
                    </a:cubicBezTo>
                    <a:cubicBezTo>
                      <a:pt x="20" y="3"/>
                      <a:pt x="20" y="3"/>
                      <a:pt x="20" y="3"/>
                    </a:cubicBezTo>
                    <a:cubicBezTo>
                      <a:pt x="20" y="28"/>
                      <a:pt x="20" y="28"/>
                      <a:pt x="20" y="28"/>
                    </a:cubicBezTo>
                    <a:cubicBezTo>
                      <a:pt x="21" y="28"/>
                      <a:pt x="21" y="28"/>
                      <a:pt x="21" y="28"/>
                    </a:cubicBezTo>
                    <a:cubicBezTo>
                      <a:pt x="23" y="20"/>
                      <a:pt x="28" y="13"/>
                      <a:pt x="33" y="8"/>
                    </a:cubicBezTo>
                    <a:cubicBezTo>
                      <a:pt x="39" y="3"/>
                      <a:pt x="46" y="0"/>
                      <a:pt x="53" y="0"/>
                    </a:cubicBezTo>
                    <a:cubicBezTo>
                      <a:pt x="58" y="0"/>
                      <a:pt x="62" y="1"/>
                      <a:pt x="65" y="2"/>
                    </a:cubicBezTo>
                    <a:lnTo>
                      <a:pt x="65"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49" name="Freeform 9"/>
              <p:cNvSpPr>
                <a:spLocks noEditPoints="1"/>
              </p:cNvSpPr>
              <p:nvPr/>
            </p:nvSpPr>
            <p:spPr bwMode="auto">
              <a:xfrm>
                <a:off x="1761" y="1880"/>
                <a:ext cx="490" cy="526"/>
              </a:xfrm>
              <a:custGeom>
                <a:avLst/>
                <a:gdLst>
                  <a:gd name="T0" fmla="*/ 121 w 121"/>
                  <a:gd name="T1" fmla="*/ 64 h 129"/>
                  <a:gd name="T2" fmla="*/ 105 w 121"/>
                  <a:gd name="T3" fmla="*/ 111 h 129"/>
                  <a:gd name="T4" fmla="*/ 60 w 121"/>
                  <a:gd name="T5" fmla="*/ 129 h 129"/>
                  <a:gd name="T6" fmla="*/ 16 w 121"/>
                  <a:gd name="T7" fmla="*/ 112 h 129"/>
                  <a:gd name="T8" fmla="*/ 0 w 121"/>
                  <a:gd name="T9" fmla="*/ 66 h 129"/>
                  <a:gd name="T10" fmla="*/ 17 w 121"/>
                  <a:gd name="T11" fmla="*/ 17 h 129"/>
                  <a:gd name="T12" fmla="*/ 63 w 121"/>
                  <a:gd name="T13" fmla="*/ 0 h 129"/>
                  <a:gd name="T14" fmla="*/ 106 w 121"/>
                  <a:gd name="T15" fmla="*/ 17 h 129"/>
                  <a:gd name="T16" fmla="*/ 121 w 121"/>
                  <a:gd name="T17" fmla="*/ 64 h 129"/>
                  <a:gd name="T18" fmla="*/ 101 w 121"/>
                  <a:gd name="T19" fmla="*/ 65 h 129"/>
                  <a:gd name="T20" fmla="*/ 91 w 121"/>
                  <a:gd name="T21" fmla="*/ 29 h 129"/>
                  <a:gd name="T22" fmla="*/ 61 w 121"/>
                  <a:gd name="T23" fmla="*/ 17 h 129"/>
                  <a:gd name="T24" fmla="*/ 31 w 121"/>
                  <a:gd name="T25" fmla="*/ 29 h 129"/>
                  <a:gd name="T26" fmla="*/ 20 w 121"/>
                  <a:gd name="T27" fmla="*/ 65 h 129"/>
                  <a:gd name="T28" fmla="*/ 31 w 121"/>
                  <a:gd name="T29" fmla="*/ 100 h 129"/>
                  <a:gd name="T30" fmla="*/ 61 w 121"/>
                  <a:gd name="T31" fmla="*/ 112 h 129"/>
                  <a:gd name="T32" fmla="*/ 91 w 121"/>
                  <a:gd name="T33" fmla="*/ 100 h 129"/>
                  <a:gd name="T34" fmla="*/ 101 w 121"/>
                  <a:gd name="T35"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129">
                    <a:moveTo>
                      <a:pt x="121" y="64"/>
                    </a:moveTo>
                    <a:cubicBezTo>
                      <a:pt x="121" y="84"/>
                      <a:pt x="116" y="99"/>
                      <a:pt x="105" y="111"/>
                    </a:cubicBezTo>
                    <a:cubicBezTo>
                      <a:pt x="93" y="123"/>
                      <a:pt x="79" y="129"/>
                      <a:pt x="60" y="129"/>
                    </a:cubicBezTo>
                    <a:cubicBezTo>
                      <a:pt x="42" y="129"/>
                      <a:pt x="27" y="123"/>
                      <a:pt x="16" y="112"/>
                    </a:cubicBezTo>
                    <a:cubicBezTo>
                      <a:pt x="5" y="100"/>
                      <a:pt x="0" y="85"/>
                      <a:pt x="0" y="66"/>
                    </a:cubicBezTo>
                    <a:cubicBezTo>
                      <a:pt x="0" y="45"/>
                      <a:pt x="5" y="29"/>
                      <a:pt x="17" y="17"/>
                    </a:cubicBezTo>
                    <a:cubicBezTo>
                      <a:pt x="28" y="6"/>
                      <a:pt x="43" y="0"/>
                      <a:pt x="63" y="0"/>
                    </a:cubicBezTo>
                    <a:cubicBezTo>
                      <a:pt x="81" y="0"/>
                      <a:pt x="95" y="5"/>
                      <a:pt x="106" y="17"/>
                    </a:cubicBezTo>
                    <a:cubicBezTo>
                      <a:pt x="116" y="28"/>
                      <a:pt x="121" y="44"/>
                      <a:pt x="121" y="64"/>
                    </a:cubicBezTo>
                    <a:close/>
                    <a:moveTo>
                      <a:pt x="101" y="65"/>
                    </a:moveTo>
                    <a:cubicBezTo>
                      <a:pt x="101" y="49"/>
                      <a:pt x="98" y="37"/>
                      <a:pt x="91" y="29"/>
                    </a:cubicBezTo>
                    <a:cubicBezTo>
                      <a:pt x="84" y="21"/>
                      <a:pt x="74" y="17"/>
                      <a:pt x="61" y="17"/>
                    </a:cubicBezTo>
                    <a:cubicBezTo>
                      <a:pt x="49" y="17"/>
                      <a:pt x="39" y="21"/>
                      <a:pt x="31" y="29"/>
                    </a:cubicBezTo>
                    <a:cubicBezTo>
                      <a:pt x="24" y="38"/>
                      <a:pt x="20" y="50"/>
                      <a:pt x="20" y="65"/>
                    </a:cubicBezTo>
                    <a:cubicBezTo>
                      <a:pt x="20" y="80"/>
                      <a:pt x="24" y="91"/>
                      <a:pt x="31" y="100"/>
                    </a:cubicBezTo>
                    <a:cubicBezTo>
                      <a:pt x="39" y="108"/>
                      <a:pt x="49" y="112"/>
                      <a:pt x="61" y="112"/>
                    </a:cubicBezTo>
                    <a:cubicBezTo>
                      <a:pt x="74" y="112"/>
                      <a:pt x="84" y="108"/>
                      <a:pt x="91" y="100"/>
                    </a:cubicBezTo>
                    <a:cubicBezTo>
                      <a:pt x="98" y="92"/>
                      <a:pt x="101" y="80"/>
                      <a:pt x="1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0" name="Freeform 10"/>
              <p:cNvSpPr>
                <a:spLocks/>
              </p:cNvSpPr>
              <p:nvPr/>
            </p:nvSpPr>
            <p:spPr bwMode="auto">
              <a:xfrm>
                <a:off x="2312" y="1880"/>
                <a:ext cx="304" cy="526"/>
              </a:xfrm>
              <a:custGeom>
                <a:avLst/>
                <a:gdLst>
                  <a:gd name="T0" fmla="*/ 75 w 75"/>
                  <a:gd name="T1" fmla="*/ 93 h 129"/>
                  <a:gd name="T2" fmla="*/ 63 w 75"/>
                  <a:gd name="T3" fmla="*/ 119 h 129"/>
                  <a:gd name="T4" fmla="*/ 30 w 75"/>
                  <a:gd name="T5" fmla="*/ 129 h 129"/>
                  <a:gd name="T6" fmla="*/ 0 w 75"/>
                  <a:gd name="T7" fmla="*/ 122 h 129"/>
                  <a:gd name="T8" fmla="*/ 0 w 75"/>
                  <a:gd name="T9" fmla="*/ 100 h 129"/>
                  <a:gd name="T10" fmla="*/ 32 w 75"/>
                  <a:gd name="T11" fmla="*/ 112 h 129"/>
                  <a:gd name="T12" fmla="*/ 55 w 75"/>
                  <a:gd name="T13" fmla="*/ 95 h 129"/>
                  <a:gd name="T14" fmla="*/ 51 w 75"/>
                  <a:gd name="T15" fmla="*/ 84 h 129"/>
                  <a:gd name="T16" fmla="*/ 30 w 75"/>
                  <a:gd name="T17" fmla="*/ 72 h 129"/>
                  <a:gd name="T18" fmla="*/ 7 w 75"/>
                  <a:gd name="T19" fmla="*/ 57 h 129"/>
                  <a:gd name="T20" fmla="*/ 0 w 75"/>
                  <a:gd name="T21" fmla="*/ 35 h 129"/>
                  <a:gd name="T22" fmla="*/ 12 w 75"/>
                  <a:gd name="T23" fmla="*/ 10 h 129"/>
                  <a:gd name="T24" fmla="*/ 43 w 75"/>
                  <a:gd name="T25" fmla="*/ 0 h 129"/>
                  <a:gd name="T26" fmla="*/ 70 w 75"/>
                  <a:gd name="T27" fmla="*/ 5 h 129"/>
                  <a:gd name="T28" fmla="*/ 70 w 75"/>
                  <a:gd name="T29" fmla="*/ 25 h 129"/>
                  <a:gd name="T30" fmla="*/ 42 w 75"/>
                  <a:gd name="T31" fmla="*/ 17 h 129"/>
                  <a:gd name="T32" fmla="*/ 26 w 75"/>
                  <a:gd name="T33" fmla="*/ 21 h 129"/>
                  <a:gd name="T34" fmla="*/ 20 w 75"/>
                  <a:gd name="T35" fmla="*/ 34 h 129"/>
                  <a:gd name="T36" fmla="*/ 25 w 75"/>
                  <a:gd name="T37" fmla="*/ 46 h 129"/>
                  <a:gd name="T38" fmla="*/ 44 w 75"/>
                  <a:gd name="T39" fmla="*/ 57 h 129"/>
                  <a:gd name="T40" fmla="*/ 68 w 75"/>
                  <a:gd name="T41" fmla="*/ 72 h 129"/>
                  <a:gd name="T42" fmla="*/ 75 w 75"/>
                  <a:gd name="T43" fmla="*/ 9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129">
                    <a:moveTo>
                      <a:pt x="75" y="93"/>
                    </a:moveTo>
                    <a:cubicBezTo>
                      <a:pt x="75" y="104"/>
                      <a:pt x="71" y="112"/>
                      <a:pt x="63" y="119"/>
                    </a:cubicBezTo>
                    <a:cubicBezTo>
                      <a:pt x="55" y="126"/>
                      <a:pt x="44" y="129"/>
                      <a:pt x="30" y="129"/>
                    </a:cubicBezTo>
                    <a:cubicBezTo>
                      <a:pt x="19" y="129"/>
                      <a:pt x="8" y="127"/>
                      <a:pt x="0" y="122"/>
                    </a:cubicBezTo>
                    <a:cubicBezTo>
                      <a:pt x="0" y="100"/>
                      <a:pt x="0" y="100"/>
                      <a:pt x="0" y="100"/>
                    </a:cubicBezTo>
                    <a:cubicBezTo>
                      <a:pt x="9" y="108"/>
                      <a:pt x="20" y="112"/>
                      <a:pt x="32" y="112"/>
                    </a:cubicBezTo>
                    <a:cubicBezTo>
                      <a:pt x="47" y="112"/>
                      <a:pt x="55" y="106"/>
                      <a:pt x="55" y="95"/>
                    </a:cubicBezTo>
                    <a:cubicBezTo>
                      <a:pt x="55" y="90"/>
                      <a:pt x="54" y="87"/>
                      <a:pt x="51" y="84"/>
                    </a:cubicBezTo>
                    <a:cubicBezTo>
                      <a:pt x="48" y="81"/>
                      <a:pt x="41" y="77"/>
                      <a:pt x="30" y="72"/>
                    </a:cubicBezTo>
                    <a:cubicBezTo>
                      <a:pt x="19" y="67"/>
                      <a:pt x="11" y="62"/>
                      <a:pt x="7" y="57"/>
                    </a:cubicBezTo>
                    <a:cubicBezTo>
                      <a:pt x="2" y="51"/>
                      <a:pt x="0" y="44"/>
                      <a:pt x="0" y="35"/>
                    </a:cubicBezTo>
                    <a:cubicBezTo>
                      <a:pt x="0" y="25"/>
                      <a:pt x="4" y="17"/>
                      <a:pt x="12" y="10"/>
                    </a:cubicBezTo>
                    <a:cubicBezTo>
                      <a:pt x="20" y="3"/>
                      <a:pt x="31" y="0"/>
                      <a:pt x="43" y="0"/>
                    </a:cubicBezTo>
                    <a:cubicBezTo>
                      <a:pt x="53" y="0"/>
                      <a:pt x="62" y="2"/>
                      <a:pt x="70" y="5"/>
                    </a:cubicBezTo>
                    <a:cubicBezTo>
                      <a:pt x="70" y="25"/>
                      <a:pt x="70" y="25"/>
                      <a:pt x="70" y="25"/>
                    </a:cubicBezTo>
                    <a:cubicBezTo>
                      <a:pt x="62" y="19"/>
                      <a:pt x="52" y="17"/>
                      <a:pt x="42" y="17"/>
                    </a:cubicBezTo>
                    <a:cubicBezTo>
                      <a:pt x="35" y="17"/>
                      <a:pt x="30" y="18"/>
                      <a:pt x="26" y="21"/>
                    </a:cubicBezTo>
                    <a:cubicBezTo>
                      <a:pt x="22" y="25"/>
                      <a:pt x="20" y="29"/>
                      <a:pt x="20" y="34"/>
                    </a:cubicBezTo>
                    <a:cubicBezTo>
                      <a:pt x="20" y="39"/>
                      <a:pt x="22" y="43"/>
                      <a:pt x="25" y="46"/>
                    </a:cubicBezTo>
                    <a:cubicBezTo>
                      <a:pt x="28" y="49"/>
                      <a:pt x="34" y="53"/>
                      <a:pt x="44" y="57"/>
                    </a:cubicBezTo>
                    <a:cubicBezTo>
                      <a:pt x="55" y="62"/>
                      <a:pt x="64" y="67"/>
                      <a:pt x="68" y="72"/>
                    </a:cubicBezTo>
                    <a:cubicBezTo>
                      <a:pt x="73" y="78"/>
                      <a:pt x="75" y="85"/>
                      <a:pt x="75"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1" name="Freeform 11"/>
              <p:cNvSpPr>
                <a:spLocks noEditPoints="1"/>
              </p:cNvSpPr>
              <p:nvPr/>
            </p:nvSpPr>
            <p:spPr bwMode="auto">
              <a:xfrm>
                <a:off x="2665" y="1880"/>
                <a:ext cx="495" cy="526"/>
              </a:xfrm>
              <a:custGeom>
                <a:avLst/>
                <a:gdLst>
                  <a:gd name="T0" fmla="*/ 122 w 122"/>
                  <a:gd name="T1" fmla="*/ 64 h 129"/>
                  <a:gd name="T2" fmla="*/ 105 w 122"/>
                  <a:gd name="T3" fmla="*/ 111 h 129"/>
                  <a:gd name="T4" fmla="*/ 60 w 122"/>
                  <a:gd name="T5" fmla="*/ 129 h 129"/>
                  <a:gd name="T6" fmla="*/ 16 w 122"/>
                  <a:gd name="T7" fmla="*/ 112 h 129"/>
                  <a:gd name="T8" fmla="*/ 0 w 122"/>
                  <a:gd name="T9" fmla="*/ 66 h 129"/>
                  <a:gd name="T10" fmla="*/ 17 w 122"/>
                  <a:gd name="T11" fmla="*/ 17 h 129"/>
                  <a:gd name="T12" fmla="*/ 63 w 122"/>
                  <a:gd name="T13" fmla="*/ 0 h 129"/>
                  <a:gd name="T14" fmla="*/ 106 w 122"/>
                  <a:gd name="T15" fmla="*/ 17 h 129"/>
                  <a:gd name="T16" fmla="*/ 122 w 122"/>
                  <a:gd name="T17" fmla="*/ 64 h 129"/>
                  <a:gd name="T18" fmla="*/ 101 w 122"/>
                  <a:gd name="T19" fmla="*/ 65 h 129"/>
                  <a:gd name="T20" fmla="*/ 91 w 122"/>
                  <a:gd name="T21" fmla="*/ 29 h 129"/>
                  <a:gd name="T22" fmla="*/ 62 w 122"/>
                  <a:gd name="T23" fmla="*/ 17 h 129"/>
                  <a:gd name="T24" fmla="*/ 31 w 122"/>
                  <a:gd name="T25" fmla="*/ 29 h 129"/>
                  <a:gd name="T26" fmla="*/ 20 w 122"/>
                  <a:gd name="T27" fmla="*/ 65 h 129"/>
                  <a:gd name="T28" fmla="*/ 32 w 122"/>
                  <a:gd name="T29" fmla="*/ 100 h 129"/>
                  <a:gd name="T30" fmla="*/ 62 w 122"/>
                  <a:gd name="T31" fmla="*/ 112 h 129"/>
                  <a:gd name="T32" fmla="*/ 91 w 122"/>
                  <a:gd name="T33" fmla="*/ 100 h 129"/>
                  <a:gd name="T34" fmla="*/ 101 w 122"/>
                  <a:gd name="T35"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 h="129">
                    <a:moveTo>
                      <a:pt x="122" y="64"/>
                    </a:moveTo>
                    <a:cubicBezTo>
                      <a:pt x="122" y="84"/>
                      <a:pt x="116" y="99"/>
                      <a:pt x="105" y="111"/>
                    </a:cubicBezTo>
                    <a:cubicBezTo>
                      <a:pt x="94" y="123"/>
                      <a:pt x="79" y="129"/>
                      <a:pt x="60" y="129"/>
                    </a:cubicBezTo>
                    <a:cubicBezTo>
                      <a:pt x="42" y="129"/>
                      <a:pt x="27" y="123"/>
                      <a:pt x="16" y="112"/>
                    </a:cubicBezTo>
                    <a:cubicBezTo>
                      <a:pt x="6" y="100"/>
                      <a:pt x="0" y="85"/>
                      <a:pt x="0" y="66"/>
                    </a:cubicBezTo>
                    <a:cubicBezTo>
                      <a:pt x="0" y="45"/>
                      <a:pt x="6" y="29"/>
                      <a:pt x="17" y="17"/>
                    </a:cubicBezTo>
                    <a:cubicBezTo>
                      <a:pt x="28" y="6"/>
                      <a:pt x="43" y="0"/>
                      <a:pt x="63" y="0"/>
                    </a:cubicBezTo>
                    <a:cubicBezTo>
                      <a:pt x="81" y="0"/>
                      <a:pt x="96" y="5"/>
                      <a:pt x="106" y="17"/>
                    </a:cubicBezTo>
                    <a:cubicBezTo>
                      <a:pt x="116" y="28"/>
                      <a:pt x="122" y="44"/>
                      <a:pt x="122" y="64"/>
                    </a:cubicBezTo>
                    <a:close/>
                    <a:moveTo>
                      <a:pt x="101" y="65"/>
                    </a:moveTo>
                    <a:cubicBezTo>
                      <a:pt x="101" y="49"/>
                      <a:pt x="98" y="37"/>
                      <a:pt x="91" y="29"/>
                    </a:cubicBezTo>
                    <a:cubicBezTo>
                      <a:pt x="84" y="21"/>
                      <a:pt x="74" y="17"/>
                      <a:pt x="62" y="17"/>
                    </a:cubicBezTo>
                    <a:cubicBezTo>
                      <a:pt x="49" y="17"/>
                      <a:pt x="39" y="21"/>
                      <a:pt x="31" y="29"/>
                    </a:cubicBezTo>
                    <a:cubicBezTo>
                      <a:pt x="24" y="38"/>
                      <a:pt x="20" y="50"/>
                      <a:pt x="20" y="65"/>
                    </a:cubicBezTo>
                    <a:cubicBezTo>
                      <a:pt x="20" y="80"/>
                      <a:pt x="24" y="91"/>
                      <a:pt x="32" y="100"/>
                    </a:cubicBezTo>
                    <a:cubicBezTo>
                      <a:pt x="39" y="108"/>
                      <a:pt x="49" y="112"/>
                      <a:pt x="62" y="112"/>
                    </a:cubicBezTo>
                    <a:cubicBezTo>
                      <a:pt x="74" y="112"/>
                      <a:pt x="84" y="108"/>
                      <a:pt x="91" y="100"/>
                    </a:cubicBezTo>
                    <a:cubicBezTo>
                      <a:pt x="98" y="92"/>
                      <a:pt x="101" y="80"/>
                      <a:pt x="1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2" name="Freeform 12"/>
              <p:cNvSpPr>
                <a:spLocks/>
              </p:cNvSpPr>
              <p:nvPr/>
            </p:nvSpPr>
            <p:spPr bwMode="auto">
              <a:xfrm>
                <a:off x="3176" y="1640"/>
                <a:ext cx="304" cy="754"/>
              </a:xfrm>
              <a:custGeom>
                <a:avLst/>
                <a:gdLst>
                  <a:gd name="T0" fmla="*/ 75 w 75"/>
                  <a:gd name="T1" fmla="*/ 20 h 185"/>
                  <a:gd name="T2" fmla="*/ 62 w 75"/>
                  <a:gd name="T3" fmla="*/ 16 h 185"/>
                  <a:gd name="T4" fmla="*/ 41 w 75"/>
                  <a:gd name="T5" fmla="*/ 43 h 185"/>
                  <a:gd name="T6" fmla="*/ 41 w 75"/>
                  <a:gd name="T7" fmla="*/ 62 h 185"/>
                  <a:gd name="T8" fmla="*/ 70 w 75"/>
                  <a:gd name="T9" fmla="*/ 62 h 185"/>
                  <a:gd name="T10" fmla="*/ 70 w 75"/>
                  <a:gd name="T11" fmla="*/ 78 h 185"/>
                  <a:gd name="T12" fmla="*/ 41 w 75"/>
                  <a:gd name="T13" fmla="*/ 78 h 185"/>
                  <a:gd name="T14" fmla="*/ 41 w 75"/>
                  <a:gd name="T15" fmla="*/ 185 h 185"/>
                  <a:gd name="T16" fmla="*/ 21 w 75"/>
                  <a:gd name="T17" fmla="*/ 185 h 185"/>
                  <a:gd name="T18" fmla="*/ 21 w 75"/>
                  <a:gd name="T19" fmla="*/ 78 h 185"/>
                  <a:gd name="T20" fmla="*/ 0 w 75"/>
                  <a:gd name="T21" fmla="*/ 78 h 185"/>
                  <a:gd name="T22" fmla="*/ 0 w 75"/>
                  <a:gd name="T23" fmla="*/ 62 h 185"/>
                  <a:gd name="T24" fmla="*/ 21 w 75"/>
                  <a:gd name="T25" fmla="*/ 62 h 185"/>
                  <a:gd name="T26" fmla="*/ 21 w 75"/>
                  <a:gd name="T27" fmla="*/ 42 h 185"/>
                  <a:gd name="T28" fmla="*/ 32 w 75"/>
                  <a:gd name="T29" fmla="*/ 11 h 185"/>
                  <a:gd name="T30" fmla="*/ 61 w 75"/>
                  <a:gd name="T31" fmla="*/ 0 h 185"/>
                  <a:gd name="T32" fmla="*/ 75 w 75"/>
                  <a:gd name="T33" fmla="*/ 2 h 185"/>
                  <a:gd name="T34" fmla="*/ 75 w 75"/>
                  <a:gd name="T35" fmla="*/ 2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5">
                    <a:moveTo>
                      <a:pt x="75" y="20"/>
                    </a:moveTo>
                    <a:cubicBezTo>
                      <a:pt x="71" y="18"/>
                      <a:pt x="67" y="16"/>
                      <a:pt x="62" y="16"/>
                    </a:cubicBezTo>
                    <a:cubicBezTo>
                      <a:pt x="48" y="16"/>
                      <a:pt x="41" y="25"/>
                      <a:pt x="41" y="43"/>
                    </a:cubicBezTo>
                    <a:cubicBezTo>
                      <a:pt x="41" y="62"/>
                      <a:pt x="41" y="62"/>
                      <a:pt x="41" y="62"/>
                    </a:cubicBezTo>
                    <a:cubicBezTo>
                      <a:pt x="70" y="62"/>
                      <a:pt x="70" y="62"/>
                      <a:pt x="70" y="62"/>
                    </a:cubicBezTo>
                    <a:cubicBezTo>
                      <a:pt x="70" y="78"/>
                      <a:pt x="70" y="78"/>
                      <a:pt x="70" y="78"/>
                    </a:cubicBezTo>
                    <a:cubicBezTo>
                      <a:pt x="41" y="78"/>
                      <a:pt x="41" y="78"/>
                      <a:pt x="41" y="78"/>
                    </a:cubicBezTo>
                    <a:cubicBezTo>
                      <a:pt x="41" y="185"/>
                      <a:pt x="41" y="185"/>
                      <a:pt x="41" y="185"/>
                    </a:cubicBezTo>
                    <a:cubicBezTo>
                      <a:pt x="21" y="185"/>
                      <a:pt x="21" y="185"/>
                      <a:pt x="21" y="185"/>
                    </a:cubicBezTo>
                    <a:cubicBezTo>
                      <a:pt x="21" y="78"/>
                      <a:pt x="21" y="78"/>
                      <a:pt x="21" y="78"/>
                    </a:cubicBezTo>
                    <a:cubicBezTo>
                      <a:pt x="0" y="78"/>
                      <a:pt x="0" y="78"/>
                      <a:pt x="0" y="78"/>
                    </a:cubicBezTo>
                    <a:cubicBezTo>
                      <a:pt x="0" y="62"/>
                      <a:pt x="0" y="62"/>
                      <a:pt x="0" y="62"/>
                    </a:cubicBezTo>
                    <a:cubicBezTo>
                      <a:pt x="21" y="62"/>
                      <a:pt x="21" y="62"/>
                      <a:pt x="21" y="62"/>
                    </a:cubicBezTo>
                    <a:cubicBezTo>
                      <a:pt x="21" y="42"/>
                      <a:pt x="21" y="42"/>
                      <a:pt x="21" y="42"/>
                    </a:cubicBezTo>
                    <a:cubicBezTo>
                      <a:pt x="21" y="29"/>
                      <a:pt x="25" y="19"/>
                      <a:pt x="32" y="11"/>
                    </a:cubicBezTo>
                    <a:cubicBezTo>
                      <a:pt x="40" y="4"/>
                      <a:pt x="49" y="0"/>
                      <a:pt x="61" y="0"/>
                    </a:cubicBezTo>
                    <a:cubicBezTo>
                      <a:pt x="67" y="0"/>
                      <a:pt x="71" y="0"/>
                      <a:pt x="75" y="2"/>
                    </a:cubicBezTo>
                    <a:lnTo>
                      <a:pt x="7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3" name="Freeform 13"/>
              <p:cNvSpPr>
                <a:spLocks/>
              </p:cNvSpPr>
              <p:nvPr/>
            </p:nvSpPr>
            <p:spPr bwMode="auto">
              <a:xfrm>
                <a:off x="3452" y="1742"/>
                <a:ext cx="296" cy="664"/>
              </a:xfrm>
              <a:custGeom>
                <a:avLst/>
                <a:gdLst>
                  <a:gd name="T0" fmla="*/ 73 w 73"/>
                  <a:gd name="T1" fmla="*/ 159 h 163"/>
                  <a:gd name="T2" fmla="*/ 54 w 73"/>
                  <a:gd name="T3" fmla="*/ 163 h 163"/>
                  <a:gd name="T4" fmla="*/ 22 w 73"/>
                  <a:gd name="T5" fmla="*/ 126 h 163"/>
                  <a:gd name="T6" fmla="*/ 22 w 73"/>
                  <a:gd name="T7" fmla="*/ 53 h 163"/>
                  <a:gd name="T8" fmla="*/ 0 w 73"/>
                  <a:gd name="T9" fmla="*/ 53 h 163"/>
                  <a:gd name="T10" fmla="*/ 0 w 73"/>
                  <a:gd name="T11" fmla="*/ 37 h 163"/>
                  <a:gd name="T12" fmla="*/ 22 w 73"/>
                  <a:gd name="T13" fmla="*/ 37 h 163"/>
                  <a:gd name="T14" fmla="*/ 22 w 73"/>
                  <a:gd name="T15" fmla="*/ 7 h 163"/>
                  <a:gd name="T16" fmla="*/ 41 w 73"/>
                  <a:gd name="T17" fmla="*/ 0 h 163"/>
                  <a:gd name="T18" fmla="*/ 41 w 73"/>
                  <a:gd name="T19" fmla="*/ 37 h 163"/>
                  <a:gd name="T20" fmla="*/ 73 w 73"/>
                  <a:gd name="T21" fmla="*/ 37 h 163"/>
                  <a:gd name="T22" fmla="*/ 73 w 73"/>
                  <a:gd name="T23" fmla="*/ 53 h 163"/>
                  <a:gd name="T24" fmla="*/ 41 w 73"/>
                  <a:gd name="T25" fmla="*/ 53 h 163"/>
                  <a:gd name="T26" fmla="*/ 41 w 73"/>
                  <a:gd name="T27" fmla="*/ 123 h 163"/>
                  <a:gd name="T28" fmla="*/ 46 w 73"/>
                  <a:gd name="T29" fmla="*/ 141 h 163"/>
                  <a:gd name="T30" fmla="*/ 60 w 73"/>
                  <a:gd name="T31" fmla="*/ 146 h 163"/>
                  <a:gd name="T32" fmla="*/ 73 w 73"/>
                  <a:gd name="T33" fmla="*/ 142 h 163"/>
                  <a:gd name="T34" fmla="*/ 73 w 73"/>
                  <a:gd name="T35" fmla="*/ 15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63">
                    <a:moveTo>
                      <a:pt x="73" y="159"/>
                    </a:moveTo>
                    <a:cubicBezTo>
                      <a:pt x="68" y="162"/>
                      <a:pt x="62" y="163"/>
                      <a:pt x="54" y="163"/>
                    </a:cubicBezTo>
                    <a:cubicBezTo>
                      <a:pt x="32" y="163"/>
                      <a:pt x="22" y="151"/>
                      <a:pt x="22" y="126"/>
                    </a:cubicBezTo>
                    <a:cubicBezTo>
                      <a:pt x="22" y="53"/>
                      <a:pt x="22" y="53"/>
                      <a:pt x="22" y="53"/>
                    </a:cubicBezTo>
                    <a:cubicBezTo>
                      <a:pt x="0" y="53"/>
                      <a:pt x="0" y="53"/>
                      <a:pt x="0" y="53"/>
                    </a:cubicBezTo>
                    <a:cubicBezTo>
                      <a:pt x="0" y="37"/>
                      <a:pt x="0" y="37"/>
                      <a:pt x="0" y="37"/>
                    </a:cubicBezTo>
                    <a:cubicBezTo>
                      <a:pt x="22" y="37"/>
                      <a:pt x="22" y="37"/>
                      <a:pt x="22" y="37"/>
                    </a:cubicBezTo>
                    <a:cubicBezTo>
                      <a:pt x="22" y="7"/>
                      <a:pt x="22" y="7"/>
                      <a:pt x="22" y="7"/>
                    </a:cubicBezTo>
                    <a:cubicBezTo>
                      <a:pt x="41" y="0"/>
                      <a:pt x="41" y="0"/>
                      <a:pt x="41" y="0"/>
                    </a:cubicBezTo>
                    <a:cubicBezTo>
                      <a:pt x="41" y="37"/>
                      <a:pt x="41" y="37"/>
                      <a:pt x="41" y="37"/>
                    </a:cubicBezTo>
                    <a:cubicBezTo>
                      <a:pt x="73" y="37"/>
                      <a:pt x="73" y="37"/>
                      <a:pt x="73" y="37"/>
                    </a:cubicBezTo>
                    <a:cubicBezTo>
                      <a:pt x="73" y="53"/>
                      <a:pt x="73" y="53"/>
                      <a:pt x="73" y="53"/>
                    </a:cubicBezTo>
                    <a:cubicBezTo>
                      <a:pt x="41" y="53"/>
                      <a:pt x="41" y="53"/>
                      <a:pt x="41" y="53"/>
                    </a:cubicBezTo>
                    <a:cubicBezTo>
                      <a:pt x="41" y="123"/>
                      <a:pt x="41" y="123"/>
                      <a:pt x="41" y="123"/>
                    </a:cubicBezTo>
                    <a:cubicBezTo>
                      <a:pt x="41" y="131"/>
                      <a:pt x="43" y="137"/>
                      <a:pt x="46" y="141"/>
                    </a:cubicBezTo>
                    <a:cubicBezTo>
                      <a:pt x="49" y="144"/>
                      <a:pt x="53" y="146"/>
                      <a:pt x="60" y="146"/>
                    </a:cubicBezTo>
                    <a:cubicBezTo>
                      <a:pt x="65" y="146"/>
                      <a:pt x="69" y="145"/>
                      <a:pt x="73" y="142"/>
                    </a:cubicBezTo>
                    <a:lnTo>
                      <a:pt x="7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4" name="Freeform 14"/>
              <p:cNvSpPr>
                <a:spLocks noEditPoints="1"/>
              </p:cNvSpPr>
              <p:nvPr/>
            </p:nvSpPr>
            <p:spPr bwMode="auto">
              <a:xfrm>
                <a:off x="3955" y="1689"/>
                <a:ext cx="621" cy="705"/>
              </a:xfrm>
              <a:custGeom>
                <a:avLst/>
                <a:gdLst>
                  <a:gd name="T0" fmla="*/ 621 w 621"/>
                  <a:gd name="T1" fmla="*/ 705 h 705"/>
                  <a:gd name="T2" fmla="*/ 531 w 621"/>
                  <a:gd name="T3" fmla="*/ 705 h 705"/>
                  <a:gd name="T4" fmla="*/ 458 w 621"/>
                  <a:gd name="T5" fmla="*/ 509 h 705"/>
                  <a:gd name="T6" fmla="*/ 158 w 621"/>
                  <a:gd name="T7" fmla="*/ 509 h 705"/>
                  <a:gd name="T8" fmla="*/ 89 w 621"/>
                  <a:gd name="T9" fmla="*/ 705 h 705"/>
                  <a:gd name="T10" fmla="*/ 0 w 621"/>
                  <a:gd name="T11" fmla="*/ 705 h 705"/>
                  <a:gd name="T12" fmla="*/ 268 w 621"/>
                  <a:gd name="T13" fmla="*/ 0 h 705"/>
                  <a:gd name="T14" fmla="*/ 353 w 621"/>
                  <a:gd name="T15" fmla="*/ 0 h 705"/>
                  <a:gd name="T16" fmla="*/ 621 w 621"/>
                  <a:gd name="T17" fmla="*/ 705 h 705"/>
                  <a:gd name="T18" fmla="*/ 430 w 621"/>
                  <a:gd name="T19" fmla="*/ 432 h 705"/>
                  <a:gd name="T20" fmla="*/ 308 w 621"/>
                  <a:gd name="T21" fmla="*/ 106 h 705"/>
                  <a:gd name="T22" fmla="*/ 308 w 621"/>
                  <a:gd name="T23" fmla="*/ 106 h 705"/>
                  <a:gd name="T24" fmla="*/ 187 w 621"/>
                  <a:gd name="T25" fmla="*/ 432 h 705"/>
                  <a:gd name="T26" fmla="*/ 430 w 621"/>
                  <a:gd name="T27" fmla="*/ 43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1" h="705">
                    <a:moveTo>
                      <a:pt x="621" y="705"/>
                    </a:moveTo>
                    <a:lnTo>
                      <a:pt x="531" y="705"/>
                    </a:lnTo>
                    <a:lnTo>
                      <a:pt x="458" y="509"/>
                    </a:lnTo>
                    <a:lnTo>
                      <a:pt x="158" y="509"/>
                    </a:lnTo>
                    <a:lnTo>
                      <a:pt x="89" y="705"/>
                    </a:lnTo>
                    <a:lnTo>
                      <a:pt x="0" y="705"/>
                    </a:lnTo>
                    <a:lnTo>
                      <a:pt x="268" y="0"/>
                    </a:lnTo>
                    <a:lnTo>
                      <a:pt x="353" y="0"/>
                    </a:lnTo>
                    <a:lnTo>
                      <a:pt x="621" y="705"/>
                    </a:lnTo>
                    <a:close/>
                    <a:moveTo>
                      <a:pt x="430" y="432"/>
                    </a:moveTo>
                    <a:lnTo>
                      <a:pt x="308" y="106"/>
                    </a:lnTo>
                    <a:lnTo>
                      <a:pt x="308" y="106"/>
                    </a:lnTo>
                    <a:lnTo>
                      <a:pt x="187" y="432"/>
                    </a:lnTo>
                    <a:lnTo>
                      <a:pt x="430" y="4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5" name="Freeform 15"/>
              <p:cNvSpPr>
                <a:spLocks/>
              </p:cNvSpPr>
              <p:nvPr/>
            </p:nvSpPr>
            <p:spPr bwMode="auto">
              <a:xfrm>
                <a:off x="4612" y="1893"/>
                <a:ext cx="414" cy="501"/>
              </a:xfrm>
              <a:custGeom>
                <a:avLst/>
                <a:gdLst>
                  <a:gd name="T0" fmla="*/ 414 w 414"/>
                  <a:gd name="T1" fmla="*/ 20 h 501"/>
                  <a:gd name="T2" fmla="*/ 118 w 414"/>
                  <a:gd name="T3" fmla="*/ 431 h 501"/>
                  <a:gd name="T4" fmla="*/ 410 w 414"/>
                  <a:gd name="T5" fmla="*/ 431 h 501"/>
                  <a:gd name="T6" fmla="*/ 410 w 414"/>
                  <a:gd name="T7" fmla="*/ 501 h 501"/>
                  <a:gd name="T8" fmla="*/ 0 w 414"/>
                  <a:gd name="T9" fmla="*/ 501 h 501"/>
                  <a:gd name="T10" fmla="*/ 0 w 414"/>
                  <a:gd name="T11" fmla="*/ 476 h 501"/>
                  <a:gd name="T12" fmla="*/ 296 w 414"/>
                  <a:gd name="T13" fmla="*/ 65 h 501"/>
                  <a:gd name="T14" fmla="*/ 29 w 414"/>
                  <a:gd name="T15" fmla="*/ 65 h 501"/>
                  <a:gd name="T16" fmla="*/ 29 w 414"/>
                  <a:gd name="T17" fmla="*/ 0 h 501"/>
                  <a:gd name="T18" fmla="*/ 414 w 414"/>
                  <a:gd name="T19" fmla="*/ 0 h 501"/>
                  <a:gd name="T20" fmla="*/ 414 w 414"/>
                  <a:gd name="T21" fmla="*/ 2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4" h="501">
                    <a:moveTo>
                      <a:pt x="414" y="20"/>
                    </a:moveTo>
                    <a:lnTo>
                      <a:pt x="118" y="431"/>
                    </a:lnTo>
                    <a:lnTo>
                      <a:pt x="410" y="431"/>
                    </a:lnTo>
                    <a:lnTo>
                      <a:pt x="410" y="501"/>
                    </a:lnTo>
                    <a:lnTo>
                      <a:pt x="0" y="501"/>
                    </a:lnTo>
                    <a:lnTo>
                      <a:pt x="0" y="476"/>
                    </a:lnTo>
                    <a:lnTo>
                      <a:pt x="296" y="65"/>
                    </a:lnTo>
                    <a:lnTo>
                      <a:pt x="29" y="65"/>
                    </a:lnTo>
                    <a:lnTo>
                      <a:pt x="29" y="0"/>
                    </a:lnTo>
                    <a:lnTo>
                      <a:pt x="414" y="0"/>
                    </a:lnTo>
                    <a:lnTo>
                      <a:pt x="414"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6" name="Freeform 16"/>
              <p:cNvSpPr>
                <a:spLocks/>
              </p:cNvSpPr>
              <p:nvPr/>
            </p:nvSpPr>
            <p:spPr bwMode="auto">
              <a:xfrm>
                <a:off x="5087" y="1893"/>
                <a:ext cx="418" cy="513"/>
              </a:xfrm>
              <a:custGeom>
                <a:avLst/>
                <a:gdLst>
                  <a:gd name="T0" fmla="*/ 103 w 103"/>
                  <a:gd name="T1" fmla="*/ 123 h 126"/>
                  <a:gd name="T2" fmla="*/ 83 w 103"/>
                  <a:gd name="T3" fmla="*/ 123 h 126"/>
                  <a:gd name="T4" fmla="*/ 83 w 103"/>
                  <a:gd name="T5" fmla="*/ 104 h 126"/>
                  <a:gd name="T6" fmla="*/ 82 w 103"/>
                  <a:gd name="T7" fmla="*/ 104 h 126"/>
                  <a:gd name="T8" fmla="*/ 44 w 103"/>
                  <a:gd name="T9" fmla="*/ 126 h 126"/>
                  <a:gd name="T10" fmla="*/ 0 w 103"/>
                  <a:gd name="T11" fmla="*/ 73 h 126"/>
                  <a:gd name="T12" fmla="*/ 0 w 103"/>
                  <a:gd name="T13" fmla="*/ 0 h 126"/>
                  <a:gd name="T14" fmla="*/ 20 w 103"/>
                  <a:gd name="T15" fmla="*/ 0 h 126"/>
                  <a:gd name="T16" fmla="*/ 20 w 103"/>
                  <a:gd name="T17" fmla="*/ 70 h 126"/>
                  <a:gd name="T18" fmla="*/ 50 w 103"/>
                  <a:gd name="T19" fmla="*/ 109 h 126"/>
                  <a:gd name="T20" fmla="*/ 74 w 103"/>
                  <a:gd name="T21" fmla="*/ 99 h 126"/>
                  <a:gd name="T22" fmla="*/ 83 w 103"/>
                  <a:gd name="T23" fmla="*/ 71 h 126"/>
                  <a:gd name="T24" fmla="*/ 83 w 103"/>
                  <a:gd name="T25" fmla="*/ 0 h 126"/>
                  <a:gd name="T26" fmla="*/ 103 w 103"/>
                  <a:gd name="T27" fmla="*/ 0 h 126"/>
                  <a:gd name="T28" fmla="*/ 103 w 103"/>
                  <a:gd name="T29" fmla="*/ 1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26">
                    <a:moveTo>
                      <a:pt x="103" y="123"/>
                    </a:moveTo>
                    <a:cubicBezTo>
                      <a:pt x="83" y="123"/>
                      <a:pt x="83" y="123"/>
                      <a:pt x="83" y="123"/>
                    </a:cubicBezTo>
                    <a:cubicBezTo>
                      <a:pt x="83" y="104"/>
                      <a:pt x="83" y="104"/>
                      <a:pt x="83" y="104"/>
                    </a:cubicBezTo>
                    <a:cubicBezTo>
                      <a:pt x="82" y="104"/>
                      <a:pt x="82" y="104"/>
                      <a:pt x="82" y="104"/>
                    </a:cubicBezTo>
                    <a:cubicBezTo>
                      <a:pt x="74" y="119"/>
                      <a:pt x="61" y="126"/>
                      <a:pt x="44" y="126"/>
                    </a:cubicBezTo>
                    <a:cubicBezTo>
                      <a:pt x="15" y="126"/>
                      <a:pt x="0" y="109"/>
                      <a:pt x="0" y="73"/>
                    </a:cubicBezTo>
                    <a:cubicBezTo>
                      <a:pt x="0" y="0"/>
                      <a:pt x="0" y="0"/>
                      <a:pt x="0" y="0"/>
                    </a:cubicBezTo>
                    <a:cubicBezTo>
                      <a:pt x="20" y="0"/>
                      <a:pt x="20" y="0"/>
                      <a:pt x="20" y="0"/>
                    </a:cubicBezTo>
                    <a:cubicBezTo>
                      <a:pt x="20" y="70"/>
                      <a:pt x="20" y="70"/>
                      <a:pt x="20" y="70"/>
                    </a:cubicBezTo>
                    <a:cubicBezTo>
                      <a:pt x="20" y="96"/>
                      <a:pt x="30" y="109"/>
                      <a:pt x="50" y="109"/>
                    </a:cubicBezTo>
                    <a:cubicBezTo>
                      <a:pt x="60" y="109"/>
                      <a:pt x="68" y="106"/>
                      <a:pt x="74" y="99"/>
                    </a:cubicBezTo>
                    <a:cubicBezTo>
                      <a:pt x="80" y="91"/>
                      <a:pt x="83" y="82"/>
                      <a:pt x="83" y="71"/>
                    </a:cubicBezTo>
                    <a:cubicBezTo>
                      <a:pt x="83" y="0"/>
                      <a:pt x="83" y="0"/>
                      <a:pt x="83" y="0"/>
                    </a:cubicBezTo>
                    <a:cubicBezTo>
                      <a:pt x="103" y="0"/>
                      <a:pt x="103" y="0"/>
                      <a:pt x="103" y="0"/>
                    </a:cubicBezTo>
                    <a:lnTo>
                      <a:pt x="103"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7" name="Freeform 17"/>
              <p:cNvSpPr>
                <a:spLocks/>
              </p:cNvSpPr>
              <p:nvPr/>
            </p:nvSpPr>
            <p:spPr bwMode="auto">
              <a:xfrm>
                <a:off x="5634" y="1880"/>
                <a:ext cx="260" cy="514"/>
              </a:xfrm>
              <a:custGeom>
                <a:avLst/>
                <a:gdLst>
                  <a:gd name="T0" fmla="*/ 64 w 64"/>
                  <a:gd name="T1" fmla="*/ 23 h 126"/>
                  <a:gd name="T2" fmla="*/ 49 w 64"/>
                  <a:gd name="T3" fmla="*/ 19 h 126"/>
                  <a:gd name="T4" fmla="*/ 28 w 64"/>
                  <a:gd name="T5" fmla="*/ 31 h 126"/>
                  <a:gd name="T6" fmla="*/ 20 w 64"/>
                  <a:gd name="T7" fmla="*/ 63 h 126"/>
                  <a:gd name="T8" fmla="*/ 20 w 64"/>
                  <a:gd name="T9" fmla="*/ 126 h 126"/>
                  <a:gd name="T10" fmla="*/ 0 w 64"/>
                  <a:gd name="T11" fmla="*/ 126 h 126"/>
                  <a:gd name="T12" fmla="*/ 0 w 64"/>
                  <a:gd name="T13" fmla="*/ 3 h 126"/>
                  <a:gd name="T14" fmla="*/ 20 w 64"/>
                  <a:gd name="T15" fmla="*/ 3 h 126"/>
                  <a:gd name="T16" fmla="*/ 20 w 64"/>
                  <a:gd name="T17" fmla="*/ 28 h 126"/>
                  <a:gd name="T18" fmla="*/ 20 w 64"/>
                  <a:gd name="T19" fmla="*/ 28 h 126"/>
                  <a:gd name="T20" fmla="*/ 33 w 64"/>
                  <a:gd name="T21" fmla="*/ 8 h 126"/>
                  <a:gd name="T22" fmla="*/ 52 w 64"/>
                  <a:gd name="T23" fmla="*/ 0 h 126"/>
                  <a:gd name="T24" fmla="*/ 64 w 64"/>
                  <a:gd name="T25" fmla="*/ 2 h 126"/>
                  <a:gd name="T26" fmla="*/ 64 w 64"/>
                  <a:gd name="T27" fmla="*/ 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26">
                    <a:moveTo>
                      <a:pt x="64" y="23"/>
                    </a:moveTo>
                    <a:cubicBezTo>
                      <a:pt x="61" y="20"/>
                      <a:pt x="56" y="19"/>
                      <a:pt x="49" y="19"/>
                    </a:cubicBezTo>
                    <a:cubicBezTo>
                      <a:pt x="40" y="19"/>
                      <a:pt x="33" y="23"/>
                      <a:pt x="28" y="31"/>
                    </a:cubicBezTo>
                    <a:cubicBezTo>
                      <a:pt x="22" y="39"/>
                      <a:pt x="20" y="50"/>
                      <a:pt x="20" y="63"/>
                    </a:cubicBezTo>
                    <a:cubicBezTo>
                      <a:pt x="20" y="126"/>
                      <a:pt x="20" y="126"/>
                      <a:pt x="20" y="126"/>
                    </a:cubicBezTo>
                    <a:cubicBezTo>
                      <a:pt x="0" y="126"/>
                      <a:pt x="0" y="126"/>
                      <a:pt x="0" y="126"/>
                    </a:cubicBezTo>
                    <a:cubicBezTo>
                      <a:pt x="0" y="3"/>
                      <a:pt x="0" y="3"/>
                      <a:pt x="0" y="3"/>
                    </a:cubicBezTo>
                    <a:cubicBezTo>
                      <a:pt x="20" y="3"/>
                      <a:pt x="20" y="3"/>
                      <a:pt x="20" y="3"/>
                    </a:cubicBezTo>
                    <a:cubicBezTo>
                      <a:pt x="20" y="28"/>
                      <a:pt x="20" y="28"/>
                      <a:pt x="20" y="28"/>
                    </a:cubicBezTo>
                    <a:cubicBezTo>
                      <a:pt x="20" y="28"/>
                      <a:pt x="20" y="28"/>
                      <a:pt x="20" y="28"/>
                    </a:cubicBezTo>
                    <a:cubicBezTo>
                      <a:pt x="23" y="20"/>
                      <a:pt x="27" y="13"/>
                      <a:pt x="33" y="8"/>
                    </a:cubicBezTo>
                    <a:cubicBezTo>
                      <a:pt x="38" y="3"/>
                      <a:pt x="45" y="0"/>
                      <a:pt x="52" y="0"/>
                    </a:cubicBezTo>
                    <a:cubicBezTo>
                      <a:pt x="57" y="0"/>
                      <a:pt x="61" y="1"/>
                      <a:pt x="64" y="2"/>
                    </a:cubicBezTo>
                    <a:lnTo>
                      <a:pt x="6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sp>
            <p:nvSpPr>
              <p:cNvPr id="158" name="Freeform 18"/>
              <p:cNvSpPr>
                <a:spLocks noEditPoints="1"/>
              </p:cNvSpPr>
              <p:nvPr/>
            </p:nvSpPr>
            <p:spPr bwMode="auto">
              <a:xfrm>
                <a:off x="5898" y="1880"/>
                <a:ext cx="438" cy="526"/>
              </a:xfrm>
              <a:custGeom>
                <a:avLst/>
                <a:gdLst>
                  <a:gd name="T0" fmla="*/ 108 w 108"/>
                  <a:gd name="T1" fmla="*/ 69 h 129"/>
                  <a:gd name="T2" fmla="*/ 21 w 108"/>
                  <a:gd name="T3" fmla="*/ 69 h 129"/>
                  <a:gd name="T4" fmla="*/ 32 w 108"/>
                  <a:gd name="T5" fmla="*/ 101 h 129"/>
                  <a:gd name="T6" fmla="*/ 61 w 108"/>
                  <a:gd name="T7" fmla="*/ 112 h 129"/>
                  <a:gd name="T8" fmla="*/ 99 w 108"/>
                  <a:gd name="T9" fmla="*/ 99 h 129"/>
                  <a:gd name="T10" fmla="*/ 99 w 108"/>
                  <a:gd name="T11" fmla="*/ 117 h 129"/>
                  <a:gd name="T12" fmla="*/ 56 w 108"/>
                  <a:gd name="T13" fmla="*/ 129 h 129"/>
                  <a:gd name="T14" fmla="*/ 15 w 108"/>
                  <a:gd name="T15" fmla="*/ 112 h 129"/>
                  <a:gd name="T16" fmla="*/ 0 w 108"/>
                  <a:gd name="T17" fmla="*/ 65 h 129"/>
                  <a:gd name="T18" fmla="*/ 8 w 108"/>
                  <a:gd name="T19" fmla="*/ 31 h 129"/>
                  <a:gd name="T20" fmla="*/ 28 w 108"/>
                  <a:gd name="T21" fmla="*/ 8 h 129"/>
                  <a:gd name="T22" fmla="*/ 57 w 108"/>
                  <a:gd name="T23" fmla="*/ 0 h 129"/>
                  <a:gd name="T24" fmla="*/ 94 w 108"/>
                  <a:gd name="T25" fmla="*/ 15 h 129"/>
                  <a:gd name="T26" fmla="*/ 108 w 108"/>
                  <a:gd name="T27" fmla="*/ 59 h 129"/>
                  <a:gd name="T28" fmla="*/ 108 w 108"/>
                  <a:gd name="T29" fmla="*/ 69 h 129"/>
                  <a:gd name="T30" fmla="*/ 88 w 108"/>
                  <a:gd name="T31" fmla="*/ 53 h 129"/>
                  <a:gd name="T32" fmla="*/ 79 w 108"/>
                  <a:gd name="T33" fmla="*/ 26 h 129"/>
                  <a:gd name="T34" fmla="*/ 57 w 108"/>
                  <a:gd name="T35" fmla="*/ 17 h 129"/>
                  <a:gd name="T36" fmla="*/ 33 w 108"/>
                  <a:gd name="T37" fmla="*/ 26 h 129"/>
                  <a:gd name="T38" fmla="*/ 21 w 108"/>
                  <a:gd name="T39" fmla="*/ 53 h 129"/>
                  <a:gd name="T40" fmla="*/ 88 w 108"/>
                  <a:gd name="T41" fmla="*/ 5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29">
                    <a:moveTo>
                      <a:pt x="108" y="69"/>
                    </a:moveTo>
                    <a:cubicBezTo>
                      <a:pt x="21" y="69"/>
                      <a:pt x="21" y="69"/>
                      <a:pt x="21" y="69"/>
                    </a:cubicBezTo>
                    <a:cubicBezTo>
                      <a:pt x="21" y="83"/>
                      <a:pt x="25" y="94"/>
                      <a:pt x="32" y="101"/>
                    </a:cubicBezTo>
                    <a:cubicBezTo>
                      <a:pt x="39" y="109"/>
                      <a:pt x="48" y="112"/>
                      <a:pt x="61" y="112"/>
                    </a:cubicBezTo>
                    <a:cubicBezTo>
                      <a:pt x="75" y="112"/>
                      <a:pt x="88" y="108"/>
                      <a:pt x="99" y="99"/>
                    </a:cubicBezTo>
                    <a:cubicBezTo>
                      <a:pt x="99" y="117"/>
                      <a:pt x="99" y="117"/>
                      <a:pt x="99" y="117"/>
                    </a:cubicBezTo>
                    <a:cubicBezTo>
                      <a:pt x="88" y="125"/>
                      <a:pt x="74" y="129"/>
                      <a:pt x="56" y="129"/>
                    </a:cubicBezTo>
                    <a:cubicBezTo>
                      <a:pt x="39" y="129"/>
                      <a:pt x="25" y="123"/>
                      <a:pt x="15" y="112"/>
                    </a:cubicBezTo>
                    <a:cubicBezTo>
                      <a:pt x="5" y="101"/>
                      <a:pt x="0" y="85"/>
                      <a:pt x="0" y="65"/>
                    </a:cubicBezTo>
                    <a:cubicBezTo>
                      <a:pt x="0" y="53"/>
                      <a:pt x="3" y="41"/>
                      <a:pt x="8" y="31"/>
                    </a:cubicBezTo>
                    <a:cubicBezTo>
                      <a:pt x="13" y="21"/>
                      <a:pt x="19" y="14"/>
                      <a:pt x="28" y="8"/>
                    </a:cubicBezTo>
                    <a:cubicBezTo>
                      <a:pt x="37" y="2"/>
                      <a:pt x="46" y="0"/>
                      <a:pt x="57" y="0"/>
                    </a:cubicBezTo>
                    <a:cubicBezTo>
                      <a:pt x="73" y="0"/>
                      <a:pt x="85" y="5"/>
                      <a:pt x="94" y="15"/>
                    </a:cubicBezTo>
                    <a:cubicBezTo>
                      <a:pt x="103" y="26"/>
                      <a:pt x="108" y="40"/>
                      <a:pt x="108" y="59"/>
                    </a:cubicBezTo>
                    <a:lnTo>
                      <a:pt x="108" y="69"/>
                    </a:lnTo>
                    <a:close/>
                    <a:moveTo>
                      <a:pt x="88" y="53"/>
                    </a:moveTo>
                    <a:cubicBezTo>
                      <a:pt x="87" y="41"/>
                      <a:pt x="85" y="32"/>
                      <a:pt x="79" y="26"/>
                    </a:cubicBezTo>
                    <a:cubicBezTo>
                      <a:pt x="74" y="20"/>
                      <a:pt x="66" y="17"/>
                      <a:pt x="57" y="17"/>
                    </a:cubicBezTo>
                    <a:cubicBezTo>
                      <a:pt x="48" y="17"/>
                      <a:pt x="40" y="20"/>
                      <a:pt x="33" y="26"/>
                    </a:cubicBezTo>
                    <a:cubicBezTo>
                      <a:pt x="27" y="33"/>
                      <a:pt x="23" y="42"/>
                      <a:pt x="21" y="53"/>
                    </a:cubicBezTo>
                    <a:lnTo>
                      <a:pt x="88"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algn="ctr" defTabSz="914038"/>
                <a:endParaRPr lang="en-US" sz="2352" kern="0">
                  <a:solidFill>
                    <a:schemeClr val="bg1"/>
                  </a:solidFill>
                </a:endParaRPr>
              </a:p>
            </p:txBody>
          </p:sp>
        </p:grpSp>
      </p:grpSp>
      <p:sp>
        <p:nvSpPr>
          <p:cNvPr id="99" name="Rectangle 98"/>
          <p:cNvSpPr/>
          <p:nvPr/>
        </p:nvSpPr>
        <p:spPr bwMode="auto">
          <a:xfrm>
            <a:off x="6054651" y="3096348"/>
            <a:ext cx="1403333" cy="19729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3441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r>
              <a:rPr lang="en-US" sz="2352" b="1" kern="0" dirty="0">
                <a:solidFill>
                  <a:schemeClr val="accent1"/>
                </a:solidFill>
                <a:ea typeface="Segoe UI" pitchFamily="34" charset="0"/>
                <a:cs typeface="Segoe UI" pitchFamily="34" charset="0"/>
              </a:rPr>
              <a:t>SDK</a:t>
            </a:r>
          </a:p>
        </p:txBody>
      </p:sp>
      <p:sp>
        <p:nvSpPr>
          <p:cNvPr id="70" name="Rectangle 69"/>
          <p:cNvSpPr/>
          <p:nvPr/>
        </p:nvSpPr>
        <p:spPr>
          <a:xfrm>
            <a:off x="5825631" y="5337854"/>
            <a:ext cx="1861378" cy="646331"/>
          </a:xfrm>
          <a:prstGeom prst="rect">
            <a:avLst/>
          </a:prstGeom>
        </p:spPr>
        <p:txBody>
          <a:bodyPr wrap="square" lIns="0" tIns="0" rIns="0" bIns="0">
            <a:spAutoFit/>
          </a:bodyPr>
          <a:lstStyle/>
          <a:p>
            <a:pPr algn="ctr" defTabSz="914038"/>
            <a:r>
              <a:rPr lang="en-US" sz="1400" b="1" kern="0" dirty="0">
                <a:solidFill>
                  <a:schemeClr val="bg1"/>
                </a:solidFill>
              </a:rPr>
              <a:t>Apps use the SDK</a:t>
            </a:r>
            <a:r>
              <a:rPr lang="en-US" sz="1400" kern="0" dirty="0">
                <a:solidFill>
                  <a:schemeClr val="bg1"/>
                </a:solidFill>
              </a:rPr>
              <a:t> to </a:t>
            </a:r>
            <a:r>
              <a:rPr lang="en-US" sz="1400" kern="0" spc="-29" dirty="0">
                <a:solidFill>
                  <a:schemeClr val="bg1"/>
                </a:solidFill>
              </a:rPr>
              <a:t>communicate</a:t>
            </a:r>
            <a:r>
              <a:rPr lang="en-US" sz="1400" kern="0" dirty="0">
                <a:solidFill>
                  <a:schemeClr val="bg1"/>
                </a:solidFill>
              </a:rPr>
              <a:t> with the RMS service/servers</a:t>
            </a:r>
          </a:p>
        </p:txBody>
      </p:sp>
      <p:grpSp>
        <p:nvGrpSpPr>
          <p:cNvPr id="5" name="Group 4"/>
          <p:cNvGrpSpPr/>
          <p:nvPr/>
        </p:nvGrpSpPr>
        <p:grpSpPr>
          <a:xfrm>
            <a:off x="6424001" y="3918539"/>
            <a:ext cx="717535" cy="903136"/>
            <a:chOff x="7039508" y="3831900"/>
            <a:chExt cx="642976" cy="809292"/>
          </a:xfrm>
          <a:solidFill>
            <a:schemeClr val="accent1"/>
          </a:solidFill>
        </p:grpSpPr>
        <p:sp>
          <p:nvSpPr>
            <p:cNvPr id="98" name="Freeform 13"/>
            <p:cNvSpPr>
              <a:spLocks/>
            </p:cNvSpPr>
            <p:nvPr/>
          </p:nvSpPr>
          <p:spPr bwMode="auto">
            <a:xfrm rot="16200000" flipH="1">
              <a:off x="7038501" y="3895519"/>
              <a:ext cx="644990" cy="642976"/>
            </a:xfrm>
            <a:custGeom>
              <a:avLst/>
              <a:gdLst>
                <a:gd name="T0" fmla="*/ 18 w 184"/>
                <a:gd name="T1" fmla="*/ 108 h 184"/>
                <a:gd name="T2" fmla="*/ 4 w 184"/>
                <a:gd name="T3" fmla="*/ 148 h 184"/>
                <a:gd name="T4" fmla="*/ 20 w 184"/>
                <a:gd name="T5" fmla="*/ 144 h 184"/>
                <a:gd name="T6" fmla="*/ 28 w 184"/>
                <a:gd name="T7" fmla="*/ 127 h 184"/>
                <a:gd name="T8" fmla="*/ 49 w 184"/>
                <a:gd name="T9" fmla="*/ 123 h 184"/>
                <a:gd name="T10" fmla="*/ 55 w 184"/>
                <a:gd name="T11" fmla="*/ 129 h 184"/>
                <a:gd name="T12" fmla="*/ 61 w 184"/>
                <a:gd name="T13" fmla="*/ 135 h 184"/>
                <a:gd name="T14" fmla="*/ 57 w 184"/>
                <a:gd name="T15" fmla="*/ 156 h 184"/>
                <a:gd name="T16" fmla="*/ 40 w 184"/>
                <a:gd name="T17" fmla="*/ 164 h 184"/>
                <a:gd name="T18" fmla="*/ 36 w 184"/>
                <a:gd name="T19" fmla="*/ 180 h 184"/>
                <a:gd name="T20" fmla="*/ 76 w 184"/>
                <a:gd name="T21" fmla="*/ 166 h 184"/>
                <a:gd name="T22" fmla="*/ 84 w 184"/>
                <a:gd name="T23" fmla="*/ 120 h 184"/>
                <a:gd name="T24" fmla="*/ 179 w 184"/>
                <a:gd name="T25" fmla="*/ 34 h 184"/>
                <a:gd name="T26" fmla="*/ 184 w 184"/>
                <a:gd name="T27" fmla="*/ 19 h 184"/>
                <a:gd name="T28" fmla="*/ 174 w 184"/>
                <a:gd name="T29" fmla="*/ 10 h 184"/>
                <a:gd name="T30" fmla="*/ 165 w 184"/>
                <a:gd name="T31" fmla="*/ 0 h 184"/>
                <a:gd name="T32" fmla="*/ 150 w 184"/>
                <a:gd name="T33" fmla="*/ 5 h 184"/>
                <a:gd name="T34" fmla="*/ 64 w 184"/>
                <a:gd name="T35" fmla="*/ 100 h 184"/>
                <a:gd name="T36" fmla="*/ 18 w 184"/>
                <a:gd name="T37"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184">
                  <a:moveTo>
                    <a:pt x="18" y="108"/>
                  </a:moveTo>
                  <a:cubicBezTo>
                    <a:pt x="7" y="119"/>
                    <a:pt x="0" y="134"/>
                    <a:pt x="4" y="148"/>
                  </a:cubicBezTo>
                  <a:cubicBezTo>
                    <a:pt x="5" y="150"/>
                    <a:pt x="20" y="144"/>
                    <a:pt x="20" y="144"/>
                  </a:cubicBezTo>
                  <a:cubicBezTo>
                    <a:pt x="28" y="127"/>
                    <a:pt x="28" y="127"/>
                    <a:pt x="28" y="127"/>
                  </a:cubicBezTo>
                  <a:cubicBezTo>
                    <a:pt x="49" y="123"/>
                    <a:pt x="49" y="123"/>
                    <a:pt x="49" y="123"/>
                  </a:cubicBezTo>
                  <a:cubicBezTo>
                    <a:pt x="55" y="129"/>
                    <a:pt x="55" y="129"/>
                    <a:pt x="55" y="129"/>
                  </a:cubicBezTo>
                  <a:cubicBezTo>
                    <a:pt x="61" y="135"/>
                    <a:pt x="61" y="135"/>
                    <a:pt x="61" y="135"/>
                  </a:cubicBezTo>
                  <a:cubicBezTo>
                    <a:pt x="57" y="156"/>
                    <a:pt x="57" y="156"/>
                    <a:pt x="57" y="156"/>
                  </a:cubicBezTo>
                  <a:cubicBezTo>
                    <a:pt x="40" y="164"/>
                    <a:pt x="40" y="164"/>
                    <a:pt x="40" y="164"/>
                  </a:cubicBezTo>
                  <a:cubicBezTo>
                    <a:pt x="40" y="164"/>
                    <a:pt x="34" y="179"/>
                    <a:pt x="36" y="180"/>
                  </a:cubicBezTo>
                  <a:cubicBezTo>
                    <a:pt x="50" y="184"/>
                    <a:pt x="65" y="177"/>
                    <a:pt x="76" y="166"/>
                  </a:cubicBezTo>
                  <a:cubicBezTo>
                    <a:pt x="88" y="153"/>
                    <a:pt x="91" y="135"/>
                    <a:pt x="84" y="120"/>
                  </a:cubicBezTo>
                  <a:cubicBezTo>
                    <a:pt x="179" y="34"/>
                    <a:pt x="179" y="34"/>
                    <a:pt x="179" y="34"/>
                  </a:cubicBezTo>
                  <a:cubicBezTo>
                    <a:pt x="184" y="19"/>
                    <a:pt x="184" y="19"/>
                    <a:pt x="184" y="19"/>
                  </a:cubicBezTo>
                  <a:cubicBezTo>
                    <a:pt x="174" y="10"/>
                    <a:pt x="174" y="10"/>
                    <a:pt x="174" y="10"/>
                  </a:cubicBezTo>
                  <a:cubicBezTo>
                    <a:pt x="165" y="0"/>
                    <a:pt x="165" y="0"/>
                    <a:pt x="165" y="0"/>
                  </a:cubicBezTo>
                  <a:cubicBezTo>
                    <a:pt x="150" y="5"/>
                    <a:pt x="150" y="5"/>
                    <a:pt x="150" y="5"/>
                  </a:cubicBezTo>
                  <a:cubicBezTo>
                    <a:pt x="64" y="100"/>
                    <a:pt x="64" y="100"/>
                    <a:pt x="64" y="100"/>
                  </a:cubicBezTo>
                  <a:cubicBezTo>
                    <a:pt x="49" y="93"/>
                    <a:pt x="31" y="96"/>
                    <a:pt x="18" y="108"/>
                  </a:cubicBezTo>
                  <a:close/>
                </a:path>
              </a:pathLst>
            </a:custGeom>
            <a:grp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bg1"/>
                </a:solidFill>
              </a:endParaRPr>
            </a:p>
          </p:txBody>
        </p:sp>
        <p:sp>
          <p:nvSpPr>
            <p:cNvPr id="100" name="Freeform 9"/>
            <p:cNvSpPr>
              <a:spLocks noEditPoints="1"/>
            </p:cNvSpPr>
            <p:nvPr/>
          </p:nvSpPr>
          <p:spPr bwMode="auto">
            <a:xfrm rot="8100000">
              <a:off x="7227437" y="3831900"/>
              <a:ext cx="238074" cy="809292"/>
            </a:xfrm>
            <a:custGeom>
              <a:avLst/>
              <a:gdLst>
                <a:gd name="T0" fmla="*/ 55 w 73"/>
                <a:gd name="T1" fmla="*/ 190 h 255"/>
                <a:gd name="T2" fmla="*/ 55 w 73"/>
                <a:gd name="T3" fmla="*/ 68 h 255"/>
                <a:gd name="T4" fmla="*/ 73 w 73"/>
                <a:gd name="T5" fmla="*/ 37 h 255"/>
                <a:gd name="T6" fmla="*/ 36 w 73"/>
                <a:gd name="T7" fmla="*/ 0 h 255"/>
                <a:gd name="T8" fmla="*/ 0 w 73"/>
                <a:gd name="T9" fmla="*/ 37 h 255"/>
                <a:gd name="T10" fmla="*/ 18 w 73"/>
                <a:gd name="T11" fmla="*/ 68 h 255"/>
                <a:gd name="T12" fmla="*/ 18 w 73"/>
                <a:gd name="T13" fmla="*/ 190 h 255"/>
                <a:gd name="T14" fmla="*/ 0 w 73"/>
                <a:gd name="T15" fmla="*/ 221 h 255"/>
                <a:gd name="T16" fmla="*/ 22 w 73"/>
                <a:gd name="T17" fmla="*/ 255 h 255"/>
                <a:gd name="T18" fmla="*/ 22 w 73"/>
                <a:gd name="T19" fmla="*/ 212 h 255"/>
                <a:gd name="T20" fmla="*/ 50 w 73"/>
                <a:gd name="T21" fmla="*/ 212 h 255"/>
                <a:gd name="T22" fmla="*/ 50 w 73"/>
                <a:gd name="T23" fmla="*/ 255 h 255"/>
                <a:gd name="T24" fmla="*/ 73 w 73"/>
                <a:gd name="T25" fmla="*/ 221 h 255"/>
                <a:gd name="T26" fmla="*/ 55 w 73"/>
                <a:gd name="T27" fmla="*/ 190 h 255"/>
                <a:gd name="T28" fmla="*/ 26 w 73"/>
                <a:gd name="T29" fmla="*/ 18 h 255"/>
                <a:gd name="T30" fmla="*/ 47 w 73"/>
                <a:gd name="T31" fmla="*/ 18 h 255"/>
                <a:gd name="T32" fmla="*/ 58 w 73"/>
                <a:gd name="T33" fmla="*/ 37 h 255"/>
                <a:gd name="T34" fmla="*/ 47 w 73"/>
                <a:gd name="T35" fmla="*/ 55 h 255"/>
                <a:gd name="T36" fmla="*/ 26 w 73"/>
                <a:gd name="T37" fmla="*/ 55 h 255"/>
                <a:gd name="T38" fmla="*/ 15 w 73"/>
                <a:gd name="T39" fmla="*/ 37 h 255"/>
                <a:gd name="T40" fmla="*/ 26 w 73"/>
                <a:gd name="T41" fmla="*/ 1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255">
                  <a:moveTo>
                    <a:pt x="55" y="190"/>
                  </a:moveTo>
                  <a:cubicBezTo>
                    <a:pt x="55" y="68"/>
                    <a:pt x="55" y="68"/>
                    <a:pt x="55" y="68"/>
                  </a:cubicBezTo>
                  <a:cubicBezTo>
                    <a:pt x="66" y="62"/>
                    <a:pt x="73" y="50"/>
                    <a:pt x="73" y="37"/>
                  </a:cubicBezTo>
                  <a:cubicBezTo>
                    <a:pt x="73" y="17"/>
                    <a:pt x="57" y="0"/>
                    <a:pt x="36" y="0"/>
                  </a:cubicBezTo>
                  <a:cubicBezTo>
                    <a:pt x="16" y="0"/>
                    <a:pt x="0" y="17"/>
                    <a:pt x="0" y="37"/>
                  </a:cubicBezTo>
                  <a:cubicBezTo>
                    <a:pt x="0" y="50"/>
                    <a:pt x="7" y="62"/>
                    <a:pt x="18" y="68"/>
                  </a:cubicBezTo>
                  <a:cubicBezTo>
                    <a:pt x="18" y="190"/>
                    <a:pt x="18" y="190"/>
                    <a:pt x="18" y="190"/>
                  </a:cubicBezTo>
                  <a:cubicBezTo>
                    <a:pt x="7" y="196"/>
                    <a:pt x="0" y="208"/>
                    <a:pt x="0" y="221"/>
                  </a:cubicBezTo>
                  <a:cubicBezTo>
                    <a:pt x="0" y="237"/>
                    <a:pt x="9" y="250"/>
                    <a:pt x="22" y="255"/>
                  </a:cubicBezTo>
                  <a:cubicBezTo>
                    <a:pt x="22" y="212"/>
                    <a:pt x="22" y="212"/>
                    <a:pt x="22" y="212"/>
                  </a:cubicBezTo>
                  <a:cubicBezTo>
                    <a:pt x="50" y="212"/>
                    <a:pt x="50" y="212"/>
                    <a:pt x="50" y="212"/>
                  </a:cubicBezTo>
                  <a:cubicBezTo>
                    <a:pt x="50" y="255"/>
                    <a:pt x="50" y="255"/>
                    <a:pt x="50" y="255"/>
                  </a:cubicBezTo>
                  <a:cubicBezTo>
                    <a:pt x="64" y="250"/>
                    <a:pt x="73" y="237"/>
                    <a:pt x="73" y="221"/>
                  </a:cubicBezTo>
                  <a:cubicBezTo>
                    <a:pt x="73" y="208"/>
                    <a:pt x="66" y="196"/>
                    <a:pt x="55" y="190"/>
                  </a:cubicBezTo>
                  <a:close/>
                  <a:moveTo>
                    <a:pt x="26" y="18"/>
                  </a:moveTo>
                  <a:cubicBezTo>
                    <a:pt x="47" y="18"/>
                    <a:pt x="47" y="18"/>
                    <a:pt x="47" y="18"/>
                  </a:cubicBezTo>
                  <a:cubicBezTo>
                    <a:pt x="58" y="37"/>
                    <a:pt x="58" y="37"/>
                    <a:pt x="58" y="37"/>
                  </a:cubicBezTo>
                  <a:cubicBezTo>
                    <a:pt x="47" y="55"/>
                    <a:pt x="47" y="55"/>
                    <a:pt x="47" y="55"/>
                  </a:cubicBezTo>
                  <a:cubicBezTo>
                    <a:pt x="26" y="55"/>
                    <a:pt x="26" y="55"/>
                    <a:pt x="26" y="55"/>
                  </a:cubicBezTo>
                  <a:cubicBezTo>
                    <a:pt x="15" y="37"/>
                    <a:pt x="15" y="37"/>
                    <a:pt x="15" y="37"/>
                  </a:cubicBezTo>
                  <a:lnTo>
                    <a:pt x="26" y="18"/>
                  </a:lnTo>
                  <a:close/>
                </a:path>
              </a:pathLst>
            </a:custGeom>
            <a:grpFill/>
            <a:ln>
              <a:noFill/>
            </a:ln>
          </p:spPr>
          <p:txBody>
            <a:bodyPr vert="horz" wrap="square" lIns="89606" tIns="44803" rIns="89606" bIns="44803" numCol="1" anchor="t" anchorCtr="0" compatLnSpc="1">
              <a:prstTxWarp prst="textNoShape">
                <a:avLst/>
              </a:prstTxWarp>
            </a:bodyPr>
            <a:lstStyle/>
            <a:p>
              <a:pPr defTabSz="914038"/>
              <a:endParaRPr lang="en-US" sz="2352" kern="0">
                <a:solidFill>
                  <a:schemeClr val="bg1"/>
                </a:solidFill>
              </a:endParaRPr>
            </a:p>
          </p:txBody>
        </p:sp>
      </p:grpSp>
      <p:sp>
        <p:nvSpPr>
          <p:cNvPr id="54" name="Rectangle 53"/>
          <p:cNvSpPr/>
          <p:nvPr/>
        </p:nvSpPr>
        <p:spPr>
          <a:xfrm>
            <a:off x="829365" y="5337853"/>
            <a:ext cx="2137209" cy="430887"/>
          </a:xfrm>
          <a:prstGeom prst="rect">
            <a:avLst/>
          </a:prstGeom>
        </p:spPr>
        <p:txBody>
          <a:bodyPr wrap="square" lIns="0" tIns="0" rIns="0" bIns="0">
            <a:spAutoFit/>
          </a:bodyPr>
          <a:lstStyle/>
          <a:p>
            <a:pPr algn="ctr" defTabSz="914038"/>
            <a:r>
              <a:rPr lang="en-US" sz="1400" kern="0" dirty="0">
                <a:solidFill>
                  <a:schemeClr val="bg1"/>
                </a:solidFill>
              </a:rPr>
              <a:t>File content is </a:t>
            </a:r>
            <a:r>
              <a:rPr lang="en-US" sz="1400" b="1" kern="0" dirty="0">
                <a:solidFill>
                  <a:schemeClr val="bg1"/>
                </a:solidFill>
              </a:rPr>
              <a:t>never</a:t>
            </a:r>
            <a:r>
              <a:rPr lang="en-US" sz="1400" kern="0" dirty="0">
                <a:solidFill>
                  <a:schemeClr val="bg1"/>
                </a:solidFill>
              </a:rPr>
              <a:t> sent to the RMS server/service</a:t>
            </a:r>
          </a:p>
        </p:txBody>
      </p:sp>
      <p:grpSp>
        <p:nvGrpSpPr>
          <p:cNvPr id="55" name="Group 54"/>
          <p:cNvGrpSpPr/>
          <p:nvPr/>
        </p:nvGrpSpPr>
        <p:grpSpPr>
          <a:xfrm>
            <a:off x="1281919" y="3542271"/>
            <a:ext cx="1199581" cy="1346313"/>
            <a:chOff x="5158079" y="2918564"/>
            <a:chExt cx="2053426" cy="2276392"/>
          </a:xfrm>
        </p:grpSpPr>
        <p:sp>
          <p:nvSpPr>
            <p:cNvPr id="58" name="Rectangle 57"/>
            <p:cNvSpPr/>
            <p:nvPr/>
          </p:nvSpPr>
          <p:spPr bwMode="auto">
            <a:xfrm>
              <a:off x="5158079" y="3652601"/>
              <a:ext cx="2053425" cy="1542355"/>
            </a:xfrm>
            <a:prstGeom prst="rect">
              <a:avLst/>
            </a:prstGeom>
            <a:solidFill>
              <a:srgbClr val="FF0000"/>
            </a:solidFill>
            <a:ln>
              <a:noFill/>
              <a:headEnd type="none" w="med" len="med"/>
              <a:tailEnd type="none" w="med" len="med"/>
            </a:ln>
            <a:effectLst/>
            <a:scene3d>
              <a:camera prst="orthographicFront">
                <a:rot lat="0" lon="0" rev="0"/>
              </a:camera>
              <a:lightRig rig="twoPt" dir="tl"/>
            </a:scene3d>
            <a:sp3d prstMaterial="flat">
              <a:bevelT w="0" h="0" prst="coolSlant"/>
            </a:sp3d>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13" tIns="143370" rIns="179213" bIns="143370" numCol="1" spcCol="0" rtlCol="0" fromWordArt="0" anchor="ctr" anchorCtr="0" forceAA="0" compatLnSpc="1">
              <a:prstTxWarp prst="textNoShape">
                <a:avLst/>
              </a:prstTxWarp>
              <a:noAutofit/>
            </a:bodyPr>
            <a:lstStyle/>
            <a:p>
              <a:pPr defTabSz="913740" fontAlgn="base">
                <a:lnSpc>
                  <a:spcPct val="90000"/>
                </a:lnSpc>
                <a:spcBef>
                  <a:spcPct val="0"/>
                </a:spcBef>
                <a:spcAft>
                  <a:spcPct val="0"/>
                </a:spcAft>
              </a:pPr>
              <a:r>
                <a:rPr lang="en-US" sz="686" kern="0" dirty="0" err="1">
                  <a:solidFill>
                    <a:schemeClr val="bg1"/>
                  </a:solidFill>
                  <a:latin typeface="Consolas" panose="020B0609020204030204" pitchFamily="49" charset="0"/>
                  <a:cs typeface="Consolas" panose="020B0609020204030204" pitchFamily="49" charset="0"/>
                </a:rPr>
                <a:t>aEZQAR</a:t>
              </a:r>
              <a:r>
                <a:rPr lang="en-US" sz="686" kern="0" dirty="0">
                  <a:solidFill>
                    <a:schemeClr val="bg1"/>
                  </a:solidFill>
                  <a:latin typeface="Consolas" panose="020B0609020204030204" pitchFamily="49" charset="0"/>
                  <a:cs typeface="Consolas" panose="020B0609020204030204" pitchFamily="49" charset="0"/>
                </a:rPr>
                <a:t>]</a:t>
              </a:r>
              <a:r>
                <a:rPr lang="en-US" sz="686" kern="0" dirty="0" err="1">
                  <a:solidFill>
                    <a:schemeClr val="bg1"/>
                  </a:solidFill>
                  <a:latin typeface="Consolas" panose="020B0609020204030204" pitchFamily="49" charset="0"/>
                  <a:cs typeface="Consolas" panose="020B0609020204030204" pitchFamily="49" charset="0"/>
                </a:rPr>
                <a:t>ibr</a:t>
              </a:r>
              <a:r>
                <a:rPr lang="en-US" sz="686" kern="0" dirty="0">
                  <a:solidFill>
                    <a:schemeClr val="bg1"/>
                  </a:solidFill>
                  <a:latin typeface="Consolas" panose="020B0609020204030204" pitchFamily="49" charset="0"/>
                  <a:cs typeface="Consolas" panose="020B0609020204030204" pitchFamily="49" charset="0"/>
                </a:rPr>
                <a:t>{</a:t>
              </a:r>
              <a:r>
                <a:rPr lang="en-US" sz="686" kern="0" dirty="0" err="1">
                  <a:solidFill>
                    <a:schemeClr val="bg1"/>
                  </a:solidFill>
                  <a:latin typeface="Consolas" panose="020B0609020204030204" pitchFamily="49" charset="0"/>
                  <a:cs typeface="Consolas" panose="020B0609020204030204" pitchFamily="49" charset="0"/>
                </a:rPr>
                <a:t>qU@M</a:t>
              </a:r>
              <a:r>
                <a:rPr lang="en-US" sz="686" kern="0" dirty="0">
                  <a:solidFill>
                    <a:schemeClr val="bg1"/>
                  </a:solidFill>
                  <a:latin typeface="Consolas" panose="020B0609020204030204" pitchFamily="49" charset="0"/>
                  <a:cs typeface="Consolas" panose="020B0609020204030204" pitchFamily="49" charset="0"/>
                </a:rPr>
                <a:t>]BXNoHp9nMDAtnBfrfC;jx+Tg@XL2,Jzu</a:t>
              </a:r>
            </a:p>
            <a:p>
              <a:pPr defTabSz="913740" fontAlgn="base">
                <a:lnSpc>
                  <a:spcPct val="90000"/>
                </a:lnSpc>
                <a:spcBef>
                  <a:spcPct val="0"/>
                </a:spcBef>
                <a:spcAft>
                  <a:spcPct val="0"/>
                </a:spcAft>
              </a:pPr>
              <a:r>
                <a:rPr lang="en-US" sz="686" kern="0" dirty="0">
                  <a:solidFill>
                    <a:schemeClr val="bg1"/>
                  </a:solidFill>
                  <a:latin typeface="Consolas" panose="020B0609020204030204" pitchFamily="49" charset="0"/>
                  <a:ea typeface="Segoe UI" pitchFamily="34" charset="0"/>
                  <a:cs typeface="Consolas" panose="020B0609020204030204" pitchFamily="49" charset="0"/>
                </a:rPr>
                <a:t>()&amp;(*7812(*:</a:t>
              </a:r>
            </a:p>
          </p:txBody>
        </p:sp>
        <p:sp>
          <p:nvSpPr>
            <p:cNvPr id="59" name="Rectangle 40"/>
            <p:cNvSpPr/>
            <p:nvPr/>
          </p:nvSpPr>
          <p:spPr bwMode="auto">
            <a:xfrm>
              <a:off x="6465094" y="4826460"/>
              <a:ext cx="608155" cy="262040"/>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chemeClr val="tx1"/>
                </a:solidFill>
                <a:ea typeface="Segoe UI" pitchFamily="34" charset="0"/>
                <a:cs typeface="Segoe UI" pitchFamily="34" charset="0"/>
              </a:endParaRPr>
            </a:p>
          </p:txBody>
        </p:sp>
        <p:sp>
          <p:nvSpPr>
            <p:cNvPr id="60" name="Rectangle 59"/>
            <p:cNvSpPr/>
            <p:nvPr/>
          </p:nvSpPr>
          <p:spPr bwMode="auto">
            <a:xfrm>
              <a:off x="5158082" y="2918564"/>
              <a:ext cx="2053423" cy="636206"/>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143370" rIns="179213" bIns="143370" numCol="1" spcCol="0" rtlCol="0" fromWordArt="0" anchor="ctr" anchorCtr="0" forceAA="0" compatLnSpc="1">
              <a:prstTxWarp prst="textNoShape">
                <a:avLst/>
              </a:prstTxWarp>
              <a:noAutofit/>
            </a:bodyPr>
            <a:lstStyle/>
            <a:p>
              <a:pPr defTabSz="913740" fontAlgn="base">
                <a:lnSpc>
                  <a:spcPct val="90000"/>
                </a:lnSpc>
                <a:spcBef>
                  <a:spcPct val="0"/>
                </a:spcBef>
                <a:spcAft>
                  <a:spcPct val="0"/>
                </a:spcAft>
              </a:pPr>
              <a:r>
                <a:rPr lang="en-US" sz="882" b="1" kern="0" dirty="0">
                  <a:solidFill>
                    <a:schemeClr val="bg1"/>
                  </a:solidFill>
                  <a:cs typeface="Consolas" panose="020B0609020204030204" pitchFamily="49" charset="0"/>
                </a:rPr>
                <a:t>Use rights</a:t>
              </a:r>
              <a:br>
                <a:rPr lang="en-US" sz="882" b="1" kern="0" dirty="0">
                  <a:solidFill>
                    <a:schemeClr val="bg1"/>
                  </a:solidFill>
                  <a:cs typeface="Consolas" panose="020B0609020204030204" pitchFamily="49" charset="0"/>
                </a:rPr>
              </a:br>
              <a:r>
                <a:rPr lang="en-US" sz="882" b="1" kern="0" dirty="0">
                  <a:solidFill>
                    <a:schemeClr val="bg1"/>
                  </a:solidFill>
                  <a:cs typeface="Consolas" panose="020B0609020204030204" pitchFamily="49" charset="0"/>
                </a:rPr>
                <a:t>+</a:t>
              </a:r>
              <a:endParaRPr lang="en-US" sz="1077" b="1" kern="0" dirty="0">
                <a:solidFill>
                  <a:schemeClr val="bg1"/>
                </a:solidFill>
                <a:cs typeface="Consolas" panose="020B0609020204030204" pitchFamily="49" charset="0"/>
              </a:endParaRPr>
            </a:p>
          </p:txBody>
        </p:sp>
      </p:grpSp>
      <p:sp>
        <p:nvSpPr>
          <p:cNvPr id="62" name="Rectangle 40"/>
          <p:cNvSpPr/>
          <p:nvPr/>
        </p:nvSpPr>
        <p:spPr bwMode="auto">
          <a:xfrm>
            <a:off x="1493461" y="3746202"/>
            <a:ext cx="355275" cy="154976"/>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B5D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rgbClr val="00B294"/>
              </a:solidFill>
              <a:ea typeface="Segoe UI" pitchFamily="34" charset="0"/>
              <a:cs typeface="Segoe UI" pitchFamily="34" charset="0"/>
            </a:endParaRPr>
          </a:p>
        </p:txBody>
      </p:sp>
      <p:sp>
        <p:nvSpPr>
          <p:cNvPr id="63" name="Rectangle 40"/>
          <p:cNvSpPr/>
          <p:nvPr/>
        </p:nvSpPr>
        <p:spPr bwMode="auto">
          <a:xfrm>
            <a:off x="2049464" y="3821421"/>
            <a:ext cx="355275" cy="154976"/>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rgbClr val="00B294"/>
              </a:solidFill>
              <a:ea typeface="Segoe UI" pitchFamily="34" charset="0"/>
              <a:cs typeface="Segoe UI" pitchFamily="34" charset="0"/>
            </a:endParaRPr>
          </a:p>
        </p:txBody>
      </p:sp>
      <p:sp>
        <p:nvSpPr>
          <p:cNvPr id="67" name="Rectangle 40"/>
          <p:cNvSpPr/>
          <p:nvPr/>
        </p:nvSpPr>
        <p:spPr bwMode="auto">
          <a:xfrm>
            <a:off x="10726930" y="4595037"/>
            <a:ext cx="355275" cy="154976"/>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rgbClr val="00B294"/>
              </a:solidFill>
              <a:ea typeface="Segoe UI" pitchFamily="34" charset="0"/>
              <a:cs typeface="Segoe UI" pitchFamily="34" charset="0"/>
            </a:endParaRPr>
          </a:p>
        </p:txBody>
      </p:sp>
      <p:sp>
        <p:nvSpPr>
          <p:cNvPr id="13" name="Rectangle 12"/>
          <p:cNvSpPr/>
          <p:nvPr/>
        </p:nvSpPr>
        <p:spPr>
          <a:xfrm>
            <a:off x="660741" y="1821746"/>
            <a:ext cx="4026854" cy="318229"/>
          </a:xfrm>
          <a:prstGeom prst="rect">
            <a:avLst/>
          </a:prstGeom>
        </p:spPr>
        <p:txBody>
          <a:bodyPr wrap="none">
            <a:spAutoFit/>
          </a:bodyPr>
          <a:lstStyle/>
          <a:p>
            <a:pPr defTabSz="913740" fontAlgn="base">
              <a:lnSpc>
                <a:spcPct val="90000"/>
              </a:lnSpc>
              <a:spcBef>
                <a:spcPct val="0"/>
              </a:spcBef>
              <a:spcAft>
                <a:spcPct val="0"/>
              </a:spcAft>
            </a:pPr>
            <a:r>
              <a:rPr lang="en-US" sz="1600" b="1" kern="0" spc="30">
                <a:solidFill>
                  <a:schemeClr val="bg1"/>
                </a:solidFill>
                <a:ea typeface="Segoe UI" pitchFamily="34" charset="0"/>
                <a:cs typeface="Segoe UI" pitchFamily="34" charset="0"/>
              </a:rPr>
              <a:t>LOCAL PROCESSING ON PCS/DEVICES</a:t>
            </a:r>
            <a:endParaRPr lang="en-US" sz="1600" b="1" kern="0" spc="30" dirty="0">
              <a:solidFill>
                <a:schemeClr val="bg1"/>
              </a:solidFill>
              <a:ea typeface="Segoe UI" pitchFamily="34" charset="0"/>
              <a:cs typeface="Segoe UI" pitchFamily="34" charset="0"/>
            </a:endParaRPr>
          </a:p>
        </p:txBody>
      </p:sp>
      <p:cxnSp>
        <p:nvCxnSpPr>
          <p:cNvPr id="74" name="Straight Arrow Connector 73"/>
          <p:cNvCxnSpPr/>
          <p:nvPr/>
        </p:nvCxnSpPr>
        <p:spPr>
          <a:xfrm>
            <a:off x="2966574" y="4190693"/>
            <a:ext cx="535071" cy="0"/>
          </a:xfrm>
          <a:prstGeom prst="straightConnector1">
            <a:avLst/>
          </a:prstGeom>
          <a:ln w="57150">
            <a:solidFill>
              <a:srgbClr val="002060"/>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325647" y="4190693"/>
            <a:ext cx="535071" cy="0"/>
          </a:xfrm>
          <a:prstGeom prst="straightConnector1">
            <a:avLst/>
          </a:prstGeom>
          <a:ln w="57150">
            <a:solidFill>
              <a:srgbClr val="002060"/>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142584" y="3837436"/>
            <a:ext cx="544159" cy="962373"/>
            <a:chOff x="3075429" y="3469026"/>
            <a:chExt cx="339626" cy="600646"/>
          </a:xfrm>
        </p:grpSpPr>
        <p:sp>
          <p:nvSpPr>
            <p:cNvPr id="77" name="Freeform 19"/>
            <p:cNvSpPr>
              <a:spLocks/>
            </p:cNvSpPr>
            <p:nvPr/>
          </p:nvSpPr>
          <p:spPr bwMode="auto">
            <a:xfrm>
              <a:off x="3128839" y="3469026"/>
              <a:ext cx="233876" cy="229304"/>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solidFill>
              <a:schemeClr val="accent1"/>
            </a:solidFill>
            <a:ln w="9525">
              <a:noFill/>
              <a:round/>
              <a:headEnd/>
              <a:tailEnd/>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8" name="Freeform 20"/>
            <p:cNvSpPr>
              <a:spLocks noEditPoints="1"/>
            </p:cNvSpPr>
            <p:nvPr/>
          </p:nvSpPr>
          <p:spPr bwMode="auto">
            <a:xfrm>
              <a:off x="3075429" y="3717884"/>
              <a:ext cx="339626" cy="351788"/>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solidFill>
              <a:schemeClr val="accent1"/>
            </a:solidFill>
            <a:ln w="9525">
              <a:noFill/>
              <a:round/>
              <a:headEnd/>
              <a:tailEnd/>
            </a:ln>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421" y="3969990"/>
            <a:ext cx="536145" cy="564655"/>
          </a:xfrm>
          <a:prstGeom prst="rect">
            <a:avLst/>
          </a:prstGeom>
        </p:spPr>
      </p:pic>
      <p:cxnSp>
        <p:nvCxnSpPr>
          <p:cNvPr id="20" name="Straight Connector 19"/>
          <p:cNvCxnSpPr/>
          <p:nvPr/>
        </p:nvCxnSpPr>
        <p:spPr>
          <a:xfrm flipH="1">
            <a:off x="3432400" y="2779083"/>
            <a:ext cx="5344557" cy="62169"/>
          </a:xfrm>
          <a:prstGeom prst="line">
            <a:avLst/>
          </a:prstGeom>
          <a:ln w="38100" cap="rnd">
            <a:solidFill>
              <a:srgbClr val="00206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595278" y="2855191"/>
            <a:ext cx="787507" cy="302230"/>
          </a:xfrm>
          <a:prstGeom prst="line">
            <a:avLst/>
          </a:prstGeom>
          <a:ln w="38100" cap="rnd">
            <a:solidFill>
              <a:srgbClr val="002060"/>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1273928" y="216039"/>
            <a:ext cx="415728" cy="735239"/>
            <a:chOff x="12548790" y="-1264290"/>
            <a:chExt cx="5541963" cy="9801225"/>
          </a:xfrm>
          <a:solidFill>
            <a:srgbClr val="002050"/>
          </a:solidFill>
        </p:grpSpPr>
        <p:sp>
          <p:nvSpPr>
            <p:cNvPr id="66" name="Freeform 19"/>
            <p:cNvSpPr>
              <a:spLocks/>
            </p:cNvSpPr>
            <p:nvPr/>
          </p:nvSpPr>
          <p:spPr bwMode="auto">
            <a:xfrm>
              <a:off x="13420328" y="-1264290"/>
              <a:ext cx="3816350" cy="3741738"/>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72" name="Freeform 20"/>
            <p:cNvSpPr>
              <a:spLocks noEditPoints="1"/>
            </p:cNvSpPr>
            <p:nvPr/>
          </p:nvSpPr>
          <p:spPr bwMode="auto">
            <a:xfrm>
              <a:off x="12548790" y="2796535"/>
              <a:ext cx="5541963" cy="5740400"/>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pic>
        <p:nvPicPr>
          <p:cNvPr id="82" name="Picture 81"/>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33477" y="3238490"/>
            <a:ext cx="953554" cy="305137"/>
          </a:xfrm>
          <a:prstGeom prst="rect">
            <a:avLst/>
          </a:prstGeom>
        </p:spPr>
      </p:pic>
    </p:spTree>
    <p:extLst>
      <p:ext uri="{BB962C8B-B14F-4D97-AF65-F5344CB8AC3E}">
        <p14:creationId xmlns:p14="http://schemas.microsoft.com/office/powerpoint/2010/main" val="94499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47650" y="1185863"/>
            <a:ext cx="8064500" cy="1158875"/>
          </a:xfrm>
        </p:spPr>
        <p:txBody>
          <a:bodyPr/>
          <a:lstStyle/>
          <a:p>
            <a:r>
              <a:rPr lang="en-US" dirty="0"/>
              <a:t>Demo</a:t>
            </a:r>
          </a:p>
        </p:txBody>
      </p:sp>
      <p:sp>
        <p:nvSpPr>
          <p:cNvPr id="5" name="Rectangle 4">
            <a:extLst>
              <a:ext uri="{FF2B5EF4-FFF2-40B4-BE49-F238E27FC236}">
                <a16:creationId xmlns:a16="http://schemas.microsoft.com/office/drawing/2014/main" id="{859959C2-CDAC-4E93-88CD-72ABC45D4600}"/>
              </a:ext>
            </a:extLst>
          </p:cNvPr>
          <p:cNvSpPr/>
          <p:nvPr/>
        </p:nvSpPr>
        <p:spPr>
          <a:xfrm>
            <a:off x="2943225" y="3125861"/>
            <a:ext cx="8601075" cy="701731"/>
          </a:xfrm>
          <a:prstGeom prst="rect">
            <a:avLst/>
          </a:prstGeom>
        </p:spPr>
        <p:txBody>
          <a:bodyPr wrap="square">
            <a:spAutoFit/>
          </a:bodyPr>
          <a:lstStyle/>
          <a:p>
            <a:pPr lvl="0" defTabSz="914363">
              <a:lnSpc>
                <a:spcPct val="90000"/>
              </a:lnSpc>
              <a:spcBef>
                <a:spcPct val="20000"/>
              </a:spcBef>
              <a:buClr>
                <a:srgbClr val="92D050"/>
              </a:buClr>
              <a:buSzPct val="120000"/>
            </a:pPr>
            <a:r>
              <a:rPr lang="en-US" sz="4400" dirty="0">
                <a:solidFill>
                  <a:srgbClr val="FFFFFF"/>
                </a:solidFill>
              </a:rPr>
              <a:t>Azure Information Protection</a:t>
            </a:r>
          </a:p>
        </p:txBody>
      </p:sp>
    </p:spTree>
    <p:extLst>
      <p:ext uri="{BB962C8B-B14F-4D97-AF65-F5344CB8AC3E}">
        <p14:creationId xmlns:p14="http://schemas.microsoft.com/office/powerpoint/2010/main" val="29773121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500" y="2636838"/>
            <a:ext cx="11649075" cy="1158875"/>
          </a:xfrm>
        </p:spPr>
        <p:txBody>
          <a:bodyPr/>
          <a:lstStyle/>
          <a:p>
            <a:r>
              <a:rPr lang="en-US" b="1" dirty="0"/>
              <a:t>Reporting</a:t>
            </a:r>
          </a:p>
        </p:txBody>
      </p:sp>
    </p:spTree>
    <p:extLst>
      <p:ext uri="{BB962C8B-B14F-4D97-AF65-F5344CB8AC3E}">
        <p14:creationId xmlns:p14="http://schemas.microsoft.com/office/powerpoint/2010/main" val="234749316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197759" y="309311"/>
            <a:ext cx="596660" cy="602785"/>
          </a:xfrm>
          <a:prstGeom prst="rect">
            <a:avLst/>
          </a:prstGeom>
        </p:spPr>
      </p:pic>
      <p:sp>
        <p:nvSpPr>
          <p:cNvPr id="2" name="Title 1"/>
          <p:cNvSpPr>
            <a:spLocks noGrp="1"/>
          </p:cNvSpPr>
          <p:nvPr>
            <p:ph type="title"/>
          </p:nvPr>
        </p:nvSpPr>
        <p:spPr/>
        <p:txBody>
          <a:bodyPr/>
          <a:lstStyle/>
          <a:p>
            <a:r>
              <a:rPr lang="en-US" b="1" dirty="0"/>
              <a:t>Monitor and Respond</a:t>
            </a:r>
          </a:p>
        </p:txBody>
      </p:sp>
      <p:sp>
        <p:nvSpPr>
          <p:cNvPr id="48" name="Content Placeholder 5"/>
          <p:cNvSpPr txBox="1">
            <a:spLocks/>
          </p:cNvSpPr>
          <p:nvPr/>
        </p:nvSpPr>
        <p:spPr>
          <a:xfrm>
            <a:off x="305381" y="1235393"/>
            <a:ext cx="9276471" cy="517883"/>
          </a:xfrm>
          <a:prstGeom prst="rect">
            <a:avLst/>
          </a:prstGeom>
        </p:spPr>
        <p:txBody>
          <a:bodyPr vert="horz" wrap="square" lIns="146246" tIns="91403" rIns="146246" bIns="91403" rtlCol="0">
            <a:spAutoFit/>
          </a:bodyPr>
          <a:lstStyle>
            <a:lvl1pPr marL="0" indent="0" algn="l" defTabSz="913505" rtl="0" fontAlgn="base">
              <a:lnSpc>
                <a:spcPct val="90000"/>
              </a:lnSpc>
              <a:spcBef>
                <a:spcPct val="20000"/>
              </a:spcBef>
              <a:spcAft>
                <a:spcPct val="0"/>
              </a:spcAft>
              <a:buSzPct val="90000"/>
              <a:buFont typeface="Arial" charset="0"/>
              <a:buNone/>
              <a:defRPr sz="2600" kern="1200">
                <a:gradFill>
                  <a:gsLst>
                    <a:gs pos="1250">
                      <a:schemeClr val="tx1"/>
                    </a:gs>
                    <a:gs pos="100000">
                      <a:schemeClr val="tx1"/>
                    </a:gs>
                  </a:gsLst>
                  <a:lin ang="5400000" scaled="0"/>
                </a:gradFill>
                <a:latin typeface="+mj-lt"/>
                <a:ea typeface="ＭＳ Ｐゴシック" charset="0"/>
                <a:cs typeface="ＭＳ Ｐゴシック" charset="0"/>
              </a:defRPr>
            </a:lvl1pPr>
            <a:lvl2pPr marL="336080" indent="0" algn="l" defTabSz="913505" rtl="0" fontAlgn="base">
              <a:lnSpc>
                <a:spcPct val="90000"/>
              </a:lnSpc>
              <a:spcBef>
                <a:spcPct val="20000"/>
              </a:spcBef>
              <a:spcAft>
                <a:spcPct val="0"/>
              </a:spcAft>
              <a:buSzPct val="90000"/>
              <a:buFont typeface="Arial" charset="0"/>
              <a:buNone/>
              <a:defRPr sz="2353" kern="1200">
                <a:gradFill>
                  <a:gsLst>
                    <a:gs pos="1250">
                      <a:schemeClr val="tx1"/>
                    </a:gs>
                    <a:gs pos="100000">
                      <a:schemeClr val="tx1"/>
                    </a:gs>
                  </a:gsLst>
                  <a:lin ang="5400000" scaled="0"/>
                </a:gradFill>
                <a:latin typeface="+mn-lt"/>
                <a:ea typeface="ＭＳ Ｐゴシック" charset="0"/>
                <a:cs typeface="+mn-cs"/>
              </a:defRPr>
            </a:lvl2pPr>
            <a:lvl3pPr marL="560134"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784187"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1008241"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3143">
              <a:lnSpc>
                <a:spcPts val="2559"/>
              </a:lnSpc>
              <a:spcBef>
                <a:spcPts val="1960"/>
              </a:spcBef>
            </a:pPr>
            <a:r>
              <a:rPr lang="en-US" sz="2799" dirty="0">
                <a:solidFill>
                  <a:schemeClr val="bg1"/>
                </a:solidFill>
                <a:latin typeface="+mn-lt"/>
              </a:rPr>
              <a:t>Monitor use, control and block abuse</a:t>
            </a:r>
          </a:p>
        </p:txBody>
      </p:sp>
      <p:grpSp>
        <p:nvGrpSpPr>
          <p:cNvPr id="7" name="Group 6"/>
          <p:cNvGrpSpPr/>
          <p:nvPr/>
        </p:nvGrpSpPr>
        <p:grpSpPr>
          <a:xfrm>
            <a:off x="1207506" y="2089381"/>
            <a:ext cx="6014038" cy="4326924"/>
            <a:chOff x="1207128" y="2088842"/>
            <a:chExt cx="6016458" cy="4328665"/>
          </a:xfrm>
        </p:grpSpPr>
        <p:sp>
          <p:nvSpPr>
            <p:cNvPr id="46" name="Freeform 10"/>
            <p:cNvSpPr>
              <a:spLocks/>
            </p:cNvSpPr>
            <p:nvPr/>
          </p:nvSpPr>
          <p:spPr bwMode="auto">
            <a:xfrm>
              <a:off x="1926963" y="3882535"/>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47" name="Text Placeholder 2"/>
            <p:cNvSpPr txBox="1">
              <a:spLocks/>
            </p:cNvSpPr>
            <p:nvPr/>
          </p:nvSpPr>
          <p:spPr>
            <a:xfrm>
              <a:off x="1207128" y="4570052"/>
              <a:ext cx="2166777" cy="373025"/>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200" b="0" dirty="0">
                  <a:solidFill>
                    <a:schemeClr val="bg1"/>
                  </a:solidFill>
                  <a:latin typeface="Segoe UI" charset="0"/>
                  <a:ea typeface="Segoe UI" charset="0"/>
                  <a:cs typeface="Segoe UI" charset="0"/>
                </a:rPr>
                <a:t>Sue</a:t>
              </a:r>
            </a:p>
          </p:txBody>
        </p:sp>
        <p:cxnSp>
          <p:nvCxnSpPr>
            <p:cNvPr id="54" name="Straight Arrow Connector 53"/>
            <p:cNvCxnSpPr/>
            <p:nvPr/>
          </p:nvCxnSpPr>
          <p:spPr>
            <a:xfrm>
              <a:off x="2819201" y="4620735"/>
              <a:ext cx="515082" cy="35905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2814424" y="3851420"/>
              <a:ext cx="519859" cy="280517"/>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755763" y="5771068"/>
              <a:ext cx="3191353" cy="449057"/>
              <a:chOff x="3009867" y="5771068"/>
              <a:chExt cx="3191353" cy="449057"/>
            </a:xfrm>
          </p:grpSpPr>
          <p:sp>
            <p:nvSpPr>
              <p:cNvPr id="61" name="Rectangle 60"/>
              <p:cNvSpPr/>
              <p:nvPr/>
            </p:nvSpPr>
            <p:spPr bwMode="auto">
              <a:xfrm>
                <a:off x="3009867" y="5771068"/>
                <a:ext cx="3191353" cy="449057"/>
              </a:xfrm>
              <a:prstGeom prst="rect">
                <a:avLst/>
              </a:prstGeom>
              <a:solidFill>
                <a:schemeClr val="bg1"/>
              </a:solidFill>
              <a:ln w="38100" cap="rnd" cmpd="sng">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1" rIns="0" bIns="45701" numCol="1" rtlCol="0" anchor="ctr" anchorCtr="0" compatLnSpc="1">
                <a:prstTxWarp prst="textNoShape">
                  <a:avLst/>
                </a:prstTxWarp>
              </a:bodyPr>
              <a:lstStyle/>
              <a:p>
                <a:pPr algn="ctr" defTabSz="913740" fontAlgn="base">
                  <a:spcBef>
                    <a:spcPct val="0"/>
                  </a:spcBef>
                  <a:spcAft>
                    <a:spcPct val="0"/>
                  </a:spcAft>
                </a:pPr>
                <a:endParaRPr lang="en-US" sz="1960" kern="0" dirty="0">
                  <a:gradFill>
                    <a:gsLst>
                      <a:gs pos="0">
                        <a:srgbClr val="FFFFFF"/>
                      </a:gs>
                      <a:gs pos="100000">
                        <a:srgbClr val="FFFFFF"/>
                      </a:gs>
                    </a:gsLst>
                    <a:lin ang="5400000" scaled="0"/>
                  </a:gradFill>
                </a:endParaRPr>
              </a:p>
            </p:txBody>
          </p:sp>
          <p:sp>
            <p:nvSpPr>
              <p:cNvPr id="64" name="TextBox 63"/>
              <p:cNvSpPr txBox="1"/>
              <p:nvPr/>
            </p:nvSpPr>
            <p:spPr>
              <a:xfrm>
                <a:off x="3677519" y="5831586"/>
                <a:ext cx="2418879" cy="331424"/>
              </a:xfrm>
              <a:prstGeom prst="rect">
                <a:avLst/>
              </a:prstGeom>
              <a:noFill/>
            </p:spPr>
            <p:txBody>
              <a:bodyPr wrap="square" lIns="0" tIns="0" rIns="0" bIns="35986" rtlCol="0">
                <a:spAutoFit/>
              </a:bodyPr>
              <a:lstStyle/>
              <a:p>
                <a:pPr defTabSz="878212">
                  <a:lnSpc>
                    <a:spcPts val="2313"/>
                  </a:lnSpc>
                </a:pPr>
                <a:r>
                  <a:rPr lang="en-US" sz="1200" kern="0" dirty="0">
                    <a:solidFill>
                      <a:schemeClr val="accent1"/>
                    </a:solidFill>
                    <a:cs typeface="Segoe UI Light"/>
                  </a:rPr>
                  <a:t>Joe blocked in Ukraine</a:t>
                </a:r>
              </a:p>
            </p:txBody>
          </p:sp>
          <p:pic>
            <p:nvPicPr>
              <p:cNvPr id="66" name="Picture 65"/>
              <p:cNvPicPr>
                <a:picLocks noChangeAspect="1"/>
              </p:cNvPicPr>
              <p:nvPr/>
            </p:nvPicPr>
            <p:blipFill rotWithShape="1">
              <a:blip r:embed="rId4" cstate="print">
                <a:extLst>
                  <a:ext uri="{28A0092B-C50C-407E-A947-70E740481C1C}">
                    <a14:useLocalDpi xmlns:a14="http://schemas.microsoft.com/office/drawing/2010/main" val="0"/>
                  </a:ext>
                </a:extLst>
              </a:blip>
              <a:srcRect r="80486"/>
              <a:stretch/>
            </p:blipFill>
            <p:spPr>
              <a:xfrm>
                <a:off x="3181727" y="5819754"/>
                <a:ext cx="307824" cy="392176"/>
              </a:xfrm>
              <a:prstGeom prst="rect">
                <a:avLst/>
              </a:prstGeom>
            </p:spPr>
          </p:pic>
        </p:grpSp>
        <p:grpSp>
          <p:nvGrpSpPr>
            <p:cNvPr id="6" name="Group 5"/>
            <p:cNvGrpSpPr/>
            <p:nvPr/>
          </p:nvGrpSpPr>
          <p:grpSpPr>
            <a:xfrm>
              <a:off x="3755763" y="5221423"/>
              <a:ext cx="3191353" cy="449057"/>
              <a:chOff x="3009867" y="5221423"/>
              <a:chExt cx="3191353" cy="449057"/>
            </a:xfrm>
          </p:grpSpPr>
          <p:sp>
            <p:nvSpPr>
              <p:cNvPr id="60" name="Rectangle 59"/>
              <p:cNvSpPr/>
              <p:nvPr/>
            </p:nvSpPr>
            <p:spPr bwMode="auto">
              <a:xfrm>
                <a:off x="3009867" y="5221423"/>
                <a:ext cx="3191353" cy="449057"/>
              </a:xfrm>
              <a:prstGeom prst="rect">
                <a:avLst/>
              </a:prstGeom>
              <a:solidFill>
                <a:schemeClr val="bg1"/>
              </a:solidFill>
              <a:ln w="38100" cap="rnd" cmpd="sng">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1" rIns="0" bIns="45701" numCol="1" rtlCol="0" anchor="ctr" anchorCtr="0" compatLnSpc="1">
                <a:prstTxWarp prst="textNoShape">
                  <a:avLst/>
                </a:prstTxWarp>
              </a:bodyPr>
              <a:lstStyle/>
              <a:p>
                <a:pPr algn="ctr" defTabSz="913740" fontAlgn="base">
                  <a:spcBef>
                    <a:spcPct val="0"/>
                  </a:spcBef>
                  <a:spcAft>
                    <a:spcPct val="0"/>
                  </a:spcAft>
                </a:pPr>
                <a:endParaRPr lang="en-US" sz="1960" kern="0" dirty="0">
                  <a:gradFill>
                    <a:gsLst>
                      <a:gs pos="0">
                        <a:srgbClr val="FFFFFF"/>
                      </a:gs>
                      <a:gs pos="100000">
                        <a:srgbClr val="FFFFFF"/>
                      </a:gs>
                    </a:gsLst>
                    <a:lin ang="5400000" scaled="0"/>
                  </a:gradFill>
                </a:endParaRPr>
              </a:p>
            </p:txBody>
          </p:sp>
          <p:sp>
            <p:nvSpPr>
              <p:cNvPr id="63" name="TextBox 62"/>
              <p:cNvSpPr txBox="1"/>
              <p:nvPr/>
            </p:nvSpPr>
            <p:spPr>
              <a:xfrm>
                <a:off x="3677519" y="5272513"/>
                <a:ext cx="2418879" cy="331424"/>
              </a:xfrm>
              <a:prstGeom prst="rect">
                <a:avLst/>
              </a:prstGeom>
              <a:noFill/>
            </p:spPr>
            <p:txBody>
              <a:bodyPr wrap="square" lIns="0" tIns="0" rIns="0" bIns="35986" rtlCol="0">
                <a:spAutoFit/>
              </a:bodyPr>
              <a:lstStyle/>
              <a:p>
                <a:pPr defTabSz="878212">
                  <a:lnSpc>
                    <a:spcPts val="2313"/>
                  </a:lnSpc>
                </a:pPr>
                <a:r>
                  <a:rPr lang="en-US" sz="1200" kern="0" dirty="0">
                    <a:solidFill>
                      <a:schemeClr val="accent1"/>
                    </a:solidFill>
                    <a:cs typeface="Segoe UI Light"/>
                  </a:rPr>
                  <a:t>Jane accessed from France</a:t>
                </a:r>
              </a:p>
            </p:txBody>
          </p:sp>
          <p:pic>
            <p:nvPicPr>
              <p:cNvPr id="67" name="Picture 66"/>
              <p:cNvPicPr>
                <a:picLocks noChangeAspect="1"/>
              </p:cNvPicPr>
              <p:nvPr/>
            </p:nvPicPr>
            <p:blipFill rotWithShape="1">
              <a:blip r:embed="rId5" cstate="print">
                <a:extLst>
                  <a:ext uri="{28A0092B-C50C-407E-A947-70E740481C1C}">
                    <a14:useLocalDpi xmlns:a14="http://schemas.microsoft.com/office/drawing/2010/main" val="0"/>
                  </a:ext>
                </a:extLst>
              </a:blip>
              <a:srcRect l="80972" r="-3940"/>
              <a:stretch/>
            </p:blipFill>
            <p:spPr>
              <a:xfrm>
                <a:off x="3181727" y="5254987"/>
                <a:ext cx="362296" cy="392178"/>
              </a:xfrm>
              <a:prstGeom prst="rect">
                <a:avLst/>
              </a:prstGeom>
            </p:spPr>
          </p:pic>
        </p:grpSp>
        <p:grpSp>
          <p:nvGrpSpPr>
            <p:cNvPr id="8" name="Group 7"/>
            <p:cNvGrpSpPr/>
            <p:nvPr/>
          </p:nvGrpSpPr>
          <p:grpSpPr>
            <a:xfrm>
              <a:off x="3755763" y="4657490"/>
              <a:ext cx="3191353" cy="449057"/>
              <a:chOff x="3009867" y="4657490"/>
              <a:chExt cx="3191353" cy="449057"/>
            </a:xfrm>
          </p:grpSpPr>
          <p:sp>
            <p:nvSpPr>
              <p:cNvPr id="59" name="Rectangle 58"/>
              <p:cNvSpPr/>
              <p:nvPr/>
            </p:nvSpPr>
            <p:spPr bwMode="auto">
              <a:xfrm>
                <a:off x="3009867" y="4657490"/>
                <a:ext cx="3191353" cy="449057"/>
              </a:xfrm>
              <a:prstGeom prst="rect">
                <a:avLst/>
              </a:prstGeom>
              <a:solidFill>
                <a:schemeClr val="bg1"/>
              </a:solidFill>
              <a:ln w="38100" cap="rnd" cmpd="sng">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1" rIns="0" bIns="45701" numCol="1" rtlCol="0" anchor="ctr" anchorCtr="0" compatLnSpc="1">
                <a:prstTxWarp prst="textNoShape">
                  <a:avLst/>
                </a:prstTxWarp>
              </a:bodyPr>
              <a:lstStyle/>
              <a:p>
                <a:pPr algn="ctr" defTabSz="913740" fontAlgn="base">
                  <a:spcBef>
                    <a:spcPct val="0"/>
                  </a:spcBef>
                  <a:spcAft>
                    <a:spcPct val="0"/>
                  </a:spcAft>
                </a:pPr>
                <a:endParaRPr lang="en-US" sz="1960" kern="0" dirty="0">
                  <a:gradFill>
                    <a:gsLst>
                      <a:gs pos="0">
                        <a:srgbClr val="FFFFFF"/>
                      </a:gs>
                      <a:gs pos="100000">
                        <a:srgbClr val="FFFFFF"/>
                      </a:gs>
                    </a:gsLst>
                    <a:lin ang="5400000" scaled="0"/>
                  </a:gradFill>
                </a:endParaRPr>
              </a:p>
            </p:txBody>
          </p:sp>
          <p:sp>
            <p:nvSpPr>
              <p:cNvPr id="62" name="TextBox 61"/>
              <p:cNvSpPr txBox="1"/>
              <p:nvPr/>
            </p:nvSpPr>
            <p:spPr>
              <a:xfrm>
                <a:off x="3677519" y="4708580"/>
                <a:ext cx="2418879" cy="338121"/>
              </a:xfrm>
              <a:prstGeom prst="rect">
                <a:avLst/>
              </a:prstGeom>
              <a:noFill/>
            </p:spPr>
            <p:txBody>
              <a:bodyPr wrap="square" lIns="0" tIns="0" rIns="0" bIns="35986" rtlCol="0">
                <a:spAutoFit/>
              </a:bodyPr>
              <a:lstStyle/>
              <a:p>
                <a:pPr defTabSz="878212">
                  <a:lnSpc>
                    <a:spcPts val="2313"/>
                  </a:lnSpc>
                </a:pPr>
                <a:r>
                  <a:rPr lang="en-US" sz="1200" kern="0" dirty="0">
                    <a:solidFill>
                      <a:schemeClr val="accent1"/>
                    </a:solidFill>
                    <a:cs typeface="Segoe UI Light"/>
                  </a:rPr>
                  <a:t>Bob accessed from North America</a:t>
                </a:r>
              </a:p>
            </p:txBody>
          </p:sp>
          <p:pic>
            <p:nvPicPr>
              <p:cNvPr id="68" name="Picture 67"/>
              <p:cNvPicPr>
                <a:picLocks noChangeAspect="1"/>
              </p:cNvPicPr>
              <p:nvPr/>
            </p:nvPicPr>
            <p:blipFill rotWithShape="1">
              <a:blip r:embed="rId6" cstate="print">
                <a:extLst>
                  <a:ext uri="{28A0092B-C50C-407E-A947-70E740481C1C}">
                    <a14:useLocalDpi xmlns:a14="http://schemas.microsoft.com/office/drawing/2010/main" val="0"/>
                  </a:ext>
                </a:extLst>
              </a:blip>
              <a:srcRect l="42641" t="-1260" r="35354"/>
              <a:stretch/>
            </p:blipFill>
            <p:spPr>
              <a:xfrm>
                <a:off x="3181727" y="4677234"/>
                <a:ext cx="347134" cy="397118"/>
              </a:xfrm>
              <a:prstGeom prst="rect">
                <a:avLst/>
              </a:prstGeom>
            </p:spPr>
          </p:pic>
        </p:grpSp>
        <p:sp>
          <p:nvSpPr>
            <p:cNvPr id="69" name="Rectangle 68"/>
            <p:cNvSpPr/>
            <p:nvPr/>
          </p:nvSpPr>
          <p:spPr bwMode="auto">
            <a:xfrm>
              <a:off x="3555428" y="2088842"/>
              <a:ext cx="3668158" cy="2340295"/>
            </a:xfrm>
            <a:prstGeom prst="rect">
              <a:avLst/>
            </a:prstGeom>
            <a:noFill/>
            <a:ln w="28575" cap="rnd" cmpd="sng" algn="ctr">
              <a:solidFill>
                <a:srgbClr val="002060"/>
              </a:solidFill>
              <a:prstDash val="sysDot"/>
              <a:headEnd type="none" w="med" len="med"/>
              <a:tailEnd type="none" w="med" len="med"/>
            </a:ln>
            <a:effectLst/>
          </p:spPr>
          <p:txBody>
            <a:bodyPr lIns="182797" tIns="146238" rIns="182797" bIns="146238"/>
            <a:lstStyle/>
            <a:p>
              <a:pPr algn="ctr" defTabSz="932014">
                <a:lnSpc>
                  <a:spcPct val="90000"/>
                </a:lnSpc>
                <a:defRPr/>
              </a:pPr>
              <a:endParaRPr lang="en-US" sz="2399" kern="0" dirty="0" err="1">
                <a:solidFill>
                  <a:schemeClr val="bg1"/>
                </a:solidFill>
                <a:ea typeface="Segoe UI" pitchFamily="34" charset="0"/>
                <a:cs typeface="Segoe UI" pitchFamily="34" charset="0"/>
              </a:endParaRPr>
            </a:p>
          </p:txBody>
        </p:sp>
        <p:sp>
          <p:nvSpPr>
            <p:cNvPr id="71" name="Text Placeholder 2"/>
            <p:cNvSpPr txBox="1">
              <a:spLocks/>
            </p:cNvSpPr>
            <p:nvPr/>
          </p:nvSpPr>
          <p:spPr>
            <a:xfrm>
              <a:off x="3400091" y="2103866"/>
              <a:ext cx="1493494" cy="404380"/>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pPr>
              <a:r>
                <a:rPr lang="en-US" sz="1400" dirty="0">
                  <a:solidFill>
                    <a:schemeClr val="bg1"/>
                  </a:solidFill>
                  <a:latin typeface="Segoe UI" charset="0"/>
                  <a:ea typeface="Segoe UI" charset="0"/>
                  <a:cs typeface="Segoe UI" charset="0"/>
                </a:rPr>
                <a:t>MAP VIEW</a:t>
              </a:r>
            </a:p>
          </p:txBody>
        </p:sp>
        <p:sp>
          <p:nvSpPr>
            <p:cNvPr id="72" name="Rectangle 71"/>
            <p:cNvSpPr/>
            <p:nvPr/>
          </p:nvSpPr>
          <p:spPr bwMode="auto">
            <a:xfrm>
              <a:off x="3555428" y="4495800"/>
              <a:ext cx="3668158" cy="1921707"/>
            </a:xfrm>
            <a:prstGeom prst="rect">
              <a:avLst/>
            </a:prstGeom>
            <a:noFill/>
            <a:ln w="28575" cap="rnd" cmpd="sng" algn="ctr">
              <a:solidFill>
                <a:srgbClr val="002060"/>
              </a:solidFill>
              <a:prstDash val="sysDot"/>
              <a:headEnd type="none" w="med" len="med"/>
              <a:tailEnd type="none" w="med" len="med"/>
            </a:ln>
            <a:effectLst/>
          </p:spPr>
          <p:txBody>
            <a:bodyPr lIns="182797" tIns="146238" rIns="182797" bIns="146238"/>
            <a:lstStyle/>
            <a:p>
              <a:pPr algn="ctr" defTabSz="932014">
                <a:lnSpc>
                  <a:spcPct val="90000"/>
                </a:lnSpc>
                <a:defRPr/>
              </a:pPr>
              <a:endParaRPr lang="en-US" sz="2399" kern="0" dirty="0" err="1">
                <a:solidFill>
                  <a:schemeClr val="bg1"/>
                </a:solidFill>
                <a:ea typeface="Segoe UI" pitchFamily="34" charset="0"/>
                <a:cs typeface="Segoe UI" pitchFamily="34" charset="0"/>
              </a:endParaRPr>
            </a:p>
          </p:txBody>
        </p:sp>
      </p:grpSp>
      <p:grpSp>
        <p:nvGrpSpPr>
          <p:cNvPr id="9" name="Group 8"/>
          <p:cNvGrpSpPr/>
          <p:nvPr/>
        </p:nvGrpSpPr>
        <p:grpSpPr>
          <a:xfrm>
            <a:off x="7636889" y="3664536"/>
            <a:ext cx="5084257" cy="1724739"/>
            <a:chOff x="7639097" y="3664631"/>
            <a:chExt cx="5086303" cy="1725433"/>
          </a:xfrm>
        </p:grpSpPr>
        <p:sp>
          <p:nvSpPr>
            <p:cNvPr id="50" name="Freeform 10"/>
            <p:cNvSpPr>
              <a:spLocks/>
            </p:cNvSpPr>
            <p:nvPr/>
          </p:nvSpPr>
          <p:spPr bwMode="auto">
            <a:xfrm>
              <a:off x="7785729" y="3851420"/>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51" name="Text Placeholder 2"/>
            <p:cNvSpPr txBox="1">
              <a:spLocks/>
            </p:cNvSpPr>
            <p:nvPr/>
          </p:nvSpPr>
          <p:spPr>
            <a:xfrm>
              <a:off x="7639097" y="4525525"/>
              <a:ext cx="986474" cy="373025"/>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200" b="0" dirty="0">
                  <a:solidFill>
                    <a:schemeClr val="bg1"/>
                  </a:solidFill>
                  <a:latin typeface="Segoe UI" charset="0"/>
                  <a:ea typeface="Segoe UI" charset="0"/>
                  <a:cs typeface="Segoe UI" charset="0"/>
                </a:rPr>
                <a:t>Jane</a:t>
              </a:r>
            </a:p>
          </p:txBody>
        </p:sp>
        <p:pic>
          <p:nvPicPr>
            <p:cNvPr id="52" name="Picture 51"/>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187985" y="3664631"/>
              <a:ext cx="549848" cy="439877"/>
            </a:xfrm>
            <a:prstGeom prst="rect">
              <a:avLst/>
            </a:prstGeom>
          </p:spPr>
        </p:pic>
        <p:cxnSp>
          <p:nvCxnSpPr>
            <p:cNvPr id="53" name="Straight Arrow Connector 52"/>
            <p:cNvCxnSpPr/>
            <p:nvPr/>
          </p:nvCxnSpPr>
          <p:spPr>
            <a:xfrm>
              <a:off x="8739342" y="4180287"/>
              <a:ext cx="2417552" cy="0"/>
            </a:xfrm>
            <a:prstGeom prst="straightConnector1">
              <a:avLst/>
            </a:prstGeom>
            <a:ln w="57150">
              <a:solidFill>
                <a:srgbClr val="002060"/>
              </a:solidFill>
              <a:tailEnd type="triangle" w="med" len="sm"/>
            </a:ln>
          </p:spPr>
          <p:style>
            <a:lnRef idx="1">
              <a:schemeClr val="accent1"/>
            </a:lnRef>
            <a:fillRef idx="0">
              <a:schemeClr val="accent1"/>
            </a:fillRef>
            <a:effectRef idx="0">
              <a:schemeClr val="accent1"/>
            </a:effectRef>
            <a:fontRef idx="minor">
              <a:schemeClr val="tx1"/>
            </a:fontRef>
          </p:style>
        </p:cxnSp>
        <p:sp>
          <p:nvSpPr>
            <p:cNvPr id="56" name="Oval 55"/>
            <p:cNvSpPr/>
            <p:nvPr/>
          </p:nvSpPr>
          <p:spPr bwMode="auto">
            <a:xfrm>
              <a:off x="9642829" y="3875323"/>
              <a:ext cx="610578" cy="609928"/>
            </a:xfrm>
            <a:prstGeom prst="ellipse">
              <a:avLst/>
            </a:prstGeom>
            <a:solidFill>
              <a:schemeClr val="accent1"/>
            </a:solidFill>
            <a:ln w="28575">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sp>
          <p:nvSpPr>
            <p:cNvPr id="57" name="Freeform 56"/>
            <p:cNvSpPr>
              <a:spLocks/>
            </p:cNvSpPr>
            <p:nvPr/>
          </p:nvSpPr>
          <p:spPr bwMode="auto">
            <a:xfrm>
              <a:off x="11318080" y="3740171"/>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58" name="Text Placeholder 2"/>
            <p:cNvSpPr txBox="1">
              <a:spLocks/>
            </p:cNvSpPr>
            <p:nvPr/>
          </p:nvSpPr>
          <p:spPr>
            <a:xfrm>
              <a:off x="10558623" y="4448572"/>
              <a:ext cx="2166777" cy="373025"/>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200" b="0" dirty="0">
                  <a:solidFill>
                    <a:schemeClr val="bg1"/>
                  </a:solidFill>
                  <a:latin typeface="Segoe UI" charset="0"/>
                  <a:ea typeface="Segoe UI" charset="0"/>
                  <a:cs typeface="Segoe UI" charset="0"/>
                </a:rPr>
                <a:t>Competitors</a:t>
              </a:r>
            </a:p>
          </p:txBody>
        </p:sp>
        <p:grpSp>
          <p:nvGrpSpPr>
            <p:cNvPr id="70" name="Group 69"/>
            <p:cNvGrpSpPr/>
            <p:nvPr/>
          </p:nvGrpSpPr>
          <p:grpSpPr>
            <a:xfrm>
              <a:off x="9759759" y="3991703"/>
              <a:ext cx="384366" cy="383376"/>
              <a:chOff x="6477000" y="3460708"/>
              <a:chExt cx="609600" cy="577892"/>
            </a:xfrm>
          </p:grpSpPr>
          <p:sp>
            <p:nvSpPr>
              <p:cNvPr id="73" name="Oval 72"/>
              <p:cNvSpPr/>
              <p:nvPr/>
            </p:nvSpPr>
            <p:spPr bwMode="auto">
              <a:xfrm>
                <a:off x="6477000" y="3460708"/>
                <a:ext cx="609600" cy="577892"/>
              </a:xfrm>
              <a:prstGeom prst="ellipse">
                <a:avLst/>
              </a:prstGeom>
              <a:solidFill>
                <a:srgbClr val="FF1000"/>
              </a:solidFill>
              <a:ln w="76200">
                <a:solidFill>
                  <a:srgbClr val="FF1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cxnSp>
            <p:nvCxnSpPr>
              <p:cNvPr id="74" name="Straight Connector 73"/>
              <p:cNvCxnSpPr/>
              <p:nvPr/>
            </p:nvCxnSpPr>
            <p:spPr>
              <a:xfrm flipV="1">
                <a:off x="6566273" y="3545338"/>
                <a:ext cx="431053" cy="408632"/>
              </a:xfrm>
              <a:prstGeom prst="line">
                <a:avLst/>
              </a:prstGeom>
              <a:ln w="571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0" name="Rectangle 79"/>
            <p:cNvSpPr/>
            <p:nvPr/>
          </p:nvSpPr>
          <p:spPr bwMode="auto">
            <a:xfrm>
              <a:off x="8402812" y="4941007"/>
              <a:ext cx="3191353" cy="449057"/>
            </a:xfrm>
            <a:prstGeom prst="rect">
              <a:avLst/>
            </a:prstGeom>
            <a:solidFill>
              <a:schemeClr val="bg1"/>
            </a:solidFill>
            <a:ln w="38100" cap="rnd" cmpd="sng">
              <a:no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1" rIns="0" bIns="45701" numCol="1" rtlCol="0" anchor="ctr" anchorCtr="0" compatLnSpc="1">
              <a:prstTxWarp prst="textNoShape">
                <a:avLst/>
              </a:prstTxWarp>
            </a:bodyPr>
            <a:lstStyle/>
            <a:p>
              <a:pPr algn="ctr" defTabSz="913740" fontAlgn="base">
                <a:spcBef>
                  <a:spcPct val="0"/>
                </a:spcBef>
                <a:spcAft>
                  <a:spcPct val="0"/>
                </a:spcAft>
              </a:pPr>
              <a:endParaRPr lang="en-US" sz="1960" kern="0" dirty="0">
                <a:gradFill>
                  <a:gsLst>
                    <a:gs pos="0">
                      <a:srgbClr val="FFFFFF"/>
                    </a:gs>
                    <a:gs pos="100000">
                      <a:srgbClr val="FFFFFF"/>
                    </a:gs>
                  </a:gsLst>
                  <a:lin ang="5400000" scaled="0"/>
                </a:gradFill>
              </a:endParaRPr>
            </a:p>
          </p:txBody>
        </p:sp>
        <p:sp>
          <p:nvSpPr>
            <p:cNvPr id="81" name="TextBox 80"/>
            <p:cNvSpPr txBox="1"/>
            <p:nvPr/>
          </p:nvSpPr>
          <p:spPr>
            <a:xfrm>
              <a:off x="9175286" y="5001525"/>
              <a:ext cx="2418879" cy="331423"/>
            </a:xfrm>
            <a:prstGeom prst="rect">
              <a:avLst/>
            </a:prstGeom>
            <a:noFill/>
          </p:spPr>
          <p:txBody>
            <a:bodyPr wrap="square" lIns="0" tIns="0" rIns="0" bIns="35986" rtlCol="0">
              <a:spAutoFit/>
            </a:bodyPr>
            <a:lstStyle/>
            <a:p>
              <a:pPr defTabSz="878212">
                <a:lnSpc>
                  <a:spcPts val="2313"/>
                </a:lnSpc>
              </a:pPr>
              <a:r>
                <a:rPr lang="en-US" sz="1200" kern="0" dirty="0">
                  <a:solidFill>
                    <a:schemeClr val="accent1"/>
                  </a:solidFill>
                  <a:cs typeface="Segoe UI Light"/>
                </a:rPr>
                <a:t>Jane access is revoked</a:t>
              </a:r>
            </a:p>
          </p:txBody>
        </p:sp>
      </p:grpSp>
      <p:grpSp>
        <p:nvGrpSpPr>
          <p:cNvPr id="10" name="Group 9"/>
          <p:cNvGrpSpPr/>
          <p:nvPr/>
        </p:nvGrpSpPr>
        <p:grpSpPr>
          <a:xfrm>
            <a:off x="-94998" y="1761017"/>
            <a:ext cx="2097214" cy="1379607"/>
            <a:chOff x="-95901" y="1760345"/>
            <a:chExt cx="2098058" cy="1380163"/>
          </a:xfrm>
        </p:grpSpPr>
        <p:grpSp>
          <p:nvGrpSpPr>
            <p:cNvPr id="3" name="Group 2"/>
            <p:cNvGrpSpPr/>
            <p:nvPr/>
          </p:nvGrpSpPr>
          <p:grpSpPr>
            <a:xfrm>
              <a:off x="-95901" y="1844582"/>
              <a:ext cx="2098057" cy="1295926"/>
              <a:chOff x="-343479" y="2935275"/>
              <a:chExt cx="6334783" cy="3455818"/>
            </a:xfrm>
          </p:grpSpPr>
          <p:grpSp>
            <p:nvGrpSpPr>
              <p:cNvPr id="17" name="Group 16"/>
              <p:cNvGrpSpPr/>
              <p:nvPr/>
            </p:nvGrpSpPr>
            <p:grpSpPr>
              <a:xfrm>
                <a:off x="2465218" y="4177386"/>
                <a:ext cx="338338" cy="432504"/>
                <a:chOff x="13131800" y="957263"/>
                <a:chExt cx="4916488" cy="6284912"/>
              </a:xfrm>
              <a:solidFill>
                <a:schemeClr val="bg1"/>
              </a:solidFill>
            </p:grpSpPr>
            <p:sp>
              <p:nvSpPr>
                <p:cNvPr id="18"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19" name="Rectangle 33"/>
                <p:cNvSpPr>
                  <a:spLocks noChangeArrowheads="1"/>
                </p:cNvSpPr>
                <p:nvPr/>
              </p:nvSpPr>
              <p:spPr bwMode="auto">
                <a:xfrm>
                  <a:off x="13925550" y="3071813"/>
                  <a:ext cx="3267075" cy="601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20"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21" name="Rectangle 35"/>
                <p:cNvSpPr>
                  <a:spLocks noChangeArrowheads="1"/>
                </p:cNvSpPr>
                <p:nvPr/>
              </p:nvSpPr>
              <p:spPr bwMode="auto">
                <a:xfrm>
                  <a:off x="13925550" y="4327525"/>
                  <a:ext cx="3267075" cy="600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grpSp>
          <p:sp>
            <p:nvSpPr>
              <p:cNvPr id="26" name="Freeform 10"/>
              <p:cNvSpPr>
                <a:spLocks/>
              </p:cNvSpPr>
              <p:nvPr/>
            </p:nvSpPr>
            <p:spPr bwMode="auto">
              <a:xfrm>
                <a:off x="415978" y="3881717"/>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27" name="Text Placeholder 2"/>
              <p:cNvSpPr txBox="1">
                <a:spLocks/>
              </p:cNvSpPr>
              <p:nvPr/>
            </p:nvSpPr>
            <p:spPr>
              <a:xfrm>
                <a:off x="-343479" y="4542525"/>
                <a:ext cx="2166775" cy="952847"/>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100" b="0" dirty="0">
                    <a:solidFill>
                      <a:schemeClr val="bg1"/>
                    </a:solidFill>
                    <a:latin typeface="Segoe UI" charset="0"/>
                    <a:ea typeface="Segoe UI" charset="0"/>
                    <a:cs typeface="Segoe UI" charset="0"/>
                  </a:rPr>
                  <a:t>Sue</a:t>
                </a:r>
              </a:p>
            </p:txBody>
          </p:sp>
          <p:grpSp>
            <p:nvGrpSpPr>
              <p:cNvPr id="28" name="Group 27"/>
              <p:cNvGrpSpPr/>
              <p:nvPr/>
            </p:nvGrpSpPr>
            <p:grpSpPr>
              <a:xfrm>
                <a:off x="2679699" y="3966418"/>
                <a:ext cx="246116" cy="399498"/>
                <a:chOff x="1567092" y="3734290"/>
                <a:chExt cx="472418" cy="835494"/>
              </a:xfrm>
            </p:grpSpPr>
            <p:sp>
              <p:nvSpPr>
                <p:cNvPr id="29" name="Freeform 19"/>
                <p:cNvSpPr>
                  <a:spLocks/>
                </p:cNvSpPr>
                <p:nvPr/>
              </p:nvSpPr>
              <p:spPr bwMode="auto">
                <a:xfrm>
                  <a:off x="1640641" y="3734290"/>
                  <a:ext cx="325320" cy="318960"/>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ysClr val="windowText" lastClr="000000"/>
                    </a:solidFill>
                  </a:endParaRPr>
                </a:p>
              </p:txBody>
            </p:sp>
            <p:sp>
              <p:nvSpPr>
                <p:cNvPr id="30" name="Freeform 20"/>
                <p:cNvSpPr>
                  <a:spLocks noEditPoints="1"/>
                </p:cNvSpPr>
                <p:nvPr/>
              </p:nvSpPr>
              <p:spPr bwMode="auto">
                <a:xfrm>
                  <a:off x="1567092" y="4080450"/>
                  <a:ext cx="472418" cy="489334"/>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ysClr val="windowText" lastClr="000000"/>
                    </a:solidFill>
                  </a:endParaRPr>
                </a:p>
              </p:txBody>
            </p:sp>
          </p:grpSp>
          <p:cxnSp>
            <p:nvCxnSpPr>
              <p:cNvPr id="31" name="Straight Arrow Connector 30"/>
              <p:cNvCxnSpPr/>
              <p:nvPr/>
            </p:nvCxnSpPr>
            <p:spPr>
              <a:xfrm>
                <a:off x="1214489" y="4295414"/>
                <a:ext cx="842911" cy="0"/>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a:off x="4439949" y="3121775"/>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35" name="Text Placeholder 2"/>
              <p:cNvSpPr txBox="1">
                <a:spLocks/>
              </p:cNvSpPr>
              <p:nvPr/>
            </p:nvSpPr>
            <p:spPr>
              <a:xfrm>
                <a:off x="3921009" y="3735505"/>
                <a:ext cx="1720665" cy="952847"/>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100" b="0" dirty="0">
                    <a:solidFill>
                      <a:schemeClr val="bg1"/>
                    </a:solidFill>
                    <a:latin typeface="Segoe UI" charset="0"/>
                    <a:ea typeface="Segoe UI" charset="0"/>
                    <a:cs typeface="Segoe UI" charset="0"/>
                  </a:rPr>
                  <a:t>Bob</a:t>
                </a:r>
              </a:p>
            </p:txBody>
          </p:sp>
          <p:cxnSp>
            <p:nvCxnSpPr>
              <p:cNvPr id="36" name="Straight Arrow Connector 35"/>
              <p:cNvCxnSpPr/>
              <p:nvPr/>
            </p:nvCxnSpPr>
            <p:spPr>
              <a:xfrm flipV="1">
                <a:off x="3108195" y="3644017"/>
                <a:ext cx="1035966" cy="414806"/>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Freeform 10"/>
              <p:cNvSpPr>
                <a:spLocks/>
              </p:cNvSpPr>
              <p:nvPr/>
            </p:nvSpPr>
            <p:spPr bwMode="auto">
              <a:xfrm>
                <a:off x="4417275" y="4764142"/>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38" name="Text Placeholder 2"/>
              <p:cNvSpPr txBox="1">
                <a:spLocks/>
              </p:cNvSpPr>
              <p:nvPr/>
            </p:nvSpPr>
            <p:spPr>
              <a:xfrm>
                <a:off x="3680397" y="5438246"/>
                <a:ext cx="2310907" cy="952847"/>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100" b="0" dirty="0">
                    <a:solidFill>
                      <a:schemeClr val="bg1"/>
                    </a:solidFill>
                    <a:latin typeface="Segoe UI" charset="0"/>
                    <a:ea typeface="Segoe UI" charset="0"/>
                    <a:cs typeface="Segoe UI" charset="0"/>
                  </a:rPr>
                  <a:t>Jane</a:t>
                </a:r>
              </a:p>
            </p:txBody>
          </p:sp>
          <p:cxnSp>
            <p:nvCxnSpPr>
              <p:cNvPr id="39" name="Straight Arrow Connector 38"/>
              <p:cNvCxnSpPr/>
              <p:nvPr/>
            </p:nvCxnSpPr>
            <p:spPr>
              <a:xfrm>
                <a:off x="3108195" y="4609890"/>
                <a:ext cx="1031252" cy="651937"/>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839843" y="2935275"/>
                <a:ext cx="549848" cy="439877"/>
              </a:xfrm>
              <a:prstGeom prst="rect">
                <a:avLst/>
              </a:prstGeom>
            </p:spPr>
          </p:pic>
          <p:pic>
            <p:nvPicPr>
              <p:cNvPr id="45" name="Picture 44"/>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819531" y="4577353"/>
                <a:ext cx="549848" cy="439877"/>
              </a:xfrm>
              <a:prstGeom prst="rect">
                <a:avLst/>
              </a:prstGeom>
            </p:spPr>
          </p:pic>
        </p:grpSp>
        <p:sp>
          <p:nvSpPr>
            <p:cNvPr id="82" name="Rectangle 81"/>
            <p:cNvSpPr/>
            <p:nvPr/>
          </p:nvSpPr>
          <p:spPr bwMode="auto">
            <a:xfrm>
              <a:off x="77773" y="1760345"/>
              <a:ext cx="1924384" cy="1287655"/>
            </a:xfrm>
            <a:prstGeom prst="rect">
              <a:avLst/>
            </a:prstGeom>
            <a:noFill/>
            <a:ln w="28575" cap="rnd" cmpd="sng" algn="ctr">
              <a:solidFill>
                <a:srgbClr val="002060"/>
              </a:solidFill>
              <a:prstDash val="sysDot"/>
              <a:headEnd type="none" w="med" len="med"/>
              <a:tailEnd type="none" w="med" len="med"/>
            </a:ln>
            <a:effectLst/>
          </p:spPr>
          <p:txBody>
            <a:bodyPr lIns="182797" tIns="146238" rIns="182797" bIns="146238"/>
            <a:lstStyle/>
            <a:p>
              <a:pPr algn="ctr" defTabSz="932014">
                <a:lnSpc>
                  <a:spcPct val="90000"/>
                </a:lnSpc>
                <a:defRPr/>
              </a:pPr>
              <a:endParaRPr lang="en-US" sz="2399" kern="0" dirty="0" err="1">
                <a:solidFill>
                  <a:schemeClr val="bg1"/>
                </a:solidFill>
                <a:ea typeface="Segoe UI" pitchFamily="34" charset="0"/>
                <a:cs typeface="Segoe UI" pitchFamily="34" charset="0"/>
              </a:endParaRPr>
            </a:p>
          </p:txBody>
        </p:sp>
      </p:grpSp>
      <p:pic>
        <p:nvPicPr>
          <p:cNvPr id="12" name="Picture 11"/>
          <p:cNvPicPr>
            <a:picLocks noChangeAspect="1"/>
          </p:cNvPicPr>
          <p:nvPr/>
        </p:nvPicPr>
        <p:blipFill>
          <a:blip r:embed="rId11"/>
          <a:stretch>
            <a:fillRect/>
          </a:stretch>
        </p:blipFill>
        <p:spPr>
          <a:xfrm>
            <a:off x="3831112" y="2416107"/>
            <a:ext cx="3038078" cy="1938737"/>
          </a:xfrm>
          <a:prstGeom prst="rect">
            <a:avLst/>
          </a:prstGeom>
        </p:spPr>
      </p:pic>
    </p:spTree>
    <p:extLst>
      <p:ext uri="{BB962C8B-B14F-4D97-AF65-F5344CB8AC3E}">
        <p14:creationId xmlns:p14="http://schemas.microsoft.com/office/powerpoint/2010/main" val="381531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7650" y="2722563"/>
            <a:ext cx="11649075" cy="1158875"/>
          </a:xfrm>
        </p:spPr>
        <p:txBody>
          <a:bodyPr/>
          <a:lstStyle/>
          <a:p>
            <a:r>
              <a:rPr lang="en-US" b="1" dirty="0"/>
              <a:t>Collaboration</a:t>
            </a:r>
          </a:p>
        </p:txBody>
      </p:sp>
    </p:spTree>
    <p:extLst>
      <p:ext uri="{BB962C8B-B14F-4D97-AF65-F5344CB8AC3E}">
        <p14:creationId xmlns:p14="http://schemas.microsoft.com/office/powerpoint/2010/main" val="4231279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67454"/>
            <a:ext cx="12188824" cy="1323094"/>
          </a:xfrm>
          <a:prstGeom prst="rect">
            <a:avLst/>
          </a:prstGeom>
        </p:spPr>
        <p:txBody>
          <a:bodyPr wrap="square" anchor="ctr">
            <a:spAutoFit/>
          </a:bodyPr>
          <a:lstStyle/>
          <a:p>
            <a:pPr algn="ctr" defTabSz="914126"/>
            <a:r>
              <a:rPr lang="nl-BE" sz="7998" dirty="0">
                <a:solidFill>
                  <a:srgbClr val="FFFFFF"/>
                </a:solidFill>
                <a:latin typeface="Segoe UI Light" panose="020B0502040204020203" pitchFamily="34" charset="0"/>
                <a:cs typeface="Segoe UI Light" panose="020B0502040204020203" pitchFamily="34" charset="0"/>
              </a:rPr>
              <a:t>Sponsors &amp; Prices</a:t>
            </a:r>
          </a:p>
        </p:txBody>
      </p:sp>
      <p:pic>
        <p:nvPicPr>
          <p:cNvPr id="3078" name="Picture 6" descr="https://global.azurebootcamp.net/wp-content/uploads/2014/11/logo-2018-250x222-inver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4086" y="5437544"/>
            <a:ext cx="1619015" cy="143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287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5043833" y="2677167"/>
            <a:ext cx="2928493" cy="2583923"/>
            <a:chOff x="5044998" y="2676864"/>
            <a:chExt cx="2929672" cy="2584963"/>
          </a:xfrm>
        </p:grpSpPr>
        <p:grpSp>
          <p:nvGrpSpPr>
            <p:cNvPr id="17" name="Group 16"/>
            <p:cNvGrpSpPr/>
            <p:nvPr/>
          </p:nvGrpSpPr>
          <p:grpSpPr>
            <a:xfrm>
              <a:off x="6295727" y="4177386"/>
              <a:ext cx="338338" cy="432504"/>
              <a:chOff x="13131800" y="957263"/>
              <a:chExt cx="4916488" cy="6284912"/>
            </a:xfrm>
            <a:solidFill>
              <a:schemeClr val="bg1"/>
            </a:solidFill>
          </p:grpSpPr>
          <p:sp>
            <p:nvSpPr>
              <p:cNvPr id="18"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19" name="Rectangle 33"/>
              <p:cNvSpPr>
                <a:spLocks noChangeArrowheads="1"/>
              </p:cNvSpPr>
              <p:nvPr/>
            </p:nvSpPr>
            <p:spPr bwMode="auto">
              <a:xfrm>
                <a:off x="13925550" y="3071813"/>
                <a:ext cx="3267075" cy="601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20"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21" name="Rectangle 35"/>
              <p:cNvSpPr>
                <a:spLocks noChangeArrowheads="1"/>
              </p:cNvSpPr>
              <p:nvPr/>
            </p:nvSpPr>
            <p:spPr bwMode="auto">
              <a:xfrm>
                <a:off x="13925550" y="4327525"/>
                <a:ext cx="3267075" cy="600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grpSp>
        <p:grpSp>
          <p:nvGrpSpPr>
            <p:cNvPr id="28" name="Group 27"/>
            <p:cNvGrpSpPr/>
            <p:nvPr/>
          </p:nvGrpSpPr>
          <p:grpSpPr>
            <a:xfrm>
              <a:off x="6510208" y="3966418"/>
              <a:ext cx="246116" cy="399498"/>
              <a:chOff x="1567092" y="3734290"/>
              <a:chExt cx="472418" cy="835494"/>
            </a:xfrm>
          </p:grpSpPr>
          <p:sp>
            <p:nvSpPr>
              <p:cNvPr id="29" name="Freeform 19"/>
              <p:cNvSpPr>
                <a:spLocks/>
              </p:cNvSpPr>
              <p:nvPr/>
            </p:nvSpPr>
            <p:spPr bwMode="auto">
              <a:xfrm>
                <a:off x="1640641" y="3734290"/>
                <a:ext cx="325320" cy="318960"/>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ysClr val="windowText" lastClr="000000"/>
                  </a:solidFill>
                </a:endParaRPr>
              </a:p>
            </p:txBody>
          </p:sp>
          <p:sp>
            <p:nvSpPr>
              <p:cNvPr id="30" name="Freeform 20"/>
              <p:cNvSpPr>
                <a:spLocks noEditPoints="1"/>
              </p:cNvSpPr>
              <p:nvPr/>
            </p:nvSpPr>
            <p:spPr bwMode="auto">
              <a:xfrm>
                <a:off x="1567092" y="4080450"/>
                <a:ext cx="472418" cy="489334"/>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ysClr val="windowText" lastClr="000000"/>
                  </a:solidFill>
                </a:endParaRPr>
              </a:p>
            </p:txBody>
          </p:sp>
        </p:grpSp>
        <p:cxnSp>
          <p:nvCxnSpPr>
            <p:cNvPr id="31" name="Straight Arrow Connector 30"/>
            <p:cNvCxnSpPr/>
            <p:nvPr/>
          </p:nvCxnSpPr>
          <p:spPr>
            <a:xfrm>
              <a:off x="5044998" y="4295414"/>
              <a:ext cx="842911" cy="0"/>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5373559" y="2676864"/>
              <a:ext cx="2216311" cy="721368"/>
            </a:xfrm>
            <a:prstGeom prst="rect">
              <a:avLst/>
            </a:prstGeom>
            <a:noFill/>
            <a:ln w="38100" cap="rnd" cmpd="sng">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07957" tIns="45695" rIns="0" bIns="45695" numCol="1" rtlCol="0" anchor="ctr" anchorCtr="0" compatLnSpc="1">
              <a:prstTxWarp prst="textNoShape">
                <a:avLst/>
              </a:prstTxWarp>
            </a:bodyPr>
            <a:lstStyle/>
            <a:p>
              <a:pPr marL="73123" defTabSz="913565" fontAlgn="base">
                <a:spcBef>
                  <a:spcPct val="0"/>
                </a:spcBef>
                <a:spcAft>
                  <a:spcPct val="0"/>
                </a:spcAft>
              </a:pPr>
              <a:r>
                <a:rPr lang="en-US" sz="1400" kern="0" dirty="0">
                  <a:gradFill>
                    <a:gsLst>
                      <a:gs pos="0">
                        <a:srgbClr val="FFFFFF"/>
                      </a:gs>
                      <a:gs pos="100000">
                        <a:srgbClr val="FFFFFF"/>
                      </a:gs>
                    </a:gsLst>
                    <a:lin ang="5400000" scaled="0"/>
                  </a:gradFill>
                </a:rPr>
                <a:t>Let Bob </a:t>
              </a:r>
              <a:r>
                <a:rPr lang="en-US" sz="1400" u="sng" kern="0" dirty="0">
                  <a:gradFill>
                    <a:gsLst>
                      <a:gs pos="0">
                        <a:srgbClr val="FFFFFF"/>
                      </a:gs>
                      <a:gs pos="100000">
                        <a:srgbClr val="FFFFFF"/>
                      </a:gs>
                    </a:gsLst>
                    <a:lin ang="5400000" scaled="0"/>
                  </a:gradFill>
                </a:rPr>
                <a:t>view</a:t>
              </a:r>
              <a:r>
                <a:rPr lang="en-US" sz="1400" kern="0" dirty="0">
                  <a:gradFill>
                    <a:gsLst>
                      <a:gs pos="0">
                        <a:srgbClr val="FFFFFF"/>
                      </a:gs>
                      <a:gs pos="100000">
                        <a:srgbClr val="FFFFFF"/>
                      </a:gs>
                    </a:gsLst>
                    <a:lin ang="5400000" scaled="0"/>
                  </a:gradFill>
                </a:rPr>
                <a:t> and print</a:t>
              </a:r>
            </a:p>
            <a:p>
              <a:pPr marL="73123" defTabSz="913565" fontAlgn="base">
                <a:spcBef>
                  <a:spcPct val="0"/>
                </a:spcBef>
                <a:spcAft>
                  <a:spcPct val="0"/>
                </a:spcAft>
              </a:pPr>
              <a:r>
                <a:rPr lang="en-US" sz="1400" kern="0" dirty="0">
                  <a:gradFill>
                    <a:gsLst>
                      <a:gs pos="0">
                        <a:srgbClr val="FFFFFF"/>
                      </a:gs>
                      <a:gs pos="100000">
                        <a:srgbClr val="FFFFFF"/>
                      </a:gs>
                    </a:gsLst>
                    <a:lin ang="5400000" scaled="0"/>
                  </a:gradFill>
                </a:rPr>
                <a:t>Let Jane </a:t>
              </a:r>
              <a:r>
                <a:rPr lang="en-US" sz="1400" u="sng" kern="0" dirty="0">
                  <a:gradFill>
                    <a:gsLst>
                      <a:gs pos="0">
                        <a:srgbClr val="FFFFFF"/>
                      </a:gs>
                      <a:gs pos="100000">
                        <a:srgbClr val="FFFFFF"/>
                      </a:gs>
                    </a:gsLst>
                    <a:lin ang="5400000" scaled="0"/>
                  </a:gradFill>
                </a:rPr>
                <a:t>edit</a:t>
              </a:r>
              <a:r>
                <a:rPr lang="en-US" sz="1400" kern="0" dirty="0">
                  <a:gradFill>
                    <a:gsLst>
                      <a:gs pos="0">
                        <a:srgbClr val="FFFFFF"/>
                      </a:gs>
                      <a:gs pos="100000">
                        <a:srgbClr val="FFFFFF"/>
                      </a:gs>
                    </a:gsLst>
                    <a:lin ang="5400000" scaled="0"/>
                  </a:gradFill>
                </a:rPr>
                <a:t> and print</a:t>
              </a:r>
            </a:p>
          </p:txBody>
        </p:sp>
        <p:cxnSp>
          <p:nvCxnSpPr>
            <p:cNvPr id="33" name="Straight Connector 32"/>
            <p:cNvCxnSpPr>
              <a:stCxn id="32" idx="2"/>
            </p:cNvCxnSpPr>
            <p:nvPr/>
          </p:nvCxnSpPr>
          <p:spPr>
            <a:xfrm flipH="1">
              <a:off x="6473697" y="3398232"/>
              <a:ext cx="8018" cy="487968"/>
            </a:xfrm>
            <a:prstGeom prst="line">
              <a:avLst/>
            </a:prstGeom>
            <a:ln w="381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938704" y="3644017"/>
              <a:ext cx="1035966" cy="414806"/>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938704" y="4609890"/>
              <a:ext cx="1031252" cy="651937"/>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7034" y="290776"/>
            <a:ext cx="11650390" cy="609269"/>
          </a:xfrm>
        </p:spPr>
        <p:txBody>
          <a:bodyPr/>
          <a:lstStyle/>
          <a:p>
            <a:r>
              <a:rPr lang="en-US" b="1" dirty="0"/>
              <a:t>Road to sharing data </a:t>
            </a:r>
            <a:r>
              <a:rPr lang="en-US" dirty="0"/>
              <a:t>safely with anyone</a:t>
            </a:r>
          </a:p>
        </p:txBody>
      </p:sp>
      <p:sp>
        <p:nvSpPr>
          <p:cNvPr id="48" name="Content Placeholder 5"/>
          <p:cNvSpPr txBox="1">
            <a:spLocks/>
          </p:cNvSpPr>
          <p:nvPr/>
        </p:nvSpPr>
        <p:spPr>
          <a:xfrm>
            <a:off x="229373" y="1336591"/>
            <a:ext cx="11094527" cy="517883"/>
          </a:xfrm>
          <a:prstGeom prst="rect">
            <a:avLst/>
          </a:prstGeom>
        </p:spPr>
        <p:txBody>
          <a:bodyPr vert="horz" wrap="square" lIns="146246" tIns="91403" rIns="146246" bIns="91403" rtlCol="0">
            <a:spAutoFit/>
          </a:bodyPr>
          <a:lstStyle>
            <a:lvl1pPr marL="0" indent="0" algn="l" defTabSz="913505" rtl="0" fontAlgn="base">
              <a:lnSpc>
                <a:spcPct val="90000"/>
              </a:lnSpc>
              <a:spcBef>
                <a:spcPct val="20000"/>
              </a:spcBef>
              <a:spcAft>
                <a:spcPct val="0"/>
              </a:spcAft>
              <a:buSzPct val="90000"/>
              <a:buFont typeface="Arial" charset="0"/>
              <a:buNone/>
              <a:defRPr sz="2600" kern="1200">
                <a:gradFill>
                  <a:gsLst>
                    <a:gs pos="1250">
                      <a:schemeClr val="tx1"/>
                    </a:gs>
                    <a:gs pos="100000">
                      <a:schemeClr val="tx1"/>
                    </a:gs>
                  </a:gsLst>
                  <a:lin ang="5400000" scaled="0"/>
                </a:gradFill>
                <a:latin typeface="+mj-lt"/>
                <a:ea typeface="ＭＳ Ｐゴシック" charset="0"/>
                <a:cs typeface="ＭＳ Ｐゴシック" charset="0"/>
              </a:defRPr>
            </a:lvl1pPr>
            <a:lvl2pPr marL="336080" indent="0" algn="l" defTabSz="913505" rtl="0" fontAlgn="base">
              <a:lnSpc>
                <a:spcPct val="90000"/>
              </a:lnSpc>
              <a:spcBef>
                <a:spcPct val="20000"/>
              </a:spcBef>
              <a:spcAft>
                <a:spcPct val="0"/>
              </a:spcAft>
              <a:buSzPct val="90000"/>
              <a:buFont typeface="Arial" charset="0"/>
              <a:buNone/>
              <a:defRPr sz="2353" kern="1200">
                <a:gradFill>
                  <a:gsLst>
                    <a:gs pos="1250">
                      <a:schemeClr val="tx1"/>
                    </a:gs>
                    <a:gs pos="100000">
                      <a:schemeClr val="tx1"/>
                    </a:gs>
                  </a:gsLst>
                  <a:lin ang="5400000" scaled="0"/>
                </a:gradFill>
                <a:latin typeface="+mn-lt"/>
                <a:ea typeface="ＭＳ Ｐゴシック" charset="0"/>
                <a:cs typeface="+mn-cs"/>
              </a:defRPr>
            </a:lvl2pPr>
            <a:lvl3pPr marL="560134"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784187"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1008241"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3143">
              <a:lnSpc>
                <a:spcPts val="2559"/>
              </a:lnSpc>
              <a:spcBef>
                <a:spcPts val="1960"/>
              </a:spcBef>
            </a:pPr>
            <a:r>
              <a:rPr lang="en-US" sz="2799" dirty="0">
                <a:solidFill>
                  <a:schemeClr val="bg1"/>
                </a:solidFill>
                <a:latin typeface="+mn-lt"/>
              </a:rPr>
              <a:t>Share internally, with business partners, and customers</a:t>
            </a:r>
          </a:p>
        </p:txBody>
      </p:sp>
      <p:grpSp>
        <p:nvGrpSpPr>
          <p:cNvPr id="12" name="Group 11"/>
          <p:cNvGrpSpPr/>
          <p:nvPr/>
        </p:nvGrpSpPr>
        <p:grpSpPr>
          <a:xfrm>
            <a:off x="8098757" y="2103004"/>
            <a:ext cx="3405878" cy="4636921"/>
            <a:chOff x="8101151" y="2102469"/>
            <a:chExt cx="3407249" cy="4638787"/>
          </a:xfrm>
        </p:grpSpPr>
        <p:sp>
          <p:nvSpPr>
            <p:cNvPr id="34" name="Freeform 10"/>
            <p:cNvSpPr>
              <a:spLocks/>
            </p:cNvSpPr>
            <p:nvPr/>
          </p:nvSpPr>
          <p:spPr bwMode="auto">
            <a:xfrm>
              <a:off x="8270458" y="3121775"/>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35" name="Text Placeholder 2"/>
            <p:cNvSpPr txBox="1">
              <a:spLocks/>
            </p:cNvSpPr>
            <p:nvPr/>
          </p:nvSpPr>
          <p:spPr>
            <a:xfrm>
              <a:off x="8101151" y="3789957"/>
              <a:ext cx="986475" cy="404380"/>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400" b="0" dirty="0">
                  <a:solidFill>
                    <a:schemeClr val="bg1"/>
                  </a:solidFill>
                  <a:ea typeface="Segoe UI" charset="0"/>
                  <a:cs typeface="Segoe UI" charset="0"/>
                </a:rPr>
                <a:t>Bob</a:t>
              </a:r>
            </a:p>
          </p:txBody>
        </p:sp>
        <p:sp>
          <p:nvSpPr>
            <p:cNvPr id="37" name="Freeform 10"/>
            <p:cNvSpPr>
              <a:spLocks/>
            </p:cNvSpPr>
            <p:nvPr/>
          </p:nvSpPr>
          <p:spPr bwMode="auto">
            <a:xfrm>
              <a:off x="8247784" y="4764142"/>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38" name="Text Placeholder 2"/>
            <p:cNvSpPr txBox="1">
              <a:spLocks/>
            </p:cNvSpPr>
            <p:nvPr/>
          </p:nvSpPr>
          <p:spPr>
            <a:xfrm>
              <a:off x="8101152" y="5438247"/>
              <a:ext cx="986474" cy="404380"/>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400" b="0" dirty="0">
                  <a:solidFill>
                    <a:schemeClr val="bg1"/>
                  </a:solidFill>
                  <a:ea typeface="Segoe UI" charset="0"/>
                  <a:cs typeface="Segoe UI" charset="0"/>
                </a:rPr>
                <a:t>Jane</a:t>
              </a:r>
            </a:p>
          </p:txBody>
        </p:sp>
        <p:pic>
          <p:nvPicPr>
            <p:cNvPr id="44" name="Picture 4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70352" y="2935275"/>
              <a:ext cx="549848" cy="439877"/>
            </a:xfrm>
            <a:prstGeom prst="rect">
              <a:avLst/>
            </a:prstGeom>
          </p:spPr>
        </p:pic>
        <p:pic>
          <p:nvPicPr>
            <p:cNvPr id="45" name="Picture 4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50040" y="4577353"/>
              <a:ext cx="549848" cy="439877"/>
            </a:xfrm>
            <a:prstGeom prst="rect">
              <a:avLst/>
            </a:prstGeom>
          </p:spPr>
        </p:pic>
        <p:grpSp>
          <p:nvGrpSpPr>
            <p:cNvPr id="5" name="Group 4"/>
            <p:cNvGrpSpPr/>
            <p:nvPr/>
          </p:nvGrpSpPr>
          <p:grpSpPr>
            <a:xfrm>
              <a:off x="8924412" y="2102469"/>
              <a:ext cx="2375391" cy="864936"/>
              <a:chOff x="8924412" y="2102469"/>
              <a:chExt cx="2375391" cy="864936"/>
            </a:xfrm>
          </p:grpSpPr>
          <p:grpSp>
            <p:nvGrpSpPr>
              <p:cNvPr id="88" name="Group 87"/>
              <p:cNvGrpSpPr/>
              <p:nvPr/>
            </p:nvGrpSpPr>
            <p:grpSpPr>
              <a:xfrm>
                <a:off x="9254008" y="2339150"/>
                <a:ext cx="284112" cy="392204"/>
                <a:chOff x="12679481" y="-2476193"/>
                <a:chExt cx="7318375" cy="10102850"/>
              </a:xfrm>
              <a:solidFill>
                <a:schemeClr val="bg1"/>
              </a:solidFill>
            </p:grpSpPr>
            <p:sp>
              <p:nvSpPr>
                <p:cNvPr id="89" name="Freeform 47"/>
                <p:cNvSpPr>
                  <a:spLocks noEditPoints="1"/>
                </p:cNvSpPr>
                <p:nvPr/>
              </p:nvSpPr>
              <p:spPr bwMode="auto">
                <a:xfrm>
                  <a:off x="12679481" y="-2476193"/>
                  <a:ext cx="7318375" cy="9794859"/>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rgbClr val="505050"/>
                    </a:solidFill>
                  </a:endParaRPr>
                </a:p>
              </p:txBody>
            </p:sp>
            <p:sp>
              <p:nvSpPr>
                <p:cNvPr id="9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rgbClr val="505050"/>
                    </a:solidFill>
                  </a:endParaRPr>
                </a:p>
              </p:txBody>
            </p:sp>
            <p:sp>
              <p:nvSpPr>
                <p:cNvPr id="9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rgbClr val="505050"/>
                    </a:solidFill>
                  </a:endParaRPr>
                </a:p>
              </p:txBody>
            </p:sp>
          </p:grpSp>
          <p:sp>
            <p:nvSpPr>
              <p:cNvPr id="92" name="Rectangle 91"/>
              <p:cNvSpPr/>
              <p:nvPr/>
            </p:nvSpPr>
            <p:spPr bwMode="auto">
              <a:xfrm>
                <a:off x="9852207" y="2265333"/>
                <a:ext cx="1251679" cy="25670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marL="182773" defTabSz="931924" fontAlgn="base">
                  <a:spcAft>
                    <a:spcPct val="0"/>
                  </a:spcAft>
                </a:pPr>
                <a:r>
                  <a:rPr lang="en-US" sz="1100" kern="0" dirty="0">
                    <a:solidFill>
                      <a:srgbClr val="002050"/>
                    </a:solidFill>
                  </a:rPr>
                  <a:t>Internal user</a:t>
                </a:r>
              </a:p>
            </p:txBody>
          </p:sp>
          <p:sp>
            <p:nvSpPr>
              <p:cNvPr id="93" name="Rectangle 92"/>
              <p:cNvSpPr/>
              <p:nvPr/>
            </p:nvSpPr>
            <p:spPr bwMode="auto">
              <a:xfrm>
                <a:off x="9852207" y="2552504"/>
                <a:ext cx="1251679" cy="25670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390" rIns="0" bIns="0" numCol="1" rtlCol="0" anchor="ctr" anchorCtr="0" compatLnSpc="1">
                <a:prstTxWarp prst="textNoShape">
                  <a:avLst/>
                </a:prstTxWarp>
              </a:bodyPr>
              <a:lstStyle/>
              <a:p>
                <a:pPr marL="182773" defTabSz="931924" fontAlgn="base">
                  <a:spcAft>
                    <a:spcPct val="0"/>
                  </a:spcAft>
                </a:pPr>
                <a:r>
                  <a:rPr lang="en-US" sz="1400" kern="0" dirty="0">
                    <a:solidFill>
                      <a:srgbClr val="002050"/>
                    </a:solidFill>
                  </a:rPr>
                  <a:t>*******</a:t>
                </a:r>
              </a:p>
            </p:txBody>
          </p:sp>
          <p:sp>
            <p:nvSpPr>
              <p:cNvPr id="94" name="Rectangle 93"/>
              <p:cNvSpPr/>
              <p:nvPr/>
            </p:nvSpPr>
            <p:spPr bwMode="auto">
              <a:xfrm>
                <a:off x="8924412" y="2102469"/>
                <a:ext cx="2375391" cy="864936"/>
              </a:xfrm>
              <a:prstGeom prst="rect">
                <a:avLst/>
              </a:prstGeom>
              <a:noFill/>
              <a:ln w="28575" cap="rnd" cmpd="sng">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565" fontAlgn="base">
                  <a:spcBef>
                    <a:spcPct val="0"/>
                  </a:spcBef>
                  <a:spcAft>
                    <a:spcPct val="0"/>
                  </a:spcAft>
                </a:pPr>
                <a:endParaRPr lang="en-US" sz="1960" kern="0" dirty="0">
                  <a:gradFill>
                    <a:gsLst>
                      <a:gs pos="0">
                        <a:srgbClr val="FFFFFF"/>
                      </a:gs>
                      <a:gs pos="100000">
                        <a:srgbClr val="FFFFFF"/>
                      </a:gs>
                    </a:gsLst>
                    <a:lin ang="5400000" scaled="0"/>
                  </a:gradFill>
                </a:endParaRPr>
              </a:p>
            </p:txBody>
          </p:sp>
        </p:grpSp>
        <p:grpSp>
          <p:nvGrpSpPr>
            <p:cNvPr id="4" name="Group 3"/>
            <p:cNvGrpSpPr/>
            <p:nvPr/>
          </p:nvGrpSpPr>
          <p:grpSpPr>
            <a:xfrm>
              <a:off x="8924412" y="5354495"/>
              <a:ext cx="2375391" cy="864936"/>
              <a:chOff x="9048370" y="5354495"/>
              <a:chExt cx="2375391" cy="864936"/>
            </a:xfrm>
          </p:grpSpPr>
          <p:sp>
            <p:nvSpPr>
              <p:cNvPr id="96" name="Freeform 10"/>
              <p:cNvSpPr>
                <a:spLocks/>
              </p:cNvSpPr>
              <p:nvPr/>
            </p:nvSpPr>
            <p:spPr bwMode="auto">
              <a:xfrm>
                <a:off x="9346878" y="5617335"/>
                <a:ext cx="346287" cy="37061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390" tIns="45695" rIns="91390" bIns="45695" numCol="1" anchor="t" anchorCtr="0" compatLnSpc="1">
                <a:prstTxWarp prst="textNoShape">
                  <a:avLst/>
                </a:prstTxWarp>
              </a:bodyPr>
              <a:lstStyle/>
              <a:p>
                <a:pPr defTabSz="913863"/>
                <a:endParaRPr lang="en-US" sz="1799" kern="0">
                  <a:solidFill>
                    <a:srgbClr val="505050"/>
                  </a:solidFill>
                </a:endParaRPr>
              </a:p>
            </p:txBody>
          </p:sp>
          <p:sp>
            <p:nvSpPr>
              <p:cNvPr id="97" name="Rectangle 96"/>
              <p:cNvSpPr/>
              <p:nvPr/>
            </p:nvSpPr>
            <p:spPr bwMode="auto">
              <a:xfrm>
                <a:off x="9976165" y="5526483"/>
                <a:ext cx="1251679" cy="25670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marL="182773" defTabSz="931924" fontAlgn="base">
                  <a:spcAft>
                    <a:spcPct val="0"/>
                  </a:spcAft>
                </a:pPr>
                <a:r>
                  <a:rPr lang="en-US" sz="1100" kern="0" dirty="0">
                    <a:solidFill>
                      <a:srgbClr val="002050"/>
                    </a:solidFill>
                  </a:rPr>
                  <a:t>External user</a:t>
                </a:r>
              </a:p>
            </p:txBody>
          </p:sp>
          <p:sp>
            <p:nvSpPr>
              <p:cNvPr id="98" name="Rectangle 97"/>
              <p:cNvSpPr/>
              <p:nvPr/>
            </p:nvSpPr>
            <p:spPr bwMode="auto">
              <a:xfrm>
                <a:off x="9976165" y="5820356"/>
                <a:ext cx="1251679" cy="25670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390" rIns="0" bIns="0" numCol="1" rtlCol="0" anchor="ctr" anchorCtr="0" compatLnSpc="1">
                <a:prstTxWarp prst="textNoShape">
                  <a:avLst/>
                </a:prstTxWarp>
              </a:bodyPr>
              <a:lstStyle/>
              <a:p>
                <a:pPr marL="182773" defTabSz="931924" fontAlgn="base">
                  <a:spcAft>
                    <a:spcPct val="0"/>
                  </a:spcAft>
                </a:pPr>
                <a:r>
                  <a:rPr lang="en-US" sz="1400" kern="0" dirty="0">
                    <a:solidFill>
                      <a:srgbClr val="002050"/>
                    </a:solidFill>
                  </a:rPr>
                  <a:t>*******</a:t>
                </a:r>
              </a:p>
            </p:txBody>
          </p:sp>
          <p:sp>
            <p:nvSpPr>
              <p:cNvPr id="99" name="Rectangle 98"/>
              <p:cNvSpPr/>
              <p:nvPr/>
            </p:nvSpPr>
            <p:spPr bwMode="auto">
              <a:xfrm>
                <a:off x="9048370" y="5354495"/>
                <a:ext cx="2375391" cy="864936"/>
              </a:xfrm>
              <a:prstGeom prst="rect">
                <a:avLst/>
              </a:prstGeom>
              <a:noFill/>
              <a:ln w="28575" cap="rnd" cmpd="sng">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565" fontAlgn="base">
                  <a:spcBef>
                    <a:spcPct val="0"/>
                  </a:spcBef>
                  <a:spcAft>
                    <a:spcPct val="0"/>
                  </a:spcAft>
                </a:pPr>
                <a:endParaRPr lang="en-US" sz="1960" kern="0" dirty="0">
                  <a:gradFill>
                    <a:gsLst>
                      <a:gs pos="0">
                        <a:srgbClr val="FFFFFF"/>
                      </a:gs>
                      <a:gs pos="100000">
                        <a:srgbClr val="FFFFFF"/>
                      </a:gs>
                    </a:gsLst>
                    <a:lin ang="5400000" scaled="0"/>
                  </a:gradFill>
                </a:endParaRPr>
              </a:p>
            </p:txBody>
          </p:sp>
        </p:grpSp>
        <p:sp>
          <p:nvSpPr>
            <p:cNvPr id="101" name="TextBox 100"/>
            <p:cNvSpPr txBox="1"/>
            <p:nvPr/>
          </p:nvSpPr>
          <p:spPr>
            <a:xfrm>
              <a:off x="9810583" y="3253703"/>
              <a:ext cx="1293160" cy="531737"/>
            </a:xfrm>
            <a:prstGeom prst="rect">
              <a:avLst/>
            </a:prstGeom>
            <a:noFill/>
          </p:spPr>
          <p:txBody>
            <a:bodyPr wrap="square" rtlCol="0">
              <a:spAutoFit/>
            </a:bodyPr>
            <a:lstStyle/>
            <a:p>
              <a:pPr defTabSz="913863">
                <a:defRPr/>
              </a:pPr>
              <a:r>
                <a:rPr lang="en-US" sz="1400" kern="0" dirty="0">
                  <a:solidFill>
                    <a:srgbClr val="FFFFFF"/>
                  </a:solidFill>
                  <a:cs typeface="Segoe UI Light" panose="020B0502040204020203" pitchFamily="34" charset="0"/>
                </a:rPr>
                <a:t>Any device/ </a:t>
              </a:r>
            </a:p>
            <a:p>
              <a:pPr defTabSz="913863">
                <a:defRPr/>
              </a:pPr>
              <a:r>
                <a:rPr lang="en-US" sz="1400" kern="0" dirty="0">
                  <a:solidFill>
                    <a:srgbClr val="FFFFFF"/>
                  </a:solidFill>
                  <a:cs typeface="Segoe UI Light" panose="020B0502040204020203" pitchFamily="34" charset="0"/>
                </a:rPr>
                <a:t>any platform</a:t>
              </a:r>
            </a:p>
          </p:txBody>
        </p:sp>
        <p:grpSp>
          <p:nvGrpSpPr>
            <p:cNvPr id="184" name="Group 183"/>
            <p:cNvGrpSpPr/>
            <p:nvPr/>
          </p:nvGrpSpPr>
          <p:grpSpPr>
            <a:xfrm>
              <a:off x="9356506" y="3956206"/>
              <a:ext cx="2151894" cy="813190"/>
              <a:chOff x="7504112" y="2168525"/>
              <a:chExt cx="3976688" cy="1035050"/>
            </a:xfrm>
          </p:grpSpPr>
          <p:sp>
            <p:nvSpPr>
              <p:cNvPr id="185" name="Freeform 12"/>
              <p:cNvSpPr>
                <a:spLocks/>
              </p:cNvSpPr>
              <p:nvPr/>
            </p:nvSpPr>
            <p:spPr bwMode="auto">
              <a:xfrm>
                <a:off x="7504112" y="2174875"/>
                <a:ext cx="1416050" cy="1019175"/>
              </a:xfrm>
              <a:custGeom>
                <a:avLst/>
                <a:gdLst>
                  <a:gd name="T0" fmla="*/ 0 w 446"/>
                  <a:gd name="T1" fmla="*/ 284 h 318"/>
                  <a:gd name="T2" fmla="*/ 9 w 446"/>
                  <a:gd name="T3" fmla="*/ 293 h 318"/>
                  <a:gd name="T4" fmla="*/ 209 w 446"/>
                  <a:gd name="T5" fmla="*/ 293 h 318"/>
                  <a:gd name="T6" fmla="*/ 202 w 446"/>
                  <a:gd name="T7" fmla="*/ 311 h 318"/>
                  <a:gd name="T8" fmla="*/ 156 w 446"/>
                  <a:gd name="T9" fmla="*/ 311 h 318"/>
                  <a:gd name="T10" fmla="*/ 156 w 446"/>
                  <a:gd name="T11" fmla="*/ 318 h 318"/>
                  <a:gd name="T12" fmla="*/ 288 w 446"/>
                  <a:gd name="T13" fmla="*/ 318 h 318"/>
                  <a:gd name="T14" fmla="*/ 288 w 446"/>
                  <a:gd name="T15" fmla="*/ 311 h 318"/>
                  <a:gd name="T16" fmla="*/ 250 w 446"/>
                  <a:gd name="T17" fmla="*/ 311 h 318"/>
                  <a:gd name="T18" fmla="*/ 243 w 446"/>
                  <a:gd name="T19" fmla="*/ 293 h 318"/>
                  <a:gd name="T20" fmla="*/ 439 w 446"/>
                  <a:gd name="T21" fmla="*/ 293 h 318"/>
                  <a:gd name="T22" fmla="*/ 446 w 446"/>
                  <a:gd name="T23" fmla="*/ 284 h 318"/>
                  <a:gd name="T24" fmla="*/ 446 w 446"/>
                  <a:gd name="T25" fmla="*/ 8 h 318"/>
                  <a:gd name="T26" fmla="*/ 446 w 446"/>
                  <a:gd name="T27" fmla="*/ 8 h 318"/>
                  <a:gd name="T28" fmla="*/ 446 w 446"/>
                  <a:gd name="T29" fmla="*/ 8 h 318"/>
                  <a:gd name="T30" fmla="*/ 439 w 446"/>
                  <a:gd name="T31" fmla="*/ 0 h 318"/>
                  <a:gd name="T32" fmla="*/ 9 w 446"/>
                  <a:gd name="T33" fmla="*/ 0 h 318"/>
                  <a:gd name="T34" fmla="*/ 0 w 446"/>
                  <a:gd name="T35" fmla="*/ 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6" h="318">
                    <a:moveTo>
                      <a:pt x="0" y="284"/>
                    </a:moveTo>
                    <a:cubicBezTo>
                      <a:pt x="0" y="289"/>
                      <a:pt x="4" y="293"/>
                      <a:pt x="9" y="293"/>
                    </a:cubicBezTo>
                    <a:cubicBezTo>
                      <a:pt x="197" y="293"/>
                      <a:pt x="209" y="293"/>
                      <a:pt x="209" y="293"/>
                    </a:cubicBezTo>
                    <a:cubicBezTo>
                      <a:pt x="202" y="311"/>
                      <a:pt x="202" y="311"/>
                      <a:pt x="202" y="311"/>
                    </a:cubicBezTo>
                    <a:cubicBezTo>
                      <a:pt x="164" y="311"/>
                      <a:pt x="156" y="311"/>
                      <a:pt x="156" y="311"/>
                    </a:cubicBezTo>
                    <a:cubicBezTo>
                      <a:pt x="156" y="318"/>
                      <a:pt x="156" y="318"/>
                      <a:pt x="156" y="318"/>
                    </a:cubicBezTo>
                    <a:cubicBezTo>
                      <a:pt x="272" y="318"/>
                      <a:pt x="288" y="318"/>
                      <a:pt x="288" y="318"/>
                    </a:cubicBezTo>
                    <a:cubicBezTo>
                      <a:pt x="288" y="311"/>
                      <a:pt x="288" y="311"/>
                      <a:pt x="288" y="311"/>
                    </a:cubicBezTo>
                    <a:cubicBezTo>
                      <a:pt x="258" y="311"/>
                      <a:pt x="250" y="311"/>
                      <a:pt x="250" y="311"/>
                    </a:cubicBezTo>
                    <a:cubicBezTo>
                      <a:pt x="243" y="293"/>
                      <a:pt x="243" y="293"/>
                      <a:pt x="243" y="293"/>
                    </a:cubicBezTo>
                    <a:cubicBezTo>
                      <a:pt x="427" y="293"/>
                      <a:pt x="439" y="293"/>
                      <a:pt x="439" y="293"/>
                    </a:cubicBezTo>
                    <a:cubicBezTo>
                      <a:pt x="443" y="293"/>
                      <a:pt x="446" y="289"/>
                      <a:pt x="446" y="284"/>
                    </a:cubicBezTo>
                    <a:cubicBezTo>
                      <a:pt x="446" y="8"/>
                      <a:pt x="446" y="8"/>
                      <a:pt x="446" y="8"/>
                    </a:cubicBezTo>
                    <a:cubicBezTo>
                      <a:pt x="446" y="8"/>
                      <a:pt x="446" y="8"/>
                      <a:pt x="446" y="8"/>
                    </a:cubicBezTo>
                    <a:cubicBezTo>
                      <a:pt x="446" y="8"/>
                      <a:pt x="446" y="8"/>
                      <a:pt x="446" y="8"/>
                    </a:cubicBezTo>
                    <a:cubicBezTo>
                      <a:pt x="446" y="3"/>
                      <a:pt x="443" y="0"/>
                      <a:pt x="439" y="0"/>
                    </a:cubicBezTo>
                    <a:cubicBezTo>
                      <a:pt x="33" y="0"/>
                      <a:pt x="9" y="0"/>
                      <a:pt x="9" y="0"/>
                    </a:cubicBezTo>
                    <a:cubicBezTo>
                      <a:pt x="4" y="0"/>
                      <a:pt x="0" y="3"/>
                      <a:pt x="0" y="8"/>
                    </a:cubicBezTo>
                  </a:path>
                </a:pathLst>
              </a:custGeom>
              <a:solidFill>
                <a:srgbClr val="005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86" name="Freeform 13"/>
              <p:cNvSpPr>
                <a:spLocks/>
              </p:cNvSpPr>
              <p:nvPr/>
            </p:nvSpPr>
            <p:spPr bwMode="auto">
              <a:xfrm>
                <a:off x="7535862" y="2271713"/>
                <a:ext cx="1355725" cy="723900"/>
              </a:xfrm>
              <a:custGeom>
                <a:avLst/>
                <a:gdLst>
                  <a:gd name="T0" fmla="*/ 0 w 854"/>
                  <a:gd name="T1" fmla="*/ 0 h 456"/>
                  <a:gd name="T2" fmla="*/ 854 w 854"/>
                  <a:gd name="T3" fmla="*/ 0 h 456"/>
                  <a:gd name="T4" fmla="*/ 854 w 854"/>
                  <a:gd name="T5" fmla="*/ 456 h 456"/>
                  <a:gd name="T6" fmla="*/ 0 w 854"/>
                  <a:gd name="T7" fmla="*/ 456 h 456"/>
                  <a:gd name="T8" fmla="*/ 0 w 854"/>
                  <a:gd name="T9" fmla="*/ 0 h 456"/>
                  <a:gd name="T10" fmla="*/ 24 w 854"/>
                  <a:gd name="T11" fmla="*/ 0 h 456"/>
                  <a:gd name="T12" fmla="*/ 0 w 854"/>
                  <a:gd name="T13" fmla="*/ 0 h 456"/>
                </a:gdLst>
                <a:ahLst/>
                <a:cxnLst>
                  <a:cxn ang="0">
                    <a:pos x="T0" y="T1"/>
                  </a:cxn>
                  <a:cxn ang="0">
                    <a:pos x="T2" y="T3"/>
                  </a:cxn>
                  <a:cxn ang="0">
                    <a:pos x="T4" y="T5"/>
                  </a:cxn>
                  <a:cxn ang="0">
                    <a:pos x="T6" y="T7"/>
                  </a:cxn>
                  <a:cxn ang="0">
                    <a:pos x="T8" y="T9"/>
                  </a:cxn>
                  <a:cxn ang="0">
                    <a:pos x="T10" y="T11"/>
                  </a:cxn>
                  <a:cxn ang="0">
                    <a:pos x="T12" y="T13"/>
                  </a:cxn>
                </a:cxnLst>
                <a:rect l="0" t="0" r="r" b="b"/>
                <a:pathLst>
                  <a:path w="854" h="456">
                    <a:moveTo>
                      <a:pt x="0" y="0"/>
                    </a:moveTo>
                    <a:lnTo>
                      <a:pt x="854" y="0"/>
                    </a:lnTo>
                    <a:lnTo>
                      <a:pt x="854" y="456"/>
                    </a:lnTo>
                    <a:lnTo>
                      <a:pt x="0" y="456"/>
                    </a:lnTo>
                    <a:lnTo>
                      <a:pt x="0" y="0"/>
                    </a:lnTo>
                    <a:lnTo>
                      <a:pt x="24" y="0"/>
                    </a:lnTo>
                    <a:lnTo>
                      <a:pt x="0" y="0"/>
                    </a:lnTo>
                    <a:close/>
                  </a:path>
                </a:pathLst>
              </a:cu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87" name="Freeform 14"/>
              <p:cNvSpPr>
                <a:spLocks/>
              </p:cNvSpPr>
              <p:nvPr/>
            </p:nvSpPr>
            <p:spPr bwMode="auto">
              <a:xfrm>
                <a:off x="10550525" y="2709863"/>
                <a:ext cx="279400" cy="484188"/>
              </a:xfrm>
              <a:custGeom>
                <a:avLst/>
                <a:gdLst>
                  <a:gd name="T0" fmla="*/ 88 w 88"/>
                  <a:gd name="T1" fmla="*/ 145 h 151"/>
                  <a:gd name="T2" fmla="*/ 82 w 88"/>
                  <a:gd name="T3" fmla="*/ 151 h 151"/>
                  <a:gd name="T4" fmla="*/ 5 w 88"/>
                  <a:gd name="T5" fmla="*/ 151 h 151"/>
                  <a:gd name="T6" fmla="*/ 0 w 88"/>
                  <a:gd name="T7" fmla="*/ 145 h 151"/>
                  <a:gd name="T8" fmla="*/ 0 w 88"/>
                  <a:gd name="T9" fmla="*/ 6 h 151"/>
                  <a:gd name="T10" fmla="*/ 5 w 88"/>
                  <a:gd name="T11" fmla="*/ 0 h 151"/>
                  <a:gd name="T12" fmla="*/ 82 w 88"/>
                  <a:gd name="T13" fmla="*/ 0 h 151"/>
                  <a:gd name="T14" fmla="*/ 88 w 88"/>
                  <a:gd name="T15" fmla="*/ 6 h 151"/>
                  <a:gd name="T16" fmla="*/ 88 w 88"/>
                  <a:gd name="T17" fmla="*/ 145 h 151"/>
                  <a:gd name="T18" fmla="*/ 88 w 88"/>
                  <a:gd name="T19" fmla="*/ 14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51">
                    <a:moveTo>
                      <a:pt x="88" y="145"/>
                    </a:moveTo>
                    <a:cubicBezTo>
                      <a:pt x="88" y="148"/>
                      <a:pt x="85" y="151"/>
                      <a:pt x="82" y="151"/>
                    </a:cubicBezTo>
                    <a:cubicBezTo>
                      <a:pt x="5" y="151"/>
                      <a:pt x="5" y="151"/>
                      <a:pt x="5" y="151"/>
                    </a:cubicBezTo>
                    <a:cubicBezTo>
                      <a:pt x="3" y="151"/>
                      <a:pt x="0" y="148"/>
                      <a:pt x="0" y="145"/>
                    </a:cubicBezTo>
                    <a:cubicBezTo>
                      <a:pt x="0" y="6"/>
                      <a:pt x="0" y="6"/>
                      <a:pt x="0" y="6"/>
                    </a:cubicBezTo>
                    <a:cubicBezTo>
                      <a:pt x="0" y="3"/>
                      <a:pt x="3" y="0"/>
                      <a:pt x="5" y="0"/>
                    </a:cubicBezTo>
                    <a:cubicBezTo>
                      <a:pt x="82" y="0"/>
                      <a:pt x="82" y="0"/>
                      <a:pt x="82" y="0"/>
                    </a:cubicBezTo>
                    <a:cubicBezTo>
                      <a:pt x="85" y="0"/>
                      <a:pt x="88" y="3"/>
                      <a:pt x="88" y="6"/>
                    </a:cubicBezTo>
                    <a:cubicBezTo>
                      <a:pt x="88" y="145"/>
                      <a:pt x="88" y="145"/>
                      <a:pt x="88" y="145"/>
                    </a:cubicBezTo>
                    <a:cubicBezTo>
                      <a:pt x="88" y="145"/>
                      <a:pt x="88" y="145"/>
                      <a:pt x="88" y="145"/>
                    </a:cubicBezTo>
                    <a:close/>
                  </a:path>
                </a:pathLst>
              </a:custGeom>
              <a:solidFill>
                <a:srgbClr val="005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88" name="Freeform 15"/>
              <p:cNvSpPr>
                <a:spLocks/>
              </p:cNvSpPr>
              <p:nvPr/>
            </p:nvSpPr>
            <p:spPr bwMode="auto">
              <a:xfrm>
                <a:off x="10575925" y="2738438"/>
                <a:ext cx="225425" cy="377825"/>
              </a:xfrm>
              <a:custGeom>
                <a:avLst/>
                <a:gdLst>
                  <a:gd name="T0" fmla="*/ 0 w 142"/>
                  <a:gd name="T1" fmla="*/ 0 h 238"/>
                  <a:gd name="T2" fmla="*/ 142 w 142"/>
                  <a:gd name="T3" fmla="*/ 0 h 238"/>
                  <a:gd name="T4" fmla="*/ 142 w 142"/>
                  <a:gd name="T5" fmla="*/ 238 h 238"/>
                  <a:gd name="T6" fmla="*/ 0 w 142"/>
                  <a:gd name="T7" fmla="*/ 238 h 238"/>
                  <a:gd name="T8" fmla="*/ 0 w 142"/>
                  <a:gd name="T9" fmla="*/ 0 h 238"/>
                  <a:gd name="T10" fmla="*/ 0 w 142"/>
                  <a:gd name="T11" fmla="*/ 0 h 238"/>
                  <a:gd name="T12" fmla="*/ 0 w 142"/>
                  <a:gd name="T13" fmla="*/ 0 h 238"/>
                </a:gdLst>
                <a:ahLst/>
                <a:cxnLst>
                  <a:cxn ang="0">
                    <a:pos x="T0" y="T1"/>
                  </a:cxn>
                  <a:cxn ang="0">
                    <a:pos x="T2" y="T3"/>
                  </a:cxn>
                  <a:cxn ang="0">
                    <a:pos x="T4" y="T5"/>
                  </a:cxn>
                  <a:cxn ang="0">
                    <a:pos x="T6" y="T7"/>
                  </a:cxn>
                  <a:cxn ang="0">
                    <a:pos x="T8" y="T9"/>
                  </a:cxn>
                  <a:cxn ang="0">
                    <a:pos x="T10" y="T11"/>
                  </a:cxn>
                  <a:cxn ang="0">
                    <a:pos x="T12" y="T13"/>
                  </a:cxn>
                </a:cxnLst>
                <a:rect l="0" t="0" r="r" b="b"/>
                <a:pathLst>
                  <a:path w="142" h="238">
                    <a:moveTo>
                      <a:pt x="0" y="0"/>
                    </a:moveTo>
                    <a:lnTo>
                      <a:pt x="142" y="0"/>
                    </a:lnTo>
                    <a:lnTo>
                      <a:pt x="142" y="238"/>
                    </a:lnTo>
                    <a:lnTo>
                      <a:pt x="0" y="238"/>
                    </a:lnTo>
                    <a:lnTo>
                      <a:pt x="0" y="0"/>
                    </a:lnTo>
                    <a:lnTo>
                      <a:pt x="0" y="0"/>
                    </a:lnTo>
                    <a:lnTo>
                      <a:pt x="0" y="0"/>
                    </a:lnTo>
                    <a:close/>
                  </a:path>
                </a:pathLst>
              </a:cu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89" name="Freeform 16"/>
              <p:cNvSpPr>
                <a:spLocks/>
              </p:cNvSpPr>
              <p:nvPr/>
            </p:nvSpPr>
            <p:spPr bwMode="auto">
              <a:xfrm>
                <a:off x="9583738" y="2741613"/>
                <a:ext cx="754063" cy="430213"/>
              </a:xfrm>
              <a:custGeom>
                <a:avLst/>
                <a:gdLst>
                  <a:gd name="T0" fmla="*/ 0 w 475"/>
                  <a:gd name="T1" fmla="*/ 271 h 271"/>
                  <a:gd name="T2" fmla="*/ 0 w 475"/>
                  <a:gd name="T3" fmla="*/ 0 h 271"/>
                  <a:gd name="T4" fmla="*/ 475 w 475"/>
                  <a:gd name="T5" fmla="*/ 0 h 271"/>
                  <a:gd name="T6" fmla="*/ 475 w 475"/>
                  <a:gd name="T7" fmla="*/ 271 h 271"/>
                  <a:gd name="T8" fmla="*/ 0 w 475"/>
                  <a:gd name="T9" fmla="*/ 271 h 271"/>
                  <a:gd name="T10" fmla="*/ 0 w 475"/>
                  <a:gd name="T11" fmla="*/ 271 h 271"/>
                  <a:gd name="T12" fmla="*/ 0 w 475"/>
                  <a:gd name="T13" fmla="*/ 271 h 271"/>
                </a:gdLst>
                <a:ahLst/>
                <a:cxnLst>
                  <a:cxn ang="0">
                    <a:pos x="T0" y="T1"/>
                  </a:cxn>
                  <a:cxn ang="0">
                    <a:pos x="T2" y="T3"/>
                  </a:cxn>
                  <a:cxn ang="0">
                    <a:pos x="T4" y="T5"/>
                  </a:cxn>
                  <a:cxn ang="0">
                    <a:pos x="T6" y="T7"/>
                  </a:cxn>
                  <a:cxn ang="0">
                    <a:pos x="T8" y="T9"/>
                  </a:cxn>
                  <a:cxn ang="0">
                    <a:pos x="T10" y="T11"/>
                  </a:cxn>
                  <a:cxn ang="0">
                    <a:pos x="T12" y="T13"/>
                  </a:cxn>
                </a:cxnLst>
                <a:rect l="0" t="0" r="r" b="b"/>
                <a:pathLst>
                  <a:path w="475" h="271">
                    <a:moveTo>
                      <a:pt x="0" y="271"/>
                    </a:moveTo>
                    <a:lnTo>
                      <a:pt x="0" y="0"/>
                    </a:lnTo>
                    <a:lnTo>
                      <a:pt x="475" y="0"/>
                    </a:lnTo>
                    <a:lnTo>
                      <a:pt x="475" y="271"/>
                    </a:lnTo>
                    <a:lnTo>
                      <a:pt x="0" y="271"/>
                    </a:lnTo>
                    <a:lnTo>
                      <a:pt x="0" y="271"/>
                    </a:lnTo>
                    <a:lnTo>
                      <a:pt x="0" y="271"/>
                    </a:lnTo>
                    <a:close/>
                  </a:path>
                </a:pathLst>
              </a:cu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0" name="Freeform 18"/>
              <p:cNvSpPr>
                <a:spLocks noEditPoints="1"/>
              </p:cNvSpPr>
              <p:nvPr/>
            </p:nvSpPr>
            <p:spPr bwMode="auto">
              <a:xfrm>
                <a:off x="9567863" y="2708387"/>
                <a:ext cx="785813" cy="465138"/>
              </a:xfrm>
              <a:custGeom>
                <a:avLst/>
                <a:gdLst>
                  <a:gd name="T0" fmla="*/ 240 w 247"/>
                  <a:gd name="T1" fmla="*/ 0 h 145"/>
                  <a:gd name="T2" fmla="*/ 7 w 247"/>
                  <a:gd name="T3" fmla="*/ 0 h 145"/>
                  <a:gd name="T4" fmla="*/ 0 w 247"/>
                  <a:gd name="T5" fmla="*/ 7 h 145"/>
                  <a:gd name="T6" fmla="*/ 0 w 247"/>
                  <a:gd name="T7" fmla="*/ 138 h 145"/>
                  <a:gd name="T8" fmla="*/ 7 w 247"/>
                  <a:gd name="T9" fmla="*/ 145 h 145"/>
                  <a:gd name="T10" fmla="*/ 240 w 247"/>
                  <a:gd name="T11" fmla="*/ 145 h 145"/>
                  <a:gd name="T12" fmla="*/ 247 w 247"/>
                  <a:gd name="T13" fmla="*/ 138 h 145"/>
                  <a:gd name="T14" fmla="*/ 247 w 247"/>
                  <a:gd name="T15" fmla="*/ 7 h 145"/>
                  <a:gd name="T16" fmla="*/ 240 w 247"/>
                  <a:gd name="T17" fmla="*/ 0 h 145"/>
                  <a:gd name="T18" fmla="*/ 234 w 247"/>
                  <a:gd name="T19" fmla="*/ 135 h 145"/>
                  <a:gd name="T20" fmla="*/ 13 w 247"/>
                  <a:gd name="T21" fmla="*/ 135 h 145"/>
                  <a:gd name="T22" fmla="*/ 13 w 247"/>
                  <a:gd name="T23" fmla="*/ 11 h 145"/>
                  <a:gd name="T24" fmla="*/ 234 w 247"/>
                  <a:gd name="T25" fmla="*/ 11 h 145"/>
                  <a:gd name="T26" fmla="*/ 234 w 247"/>
                  <a:gd name="T27" fmla="*/ 1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 h="145">
                    <a:moveTo>
                      <a:pt x="240" y="0"/>
                    </a:moveTo>
                    <a:cubicBezTo>
                      <a:pt x="44" y="0"/>
                      <a:pt x="7" y="0"/>
                      <a:pt x="7" y="0"/>
                    </a:cubicBezTo>
                    <a:cubicBezTo>
                      <a:pt x="2" y="0"/>
                      <a:pt x="0" y="3"/>
                      <a:pt x="0" y="7"/>
                    </a:cubicBezTo>
                    <a:cubicBezTo>
                      <a:pt x="0" y="138"/>
                      <a:pt x="0" y="138"/>
                      <a:pt x="0" y="138"/>
                    </a:cubicBezTo>
                    <a:cubicBezTo>
                      <a:pt x="0" y="142"/>
                      <a:pt x="2" y="145"/>
                      <a:pt x="7" y="145"/>
                    </a:cubicBezTo>
                    <a:cubicBezTo>
                      <a:pt x="202" y="145"/>
                      <a:pt x="240" y="145"/>
                      <a:pt x="240" y="145"/>
                    </a:cubicBezTo>
                    <a:cubicBezTo>
                      <a:pt x="244" y="145"/>
                      <a:pt x="247" y="142"/>
                      <a:pt x="247" y="138"/>
                    </a:cubicBezTo>
                    <a:cubicBezTo>
                      <a:pt x="247" y="7"/>
                      <a:pt x="247" y="7"/>
                      <a:pt x="247" y="7"/>
                    </a:cubicBezTo>
                    <a:cubicBezTo>
                      <a:pt x="247" y="3"/>
                      <a:pt x="244" y="0"/>
                      <a:pt x="240" y="0"/>
                    </a:cubicBezTo>
                    <a:close/>
                    <a:moveTo>
                      <a:pt x="234" y="135"/>
                    </a:moveTo>
                    <a:cubicBezTo>
                      <a:pt x="50" y="135"/>
                      <a:pt x="13" y="135"/>
                      <a:pt x="13" y="135"/>
                    </a:cubicBezTo>
                    <a:cubicBezTo>
                      <a:pt x="13" y="11"/>
                      <a:pt x="13" y="11"/>
                      <a:pt x="13" y="11"/>
                    </a:cubicBezTo>
                    <a:cubicBezTo>
                      <a:pt x="197" y="11"/>
                      <a:pt x="234" y="11"/>
                      <a:pt x="234" y="11"/>
                    </a:cubicBezTo>
                    <a:lnTo>
                      <a:pt x="234" y="135"/>
                    </a:lnTo>
                    <a:close/>
                  </a:path>
                </a:pathLst>
              </a:custGeom>
              <a:solidFill>
                <a:srgbClr val="005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1" name="Freeform 39"/>
              <p:cNvSpPr>
                <a:spLocks/>
              </p:cNvSpPr>
              <p:nvPr/>
            </p:nvSpPr>
            <p:spPr bwMode="auto">
              <a:xfrm>
                <a:off x="11023600" y="2505075"/>
                <a:ext cx="457200" cy="698500"/>
              </a:xfrm>
              <a:custGeom>
                <a:avLst/>
                <a:gdLst>
                  <a:gd name="T0" fmla="*/ 144 w 144"/>
                  <a:gd name="T1" fmla="*/ 216 h 218"/>
                  <a:gd name="T2" fmla="*/ 143 w 144"/>
                  <a:gd name="T3" fmla="*/ 218 h 218"/>
                  <a:gd name="T4" fmla="*/ 1 w 144"/>
                  <a:gd name="T5" fmla="*/ 218 h 218"/>
                  <a:gd name="T6" fmla="*/ 0 w 144"/>
                  <a:gd name="T7" fmla="*/ 216 h 218"/>
                  <a:gd name="T8" fmla="*/ 0 w 144"/>
                  <a:gd name="T9" fmla="*/ 2 h 218"/>
                  <a:gd name="T10" fmla="*/ 1 w 144"/>
                  <a:gd name="T11" fmla="*/ 0 h 218"/>
                  <a:gd name="T12" fmla="*/ 143 w 144"/>
                  <a:gd name="T13" fmla="*/ 0 h 218"/>
                  <a:gd name="T14" fmla="*/ 144 w 144"/>
                  <a:gd name="T15" fmla="*/ 2 h 218"/>
                  <a:gd name="T16" fmla="*/ 144 w 144"/>
                  <a:gd name="T17" fmla="*/ 2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218">
                    <a:moveTo>
                      <a:pt x="144" y="216"/>
                    </a:moveTo>
                    <a:cubicBezTo>
                      <a:pt x="144" y="217"/>
                      <a:pt x="144" y="218"/>
                      <a:pt x="143" y="218"/>
                    </a:cubicBezTo>
                    <a:cubicBezTo>
                      <a:pt x="1" y="218"/>
                      <a:pt x="1" y="218"/>
                      <a:pt x="1" y="218"/>
                    </a:cubicBezTo>
                    <a:cubicBezTo>
                      <a:pt x="0" y="218"/>
                      <a:pt x="0" y="217"/>
                      <a:pt x="0" y="216"/>
                    </a:cubicBezTo>
                    <a:cubicBezTo>
                      <a:pt x="0" y="2"/>
                      <a:pt x="0" y="2"/>
                      <a:pt x="0" y="2"/>
                    </a:cubicBezTo>
                    <a:cubicBezTo>
                      <a:pt x="0" y="1"/>
                      <a:pt x="0" y="0"/>
                      <a:pt x="1" y="0"/>
                    </a:cubicBezTo>
                    <a:cubicBezTo>
                      <a:pt x="143" y="0"/>
                      <a:pt x="143" y="0"/>
                      <a:pt x="143" y="0"/>
                    </a:cubicBezTo>
                    <a:cubicBezTo>
                      <a:pt x="144" y="0"/>
                      <a:pt x="144" y="1"/>
                      <a:pt x="144" y="2"/>
                    </a:cubicBezTo>
                    <a:lnTo>
                      <a:pt x="144" y="216"/>
                    </a:lnTo>
                    <a:close/>
                  </a:path>
                </a:pathLst>
              </a:custGeom>
              <a:solidFill>
                <a:srgbClr val="005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2" name="Freeform 40"/>
              <p:cNvSpPr>
                <a:spLocks/>
              </p:cNvSpPr>
              <p:nvPr/>
            </p:nvSpPr>
            <p:spPr bwMode="auto">
              <a:xfrm>
                <a:off x="11052175" y="2578100"/>
                <a:ext cx="396875" cy="282575"/>
              </a:xfrm>
              <a:custGeom>
                <a:avLst/>
                <a:gdLst>
                  <a:gd name="T0" fmla="*/ 125 w 125"/>
                  <a:gd name="T1" fmla="*/ 86 h 88"/>
                  <a:gd name="T2" fmla="*/ 124 w 125"/>
                  <a:gd name="T3" fmla="*/ 88 h 88"/>
                  <a:gd name="T4" fmla="*/ 2 w 125"/>
                  <a:gd name="T5" fmla="*/ 88 h 88"/>
                  <a:gd name="T6" fmla="*/ 0 w 125"/>
                  <a:gd name="T7" fmla="*/ 86 h 88"/>
                  <a:gd name="T8" fmla="*/ 0 w 125"/>
                  <a:gd name="T9" fmla="*/ 1 h 88"/>
                  <a:gd name="T10" fmla="*/ 2 w 125"/>
                  <a:gd name="T11" fmla="*/ 0 h 88"/>
                  <a:gd name="T12" fmla="*/ 124 w 125"/>
                  <a:gd name="T13" fmla="*/ 0 h 88"/>
                  <a:gd name="T14" fmla="*/ 125 w 125"/>
                  <a:gd name="T15" fmla="*/ 1 h 88"/>
                  <a:gd name="T16" fmla="*/ 125 w 125"/>
                  <a:gd name="T17" fmla="*/ 8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8">
                    <a:moveTo>
                      <a:pt x="125" y="86"/>
                    </a:moveTo>
                    <a:cubicBezTo>
                      <a:pt x="125" y="87"/>
                      <a:pt x="125" y="88"/>
                      <a:pt x="124" y="88"/>
                    </a:cubicBezTo>
                    <a:cubicBezTo>
                      <a:pt x="2" y="88"/>
                      <a:pt x="2" y="88"/>
                      <a:pt x="2" y="88"/>
                    </a:cubicBezTo>
                    <a:cubicBezTo>
                      <a:pt x="1" y="88"/>
                      <a:pt x="0" y="87"/>
                      <a:pt x="0" y="86"/>
                    </a:cubicBezTo>
                    <a:cubicBezTo>
                      <a:pt x="0" y="1"/>
                      <a:pt x="0" y="1"/>
                      <a:pt x="0" y="1"/>
                    </a:cubicBezTo>
                    <a:cubicBezTo>
                      <a:pt x="0" y="1"/>
                      <a:pt x="1" y="0"/>
                      <a:pt x="2" y="0"/>
                    </a:cubicBezTo>
                    <a:cubicBezTo>
                      <a:pt x="124" y="0"/>
                      <a:pt x="124" y="0"/>
                      <a:pt x="124" y="0"/>
                    </a:cubicBezTo>
                    <a:cubicBezTo>
                      <a:pt x="125" y="0"/>
                      <a:pt x="125" y="1"/>
                      <a:pt x="125" y="1"/>
                    </a:cubicBezTo>
                    <a:lnTo>
                      <a:pt x="125" y="86"/>
                    </a:lnTo>
                    <a:close/>
                  </a:path>
                </a:pathLst>
              </a:cu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3" name="Freeform 41"/>
              <p:cNvSpPr>
                <a:spLocks/>
              </p:cNvSpPr>
              <p:nvPr/>
            </p:nvSpPr>
            <p:spPr bwMode="auto">
              <a:xfrm>
                <a:off x="11207750" y="2540000"/>
                <a:ext cx="88900" cy="12700"/>
              </a:xfrm>
              <a:custGeom>
                <a:avLst/>
                <a:gdLst>
                  <a:gd name="T0" fmla="*/ 28 w 28"/>
                  <a:gd name="T1" fmla="*/ 3 h 4"/>
                  <a:gd name="T2" fmla="*/ 26 w 28"/>
                  <a:gd name="T3" fmla="*/ 4 h 4"/>
                  <a:gd name="T4" fmla="*/ 2 w 28"/>
                  <a:gd name="T5" fmla="*/ 4 h 4"/>
                  <a:gd name="T6" fmla="*/ 0 w 28"/>
                  <a:gd name="T7" fmla="*/ 3 h 4"/>
                  <a:gd name="T8" fmla="*/ 0 w 28"/>
                  <a:gd name="T9" fmla="*/ 1 h 4"/>
                  <a:gd name="T10" fmla="*/ 2 w 28"/>
                  <a:gd name="T11" fmla="*/ 0 h 4"/>
                  <a:gd name="T12" fmla="*/ 26 w 28"/>
                  <a:gd name="T13" fmla="*/ 0 h 4"/>
                  <a:gd name="T14" fmla="*/ 28 w 28"/>
                  <a:gd name="T15" fmla="*/ 1 h 4"/>
                  <a:gd name="T16" fmla="*/ 28 w 28"/>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
                    <a:moveTo>
                      <a:pt x="28" y="3"/>
                    </a:moveTo>
                    <a:cubicBezTo>
                      <a:pt x="28" y="4"/>
                      <a:pt x="27" y="4"/>
                      <a:pt x="26" y="4"/>
                    </a:cubicBezTo>
                    <a:cubicBezTo>
                      <a:pt x="2" y="4"/>
                      <a:pt x="2" y="4"/>
                      <a:pt x="2" y="4"/>
                    </a:cubicBezTo>
                    <a:cubicBezTo>
                      <a:pt x="1" y="4"/>
                      <a:pt x="0" y="4"/>
                      <a:pt x="0" y="3"/>
                    </a:cubicBezTo>
                    <a:cubicBezTo>
                      <a:pt x="0" y="1"/>
                      <a:pt x="0" y="1"/>
                      <a:pt x="0" y="1"/>
                    </a:cubicBezTo>
                    <a:cubicBezTo>
                      <a:pt x="0" y="1"/>
                      <a:pt x="1" y="0"/>
                      <a:pt x="2" y="0"/>
                    </a:cubicBezTo>
                    <a:cubicBezTo>
                      <a:pt x="26" y="0"/>
                      <a:pt x="26" y="0"/>
                      <a:pt x="26" y="0"/>
                    </a:cubicBezTo>
                    <a:cubicBezTo>
                      <a:pt x="27" y="0"/>
                      <a:pt x="28" y="1"/>
                      <a:pt x="28" y="1"/>
                    </a:cubicBezTo>
                    <a:lnTo>
                      <a:pt x="28" y="3"/>
                    </a:lnTo>
                    <a:close/>
                  </a:path>
                </a:pathLst>
              </a:cu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4" name="Rectangle 42"/>
              <p:cNvSpPr>
                <a:spLocks noChangeArrowheads="1"/>
              </p:cNvSpPr>
              <p:nvPr/>
            </p:nvSpPr>
            <p:spPr bwMode="auto">
              <a:xfrm>
                <a:off x="11061700" y="296703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5" name="Rectangle 43"/>
              <p:cNvSpPr>
                <a:spLocks noChangeArrowheads="1"/>
              </p:cNvSpPr>
              <p:nvPr/>
            </p:nvSpPr>
            <p:spPr bwMode="auto">
              <a:xfrm>
                <a:off x="11112500" y="296703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6" name="Rectangle 44"/>
              <p:cNvSpPr>
                <a:spLocks noChangeArrowheads="1"/>
              </p:cNvSpPr>
              <p:nvPr/>
            </p:nvSpPr>
            <p:spPr bwMode="auto">
              <a:xfrm>
                <a:off x="11160125" y="296703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7" name="Rectangle 45"/>
              <p:cNvSpPr>
                <a:spLocks noChangeArrowheads="1"/>
              </p:cNvSpPr>
              <p:nvPr/>
            </p:nvSpPr>
            <p:spPr bwMode="auto">
              <a:xfrm>
                <a:off x="11210925" y="296703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8" name="Rectangle 46"/>
              <p:cNvSpPr>
                <a:spLocks noChangeArrowheads="1"/>
              </p:cNvSpPr>
              <p:nvPr/>
            </p:nvSpPr>
            <p:spPr bwMode="auto">
              <a:xfrm>
                <a:off x="11229975" y="2886075"/>
                <a:ext cx="53975" cy="53975"/>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99" name="Rectangle 47"/>
              <p:cNvSpPr>
                <a:spLocks noChangeArrowheads="1"/>
              </p:cNvSpPr>
              <p:nvPr/>
            </p:nvSpPr>
            <p:spPr bwMode="auto">
              <a:xfrm>
                <a:off x="11261725" y="296703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0" name="Rectangle 48"/>
              <p:cNvSpPr>
                <a:spLocks noChangeArrowheads="1"/>
              </p:cNvSpPr>
              <p:nvPr/>
            </p:nvSpPr>
            <p:spPr bwMode="auto">
              <a:xfrm>
                <a:off x="11312525" y="296703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1" name="Rectangle 49"/>
              <p:cNvSpPr>
                <a:spLocks noChangeArrowheads="1"/>
              </p:cNvSpPr>
              <p:nvPr/>
            </p:nvSpPr>
            <p:spPr bwMode="auto">
              <a:xfrm>
                <a:off x="11363325" y="296703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2" name="Rectangle 50"/>
              <p:cNvSpPr>
                <a:spLocks noChangeArrowheads="1"/>
              </p:cNvSpPr>
              <p:nvPr/>
            </p:nvSpPr>
            <p:spPr bwMode="auto">
              <a:xfrm>
                <a:off x="11410950" y="296703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3" name="Rectangle 51"/>
              <p:cNvSpPr>
                <a:spLocks noChangeArrowheads="1"/>
              </p:cNvSpPr>
              <p:nvPr/>
            </p:nvSpPr>
            <p:spPr bwMode="auto">
              <a:xfrm>
                <a:off x="11061700" y="3014663"/>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4" name="Rectangle 52"/>
              <p:cNvSpPr>
                <a:spLocks noChangeArrowheads="1"/>
              </p:cNvSpPr>
              <p:nvPr/>
            </p:nvSpPr>
            <p:spPr bwMode="auto">
              <a:xfrm>
                <a:off x="11112500" y="3014663"/>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5" name="Rectangle 53"/>
              <p:cNvSpPr>
                <a:spLocks noChangeArrowheads="1"/>
              </p:cNvSpPr>
              <p:nvPr/>
            </p:nvSpPr>
            <p:spPr bwMode="auto">
              <a:xfrm>
                <a:off x="11160125" y="3014663"/>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6" name="Rectangle 54"/>
              <p:cNvSpPr>
                <a:spLocks noChangeArrowheads="1"/>
              </p:cNvSpPr>
              <p:nvPr/>
            </p:nvSpPr>
            <p:spPr bwMode="auto">
              <a:xfrm>
                <a:off x="11210925" y="3014663"/>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7" name="Rectangle 55"/>
              <p:cNvSpPr>
                <a:spLocks noChangeArrowheads="1"/>
              </p:cNvSpPr>
              <p:nvPr/>
            </p:nvSpPr>
            <p:spPr bwMode="auto">
              <a:xfrm>
                <a:off x="11261725" y="3014663"/>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8" name="Rectangle 56"/>
              <p:cNvSpPr>
                <a:spLocks noChangeArrowheads="1"/>
              </p:cNvSpPr>
              <p:nvPr/>
            </p:nvSpPr>
            <p:spPr bwMode="auto">
              <a:xfrm>
                <a:off x="11312525" y="3014663"/>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09" name="Rectangle 57"/>
              <p:cNvSpPr>
                <a:spLocks noChangeArrowheads="1"/>
              </p:cNvSpPr>
              <p:nvPr/>
            </p:nvSpPr>
            <p:spPr bwMode="auto">
              <a:xfrm>
                <a:off x="11363325" y="3014663"/>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0" name="Rectangle 58"/>
              <p:cNvSpPr>
                <a:spLocks noChangeArrowheads="1"/>
              </p:cNvSpPr>
              <p:nvPr/>
            </p:nvSpPr>
            <p:spPr bwMode="auto">
              <a:xfrm>
                <a:off x="11410950" y="3014663"/>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1" name="Rectangle 59"/>
              <p:cNvSpPr>
                <a:spLocks noChangeArrowheads="1"/>
              </p:cNvSpPr>
              <p:nvPr/>
            </p:nvSpPr>
            <p:spPr bwMode="auto">
              <a:xfrm>
                <a:off x="11061700" y="306228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2" name="Rectangle 60"/>
              <p:cNvSpPr>
                <a:spLocks noChangeArrowheads="1"/>
              </p:cNvSpPr>
              <p:nvPr/>
            </p:nvSpPr>
            <p:spPr bwMode="auto">
              <a:xfrm>
                <a:off x="11112500" y="306228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3" name="Rectangle 61"/>
              <p:cNvSpPr>
                <a:spLocks noChangeArrowheads="1"/>
              </p:cNvSpPr>
              <p:nvPr/>
            </p:nvSpPr>
            <p:spPr bwMode="auto">
              <a:xfrm>
                <a:off x="11160125" y="306228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4" name="Rectangle 62"/>
              <p:cNvSpPr>
                <a:spLocks noChangeArrowheads="1"/>
              </p:cNvSpPr>
              <p:nvPr/>
            </p:nvSpPr>
            <p:spPr bwMode="auto">
              <a:xfrm>
                <a:off x="11210925" y="306228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5" name="Rectangle 63"/>
              <p:cNvSpPr>
                <a:spLocks noChangeArrowheads="1"/>
              </p:cNvSpPr>
              <p:nvPr/>
            </p:nvSpPr>
            <p:spPr bwMode="auto">
              <a:xfrm>
                <a:off x="11261725" y="306228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6" name="Rectangle 64"/>
              <p:cNvSpPr>
                <a:spLocks noChangeArrowheads="1"/>
              </p:cNvSpPr>
              <p:nvPr/>
            </p:nvSpPr>
            <p:spPr bwMode="auto">
              <a:xfrm>
                <a:off x="11312525" y="306228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7" name="Rectangle 65"/>
              <p:cNvSpPr>
                <a:spLocks noChangeArrowheads="1"/>
              </p:cNvSpPr>
              <p:nvPr/>
            </p:nvSpPr>
            <p:spPr bwMode="auto">
              <a:xfrm>
                <a:off x="11363325" y="306228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8" name="Rectangle 66"/>
              <p:cNvSpPr>
                <a:spLocks noChangeArrowheads="1"/>
              </p:cNvSpPr>
              <p:nvPr/>
            </p:nvSpPr>
            <p:spPr bwMode="auto">
              <a:xfrm>
                <a:off x="11410950" y="3062288"/>
                <a:ext cx="38100" cy="381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19" name="Rectangle 67"/>
              <p:cNvSpPr>
                <a:spLocks noChangeArrowheads="1"/>
              </p:cNvSpPr>
              <p:nvPr/>
            </p:nvSpPr>
            <p:spPr bwMode="auto">
              <a:xfrm>
                <a:off x="11112500" y="3109913"/>
                <a:ext cx="38100" cy="39688"/>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0" name="Rectangle 68"/>
              <p:cNvSpPr>
                <a:spLocks noChangeArrowheads="1"/>
              </p:cNvSpPr>
              <p:nvPr/>
            </p:nvSpPr>
            <p:spPr bwMode="auto">
              <a:xfrm>
                <a:off x="11160125" y="3109913"/>
                <a:ext cx="38100" cy="39688"/>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1" name="Freeform 69"/>
              <p:cNvSpPr>
                <a:spLocks/>
              </p:cNvSpPr>
              <p:nvPr/>
            </p:nvSpPr>
            <p:spPr bwMode="auto">
              <a:xfrm>
                <a:off x="11210925" y="3109913"/>
                <a:ext cx="88900" cy="39688"/>
              </a:xfrm>
              <a:custGeom>
                <a:avLst/>
                <a:gdLst>
                  <a:gd name="T0" fmla="*/ 24 w 56"/>
                  <a:gd name="T1" fmla="*/ 0 h 25"/>
                  <a:gd name="T2" fmla="*/ 2 w 56"/>
                  <a:gd name="T3" fmla="*/ 0 h 25"/>
                  <a:gd name="T4" fmla="*/ 0 w 56"/>
                  <a:gd name="T5" fmla="*/ 0 h 25"/>
                  <a:gd name="T6" fmla="*/ 0 w 56"/>
                  <a:gd name="T7" fmla="*/ 25 h 25"/>
                  <a:gd name="T8" fmla="*/ 2 w 56"/>
                  <a:gd name="T9" fmla="*/ 25 h 25"/>
                  <a:gd name="T10" fmla="*/ 24 w 56"/>
                  <a:gd name="T11" fmla="*/ 25 h 25"/>
                  <a:gd name="T12" fmla="*/ 56 w 56"/>
                  <a:gd name="T13" fmla="*/ 25 h 25"/>
                  <a:gd name="T14" fmla="*/ 56 w 56"/>
                  <a:gd name="T15" fmla="*/ 0 h 25"/>
                  <a:gd name="T16" fmla="*/ 24 w 5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5">
                    <a:moveTo>
                      <a:pt x="24" y="0"/>
                    </a:moveTo>
                    <a:lnTo>
                      <a:pt x="2" y="0"/>
                    </a:lnTo>
                    <a:lnTo>
                      <a:pt x="0" y="0"/>
                    </a:lnTo>
                    <a:lnTo>
                      <a:pt x="0" y="25"/>
                    </a:lnTo>
                    <a:lnTo>
                      <a:pt x="2" y="25"/>
                    </a:lnTo>
                    <a:lnTo>
                      <a:pt x="24" y="25"/>
                    </a:lnTo>
                    <a:lnTo>
                      <a:pt x="56" y="25"/>
                    </a:lnTo>
                    <a:lnTo>
                      <a:pt x="56" y="0"/>
                    </a:lnTo>
                    <a:lnTo>
                      <a:pt x="24" y="0"/>
                    </a:lnTo>
                    <a:close/>
                  </a:path>
                </a:pathLst>
              </a:cu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2" name="Rectangle 70"/>
              <p:cNvSpPr>
                <a:spLocks noChangeArrowheads="1"/>
              </p:cNvSpPr>
              <p:nvPr/>
            </p:nvSpPr>
            <p:spPr bwMode="auto">
              <a:xfrm>
                <a:off x="11312525" y="3109913"/>
                <a:ext cx="38100" cy="39688"/>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3" name="Rectangle 71"/>
              <p:cNvSpPr>
                <a:spLocks noChangeArrowheads="1"/>
              </p:cNvSpPr>
              <p:nvPr/>
            </p:nvSpPr>
            <p:spPr bwMode="auto">
              <a:xfrm>
                <a:off x="11363325" y="3109913"/>
                <a:ext cx="38100" cy="39688"/>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4" name="Freeform 72"/>
              <p:cNvSpPr>
                <a:spLocks/>
              </p:cNvSpPr>
              <p:nvPr/>
            </p:nvSpPr>
            <p:spPr bwMode="auto">
              <a:xfrm>
                <a:off x="9059863" y="2171700"/>
                <a:ext cx="828675" cy="468313"/>
              </a:xfrm>
              <a:custGeom>
                <a:avLst/>
                <a:gdLst>
                  <a:gd name="T0" fmla="*/ 261 w 261"/>
                  <a:gd name="T1" fmla="*/ 136 h 146"/>
                  <a:gd name="T2" fmla="*/ 252 w 261"/>
                  <a:gd name="T3" fmla="*/ 146 h 146"/>
                  <a:gd name="T4" fmla="*/ 9 w 261"/>
                  <a:gd name="T5" fmla="*/ 146 h 146"/>
                  <a:gd name="T6" fmla="*/ 0 w 261"/>
                  <a:gd name="T7" fmla="*/ 136 h 146"/>
                  <a:gd name="T8" fmla="*/ 0 w 261"/>
                  <a:gd name="T9" fmla="*/ 10 h 146"/>
                  <a:gd name="T10" fmla="*/ 9 w 261"/>
                  <a:gd name="T11" fmla="*/ 0 h 146"/>
                  <a:gd name="T12" fmla="*/ 252 w 261"/>
                  <a:gd name="T13" fmla="*/ 0 h 146"/>
                  <a:gd name="T14" fmla="*/ 261 w 261"/>
                  <a:gd name="T15" fmla="*/ 10 h 146"/>
                  <a:gd name="T16" fmla="*/ 261 w 261"/>
                  <a:gd name="T17"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146">
                    <a:moveTo>
                      <a:pt x="261" y="136"/>
                    </a:moveTo>
                    <a:cubicBezTo>
                      <a:pt x="261" y="141"/>
                      <a:pt x="257" y="146"/>
                      <a:pt x="252" y="146"/>
                    </a:cubicBezTo>
                    <a:cubicBezTo>
                      <a:pt x="9" y="146"/>
                      <a:pt x="9" y="146"/>
                      <a:pt x="9" y="146"/>
                    </a:cubicBezTo>
                    <a:cubicBezTo>
                      <a:pt x="4" y="146"/>
                      <a:pt x="0" y="141"/>
                      <a:pt x="0" y="136"/>
                    </a:cubicBezTo>
                    <a:cubicBezTo>
                      <a:pt x="0" y="10"/>
                      <a:pt x="0" y="10"/>
                      <a:pt x="0" y="10"/>
                    </a:cubicBezTo>
                    <a:cubicBezTo>
                      <a:pt x="0" y="4"/>
                      <a:pt x="4" y="0"/>
                      <a:pt x="9" y="0"/>
                    </a:cubicBezTo>
                    <a:cubicBezTo>
                      <a:pt x="252" y="0"/>
                      <a:pt x="252" y="0"/>
                      <a:pt x="252" y="0"/>
                    </a:cubicBezTo>
                    <a:cubicBezTo>
                      <a:pt x="257" y="0"/>
                      <a:pt x="261" y="4"/>
                      <a:pt x="261" y="10"/>
                    </a:cubicBezTo>
                    <a:lnTo>
                      <a:pt x="261" y="136"/>
                    </a:lnTo>
                    <a:close/>
                  </a:path>
                </a:pathLst>
              </a:custGeom>
              <a:solidFill>
                <a:srgbClr val="005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5" name="Freeform 73"/>
              <p:cNvSpPr>
                <a:spLocks/>
              </p:cNvSpPr>
              <p:nvPr/>
            </p:nvSpPr>
            <p:spPr bwMode="auto">
              <a:xfrm>
                <a:off x="9148763" y="2219325"/>
                <a:ext cx="650875" cy="368300"/>
              </a:xfrm>
              <a:custGeom>
                <a:avLst/>
                <a:gdLst>
                  <a:gd name="T0" fmla="*/ 205 w 205"/>
                  <a:gd name="T1" fmla="*/ 113 h 115"/>
                  <a:gd name="T2" fmla="*/ 204 w 205"/>
                  <a:gd name="T3" fmla="*/ 115 h 115"/>
                  <a:gd name="T4" fmla="*/ 2 w 205"/>
                  <a:gd name="T5" fmla="*/ 115 h 115"/>
                  <a:gd name="T6" fmla="*/ 0 w 205"/>
                  <a:gd name="T7" fmla="*/ 113 h 115"/>
                  <a:gd name="T8" fmla="*/ 0 w 205"/>
                  <a:gd name="T9" fmla="*/ 2 h 115"/>
                  <a:gd name="T10" fmla="*/ 2 w 205"/>
                  <a:gd name="T11" fmla="*/ 0 h 115"/>
                  <a:gd name="T12" fmla="*/ 204 w 205"/>
                  <a:gd name="T13" fmla="*/ 0 h 115"/>
                  <a:gd name="T14" fmla="*/ 205 w 205"/>
                  <a:gd name="T15" fmla="*/ 2 h 115"/>
                  <a:gd name="T16" fmla="*/ 205 w 205"/>
                  <a:gd name="T17" fmla="*/ 1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15">
                    <a:moveTo>
                      <a:pt x="205" y="113"/>
                    </a:moveTo>
                    <a:cubicBezTo>
                      <a:pt x="205" y="114"/>
                      <a:pt x="204" y="115"/>
                      <a:pt x="204" y="115"/>
                    </a:cubicBezTo>
                    <a:cubicBezTo>
                      <a:pt x="2" y="115"/>
                      <a:pt x="2" y="115"/>
                      <a:pt x="2" y="115"/>
                    </a:cubicBezTo>
                    <a:cubicBezTo>
                      <a:pt x="1" y="115"/>
                      <a:pt x="0" y="114"/>
                      <a:pt x="0" y="113"/>
                    </a:cubicBezTo>
                    <a:cubicBezTo>
                      <a:pt x="0" y="2"/>
                      <a:pt x="0" y="2"/>
                      <a:pt x="0" y="2"/>
                    </a:cubicBezTo>
                    <a:cubicBezTo>
                      <a:pt x="0" y="1"/>
                      <a:pt x="1" y="0"/>
                      <a:pt x="2" y="0"/>
                    </a:cubicBezTo>
                    <a:cubicBezTo>
                      <a:pt x="204" y="0"/>
                      <a:pt x="204" y="0"/>
                      <a:pt x="204" y="0"/>
                    </a:cubicBezTo>
                    <a:cubicBezTo>
                      <a:pt x="204" y="0"/>
                      <a:pt x="205" y="1"/>
                      <a:pt x="205" y="2"/>
                    </a:cubicBezTo>
                    <a:lnTo>
                      <a:pt x="205" y="113"/>
                    </a:lnTo>
                    <a:close/>
                  </a:path>
                </a:pathLst>
              </a:cu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6" name="Rectangle 78"/>
              <p:cNvSpPr>
                <a:spLocks noChangeArrowheads="1"/>
              </p:cNvSpPr>
              <p:nvPr/>
            </p:nvSpPr>
            <p:spPr bwMode="auto">
              <a:xfrm>
                <a:off x="10896600" y="2171700"/>
                <a:ext cx="387350" cy="223838"/>
              </a:xfrm>
              <a:prstGeom prst="rect">
                <a:avLst/>
              </a:prstGeom>
              <a:solidFill>
                <a:srgbClr val="0056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7" name="Rectangle 79"/>
              <p:cNvSpPr>
                <a:spLocks noChangeArrowheads="1"/>
              </p:cNvSpPr>
              <p:nvPr/>
            </p:nvSpPr>
            <p:spPr bwMode="auto">
              <a:xfrm>
                <a:off x="10947400" y="2200275"/>
                <a:ext cx="285750" cy="166688"/>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8" name="Freeform 84"/>
              <p:cNvSpPr>
                <a:spLocks/>
              </p:cNvSpPr>
              <p:nvPr/>
            </p:nvSpPr>
            <p:spPr bwMode="auto">
              <a:xfrm>
                <a:off x="10075863" y="2168525"/>
                <a:ext cx="706438" cy="387350"/>
              </a:xfrm>
              <a:custGeom>
                <a:avLst/>
                <a:gdLst>
                  <a:gd name="T0" fmla="*/ 7 w 222"/>
                  <a:gd name="T1" fmla="*/ 121 h 121"/>
                  <a:gd name="T2" fmla="*/ 215 w 222"/>
                  <a:gd name="T3" fmla="*/ 121 h 121"/>
                  <a:gd name="T4" fmla="*/ 222 w 222"/>
                  <a:gd name="T5" fmla="*/ 114 h 121"/>
                  <a:gd name="T6" fmla="*/ 222 w 222"/>
                  <a:gd name="T7" fmla="*/ 6 h 121"/>
                  <a:gd name="T8" fmla="*/ 215 w 222"/>
                  <a:gd name="T9" fmla="*/ 0 h 121"/>
                  <a:gd name="T10" fmla="*/ 7 w 222"/>
                  <a:gd name="T11" fmla="*/ 0 h 121"/>
                  <a:gd name="T12" fmla="*/ 0 w 222"/>
                  <a:gd name="T13" fmla="*/ 6 h 121"/>
                  <a:gd name="T14" fmla="*/ 0 w 222"/>
                  <a:gd name="T15" fmla="*/ 114 h 121"/>
                  <a:gd name="T16" fmla="*/ 7 w 222"/>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21">
                    <a:moveTo>
                      <a:pt x="7" y="121"/>
                    </a:moveTo>
                    <a:cubicBezTo>
                      <a:pt x="7" y="121"/>
                      <a:pt x="31" y="121"/>
                      <a:pt x="215" y="121"/>
                    </a:cubicBezTo>
                    <a:cubicBezTo>
                      <a:pt x="219" y="121"/>
                      <a:pt x="222" y="118"/>
                      <a:pt x="222" y="114"/>
                    </a:cubicBezTo>
                    <a:cubicBezTo>
                      <a:pt x="222" y="111"/>
                      <a:pt x="222" y="92"/>
                      <a:pt x="222" y="6"/>
                    </a:cubicBezTo>
                    <a:cubicBezTo>
                      <a:pt x="222" y="3"/>
                      <a:pt x="219" y="0"/>
                      <a:pt x="215" y="0"/>
                    </a:cubicBezTo>
                    <a:cubicBezTo>
                      <a:pt x="215" y="0"/>
                      <a:pt x="191" y="0"/>
                      <a:pt x="7" y="0"/>
                    </a:cubicBezTo>
                    <a:cubicBezTo>
                      <a:pt x="4" y="0"/>
                      <a:pt x="0" y="3"/>
                      <a:pt x="0" y="6"/>
                    </a:cubicBezTo>
                    <a:cubicBezTo>
                      <a:pt x="0" y="10"/>
                      <a:pt x="0" y="28"/>
                      <a:pt x="0" y="114"/>
                    </a:cubicBezTo>
                    <a:cubicBezTo>
                      <a:pt x="0" y="118"/>
                      <a:pt x="4" y="121"/>
                      <a:pt x="7" y="121"/>
                    </a:cubicBezTo>
                    <a:close/>
                  </a:path>
                </a:pathLst>
              </a:custGeom>
              <a:solidFill>
                <a:srgbClr val="005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29" name="Freeform 85"/>
              <p:cNvSpPr>
                <a:spLocks/>
              </p:cNvSpPr>
              <p:nvPr/>
            </p:nvSpPr>
            <p:spPr bwMode="auto">
              <a:xfrm>
                <a:off x="10012363" y="2581275"/>
                <a:ext cx="836613" cy="49213"/>
              </a:xfrm>
              <a:custGeom>
                <a:avLst/>
                <a:gdLst>
                  <a:gd name="T0" fmla="*/ 0 w 527"/>
                  <a:gd name="T1" fmla="*/ 0 h 31"/>
                  <a:gd name="T2" fmla="*/ 8 w 527"/>
                  <a:gd name="T3" fmla="*/ 31 h 31"/>
                  <a:gd name="T4" fmla="*/ 519 w 527"/>
                  <a:gd name="T5" fmla="*/ 31 h 31"/>
                  <a:gd name="T6" fmla="*/ 527 w 527"/>
                  <a:gd name="T7" fmla="*/ 0 h 31"/>
                  <a:gd name="T8" fmla="*/ 0 w 527"/>
                  <a:gd name="T9" fmla="*/ 0 h 31"/>
                </a:gdLst>
                <a:ahLst/>
                <a:cxnLst>
                  <a:cxn ang="0">
                    <a:pos x="T0" y="T1"/>
                  </a:cxn>
                  <a:cxn ang="0">
                    <a:pos x="T2" y="T3"/>
                  </a:cxn>
                  <a:cxn ang="0">
                    <a:pos x="T4" y="T5"/>
                  </a:cxn>
                  <a:cxn ang="0">
                    <a:pos x="T6" y="T7"/>
                  </a:cxn>
                  <a:cxn ang="0">
                    <a:pos x="T8" y="T9"/>
                  </a:cxn>
                </a:cxnLst>
                <a:rect l="0" t="0" r="r" b="b"/>
                <a:pathLst>
                  <a:path w="527" h="31">
                    <a:moveTo>
                      <a:pt x="0" y="0"/>
                    </a:moveTo>
                    <a:lnTo>
                      <a:pt x="8" y="31"/>
                    </a:lnTo>
                    <a:lnTo>
                      <a:pt x="519" y="31"/>
                    </a:lnTo>
                    <a:lnTo>
                      <a:pt x="527" y="0"/>
                    </a:lnTo>
                    <a:lnTo>
                      <a:pt x="0" y="0"/>
                    </a:lnTo>
                    <a:close/>
                  </a:path>
                </a:pathLst>
              </a:custGeom>
              <a:solidFill>
                <a:srgbClr val="005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0" name="Rectangle 86"/>
              <p:cNvSpPr>
                <a:spLocks noChangeArrowheads="1"/>
              </p:cNvSpPr>
              <p:nvPr/>
            </p:nvSpPr>
            <p:spPr bwMode="auto">
              <a:xfrm>
                <a:off x="10113963" y="2203450"/>
                <a:ext cx="639763" cy="304800"/>
              </a:xfrm>
              <a:prstGeom prst="rect">
                <a:avLst/>
              </a:prstGeom>
              <a:solidFill>
                <a:srgbClr val="44B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1" name="Rectangle 87"/>
              <p:cNvSpPr>
                <a:spLocks noChangeArrowheads="1"/>
              </p:cNvSpPr>
              <p:nvPr/>
            </p:nvSpPr>
            <p:spPr bwMode="auto">
              <a:xfrm>
                <a:off x="8008937" y="2430463"/>
                <a:ext cx="187325" cy="196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2" name="Rectangle 88"/>
              <p:cNvSpPr>
                <a:spLocks noChangeArrowheads="1"/>
              </p:cNvSpPr>
              <p:nvPr/>
            </p:nvSpPr>
            <p:spPr bwMode="auto">
              <a:xfrm>
                <a:off x="8224837" y="2430463"/>
                <a:ext cx="193675" cy="196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3" name="Rectangle 89"/>
              <p:cNvSpPr>
                <a:spLocks noChangeArrowheads="1"/>
              </p:cNvSpPr>
              <p:nvPr/>
            </p:nvSpPr>
            <p:spPr bwMode="auto">
              <a:xfrm>
                <a:off x="8008937" y="2652713"/>
                <a:ext cx="187325" cy="192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4" name="Rectangle 90"/>
              <p:cNvSpPr>
                <a:spLocks noChangeArrowheads="1"/>
              </p:cNvSpPr>
              <p:nvPr/>
            </p:nvSpPr>
            <p:spPr bwMode="auto">
              <a:xfrm>
                <a:off x="8224837" y="2652713"/>
                <a:ext cx="193675" cy="192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5" name="Freeform 97"/>
              <p:cNvSpPr>
                <a:spLocks/>
              </p:cNvSpPr>
              <p:nvPr/>
            </p:nvSpPr>
            <p:spPr bwMode="auto">
              <a:xfrm>
                <a:off x="9131300" y="2936875"/>
                <a:ext cx="371475" cy="212725"/>
              </a:xfrm>
              <a:custGeom>
                <a:avLst/>
                <a:gdLst>
                  <a:gd name="T0" fmla="*/ 0 w 234"/>
                  <a:gd name="T1" fmla="*/ 109 h 134"/>
                  <a:gd name="T2" fmla="*/ 0 w 234"/>
                  <a:gd name="T3" fmla="*/ 23 h 134"/>
                  <a:gd name="T4" fmla="*/ 22 w 234"/>
                  <a:gd name="T5" fmla="*/ 0 h 134"/>
                  <a:gd name="T6" fmla="*/ 234 w 234"/>
                  <a:gd name="T7" fmla="*/ 0 h 134"/>
                  <a:gd name="T8" fmla="*/ 234 w 234"/>
                  <a:gd name="T9" fmla="*/ 134 h 134"/>
                  <a:gd name="T10" fmla="*/ 22 w 234"/>
                  <a:gd name="T11" fmla="*/ 134 h 134"/>
                  <a:gd name="T12" fmla="*/ 0 w 234"/>
                  <a:gd name="T13" fmla="*/ 109 h 134"/>
                  <a:gd name="T14" fmla="*/ 0 w 234"/>
                  <a:gd name="T15" fmla="*/ 109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134">
                    <a:moveTo>
                      <a:pt x="0" y="109"/>
                    </a:moveTo>
                    <a:lnTo>
                      <a:pt x="0" y="23"/>
                    </a:lnTo>
                    <a:lnTo>
                      <a:pt x="22" y="0"/>
                    </a:lnTo>
                    <a:lnTo>
                      <a:pt x="234" y="0"/>
                    </a:lnTo>
                    <a:lnTo>
                      <a:pt x="234" y="134"/>
                    </a:lnTo>
                    <a:lnTo>
                      <a:pt x="22" y="134"/>
                    </a:lnTo>
                    <a:lnTo>
                      <a:pt x="0" y="109"/>
                    </a:lnTo>
                    <a:lnTo>
                      <a:pt x="0" y="109"/>
                    </a:lnTo>
                    <a:close/>
                  </a:path>
                </a:pathLst>
              </a:cu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6" name="Freeform 98"/>
              <p:cNvSpPr>
                <a:spLocks/>
              </p:cNvSpPr>
              <p:nvPr/>
            </p:nvSpPr>
            <p:spPr bwMode="auto">
              <a:xfrm>
                <a:off x="9121775" y="2936875"/>
                <a:ext cx="371475" cy="212725"/>
              </a:xfrm>
              <a:custGeom>
                <a:avLst/>
                <a:gdLst>
                  <a:gd name="T0" fmla="*/ 0 w 234"/>
                  <a:gd name="T1" fmla="*/ 109 h 134"/>
                  <a:gd name="T2" fmla="*/ 0 w 234"/>
                  <a:gd name="T3" fmla="*/ 23 h 134"/>
                  <a:gd name="T4" fmla="*/ 20 w 234"/>
                  <a:gd name="T5" fmla="*/ 0 h 134"/>
                  <a:gd name="T6" fmla="*/ 234 w 234"/>
                  <a:gd name="T7" fmla="*/ 0 h 134"/>
                  <a:gd name="T8" fmla="*/ 234 w 234"/>
                  <a:gd name="T9" fmla="*/ 134 h 134"/>
                  <a:gd name="T10" fmla="*/ 22 w 234"/>
                  <a:gd name="T11" fmla="*/ 134 h 134"/>
                  <a:gd name="T12" fmla="*/ 0 w 234"/>
                  <a:gd name="T13" fmla="*/ 109 h 134"/>
                  <a:gd name="T14" fmla="*/ 0 w 234"/>
                  <a:gd name="T15" fmla="*/ 109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134">
                    <a:moveTo>
                      <a:pt x="0" y="109"/>
                    </a:moveTo>
                    <a:lnTo>
                      <a:pt x="0" y="23"/>
                    </a:lnTo>
                    <a:lnTo>
                      <a:pt x="20" y="0"/>
                    </a:lnTo>
                    <a:lnTo>
                      <a:pt x="234" y="0"/>
                    </a:lnTo>
                    <a:lnTo>
                      <a:pt x="234" y="134"/>
                    </a:lnTo>
                    <a:lnTo>
                      <a:pt x="22" y="134"/>
                    </a:lnTo>
                    <a:lnTo>
                      <a:pt x="0" y="109"/>
                    </a:lnTo>
                    <a:lnTo>
                      <a:pt x="0" y="109"/>
                    </a:lnTo>
                    <a:close/>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7" name="Freeform 99"/>
              <p:cNvSpPr>
                <a:spLocks noEditPoints="1"/>
              </p:cNvSpPr>
              <p:nvPr/>
            </p:nvSpPr>
            <p:spPr bwMode="auto">
              <a:xfrm>
                <a:off x="9112250" y="2921000"/>
                <a:ext cx="412750" cy="247650"/>
              </a:xfrm>
              <a:custGeom>
                <a:avLst/>
                <a:gdLst>
                  <a:gd name="T0" fmla="*/ 110 w 130"/>
                  <a:gd name="T1" fmla="*/ 7 h 77"/>
                  <a:gd name="T2" fmla="*/ 20 w 130"/>
                  <a:gd name="T3" fmla="*/ 7 h 77"/>
                  <a:gd name="T4" fmla="*/ 20 w 130"/>
                  <a:gd name="T5" fmla="*/ 69 h 77"/>
                  <a:gd name="T6" fmla="*/ 110 w 130"/>
                  <a:gd name="T7" fmla="*/ 69 h 77"/>
                  <a:gd name="T8" fmla="*/ 110 w 130"/>
                  <a:gd name="T9" fmla="*/ 7 h 77"/>
                  <a:gd name="T10" fmla="*/ 130 w 130"/>
                  <a:gd name="T11" fmla="*/ 13 h 77"/>
                  <a:gd name="T12" fmla="*/ 130 w 130"/>
                  <a:gd name="T13" fmla="*/ 64 h 77"/>
                  <a:gd name="T14" fmla="*/ 119 w 130"/>
                  <a:gd name="T15" fmla="*/ 77 h 77"/>
                  <a:gd name="T16" fmla="*/ 11 w 130"/>
                  <a:gd name="T17" fmla="*/ 77 h 77"/>
                  <a:gd name="T18" fmla="*/ 0 w 130"/>
                  <a:gd name="T19" fmla="*/ 64 h 77"/>
                  <a:gd name="T20" fmla="*/ 0 w 130"/>
                  <a:gd name="T21" fmla="*/ 13 h 77"/>
                  <a:gd name="T22" fmla="*/ 11 w 130"/>
                  <a:gd name="T23" fmla="*/ 0 h 77"/>
                  <a:gd name="T24" fmla="*/ 119 w 130"/>
                  <a:gd name="T25" fmla="*/ 0 h 77"/>
                  <a:gd name="T26" fmla="*/ 130 w 130"/>
                  <a:gd name="T27" fmla="*/ 1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7">
                    <a:moveTo>
                      <a:pt x="110" y="7"/>
                    </a:moveTo>
                    <a:cubicBezTo>
                      <a:pt x="26" y="7"/>
                      <a:pt x="20" y="7"/>
                      <a:pt x="20" y="7"/>
                    </a:cubicBezTo>
                    <a:cubicBezTo>
                      <a:pt x="20" y="69"/>
                      <a:pt x="20" y="69"/>
                      <a:pt x="20" y="69"/>
                    </a:cubicBezTo>
                    <a:cubicBezTo>
                      <a:pt x="104" y="69"/>
                      <a:pt x="110" y="69"/>
                      <a:pt x="110" y="69"/>
                    </a:cubicBezTo>
                    <a:cubicBezTo>
                      <a:pt x="110" y="7"/>
                      <a:pt x="110" y="7"/>
                      <a:pt x="110" y="7"/>
                    </a:cubicBezTo>
                    <a:close/>
                    <a:moveTo>
                      <a:pt x="130" y="13"/>
                    </a:moveTo>
                    <a:cubicBezTo>
                      <a:pt x="130" y="64"/>
                      <a:pt x="130" y="64"/>
                      <a:pt x="130" y="64"/>
                    </a:cubicBezTo>
                    <a:cubicBezTo>
                      <a:pt x="130" y="71"/>
                      <a:pt x="125" y="77"/>
                      <a:pt x="119" y="77"/>
                    </a:cubicBezTo>
                    <a:cubicBezTo>
                      <a:pt x="21" y="77"/>
                      <a:pt x="11" y="77"/>
                      <a:pt x="11" y="77"/>
                    </a:cubicBezTo>
                    <a:cubicBezTo>
                      <a:pt x="5" y="77"/>
                      <a:pt x="0" y="71"/>
                      <a:pt x="0" y="64"/>
                    </a:cubicBezTo>
                    <a:cubicBezTo>
                      <a:pt x="0" y="13"/>
                      <a:pt x="0" y="13"/>
                      <a:pt x="0" y="13"/>
                    </a:cubicBezTo>
                    <a:cubicBezTo>
                      <a:pt x="0" y="6"/>
                      <a:pt x="5" y="0"/>
                      <a:pt x="11" y="0"/>
                    </a:cubicBezTo>
                    <a:cubicBezTo>
                      <a:pt x="109" y="0"/>
                      <a:pt x="119" y="0"/>
                      <a:pt x="119" y="0"/>
                    </a:cubicBezTo>
                    <a:cubicBezTo>
                      <a:pt x="125" y="0"/>
                      <a:pt x="130" y="6"/>
                      <a:pt x="130" y="13"/>
                    </a:cubicBezTo>
                    <a:close/>
                  </a:path>
                </a:pathLst>
              </a:custGeom>
              <a:solidFill>
                <a:srgbClr val="005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8" name="Oval 101"/>
              <p:cNvSpPr>
                <a:spLocks noChangeArrowheads="1"/>
              </p:cNvSpPr>
              <p:nvPr/>
            </p:nvSpPr>
            <p:spPr bwMode="auto">
              <a:xfrm>
                <a:off x="9477375" y="3030538"/>
                <a:ext cx="31750" cy="38100"/>
              </a:xfrm>
              <a:prstGeom prst="ellipse">
                <a:avLst/>
              </a:prstGeom>
              <a:solidFill>
                <a:srgbClr val="44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39" name="Rectangle 127"/>
              <p:cNvSpPr>
                <a:spLocks noChangeArrowheads="1"/>
              </p:cNvSpPr>
              <p:nvPr/>
            </p:nvSpPr>
            <p:spPr bwMode="auto">
              <a:xfrm>
                <a:off x="10353675" y="2257425"/>
                <a:ext cx="85725" cy="90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0" name="Rectangle 128"/>
              <p:cNvSpPr>
                <a:spLocks noChangeArrowheads="1"/>
              </p:cNvSpPr>
              <p:nvPr/>
            </p:nvSpPr>
            <p:spPr bwMode="auto">
              <a:xfrm>
                <a:off x="10452100" y="2257425"/>
                <a:ext cx="88900" cy="90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1" name="Rectangle 129"/>
              <p:cNvSpPr>
                <a:spLocks noChangeArrowheads="1"/>
              </p:cNvSpPr>
              <p:nvPr/>
            </p:nvSpPr>
            <p:spPr bwMode="auto">
              <a:xfrm>
                <a:off x="10353675" y="2360613"/>
                <a:ext cx="85725" cy="90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2" name="Rectangle 130"/>
              <p:cNvSpPr>
                <a:spLocks noChangeArrowheads="1"/>
              </p:cNvSpPr>
              <p:nvPr/>
            </p:nvSpPr>
            <p:spPr bwMode="auto">
              <a:xfrm>
                <a:off x="10452100" y="2360613"/>
                <a:ext cx="88900" cy="90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4" name="Freeform 135"/>
              <p:cNvSpPr>
                <a:spLocks/>
              </p:cNvSpPr>
              <p:nvPr/>
            </p:nvSpPr>
            <p:spPr bwMode="auto">
              <a:xfrm>
                <a:off x="11195050" y="2690813"/>
                <a:ext cx="111125" cy="138113"/>
              </a:xfrm>
              <a:custGeom>
                <a:avLst/>
                <a:gdLst>
                  <a:gd name="T0" fmla="*/ 18 w 35"/>
                  <a:gd name="T1" fmla="*/ 0 h 43"/>
                  <a:gd name="T2" fmla="*/ 35 w 35"/>
                  <a:gd name="T3" fmla="*/ 0 h 43"/>
                  <a:gd name="T4" fmla="*/ 35 w 35"/>
                  <a:gd name="T5" fmla="*/ 1 h 43"/>
                  <a:gd name="T6" fmla="*/ 35 w 35"/>
                  <a:gd name="T7" fmla="*/ 25 h 43"/>
                  <a:gd name="T8" fmla="*/ 32 w 35"/>
                  <a:gd name="T9" fmla="*/ 30 h 43"/>
                  <a:gd name="T10" fmla="*/ 31 w 35"/>
                  <a:gd name="T11" fmla="*/ 30 h 43"/>
                  <a:gd name="T12" fmla="*/ 29 w 35"/>
                  <a:gd name="T13" fmla="*/ 30 h 43"/>
                  <a:gd name="T14" fmla="*/ 28 w 35"/>
                  <a:gd name="T15" fmla="*/ 30 h 43"/>
                  <a:gd name="T16" fmla="*/ 28 w 35"/>
                  <a:gd name="T17" fmla="*/ 38 h 43"/>
                  <a:gd name="T18" fmla="*/ 27 w 35"/>
                  <a:gd name="T19" fmla="*/ 41 h 43"/>
                  <a:gd name="T20" fmla="*/ 23 w 35"/>
                  <a:gd name="T21" fmla="*/ 42 h 43"/>
                  <a:gd name="T22" fmla="*/ 20 w 35"/>
                  <a:gd name="T23" fmla="*/ 39 h 43"/>
                  <a:gd name="T24" fmla="*/ 20 w 35"/>
                  <a:gd name="T25" fmla="*/ 38 h 43"/>
                  <a:gd name="T26" fmla="*/ 20 w 35"/>
                  <a:gd name="T27" fmla="*/ 30 h 43"/>
                  <a:gd name="T28" fmla="*/ 20 w 35"/>
                  <a:gd name="T29" fmla="*/ 30 h 43"/>
                  <a:gd name="T30" fmla="*/ 15 w 35"/>
                  <a:gd name="T31" fmla="*/ 30 h 43"/>
                  <a:gd name="T32" fmla="*/ 15 w 35"/>
                  <a:gd name="T33" fmla="*/ 30 h 43"/>
                  <a:gd name="T34" fmla="*/ 15 w 35"/>
                  <a:gd name="T35" fmla="*/ 38 h 43"/>
                  <a:gd name="T36" fmla="*/ 12 w 35"/>
                  <a:gd name="T37" fmla="*/ 42 h 43"/>
                  <a:gd name="T38" fmla="*/ 7 w 35"/>
                  <a:gd name="T39" fmla="*/ 39 h 43"/>
                  <a:gd name="T40" fmla="*/ 7 w 35"/>
                  <a:gd name="T41" fmla="*/ 38 h 43"/>
                  <a:gd name="T42" fmla="*/ 7 w 35"/>
                  <a:gd name="T43" fmla="*/ 30 h 43"/>
                  <a:gd name="T44" fmla="*/ 7 w 35"/>
                  <a:gd name="T45" fmla="*/ 30 h 43"/>
                  <a:gd name="T46" fmla="*/ 4 w 35"/>
                  <a:gd name="T47" fmla="*/ 30 h 43"/>
                  <a:gd name="T48" fmla="*/ 0 w 35"/>
                  <a:gd name="T49" fmla="*/ 26 h 43"/>
                  <a:gd name="T50" fmla="*/ 0 w 35"/>
                  <a:gd name="T51" fmla="*/ 1 h 43"/>
                  <a:gd name="T52" fmla="*/ 1 w 35"/>
                  <a:gd name="T53" fmla="*/ 0 h 43"/>
                  <a:gd name="T54" fmla="*/ 18 w 35"/>
                  <a:gd name="T5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43">
                    <a:moveTo>
                      <a:pt x="18" y="0"/>
                    </a:moveTo>
                    <a:cubicBezTo>
                      <a:pt x="23" y="0"/>
                      <a:pt x="29" y="0"/>
                      <a:pt x="35" y="0"/>
                    </a:cubicBezTo>
                    <a:cubicBezTo>
                      <a:pt x="35" y="0"/>
                      <a:pt x="35" y="0"/>
                      <a:pt x="35" y="1"/>
                    </a:cubicBezTo>
                    <a:cubicBezTo>
                      <a:pt x="35" y="9"/>
                      <a:pt x="35" y="17"/>
                      <a:pt x="35" y="25"/>
                    </a:cubicBezTo>
                    <a:cubicBezTo>
                      <a:pt x="35" y="27"/>
                      <a:pt x="34" y="29"/>
                      <a:pt x="32" y="30"/>
                    </a:cubicBezTo>
                    <a:cubicBezTo>
                      <a:pt x="32" y="30"/>
                      <a:pt x="31" y="30"/>
                      <a:pt x="31" y="30"/>
                    </a:cubicBezTo>
                    <a:cubicBezTo>
                      <a:pt x="30" y="30"/>
                      <a:pt x="29" y="30"/>
                      <a:pt x="29" y="30"/>
                    </a:cubicBezTo>
                    <a:cubicBezTo>
                      <a:pt x="28" y="30"/>
                      <a:pt x="28" y="30"/>
                      <a:pt x="28" y="30"/>
                    </a:cubicBezTo>
                    <a:cubicBezTo>
                      <a:pt x="28" y="33"/>
                      <a:pt x="28" y="36"/>
                      <a:pt x="28" y="38"/>
                    </a:cubicBezTo>
                    <a:cubicBezTo>
                      <a:pt x="28" y="39"/>
                      <a:pt x="28" y="40"/>
                      <a:pt x="27" y="41"/>
                    </a:cubicBezTo>
                    <a:cubicBezTo>
                      <a:pt x="26" y="42"/>
                      <a:pt x="25" y="43"/>
                      <a:pt x="23" y="42"/>
                    </a:cubicBezTo>
                    <a:cubicBezTo>
                      <a:pt x="22" y="42"/>
                      <a:pt x="21" y="41"/>
                      <a:pt x="20" y="39"/>
                    </a:cubicBezTo>
                    <a:cubicBezTo>
                      <a:pt x="20" y="39"/>
                      <a:pt x="20" y="39"/>
                      <a:pt x="20" y="38"/>
                    </a:cubicBezTo>
                    <a:cubicBezTo>
                      <a:pt x="20" y="36"/>
                      <a:pt x="20" y="33"/>
                      <a:pt x="20" y="30"/>
                    </a:cubicBezTo>
                    <a:cubicBezTo>
                      <a:pt x="20" y="30"/>
                      <a:pt x="20" y="30"/>
                      <a:pt x="20" y="30"/>
                    </a:cubicBezTo>
                    <a:cubicBezTo>
                      <a:pt x="18" y="30"/>
                      <a:pt x="17" y="30"/>
                      <a:pt x="15" y="30"/>
                    </a:cubicBezTo>
                    <a:cubicBezTo>
                      <a:pt x="15" y="30"/>
                      <a:pt x="15" y="30"/>
                      <a:pt x="15" y="30"/>
                    </a:cubicBezTo>
                    <a:cubicBezTo>
                      <a:pt x="15" y="33"/>
                      <a:pt x="15" y="36"/>
                      <a:pt x="15" y="38"/>
                    </a:cubicBezTo>
                    <a:cubicBezTo>
                      <a:pt x="15" y="40"/>
                      <a:pt x="13" y="42"/>
                      <a:pt x="12" y="42"/>
                    </a:cubicBezTo>
                    <a:cubicBezTo>
                      <a:pt x="10" y="43"/>
                      <a:pt x="7" y="41"/>
                      <a:pt x="7" y="39"/>
                    </a:cubicBezTo>
                    <a:cubicBezTo>
                      <a:pt x="7" y="39"/>
                      <a:pt x="7" y="38"/>
                      <a:pt x="7" y="38"/>
                    </a:cubicBezTo>
                    <a:cubicBezTo>
                      <a:pt x="7" y="35"/>
                      <a:pt x="7" y="33"/>
                      <a:pt x="7" y="30"/>
                    </a:cubicBezTo>
                    <a:cubicBezTo>
                      <a:pt x="7" y="30"/>
                      <a:pt x="7" y="30"/>
                      <a:pt x="7" y="30"/>
                    </a:cubicBezTo>
                    <a:cubicBezTo>
                      <a:pt x="6" y="30"/>
                      <a:pt x="5" y="30"/>
                      <a:pt x="4" y="30"/>
                    </a:cubicBezTo>
                    <a:cubicBezTo>
                      <a:pt x="2" y="30"/>
                      <a:pt x="0" y="28"/>
                      <a:pt x="0" y="26"/>
                    </a:cubicBezTo>
                    <a:cubicBezTo>
                      <a:pt x="0" y="17"/>
                      <a:pt x="0" y="9"/>
                      <a:pt x="0" y="1"/>
                    </a:cubicBezTo>
                    <a:cubicBezTo>
                      <a:pt x="0" y="0"/>
                      <a:pt x="0" y="0"/>
                      <a:pt x="1" y="0"/>
                    </a:cubicBezTo>
                    <a:cubicBezTo>
                      <a:pt x="6" y="0"/>
                      <a:pt x="12" y="0"/>
                      <a:pt x="1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5" name="Freeform 136"/>
              <p:cNvSpPr>
                <a:spLocks/>
              </p:cNvSpPr>
              <p:nvPr/>
            </p:nvSpPr>
            <p:spPr bwMode="auto">
              <a:xfrm>
                <a:off x="11166475" y="2690813"/>
                <a:ext cx="25400" cy="76200"/>
              </a:xfrm>
              <a:custGeom>
                <a:avLst/>
                <a:gdLst>
                  <a:gd name="T0" fmla="*/ 8 w 8"/>
                  <a:gd name="T1" fmla="*/ 12 h 24"/>
                  <a:gd name="T2" fmla="*/ 8 w 8"/>
                  <a:gd name="T3" fmla="*/ 20 h 24"/>
                  <a:gd name="T4" fmla="*/ 5 w 8"/>
                  <a:gd name="T5" fmla="*/ 23 h 24"/>
                  <a:gd name="T6" fmla="*/ 1 w 8"/>
                  <a:gd name="T7" fmla="*/ 23 h 24"/>
                  <a:gd name="T8" fmla="*/ 0 w 8"/>
                  <a:gd name="T9" fmla="*/ 20 h 24"/>
                  <a:gd name="T10" fmla="*/ 0 w 8"/>
                  <a:gd name="T11" fmla="*/ 3 h 24"/>
                  <a:gd name="T12" fmla="*/ 4 w 8"/>
                  <a:gd name="T13" fmla="*/ 0 h 24"/>
                  <a:gd name="T14" fmla="*/ 8 w 8"/>
                  <a:gd name="T15" fmla="*/ 3 h 24"/>
                  <a:gd name="T16" fmla="*/ 8 w 8"/>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4">
                    <a:moveTo>
                      <a:pt x="8" y="12"/>
                    </a:moveTo>
                    <a:cubicBezTo>
                      <a:pt x="8" y="14"/>
                      <a:pt x="8" y="17"/>
                      <a:pt x="8" y="20"/>
                    </a:cubicBezTo>
                    <a:cubicBezTo>
                      <a:pt x="8" y="21"/>
                      <a:pt x="7" y="23"/>
                      <a:pt x="5" y="23"/>
                    </a:cubicBezTo>
                    <a:cubicBezTo>
                      <a:pt x="4" y="24"/>
                      <a:pt x="2" y="24"/>
                      <a:pt x="1" y="23"/>
                    </a:cubicBezTo>
                    <a:cubicBezTo>
                      <a:pt x="0" y="22"/>
                      <a:pt x="0" y="21"/>
                      <a:pt x="0" y="20"/>
                    </a:cubicBezTo>
                    <a:cubicBezTo>
                      <a:pt x="0" y="14"/>
                      <a:pt x="0" y="9"/>
                      <a:pt x="0" y="3"/>
                    </a:cubicBezTo>
                    <a:cubicBezTo>
                      <a:pt x="0" y="1"/>
                      <a:pt x="2" y="0"/>
                      <a:pt x="4" y="0"/>
                    </a:cubicBezTo>
                    <a:cubicBezTo>
                      <a:pt x="6" y="0"/>
                      <a:pt x="7" y="1"/>
                      <a:pt x="8" y="3"/>
                    </a:cubicBezTo>
                    <a:cubicBezTo>
                      <a:pt x="8" y="6"/>
                      <a:pt x="8" y="9"/>
                      <a:pt x="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6" name="Freeform 137"/>
              <p:cNvSpPr>
                <a:spLocks/>
              </p:cNvSpPr>
              <p:nvPr/>
            </p:nvSpPr>
            <p:spPr bwMode="auto">
              <a:xfrm>
                <a:off x="11312525" y="2687638"/>
                <a:ext cx="22225" cy="79375"/>
              </a:xfrm>
              <a:custGeom>
                <a:avLst/>
                <a:gdLst>
                  <a:gd name="T0" fmla="*/ 7 w 7"/>
                  <a:gd name="T1" fmla="*/ 13 h 25"/>
                  <a:gd name="T2" fmla="*/ 7 w 7"/>
                  <a:gd name="T3" fmla="*/ 21 h 25"/>
                  <a:gd name="T4" fmla="*/ 4 w 7"/>
                  <a:gd name="T5" fmla="*/ 25 h 25"/>
                  <a:gd name="T6" fmla="*/ 0 w 7"/>
                  <a:gd name="T7" fmla="*/ 21 h 25"/>
                  <a:gd name="T8" fmla="*/ 0 w 7"/>
                  <a:gd name="T9" fmla="*/ 13 h 25"/>
                  <a:gd name="T10" fmla="*/ 0 w 7"/>
                  <a:gd name="T11" fmla="*/ 4 h 25"/>
                  <a:gd name="T12" fmla="*/ 2 w 7"/>
                  <a:gd name="T13" fmla="*/ 1 h 25"/>
                  <a:gd name="T14" fmla="*/ 6 w 7"/>
                  <a:gd name="T15" fmla="*/ 1 h 25"/>
                  <a:gd name="T16" fmla="*/ 7 w 7"/>
                  <a:gd name="T17" fmla="*/ 4 h 25"/>
                  <a:gd name="T18" fmla="*/ 7 w 7"/>
                  <a:gd name="T19"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5">
                    <a:moveTo>
                      <a:pt x="7" y="13"/>
                    </a:moveTo>
                    <a:cubicBezTo>
                      <a:pt x="7" y="15"/>
                      <a:pt x="7" y="18"/>
                      <a:pt x="7" y="21"/>
                    </a:cubicBezTo>
                    <a:cubicBezTo>
                      <a:pt x="7" y="23"/>
                      <a:pt x="6" y="24"/>
                      <a:pt x="4" y="25"/>
                    </a:cubicBezTo>
                    <a:cubicBezTo>
                      <a:pt x="2" y="25"/>
                      <a:pt x="0" y="23"/>
                      <a:pt x="0" y="21"/>
                    </a:cubicBezTo>
                    <a:cubicBezTo>
                      <a:pt x="0" y="18"/>
                      <a:pt x="0" y="16"/>
                      <a:pt x="0" y="13"/>
                    </a:cubicBezTo>
                    <a:cubicBezTo>
                      <a:pt x="0" y="10"/>
                      <a:pt x="0" y="7"/>
                      <a:pt x="0" y="4"/>
                    </a:cubicBezTo>
                    <a:cubicBezTo>
                      <a:pt x="0" y="3"/>
                      <a:pt x="0" y="2"/>
                      <a:pt x="2" y="1"/>
                    </a:cubicBezTo>
                    <a:cubicBezTo>
                      <a:pt x="3" y="0"/>
                      <a:pt x="4" y="0"/>
                      <a:pt x="6" y="1"/>
                    </a:cubicBezTo>
                    <a:cubicBezTo>
                      <a:pt x="7" y="2"/>
                      <a:pt x="7" y="3"/>
                      <a:pt x="7" y="4"/>
                    </a:cubicBezTo>
                    <a:cubicBezTo>
                      <a:pt x="7" y="7"/>
                      <a:pt x="7" y="10"/>
                      <a:pt x="7"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7" name="Freeform 138"/>
              <p:cNvSpPr>
                <a:spLocks noEditPoints="1"/>
              </p:cNvSpPr>
              <p:nvPr/>
            </p:nvSpPr>
            <p:spPr bwMode="auto">
              <a:xfrm>
                <a:off x="11195050" y="2620963"/>
                <a:ext cx="111125" cy="63500"/>
              </a:xfrm>
              <a:custGeom>
                <a:avLst/>
                <a:gdLst>
                  <a:gd name="T0" fmla="*/ 34 w 35"/>
                  <a:gd name="T1" fmla="*/ 14 h 20"/>
                  <a:gd name="T2" fmla="*/ 26 w 35"/>
                  <a:gd name="T3" fmla="*/ 6 h 20"/>
                  <a:gd name="T4" fmla="*/ 26 w 35"/>
                  <a:gd name="T5" fmla="*/ 5 h 20"/>
                  <a:gd name="T6" fmla="*/ 28 w 35"/>
                  <a:gd name="T7" fmla="*/ 3 h 20"/>
                  <a:gd name="T8" fmla="*/ 29 w 35"/>
                  <a:gd name="T9" fmla="*/ 1 h 20"/>
                  <a:gd name="T10" fmla="*/ 29 w 35"/>
                  <a:gd name="T11" fmla="*/ 0 h 20"/>
                  <a:gd name="T12" fmla="*/ 28 w 35"/>
                  <a:gd name="T13" fmla="*/ 0 h 20"/>
                  <a:gd name="T14" fmla="*/ 28 w 35"/>
                  <a:gd name="T15" fmla="*/ 0 h 20"/>
                  <a:gd name="T16" fmla="*/ 26 w 35"/>
                  <a:gd name="T17" fmla="*/ 5 h 20"/>
                  <a:gd name="T18" fmla="*/ 25 w 35"/>
                  <a:gd name="T19" fmla="*/ 5 h 20"/>
                  <a:gd name="T20" fmla="*/ 18 w 35"/>
                  <a:gd name="T21" fmla="*/ 3 h 20"/>
                  <a:gd name="T22" fmla="*/ 10 w 35"/>
                  <a:gd name="T23" fmla="*/ 5 h 20"/>
                  <a:gd name="T24" fmla="*/ 10 w 35"/>
                  <a:gd name="T25" fmla="*/ 5 h 20"/>
                  <a:gd name="T26" fmla="*/ 9 w 35"/>
                  <a:gd name="T27" fmla="*/ 3 h 20"/>
                  <a:gd name="T28" fmla="*/ 7 w 35"/>
                  <a:gd name="T29" fmla="*/ 0 h 20"/>
                  <a:gd name="T30" fmla="*/ 6 w 35"/>
                  <a:gd name="T31" fmla="*/ 0 h 20"/>
                  <a:gd name="T32" fmla="*/ 6 w 35"/>
                  <a:gd name="T33" fmla="*/ 1 h 20"/>
                  <a:gd name="T34" fmla="*/ 7 w 35"/>
                  <a:gd name="T35" fmla="*/ 1 h 20"/>
                  <a:gd name="T36" fmla="*/ 9 w 35"/>
                  <a:gd name="T37" fmla="*/ 5 h 20"/>
                  <a:gd name="T38" fmla="*/ 9 w 35"/>
                  <a:gd name="T39" fmla="*/ 6 h 20"/>
                  <a:gd name="T40" fmla="*/ 6 w 35"/>
                  <a:gd name="T41" fmla="*/ 8 h 20"/>
                  <a:gd name="T42" fmla="*/ 1 w 35"/>
                  <a:gd name="T43" fmla="*/ 13 h 20"/>
                  <a:gd name="T44" fmla="*/ 0 w 35"/>
                  <a:gd name="T45" fmla="*/ 19 h 20"/>
                  <a:gd name="T46" fmla="*/ 1 w 35"/>
                  <a:gd name="T47" fmla="*/ 20 h 20"/>
                  <a:gd name="T48" fmla="*/ 18 w 35"/>
                  <a:gd name="T49" fmla="*/ 20 h 20"/>
                  <a:gd name="T50" fmla="*/ 34 w 35"/>
                  <a:gd name="T51" fmla="*/ 20 h 20"/>
                  <a:gd name="T52" fmla="*/ 35 w 35"/>
                  <a:gd name="T53" fmla="*/ 19 h 20"/>
                  <a:gd name="T54" fmla="*/ 35 w 35"/>
                  <a:gd name="T55" fmla="*/ 19 h 20"/>
                  <a:gd name="T56" fmla="*/ 34 w 35"/>
                  <a:gd name="T57" fmla="*/ 14 h 20"/>
                  <a:gd name="T58" fmla="*/ 9 w 35"/>
                  <a:gd name="T59" fmla="*/ 13 h 20"/>
                  <a:gd name="T60" fmla="*/ 8 w 35"/>
                  <a:gd name="T61" fmla="*/ 12 h 20"/>
                  <a:gd name="T62" fmla="*/ 9 w 35"/>
                  <a:gd name="T63" fmla="*/ 10 h 20"/>
                  <a:gd name="T64" fmla="*/ 11 w 35"/>
                  <a:gd name="T65" fmla="*/ 12 h 20"/>
                  <a:gd name="T66" fmla="*/ 9 w 35"/>
                  <a:gd name="T67" fmla="*/ 13 h 20"/>
                  <a:gd name="T68" fmla="*/ 26 w 35"/>
                  <a:gd name="T69" fmla="*/ 13 h 20"/>
                  <a:gd name="T70" fmla="*/ 24 w 35"/>
                  <a:gd name="T71" fmla="*/ 12 h 20"/>
                  <a:gd name="T72" fmla="*/ 26 w 35"/>
                  <a:gd name="T73" fmla="*/ 10 h 20"/>
                  <a:gd name="T74" fmla="*/ 27 w 35"/>
                  <a:gd name="T75" fmla="*/ 12 h 20"/>
                  <a:gd name="T76" fmla="*/ 26 w 35"/>
                  <a:gd name="T7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 h="20">
                    <a:moveTo>
                      <a:pt x="34" y="14"/>
                    </a:moveTo>
                    <a:cubicBezTo>
                      <a:pt x="32" y="10"/>
                      <a:pt x="30" y="8"/>
                      <a:pt x="26" y="6"/>
                    </a:cubicBezTo>
                    <a:cubicBezTo>
                      <a:pt x="26" y="6"/>
                      <a:pt x="26" y="5"/>
                      <a:pt x="26" y="5"/>
                    </a:cubicBezTo>
                    <a:cubicBezTo>
                      <a:pt x="27" y="4"/>
                      <a:pt x="27" y="4"/>
                      <a:pt x="28" y="3"/>
                    </a:cubicBezTo>
                    <a:cubicBezTo>
                      <a:pt x="28" y="2"/>
                      <a:pt x="28" y="1"/>
                      <a:pt x="29" y="1"/>
                    </a:cubicBezTo>
                    <a:cubicBezTo>
                      <a:pt x="29" y="0"/>
                      <a:pt x="29" y="0"/>
                      <a:pt x="29" y="0"/>
                    </a:cubicBezTo>
                    <a:cubicBezTo>
                      <a:pt x="29" y="0"/>
                      <a:pt x="28" y="0"/>
                      <a:pt x="28" y="0"/>
                    </a:cubicBezTo>
                    <a:cubicBezTo>
                      <a:pt x="28" y="0"/>
                      <a:pt x="28" y="0"/>
                      <a:pt x="28" y="0"/>
                    </a:cubicBezTo>
                    <a:cubicBezTo>
                      <a:pt x="27" y="2"/>
                      <a:pt x="26" y="3"/>
                      <a:pt x="26" y="5"/>
                    </a:cubicBezTo>
                    <a:cubicBezTo>
                      <a:pt x="25" y="5"/>
                      <a:pt x="25" y="5"/>
                      <a:pt x="25" y="5"/>
                    </a:cubicBezTo>
                    <a:cubicBezTo>
                      <a:pt x="23" y="4"/>
                      <a:pt x="20" y="4"/>
                      <a:pt x="18" y="3"/>
                    </a:cubicBezTo>
                    <a:cubicBezTo>
                      <a:pt x="15" y="3"/>
                      <a:pt x="13" y="4"/>
                      <a:pt x="10" y="5"/>
                    </a:cubicBezTo>
                    <a:cubicBezTo>
                      <a:pt x="10" y="5"/>
                      <a:pt x="10" y="5"/>
                      <a:pt x="10" y="5"/>
                    </a:cubicBezTo>
                    <a:cubicBezTo>
                      <a:pt x="9" y="4"/>
                      <a:pt x="9" y="3"/>
                      <a:pt x="9" y="3"/>
                    </a:cubicBezTo>
                    <a:cubicBezTo>
                      <a:pt x="8" y="2"/>
                      <a:pt x="8" y="1"/>
                      <a:pt x="7" y="0"/>
                    </a:cubicBezTo>
                    <a:cubicBezTo>
                      <a:pt x="7" y="0"/>
                      <a:pt x="7" y="0"/>
                      <a:pt x="6" y="0"/>
                    </a:cubicBezTo>
                    <a:cubicBezTo>
                      <a:pt x="6" y="0"/>
                      <a:pt x="6" y="0"/>
                      <a:pt x="6" y="1"/>
                    </a:cubicBezTo>
                    <a:cubicBezTo>
                      <a:pt x="6" y="1"/>
                      <a:pt x="7" y="1"/>
                      <a:pt x="7" y="1"/>
                    </a:cubicBezTo>
                    <a:cubicBezTo>
                      <a:pt x="7" y="2"/>
                      <a:pt x="8" y="4"/>
                      <a:pt x="9" y="5"/>
                    </a:cubicBezTo>
                    <a:cubicBezTo>
                      <a:pt x="9" y="5"/>
                      <a:pt x="9" y="6"/>
                      <a:pt x="9" y="6"/>
                    </a:cubicBezTo>
                    <a:cubicBezTo>
                      <a:pt x="8" y="6"/>
                      <a:pt x="7" y="7"/>
                      <a:pt x="6" y="8"/>
                    </a:cubicBezTo>
                    <a:cubicBezTo>
                      <a:pt x="4" y="9"/>
                      <a:pt x="2" y="11"/>
                      <a:pt x="1" y="13"/>
                    </a:cubicBezTo>
                    <a:cubicBezTo>
                      <a:pt x="1" y="15"/>
                      <a:pt x="0" y="17"/>
                      <a:pt x="0" y="19"/>
                    </a:cubicBezTo>
                    <a:cubicBezTo>
                      <a:pt x="0" y="19"/>
                      <a:pt x="0" y="20"/>
                      <a:pt x="1" y="20"/>
                    </a:cubicBezTo>
                    <a:cubicBezTo>
                      <a:pt x="6" y="20"/>
                      <a:pt x="12" y="20"/>
                      <a:pt x="18" y="20"/>
                    </a:cubicBezTo>
                    <a:cubicBezTo>
                      <a:pt x="23" y="20"/>
                      <a:pt x="29" y="20"/>
                      <a:pt x="34" y="20"/>
                    </a:cubicBezTo>
                    <a:cubicBezTo>
                      <a:pt x="35" y="20"/>
                      <a:pt x="35" y="20"/>
                      <a:pt x="35" y="19"/>
                    </a:cubicBezTo>
                    <a:cubicBezTo>
                      <a:pt x="35" y="19"/>
                      <a:pt x="35" y="19"/>
                      <a:pt x="35" y="19"/>
                    </a:cubicBezTo>
                    <a:cubicBezTo>
                      <a:pt x="35" y="17"/>
                      <a:pt x="35" y="15"/>
                      <a:pt x="34" y="14"/>
                    </a:cubicBezTo>
                    <a:close/>
                    <a:moveTo>
                      <a:pt x="9" y="13"/>
                    </a:moveTo>
                    <a:cubicBezTo>
                      <a:pt x="9" y="13"/>
                      <a:pt x="8" y="13"/>
                      <a:pt x="8" y="12"/>
                    </a:cubicBezTo>
                    <a:cubicBezTo>
                      <a:pt x="8" y="11"/>
                      <a:pt x="9" y="10"/>
                      <a:pt x="9" y="10"/>
                    </a:cubicBezTo>
                    <a:cubicBezTo>
                      <a:pt x="10" y="10"/>
                      <a:pt x="11" y="11"/>
                      <a:pt x="11" y="12"/>
                    </a:cubicBezTo>
                    <a:cubicBezTo>
                      <a:pt x="11" y="13"/>
                      <a:pt x="10" y="13"/>
                      <a:pt x="9" y="13"/>
                    </a:cubicBezTo>
                    <a:close/>
                    <a:moveTo>
                      <a:pt x="26" y="13"/>
                    </a:moveTo>
                    <a:cubicBezTo>
                      <a:pt x="25" y="13"/>
                      <a:pt x="24" y="13"/>
                      <a:pt x="24" y="12"/>
                    </a:cubicBezTo>
                    <a:cubicBezTo>
                      <a:pt x="24" y="11"/>
                      <a:pt x="25" y="10"/>
                      <a:pt x="26" y="10"/>
                    </a:cubicBezTo>
                    <a:cubicBezTo>
                      <a:pt x="26" y="10"/>
                      <a:pt x="27" y="11"/>
                      <a:pt x="27" y="12"/>
                    </a:cubicBezTo>
                    <a:cubicBezTo>
                      <a:pt x="27" y="13"/>
                      <a:pt x="26" y="13"/>
                      <a:pt x="26"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8" name="Freeform 139"/>
              <p:cNvSpPr>
                <a:spLocks/>
              </p:cNvSpPr>
              <p:nvPr/>
            </p:nvSpPr>
            <p:spPr bwMode="auto">
              <a:xfrm>
                <a:off x="9409113" y="2360613"/>
                <a:ext cx="142875" cy="173038"/>
              </a:xfrm>
              <a:custGeom>
                <a:avLst/>
                <a:gdLst>
                  <a:gd name="T0" fmla="*/ 23 w 45"/>
                  <a:gd name="T1" fmla="*/ 0 h 54"/>
                  <a:gd name="T2" fmla="*/ 44 w 45"/>
                  <a:gd name="T3" fmla="*/ 0 h 54"/>
                  <a:gd name="T4" fmla="*/ 45 w 45"/>
                  <a:gd name="T5" fmla="*/ 1 h 54"/>
                  <a:gd name="T6" fmla="*/ 45 w 45"/>
                  <a:gd name="T7" fmla="*/ 32 h 54"/>
                  <a:gd name="T8" fmla="*/ 41 w 45"/>
                  <a:gd name="T9" fmla="*/ 37 h 54"/>
                  <a:gd name="T10" fmla="*/ 40 w 45"/>
                  <a:gd name="T11" fmla="*/ 38 h 54"/>
                  <a:gd name="T12" fmla="*/ 37 w 45"/>
                  <a:gd name="T13" fmla="*/ 38 h 54"/>
                  <a:gd name="T14" fmla="*/ 36 w 45"/>
                  <a:gd name="T15" fmla="*/ 38 h 54"/>
                  <a:gd name="T16" fmla="*/ 36 w 45"/>
                  <a:gd name="T17" fmla="*/ 48 h 54"/>
                  <a:gd name="T18" fmla="*/ 35 w 45"/>
                  <a:gd name="T19" fmla="*/ 52 h 54"/>
                  <a:gd name="T20" fmla="*/ 30 w 45"/>
                  <a:gd name="T21" fmla="*/ 53 h 54"/>
                  <a:gd name="T22" fmla="*/ 26 w 45"/>
                  <a:gd name="T23" fmla="*/ 50 h 54"/>
                  <a:gd name="T24" fmla="*/ 26 w 45"/>
                  <a:gd name="T25" fmla="*/ 48 h 54"/>
                  <a:gd name="T26" fmla="*/ 26 w 45"/>
                  <a:gd name="T27" fmla="*/ 38 h 54"/>
                  <a:gd name="T28" fmla="*/ 25 w 45"/>
                  <a:gd name="T29" fmla="*/ 38 h 54"/>
                  <a:gd name="T30" fmla="*/ 20 w 45"/>
                  <a:gd name="T31" fmla="*/ 38 h 54"/>
                  <a:gd name="T32" fmla="*/ 19 w 45"/>
                  <a:gd name="T33" fmla="*/ 38 h 54"/>
                  <a:gd name="T34" fmla="*/ 19 w 45"/>
                  <a:gd name="T35" fmla="*/ 48 h 54"/>
                  <a:gd name="T36" fmla="*/ 15 w 45"/>
                  <a:gd name="T37" fmla="*/ 53 h 54"/>
                  <a:gd name="T38" fmla="*/ 10 w 45"/>
                  <a:gd name="T39" fmla="*/ 49 h 54"/>
                  <a:gd name="T40" fmla="*/ 10 w 45"/>
                  <a:gd name="T41" fmla="*/ 48 h 54"/>
                  <a:gd name="T42" fmla="*/ 10 w 45"/>
                  <a:gd name="T43" fmla="*/ 38 h 54"/>
                  <a:gd name="T44" fmla="*/ 9 w 45"/>
                  <a:gd name="T45" fmla="*/ 38 h 54"/>
                  <a:gd name="T46" fmla="*/ 6 w 45"/>
                  <a:gd name="T47" fmla="*/ 38 h 54"/>
                  <a:gd name="T48" fmla="*/ 1 w 45"/>
                  <a:gd name="T49" fmla="*/ 32 h 54"/>
                  <a:gd name="T50" fmla="*/ 0 w 45"/>
                  <a:gd name="T51" fmla="*/ 1 h 54"/>
                  <a:gd name="T52" fmla="*/ 1 w 45"/>
                  <a:gd name="T53" fmla="*/ 0 h 54"/>
                  <a:gd name="T54" fmla="*/ 23 w 45"/>
                  <a:gd name="T5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54">
                    <a:moveTo>
                      <a:pt x="23" y="0"/>
                    </a:moveTo>
                    <a:cubicBezTo>
                      <a:pt x="30" y="0"/>
                      <a:pt x="37" y="0"/>
                      <a:pt x="44" y="0"/>
                    </a:cubicBezTo>
                    <a:cubicBezTo>
                      <a:pt x="45" y="0"/>
                      <a:pt x="45" y="0"/>
                      <a:pt x="45" y="1"/>
                    </a:cubicBezTo>
                    <a:cubicBezTo>
                      <a:pt x="45" y="11"/>
                      <a:pt x="45" y="21"/>
                      <a:pt x="45" y="32"/>
                    </a:cubicBezTo>
                    <a:cubicBezTo>
                      <a:pt x="45" y="34"/>
                      <a:pt x="44" y="36"/>
                      <a:pt x="41" y="37"/>
                    </a:cubicBezTo>
                    <a:cubicBezTo>
                      <a:pt x="41" y="37"/>
                      <a:pt x="40" y="37"/>
                      <a:pt x="40" y="38"/>
                    </a:cubicBezTo>
                    <a:cubicBezTo>
                      <a:pt x="39" y="38"/>
                      <a:pt x="38" y="38"/>
                      <a:pt x="37" y="38"/>
                    </a:cubicBezTo>
                    <a:cubicBezTo>
                      <a:pt x="36" y="37"/>
                      <a:pt x="36" y="38"/>
                      <a:pt x="36" y="38"/>
                    </a:cubicBezTo>
                    <a:cubicBezTo>
                      <a:pt x="36" y="41"/>
                      <a:pt x="36" y="45"/>
                      <a:pt x="36" y="48"/>
                    </a:cubicBezTo>
                    <a:cubicBezTo>
                      <a:pt x="36" y="49"/>
                      <a:pt x="36" y="51"/>
                      <a:pt x="35" y="52"/>
                    </a:cubicBezTo>
                    <a:cubicBezTo>
                      <a:pt x="33" y="53"/>
                      <a:pt x="32" y="54"/>
                      <a:pt x="30" y="53"/>
                    </a:cubicBezTo>
                    <a:cubicBezTo>
                      <a:pt x="28" y="53"/>
                      <a:pt x="27" y="51"/>
                      <a:pt x="26" y="50"/>
                    </a:cubicBezTo>
                    <a:cubicBezTo>
                      <a:pt x="26" y="49"/>
                      <a:pt x="26" y="49"/>
                      <a:pt x="26" y="48"/>
                    </a:cubicBezTo>
                    <a:cubicBezTo>
                      <a:pt x="26" y="45"/>
                      <a:pt x="26" y="42"/>
                      <a:pt x="26" y="38"/>
                    </a:cubicBezTo>
                    <a:cubicBezTo>
                      <a:pt x="26" y="38"/>
                      <a:pt x="26" y="37"/>
                      <a:pt x="25" y="38"/>
                    </a:cubicBezTo>
                    <a:cubicBezTo>
                      <a:pt x="24" y="38"/>
                      <a:pt x="22" y="38"/>
                      <a:pt x="20" y="38"/>
                    </a:cubicBezTo>
                    <a:cubicBezTo>
                      <a:pt x="19" y="38"/>
                      <a:pt x="19" y="38"/>
                      <a:pt x="19" y="38"/>
                    </a:cubicBezTo>
                    <a:cubicBezTo>
                      <a:pt x="19" y="42"/>
                      <a:pt x="19" y="45"/>
                      <a:pt x="19" y="48"/>
                    </a:cubicBezTo>
                    <a:cubicBezTo>
                      <a:pt x="19" y="51"/>
                      <a:pt x="18" y="53"/>
                      <a:pt x="15" y="53"/>
                    </a:cubicBezTo>
                    <a:cubicBezTo>
                      <a:pt x="13" y="54"/>
                      <a:pt x="10" y="52"/>
                      <a:pt x="10" y="49"/>
                    </a:cubicBezTo>
                    <a:cubicBezTo>
                      <a:pt x="10" y="49"/>
                      <a:pt x="10" y="48"/>
                      <a:pt x="10" y="48"/>
                    </a:cubicBezTo>
                    <a:cubicBezTo>
                      <a:pt x="10" y="45"/>
                      <a:pt x="9" y="41"/>
                      <a:pt x="10" y="38"/>
                    </a:cubicBezTo>
                    <a:cubicBezTo>
                      <a:pt x="10" y="38"/>
                      <a:pt x="9" y="37"/>
                      <a:pt x="9" y="38"/>
                    </a:cubicBezTo>
                    <a:cubicBezTo>
                      <a:pt x="8" y="38"/>
                      <a:pt x="7" y="38"/>
                      <a:pt x="6" y="38"/>
                    </a:cubicBezTo>
                    <a:cubicBezTo>
                      <a:pt x="3" y="37"/>
                      <a:pt x="1" y="35"/>
                      <a:pt x="1" y="32"/>
                    </a:cubicBezTo>
                    <a:cubicBezTo>
                      <a:pt x="1" y="22"/>
                      <a:pt x="1" y="11"/>
                      <a:pt x="0" y="1"/>
                    </a:cubicBezTo>
                    <a:cubicBezTo>
                      <a:pt x="0" y="0"/>
                      <a:pt x="1" y="0"/>
                      <a:pt x="1" y="0"/>
                    </a:cubicBezTo>
                    <a:cubicBezTo>
                      <a:pt x="8" y="0"/>
                      <a:pt x="16"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9" name="Freeform 140"/>
              <p:cNvSpPr>
                <a:spLocks/>
              </p:cNvSpPr>
              <p:nvPr/>
            </p:nvSpPr>
            <p:spPr bwMode="auto">
              <a:xfrm>
                <a:off x="9374188" y="2357438"/>
                <a:ext cx="31750" cy="100013"/>
              </a:xfrm>
              <a:custGeom>
                <a:avLst/>
                <a:gdLst>
                  <a:gd name="T0" fmla="*/ 10 w 10"/>
                  <a:gd name="T1" fmla="*/ 15 h 31"/>
                  <a:gd name="T2" fmla="*/ 10 w 10"/>
                  <a:gd name="T3" fmla="*/ 26 h 31"/>
                  <a:gd name="T4" fmla="*/ 7 w 10"/>
                  <a:gd name="T5" fmla="*/ 30 h 31"/>
                  <a:gd name="T6" fmla="*/ 1 w 10"/>
                  <a:gd name="T7" fmla="*/ 29 h 31"/>
                  <a:gd name="T8" fmla="*/ 0 w 10"/>
                  <a:gd name="T9" fmla="*/ 26 h 31"/>
                  <a:gd name="T10" fmla="*/ 0 w 10"/>
                  <a:gd name="T11" fmla="*/ 5 h 31"/>
                  <a:gd name="T12" fmla="*/ 5 w 10"/>
                  <a:gd name="T13" fmla="*/ 0 h 31"/>
                  <a:gd name="T14" fmla="*/ 10 w 10"/>
                  <a:gd name="T15" fmla="*/ 5 h 31"/>
                  <a:gd name="T16" fmla="*/ 10 w 10"/>
                  <a:gd name="T17"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1">
                    <a:moveTo>
                      <a:pt x="10" y="15"/>
                    </a:moveTo>
                    <a:cubicBezTo>
                      <a:pt x="10" y="19"/>
                      <a:pt x="10" y="22"/>
                      <a:pt x="10" y="26"/>
                    </a:cubicBezTo>
                    <a:cubicBezTo>
                      <a:pt x="10" y="28"/>
                      <a:pt x="9" y="29"/>
                      <a:pt x="7" y="30"/>
                    </a:cubicBezTo>
                    <a:cubicBezTo>
                      <a:pt x="5" y="31"/>
                      <a:pt x="3" y="31"/>
                      <a:pt x="1" y="29"/>
                    </a:cubicBezTo>
                    <a:cubicBezTo>
                      <a:pt x="0" y="28"/>
                      <a:pt x="0" y="27"/>
                      <a:pt x="0" y="26"/>
                    </a:cubicBezTo>
                    <a:cubicBezTo>
                      <a:pt x="0" y="19"/>
                      <a:pt x="0" y="12"/>
                      <a:pt x="0" y="5"/>
                    </a:cubicBezTo>
                    <a:cubicBezTo>
                      <a:pt x="0" y="2"/>
                      <a:pt x="2" y="0"/>
                      <a:pt x="5" y="0"/>
                    </a:cubicBezTo>
                    <a:cubicBezTo>
                      <a:pt x="7" y="0"/>
                      <a:pt x="10" y="2"/>
                      <a:pt x="10" y="5"/>
                    </a:cubicBezTo>
                    <a:cubicBezTo>
                      <a:pt x="10" y="8"/>
                      <a:pt x="10" y="12"/>
                      <a:pt x="1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0" name="Freeform 141"/>
              <p:cNvSpPr>
                <a:spLocks/>
              </p:cNvSpPr>
              <p:nvPr/>
            </p:nvSpPr>
            <p:spPr bwMode="auto">
              <a:xfrm>
                <a:off x="9558338" y="2357438"/>
                <a:ext cx="31750" cy="100013"/>
              </a:xfrm>
              <a:custGeom>
                <a:avLst/>
                <a:gdLst>
                  <a:gd name="T0" fmla="*/ 10 w 10"/>
                  <a:gd name="T1" fmla="*/ 15 h 31"/>
                  <a:gd name="T2" fmla="*/ 10 w 10"/>
                  <a:gd name="T3" fmla="*/ 26 h 31"/>
                  <a:gd name="T4" fmla="*/ 5 w 10"/>
                  <a:gd name="T5" fmla="*/ 31 h 31"/>
                  <a:gd name="T6" fmla="*/ 0 w 10"/>
                  <a:gd name="T7" fmla="*/ 26 h 31"/>
                  <a:gd name="T8" fmla="*/ 0 w 10"/>
                  <a:gd name="T9" fmla="*/ 16 h 31"/>
                  <a:gd name="T10" fmla="*/ 0 w 10"/>
                  <a:gd name="T11" fmla="*/ 5 h 31"/>
                  <a:gd name="T12" fmla="*/ 3 w 10"/>
                  <a:gd name="T13" fmla="*/ 1 h 31"/>
                  <a:gd name="T14" fmla="*/ 8 w 10"/>
                  <a:gd name="T15" fmla="*/ 1 h 31"/>
                  <a:gd name="T16" fmla="*/ 10 w 10"/>
                  <a:gd name="T17" fmla="*/ 5 h 31"/>
                  <a:gd name="T18" fmla="*/ 10 w 10"/>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31">
                    <a:moveTo>
                      <a:pt x="10" y="15"/>
                    </a:moveTo>
                    <a:cubicBezTo>
                      <a:pt x="10" y="19"/>
                      <a:pt x="10" y="22"/>
                      <a:pt x="10" y="26"/>
                    </a:cubicBezTo>
                    <a:cubicBezTo>
                      <a:pt x="10" y="28"/>
                      <a:pt x="8" y="30"/>
                      <a:pt x="5" y="31"/>
                    </a:cubicBezTo>
                    <a:cubicBezTo>
                      <a:pt x="3" y="31"/>
                      <a:pt x="0" y="29"/>
                      <a:pt x="0" y="26"/>
                    </a:cubicBezTo>
                    <a:cubicBezTo>
                      <a:pt x="0" y="22"/>
                      <a:pt x="0" y="19"/>
                      <a:pt x="0" y="16"/>
                    </a:cubicBezTo>
                    <a:cubicBezTo>
                      <a:pt x="0" y="12"/>
                      <a:pt x="0" y="9"/>
                      <a:pt x="0" y="5"/>
                    </a:cubicBezTo>
                    <a:cubicBezTo>
                      <a:pt x="0" y="3"/>
                      <a:pt x="1" y="2"/>
                      <a:pt x="3" y="1"/>
                    </a:cubicBezTo>
                    <a:cubicBezTo>
                      <a:pt x="4" y="0"/>
                      <a:pt x="6" y="0"/>
                      <a:pt x="8" y="1"/>
                    </a:cubicBezTo>
                    <a:cubicBezTo>
                      <a:pt x="9" y="2"/>
                      <a:pt x="10" y="3"/>
                      <a:pt x="10" y="5"/>
                    </a:cubicBezTo>
                    <a:cubicBezTo>
                      <a:pt x="10" y="8"/>
                      <a:pt x="10" y="12"/>
                      <a:pt x="1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1" name="Freeform 142"/>
              <p:cNvSpPr>
                <a:spLocks noEditPoints="1"/>
              </p:cNvSpPr>
              <p:nvPr/>
            </p:nvSpPr>
            <p:spPr bwMode="auto">
              <a:xfrm>
                <a:off x="9409113" y="2268538"/>
                <a:ext cx="142875" cy="82550"/>
              </a:xfrm>
              <a:custGeom>
                <a:avLst/>
                <a:gdLst>
                  <a:gd name="T0" fmla="*/ 43 w 45"/>
                  <a:gd name="T1" fmla="*/ 18 h 26"/>
                  <a:gd name="T2" fmla="*/ 34 w 45"/>
                  <a:gd name="T3" fmla="*/ 8 h 26"/>
                  <a:gd name="T4" fmla="*/ 34 w 45"/>
                  <a:gd name="T5" fmla="*/ 7 h 26"/>
                  <a:gd name="T6" fmla="*/ 35 w 45"/>
                  <a:gd name="T7" fmla="*/ 4 h 26"/>
                  <a:gd name="T8" fmla="*/ 37 w 45"/>
                  <a:gd name="T9" fmla="*/ 1 h 26"/>
                  <a:gd name="T10" fmla="*/ 37 w 45"/>
                  <a:gd name="T11" fmla="*/ 1 h 26"/>
                  <a:gd name="T12" fmla="*/ 36 w 45"/>
                  <a:gd name="T13" fmla="*/ 0 h 26"/>
                  <a:gd name="T14" fmla="*/ 36 w 45"/>
                  <a:gd name="T15" fmla="*/ 1 h 26"/>
                  <a:gd name="T16" fmla="*/ 33 w 45"/>
                  <a:gd name="T17" fmla="*/ 7 h 26"/>
                  <a:gd name="T18" fmla="*/ 32 w 45"/>
                  <a:gd name="T19" fmla="*/ 7 h 26"/>
                  <a:gd name="T20" fmla="*/ 24 w 45"/>
                  <a:gd name="T21" fmla="*/ 5 h 26"/>
                  <a:gd name="T22" fmla="*/ 13 w 45"/>
                  <a:gd name="T23" fmla="*/ 7 h 26"/>
                  <a:gd name="T24" fmla="*/ 13 w 45"/>
                  <a:gd name="T25" fmla="*/ 7 h 26"/>
                  <a:gd name="T26" fmla="*/ 11 w 45"/>
                  <a:gd name="T27" fmla="*/ 4 h 26"/>
                  <a:gd name="T28" fmla="*/ 10 w 45"/>
                  <a:gd name="T29" fmla="*/ 1 h 26"/>
                  <a:gd name="T30" fmla="*/ 9 w 45"/>
                  <a:gd name="T31" fmla="*/ 1 h 26"/>
                  <a:gd name="T32" fmla="*/ 8 w 45"/>
                  <a:gd name="T33" fmla="*/ 1 h 26"/>
                  <a:gd name="T34" fmla="*/ 9 w 45"/>
                  <a:gd name="T35" fmla="*/ 2 h 26"/>
                  <a:gd name="T36" fmla="*/ 12 w 45"/>
                  <a:gd name="T37" fmla="*/ 7 h 26"/>
                  <a:gd name="T38" fmla="*/ 11 w 45"/>
                  <a:gd name="T39" fmla="*/ 8 h 26"/>
                  <a:gd name="T40" fmla="*/ 8 w 45"/>
                  <a:gd name="T41" fmla="*/ 10 h 26"/>
                  <a:gd name="T42" fmla="*/ 2 w 45"/>
                  <a:gd name="T43" fmla="*/ 18 h 26"/>
                  <a:gd name="T44" fmla="*/ 0 w 45"/>
                  <a:gd name="T45" fmla="*/ 25 h 26"/>
                  <a:gd name="T46" fmla="*/ 1 w 45"/>
                  <a:gd name="T47" fmla="*/ 25 h 26"/>
                  <a:gd name="T48" fmla="*/ 23 w 45"/>
                  <a:gd name="T49" fmla="*/ 25 h 26"/>
                  <a:gd name="T50" fmla="*/ 44 w 45"/>
                  <a:gd name="T51" fmla="*/ 25 h 26"/>
                  <a:gd name="T52" fmla="*/ 45 w 45"/>
                  <a:gd name="T53" fmla="*/ 25 h 26"/>
                  <a:gd name="T54" fmla="*/ 45 w 45"/>
                  <a:gd name="T55" fmla="*/ 25 h 26"/>
                  <a:gd name="T56" fmla="*/ 43 w 45"/>
                  <a:gd name="T57" fmla="*/ 18 h 26"/>
                  <a:gd name="T58" fmla="*/ 12 w 45"/>
                  <a:gd name="T59" fmla="*/ 18 h 26"/>
                  <a:gd name="T60" fmla="*/ 10 w 45"/>
                  <a:gd name="T61" fmla="*/ 16 h 26"/>
                  <a:gd name="T62" fmla="*/ 12 w 45"/>
                  <a:gd name="T63" fmla="*/ 14 h 26"/>
                  <a:gd name="T64" fmla="*/ 14 w 45"/>
                  <a:gd name="T65" fmla="*/ 16 h 26"/>
                  <a:gd name="T66" fmla="*/ 12 w 45"/>
                  <a:gd name="T67" fmla="*/ 18 h 26"/>
                  <a:gd name="T68" fmla="*/ 33 w 45"/>
                  <a:gd name="T69" fmla="*/ 18 h 26"/>
                  <a:gd name="T70" fmla="*/ 31 w 45"/>
                  <a:gd name="T71" fmla="*/ 16 h 26"/>
                  <a:gd name="T72" fmla="*/ 33 w 45"/>
                  <a:gd name="T73" fmla="*/ 14 h 26"/>
                  <a:gd name="T74" fmla="*/ 35 w 45"/>
                  <a:gd name="T75" fmla="*/ 16 h 26"/>
                  <a:gd name="T76" fmla="*/ 33 w 45"/>
                  <a:gd name="T7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26">
                    <a:moveTo>
                      <a:pt x="43" y="18"/>
                    </a:moveTo>
                    <a:cubicBezTo>
                      <a:pt x="41" y="13"/>
                      <a:pt x="38" y="10"/>
                      <a:pt x="34" y="8"/>
                    </a:cubicBezTo>
                    <a:cubicBezTo>
                      <a:pt x="34" y="8"/>
                      <a:pt x="34" y="8"/>
                      <a:pt x="34" y="7"/>
                    </a:cubicBezTo>
                    <a:cubicBezTo>
                      <a:pt x="34" y="6"/>
                      <a:pt x="35" y="5"/>
                      <a:pt x="35" y="4"/>
                    </a:cubicBezTo>
                    <a:cubicBezTo>
                      <a:pt x="36" y="3"/>
                      <a:pt x="36" y="2"/>
                      <a:pt x="37" y="1"/>
                    </a:cubicBezTo>
                    <a:cubicBezTo>
                      <a:pt x="37" y="1"/>
                      <a:pt x="37" y="1"/>
                      <a:pt x="37" y="1"/>
                    </a:cubicBezTo>
                    <a:cubicBezTo>
                      <a:pt x="37" y="1"/>
                      <a:pt x="37" y="0"/>
                      <a:pt x="36" y="0"/>
                    </a:cubicBezTo>
                    <a:cubicBezTo>
                      <a:pt x="36" y="1"/>
                      <a:pt x="36" y="1"/>
                      <a:pt x="36" y="1"/>
                    </a:cubicBezTo>
                    <a:cubicBezTo>
                      <a:pt x="35" y="3"/>
                      <a:pt x="34" y="5"/>
                      <a:pt x="33" y="7"/>
                    </a:cubicBezTo>
                    <a:cubicBezTo>
                      <a:pt x="33" y="7"/>
                      <a:pt x="32" y="7"/>
                      <a:pt x="32" y="7"/>
                    </a:cubicBezTo>
                    <a:cubicBezTo>
                      <a:pt x="29" y="6"/>
                      <a:pt x="26" y="5"/>
                      <a:pt x="24" y="5"/>
                    </a:cubicBezTo>
                    <a:cubicBezTo>
                      <a:pt x="20" y="5"/>
                      <a:pt x="17" y="6"/>
                      <a:pt x="13" y="7"/>
                    </a:cubicBezTo>
                    <a:cubicBezTo>
                      <a:pt x="13" y="7"/>
                      <a:pt x="13" y="7"/>
                      <a:pt x="13" y="7"/>
                    </a:cubicBezTo>
                    <a:cubicBezTo>
                      <a:pt x="12" y="6"/>
                      <a:pt x="12" y="5"/>
                      <a:pt x="11" y="4"/>
                    </a:cubicBezTo>
                    <a:cubicBezTo>
                      <a:pt x="11" y="3"/>
                      <a:pt x="10" y="2"/>
                      <a:pt x="10" y="1"/>
                    </a:cubicBezTo>
                    <a:cubicBezTo>
                      <a:pt x="9" y="1"/>
                      <a:pt x="9" y="0"/>
                      <a:pt x="9" y="1"/>
                    </a:cubicBezTo>
                    <a:cubicBezTo>
                      <a:pt x="8" y="1"/>
                      <a:pt x="8" y="1"/>
                      <a:pt x="8" y="1"/>
                    </a:cubicBezTo>
                    <a:cubicBezTo>
                      <a:pt x="9" y="2"/>
                      <a:pt x="9" y="2"/>
                      <a:pt x="9" y="2"/>
                    </a:cubicBezTo>
                    <a:cubicBezTo>
                      <a:pt x="10" y="4"/>
                      <a:pt x="11" y="6"/>
                      <a:pt x="12" y="7"/>
                    </a:cubicBezTo>
                    <a:cubicBezTo>
                      <a:pt x="12" y="8"/>
                      <a:pt x="12" y="8"/>
                      <a:pt x="11" y="8"/>
                    </a:cubicBezTo>
                    <a:cubicBezTo>
                      <a:pt x="10" y="9"/>
                      <a:pt x="9" y="10"/>
                      <a:pt x="8" y="10"/>
                    </a:cubicBezTo>
                    <a:cubicBezTo>
                      <a:pt x="5" y="12"/>
                      <a:pt x="3" y="15"/>
                      <a:pt x="2" y="18"/>
                    </a:cubicBezTo>
                    <a:cubicBezTo>
                      <a:pt x="1" y="20"/>
                      <a:pt x="1" y="22"/>
                      <a:pt x="0" y="25"/>
                    </a:cubicBezTo>
                    <a:cubicBezTo>
                      <a:pt x="0" y="25"/>
                      <a:pt x="0" y="25"/>
                      <a:pt x="1" y="25"/>
                    </a:cubicBezTo>
                    <a:cubicBezTo>
                      <a:pt x="8" y="25"/>
                      <a:pt x="16" y="25"/>
                      <a:pt x="23" y="25"/>
                    </a:cubicBezTo>
                    <a:cubicBezTo>
                      <a:pt x="30" y="25"/>
                      <a:pt x="37" y="25"/>
                      <a:pt x="44" y="25"/>
                    </a:cubicBezTo>
                    <a:cubicBezTo>
                      <a:pt x="44" y="25"/>
                      <a:pt x="45" y="26"/>
                      <a:pt x="45" y="25"/>
                    </a:cubicBezTo>
                    <a:cubicBezTo>
                      <a:pt x="45" y="25"/>
                      <a:pt x="45" y="25"/>
                      <a:pt x="45" y="25"/>
                    </a:cubicBezTo>
                    <a:cubicBezTo>
                      <a:pt x="45" y="23"/>
                      <a:pt x="44" y="20"/>
                      <a:pt x="43" y="18"/>
                    </a:cubicBezTo>
                    <a:close/>
                    <a:moveTo>
                      <a:pt x="12" y="18"/>
                    </a:moveTo>
                    <a:cubicBezTo>
                      <a:pt x="11" y="18"/>
                      <a:pt x="10" y="17"/>
                      <a:pt x="10" y="16"/>
                    </a:cubicBezTo>
                    <a:cubicBezTo>
                      <a:pt x="10" y="15"/>
                      <a:pt x="11" y="14"/>
                      <a:pt x="12" y="14"/>
                    </a:cubicBezTo>
                    <a:cubicBezTo>
                      <a:pt x="14" y="14"/>
                      <a:pt x="14" y="15"/>
                      <a:pt x="14" y="16"/>
                    </a:cubicBezTo>
                    <a:cubicBezTo>
                      <a:pt x="14" y="17"/>
                      <a:pt x="14" y="18"/>
                      <a:pt x="12" y="18"/>
                    </a:cubicBezTo>
                    <a:close/>
                    <a:moveTo>
                      <a:pt x="33" y="18"/>
                    </a:moveTo>
                    <a:cubicBezTo>
                      <a:pt x="32" y="18"/>
                      <a:pt x="31" y="17"/>
                      <a:pt x="31" y="16"/>
                    </a:cubicBezTo>
                    <a:cubicBezTo>
                      <a:pt x="31" y="15"/>
                      <a:pt x="32" y="14"/>
                      <a:pt x="33" y="14"/>
                    </a:cubicBezTo>
                    <a:cubicBezTo>
                      <a:pt x="34" y="14"/>
                      <a:pt x="35" y="15"/>
                      <a:pt x="35" y="16"/>
                    </a:cubicBezTo>
                    <a:cubicBezTo>
                      <a:pt x="35" y="17"/>
                      <a:pt x="34" y="18"/>
                      <a:pt x="3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2" name="Freeform 152"/>
              <p:cNvSpPr>
                <a:spLocks/>
              </p:cNvSpPr>
              <p:nvPr/>
            </p:nvSpPr>
            <p:spPr bwMode="auto">
              <a:xfrm>
                <a:off x="9283700" y="3017838"/>
                <a:ext cx="76200" cy="92075"/>
              </a:xfrm>
              <a:custGeom>
                <a:avLst/>
                <a:gdLst>
                  <a:gd name="T0" fmla="*/ 12 w 24"/>
                  <a:gd name="T1" fmla="*/ 0 h 29"/>
                  <a:gd name="T2" fmla="*/ 23 w 24"/>
                  <a:gd name="T3" fmla="*/ 0 h 29"/>
                  <a:gd name="T4" fmla="*/ 24 w 24"/>
                  <a:gd name="T5" fmla="*/ 1 h 29"/>
                  <a:gd name="T6" fmla="*/ 24 w 24"/>
                  <a:gd name="T7" fmla="*/ 17 h 29"/>
                  <a:gd name="T8" fmla="*/ 22 w 24"/>
                  <a:gd name="T9" fmla="*/ 20 h 29"/>
                  <a:gd name="T10" fmla="*/ 21 w 24"/>
                  <a:gd name="T11" fmla="*/ 20 h 29"/>
                  <a:gd name="T12" fmla="*/ 19 w 24"/>
                  <a:gd name="T13" fmla="*/ 20 h 29"/>
                  <a:gd name="T14" fmla="*/ 19 w 24"/>
                  <a:gd name="T15" fmla="*/ 21 h 29"/>
                  <a:gd name="T16" fmla="*/ 19 w 24"/>
                  <a:gd name="T17" fmla="*/ 26 h 29"/>
                  <a:gd name="T18" fmla="*/ 18 w 24"/>
                  <a:gd name="T19" fmla="*/ 28 h 29"/>
                  <a:gd name="T20" fmla="*/ 15 w 24"/>
                  <a:gd name="T21" fmla="*/ 29 h 29"/>
                  <a:gd name="T22" fmla="*/ 14 w 24"/>
                  <a:gd name="T23" fmla="*/ 27 h 29"/>
                  <a:gd name="T24" fmla="*/ 13 w 24"/>
                  <a:gd name="T25" fmla="*/ 26 h 29"/>
                  <a:gd name="T26" fmla="*/ 13 w 24"/>
                  <a:gd name="T27" fmla="*/ 21 h 29"/>
                  <a:gd name="T28" fmla="*/ 13 w 24"/>
                  <a:gd name="T29" fmla="*/ 20 h 29"/>
                  <a:gd name="T30" fmla="*/ 10 w 24"/>
                  <a:gd name="T31" fmla="*/ 20 h 29"/>
                  <a:gd name="T32" fmla="*/ 10 w 24"/>
                  <a:gd name="T33" fmla="*/ 21 h 29"/>
                  <a:gd name="T34" fmla="*/ 10 w 24"/>
                  <a:gd name="T35" fmla="*/ 26 h 29"/>
                  <a:gd name="T36" fmla="*/ 8 w 24"/>
                  <a:gd name="T37" fmla="*/ 29 h 29"/>
                  <a:gd name="T38" fmla="*/ 5 w 24"/>
                  <a:gd name="T39" fmla="*/ 27 h 29"/>
                  <a:gd name="T40" fmla="*/ 5 w 24"/>
                  <a:gd name="T41" fmla="*/ 26 h 29"/>
                  <a:gd name="T42" fmla="*/ 5 w 24"/>
                  <a:gd name="T43" fmla="*/ 21 h 29"/>
                  <a:gd name="T44" fmla="*/ 4 w 24"/>
                  <a:gd name="T45" fmla="*/ 20 h 29"/>
                  <a:gd name="T46" fmla="*/ 3 w 24"/>
                  <a:gd name="T47" fmla="*/ 21 h 29"/>
                  <a:gd name="T48" fmla="*/ 0 w 24"/>
                  <a:gd name="T49" fmla="*/ 18 h 29"/>
                  <a:gd name="T50" fmla="*/ 0 w 24"/>
                  <a:gd name="T51" fmla="*/ 1 h 29"/>
                  <a:gd name="T52" fmla="*/ 0 w 24"/>
                  <a:gd name="T53" fmla="*/ 0 h 29"/>
                  <a:gd name="T54" fmla="*/ 12 w 24"/>
                  <a:gd name="T5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29">
                    <a:moveTo>
                      <a:pt x="12" y="0"/>
                    </a:moveTo>
                    <a:cubicBezTo>
                      <a:pt x="15" y="0"/>
                      <a:pt x="19" y="0"/>
                      <a:pt x="23" y="0"/>
                    </a:cubicBezTo>
                    <a:cubicBezTo>
                      <a:pt x="24" y="0"/>
                      <a:pt x="24" y="0"/>
                      <a:pt x="24" y="1"/>
                    </a:cubicBezTo>
                    <a:cubicBezTo>
                      <a:pt x="24" y="6"/>
                      <a:pt x="24" y="12"/>
                      <a:pt x="24" y="17"/>
                    </a:cubicBezTo>
                    <a:cubicBezTo>
                      <a:pt x="24" y="19"/>
                      <a:pt x="23" y="20"/>
                      <a:pt x="22" y="20"/>
                    </a:cubicBezTo>
                    <a:cubicBezTo>
                      <a:pt x="21" y="20"/>
                      <a:pt x="21" y="20"/>
                      <a:pt x="21" y="20"/>
                    </a:cubicBezTo>
                    <a:cubicBezTo>
                      <a:pt x="20" y="21"/>
                      <a:pt x="20" y="21"/>
                      <a:pt x="19" y="20"/>
                    </a:cubicBezTo>
                    <a:cubicBezTo>
                      <a:pt x="19" y="20"/>
                      <a:pt x="19" y="21"/>
                      <a:pt x="19" y="21"/>
                    </a:cubicBezTo>
                    <a:cubicBezTo>
                      <a:pt x="19" y="23"/>
                      <a:pt x="19" y="24"/>
                      <a:pt x="19" y="26"/>
                    </a:cubicBezTo>
                    <a:cubicBezTo>
                      <a:pt x="19" y="27"/>
                      <a:pt x="19" y="27"/>
                      <a:pt x="18" y="28"/>
                    </a:cubicBezTo>
                    <a:cubicBezTo>
                      <a:pt x="17" y="29"/>
                      <a:pt x="17" y="29"/>
                      <a:pt x="15" y="29"/>
                    </a:cubicBezTo>
                    <a:cubicBezTo>
                      <a:pt x="14" y="29"/>
                      <a:pt x="14" y="28"/>
                      <a:pt x="14" y="27"/>
                    </a:cubicBezTo>
                    <a:cubicBezTo>
                      <a:pt x="13" y="27"/>
                      <a:pt x="13" y="26"/>
                      <a:pt x="13" y="26"/>
                    </a:cubicBezTo>
                    <a:cubicBezTo>
                      <a:pt x="13" y="24"/>
                      <a:pt x="13" y="23"/>
                      <a:pt x="13" y="21"/>
                    </a:cubicBezTo>
                    <a:cubicBezTo>
                      <a:pt x="13" y="21"/>
                      <a:pt x="13" y="20"/>
                      <a:pt x="13" y="20"/>
                    </a:cubicBezTo>
                    <a:cubicBezTo>
                      <a:pt x="12" y="21"/>
                      <a:pt x="11" y="21"/>
                      <a:pt x="10" y="20"/>
                    </a:cubicBezTo>
                    <a:cubicBezTo>
                      <a:pt x="10" y="20"/>
                      <a:pt x="10" y="21"/>
                      <a:pt x="10" y="21"/>
                    </a:cubicBezTo>
                    <a:cubicBezTo>
                      <a:pt x="10" y="23"/>
                      <a:pt x="10" y="24"/>
                      <a:pt x="10" y="26"/>
                    </a:cubicBezTo>
                    <a:cubicBezTo>
                      <a:pt x="10" y="28"/>
                      <a:pt x="9" y="29"/>
                      <a:pt x="8" y="29"/>
                    </a:cubicBezTo>
                    <a:cubicBezTo>
                      <a:pt x="6" y="29"/>
                      <a:pt x="5" y="28"/>
                      <a:pt x="5" y="27"/>
                    </a:cubicBezTo>
                    <a:cubicBezTo>
                      <a:pt x="5" y="27"/>
                      <a:pt x="5" y="26"/>
                      <a:pt x="5" y="26"/>
                    </a:cubicBezTo>
                    <a:cubicBezTo>
                      <a:pt x="5" y="24"/>
                      <a:pt x="5" y="23"/>
                      <a:pt x="5" y="21"/>
                    </a:cubicBezTo>
                    <a:cubicBezTo>
                      <a:pt x="5" y="21"/>
                      <a:pt x="4" y="20"/>
                      <a:pt x="4" y="20"/>
                    </a:cubicBezTo>
                    <a:cubicBezTo>
                      <a:pt x="4" y="21"/>
                      <a:pt x="3" y="21"/>
                      <a:pt x="3" y="21"/>
                    </a:cubicBezTo>
                    <a:cubicBezTo>
                      <a:pt x="1" y="20"/>
                      <a:pt x="0" y="19"/>
                      <a:pt x="0" y="18"/>
                    </a:cubicBezTo>
                    <a:cubicBezTo>
                      <a:pt x="0" y="12"/>
                      <a:pt x="0" y="6"/>
                      <a:pt x="0" y="1"/>
                    </a:cubicBezTo>
                    <a:cubicBezTo>
                      <a:pt x="0" y="0"/>
                      <a:pt x="0" y="0"/>
                      <a:pt x="0" y="0"/>
                    </a:cubicBezTo>
                    <a:cubicBezTo>
                      <a:pt x="4" y="0"/>
                      <a:pt x="8"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3" name="Freeform 153"/>
              <p:cNvSpPr>
                <a:spLocks/>
              </p:cNvSpPr>
              <p:nvPr/>
            </p:nvSpPr>
            <p:spPr bwMode="auto">
              <a:xfrm>
                <a:off x="9261475" y="3017838"/>
                <a:ext cx="19050" cy="53975"/>
              </a:xfrm>
              <a:custGeom>
                <a:avLst/>
                <a:gdLst>
                  <a:gd name="T0" fmla="*/ 6 w 6"/>
                  <a:gd name="T1" fmla="*/ 8 h 17"/>
                  <a:gd name="T2" fmla="*/ 6 w 6"/>
                  <a:gd name="T3" fmla="*/ 14 h 17"/>
                  <a:gd name="T4" fmla="*/ 4 w 6"/>
                  <a:gd name="T5" fmla="*/ 16 h 17"/>
                  <a:gd name="T6" fmla="*/ 1 w 6"/>
                  <a:gd name="T7" fmla="*/ 16 h 17"/>
                  <a:gd name="T8" fmla="*/ 0 w 6"/>
                  <a:gd name="T9" fmla="*/ 14 h 17"/>
                  <a:gd name="T10" fmla="*/ 0 w 6"/>
                  <a:gd name="T11" fmla="*/ 2 h 17"/>
                  <a:gd name="T12" fmla="*/ 3 w 6"/>
                  <a:gd name="T13" fmla="*/ 0 h 17"/>
                  <a:gd name="T14" fmla="*/ 6 w 6"/>
                  <a:gd name="T15" fmla="*/ 3 h 17"/>
                  <a:gd name="T16" fmla="*/ 6 w 6"/>
                  <a:gd name="T1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6" y="8"/>
                    </a:moveTo>
                    <a:cubicBezTo>
                      <a:pt x="6" y="10"/>
                      <a:pt x="6" y="12"/>
                      <a:pt x="6" y="14"/>
                    </a:cubicBezTo>
                    <a:cubicBezTo>
                      <a:pt x="6" y="15"/>
                      <a:pt x="5" y="16"/>
                      <a:pt x="4" y="16"/>
                    </a:cubicBezTo>
                    <a:cubicBezTo>
                      <a:pt x="3" y="17"/>
                      <a:pt x="2" y="16"/>
                      <a:pt x="1" y="16"/>
                    </a:cubicBezTo>
                    <a:cubicBezTo>
                      <a:pt x="1" y="15"/>
                      <a:pt x="0" y="14"/>
                      <a:pt x="0" y="14"/>
                    </a:cubicBezTo>
                    <a:cubicBezTo>
                      <a:pt x="0" y="10"/>
                      <a:pt x="0" y="6"/>
                      <a:pt x="0" y="2"/>
                    </a:cubicBezTo>
                    <a:cubicBezTo>
                      <a:pt x="0" y="1"/>
                      <a:pt x="2" y="0"/>
                      <a:pt x="3" y="0"/>
                    </a:cubicBezTo>
                    <a:cubicBezTo>
                      <a:pt x="5" y="0"/>
                      <a:pt x="6" y="1"/>
                      <a:pt x="6" y="3"/>
                    </a:cubicBezTo>
                    <a:cubicBezTo>
                      <a:pt x="6" y="4"/>
                      <a:pt x="6" y="6"/>
                      <a:pt x="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4" name="Freeform 154"/>
              <p:cNvSpPr>
                <a:spLocks/>
              </p:cNvSpPr>
              <p:nvPr/>
            </p:nvSpPr>
            <p:spPr bwMode="auto">
              <a:xfrm>
                <a:off x="9363075" y="3017838"/>
                <a:ext cx="15875" cy="50800"/>
              </a:xfrm>
              <a:custGeom>
                <a:avLst/>
                <a:gdLst>
                  <a:gd name="T0" fmla="*/ 5 w 5"/>
                  <a:gd name="T1" fmla="*/ 8 h 16"/>
                  <a:gd name="T2" fmla="*/ 5 w 5"/>
                  <a:gd name="T3" fmla="*/ 14 h 16"/>
                  <a:gd name="T4" fmla="*/ 3 w 5"/>
                  <a:gd name="T5" fmla="*/ 16 h 16"/>
                  <a:gd name="T6" fmla="*/ 0 w 5"/>
                  <a:gd name="T7" fmla="*/ 14 h 16"/>
                  <a:gd name="T8" fmla="*/ 0 w 5"/>
                  <a:gd name="T9" fmla="*/ 8 h 16"/>
                  <a:gd name="T10" fmla="*/ 0 w 5"/>
                  <a:gd name="T11" fmla="*/ 3 h 16"/>
                  <a:gd name="T12" fmla="*/ 1 w 5"/>
                  <a:gd name="T13" fmla="*/ 0 h 16"/>
                  <a:gd name="T14" fmla="*/ 4 w 5"/>
                  <a:gd name="T15" fmla="*/ 0 h 16"/>
                  <a:gd name="T16" fmla="*/ 5 w 5"/>
                  <a:gd name="T17" fmla="*/ 3 h 16"/>
                  <a:gd name="T18" fmla="*/ 5 w 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6">
                    <a:moveTo>
                      <a:pt x="5" y="8"/>
                    </a:moveTo>
                    <a:cubicBezTo>
                      <a:pt x="5" y="10"/>
                      <a:pt x="5" y="12"/>
                      <a:pt x="5" y="14"/>
                    </a:cubicBezTo>
                    <a:cubicBezTo>
                      <a:pt x="5" y="15"/>
                      <a:pt x="4" y="16"/>
                      <a:pt x="3" y="16"/>
                    </a:cubicBezTo>
                    <a:cubicBezTo>
                      <a:pt x="1" y="16"/>
                      <a:pt x="0" y="15"/>
                      <a:pt x="0" y="14"/>
                    </a:cubicBezTo>
                    <a:cubicBezTo>
                      <a:pt x="0" y="12"/>
                      <a:pt x="0" y="10"/>
                      <a:pt x="0" y="8"/>
                    </a:cubicBezTo>
                    <a:cubicBezTo>
                      <a:pt x="0" y="6"/>
                      <a:pt x="0" y="4"/>
                      <a:pt x="0" y="3"/>
                    </a:cubicBezTo>
                    <a:cubicBezTo>
                      <a:pt x="0" y="1"/>
                      <a:pt x="0" y="1"/>
                      <a:pt x="1" y="0"/>
                    </a:cubicBezTo>
                    <a:cubicBezTo>
                      <a:pt x="2" y="0"/>
                      <a:pt x="3" y="0"/>
                      <a:pt x="4" y="0"/>
                    </a:cubicBezTo>
                    <a:cubicBezTo>
                      <a:pt x="4" y="1"/>
                      <a:pt x="5" y="2"/>
                      <a:pt x="5" y="3"/>
                    </a:cubicBezTo>
                    <a:cubicBezTo>
                      <a:pt x="5" y="4"/>
                      <a:pt x="5" y="6"/>
                      <a:pt x="5"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5" name="Freeform 155"/>
              <p:cNvSpPr>
                <a:spLocks noEditPoints="1"/>
              </p:cNvSpPr>
              <p:nvPr/>
            </p:nvSpPr>
            <p:spPr bwMode="auto">
              <a:xfrm>
                <a:off x="9283700" y="2970213"/>
                <a:ext cx="76200" cy="44450"/>
              </a:xfrm>
              <a:custGeom>
                <a:avLst/>
                <a:gdLst>
                  <a:gd name="T0" fmla="*/ 23 w 24"/>
                  <a:gd name="T1" fmla="*/ 9 h 14"/>
                  <a:gd name="T2" fmla="*/ 18 w 24"/>
                  <a:gd name="T3" fmla="*/ 4 h 14"/>
                  <a:gd name="T4" fmla="*/ 18 w 24"/>
                  <a:gd name="T5" fmla="*/ 4 h 14"/>
                  <a:gd name="T6" fmla="*/ 18 w 24"/>
                  <a:gd name="T7" fmla="*/ 2 h 14"/>
                  <a:gd name="T8" fmla="*/ 19 w 24"/>
                  <a:gd name="T9" fmla="*/ 1 h 14"/>
                  <a:gd name="T10" fmla="*/ 19 w 24"/>
                  <a:gd name="T11" fmla="*/ 0 h 14"/>
                  <a:gd name="T12" fmla="*/ 19 w 24"/>
                  <a:gd name="T13" fmla="*/ 0 h 14"/>
                  <a:gd name="T14" fmla="*/ 19 w 24"/>
                  <a:gd name="T15" fmla="*/ 0 h 14"/>
                  <a:gd name="T16" fmla="*/ 17 w 24"/>
                  <a:gd name="T17" fmla="*/ 3 h 14"/>
                  <a:gd name="T18" fmla="*/ 16 w 24"/>
                  <a:gd name="T19" fmla="*/ 4 h 14"/>
                  <a:gd name="T20" fmla="*/ 12 w 24"/>
                  <a:gd name="T21" fmla="*/ 3 h 14"/>
                  <a:gd name="T22" fmla="*/ 7 w 24"/>
                  <a:gd name="T23" fmla="*/ 4 h 14"/>
                  <a:gd name="T24" fmla="*/ 6 w 24"/>
                  <a:gd name="T25" fmla="*/ 3 h 14"/>
                  <a:gd name="T26" fmla="*/ 6 w 24"/>
                  <a:gd name="T27" fmla="*/ 2 h 14"/>
                  <a:gd name="T28" fmla="*/ 5 w 24"/>
                  <a:gd name="T29" fmla="*/ 0 h 14"/>
                  <a:gd name="T30" fmla="*/ 4 w 24"/>
                  <a:gd name="T31" fmla="*/ 0 h 14"/>
                  <a:gd name="T32" fmla="*/ 4 w 24"/>
                  <a:gd name="T33" fmla="*/ 1 h 14"/>
                  <a:gd name="T34" fmla="*/ 4 w 24"/>
                  <a:gd name="T35" fmla="*/ 1 h 14"/>
                  <a:gd name="T36" fmla="*/ 6 w 24"/>
                  <a:gd name="T37" fmla="*/ 4 h 14"/>
                  <a:gd name="T38" fmla="*/ 6 w 24"/>
                  <a:gd name="T39" fmla="*/ 4 h 14"/>
                  <a:gd name="T40" fmla="*/ 4 w 24"/>
                  <a:gd name="T41" fmla="*/ 6 h 14"/>
                  <a:gd name="T42" fmla="*/ 1 w 24"/>
                  <a:gd name="T43" fmla="*/ 9 h 14"/>
                  <a:gd name="T44" fmla="*/ 0 w 24"/>
                  <a:gd name="T45" fmla="*/ 13 h 14"/>
                  <a:gd name="T46" fmla="*/ 0 w 24"/>
                  <a:gd name="T47" fmla="*/ 14 h 14"/>
                  <a:gd name="T48" fmla="*/ 12 w 24"/>
                  <a:gd name="T49" fmla="*/ 14 h 14"/>
                  <a:gd name="T50" fmla="*/ 23 w 24"/>
                  <a:gd name="T51" fmla="*/ 14 h 14"/>
                  <a:gd name="T52" fmla="*/ 23 w 24"/>
                  <a:gd name="T53" fmla="*/ 14 h 14"/>
                  <a:gd name="T54" fmla="*/ 24 w 24"/>
                  <a:gd name="T55" fmla="*/ 13 h 14"/>
                  <a:gd name="T56" fmla="*/ 23 w 24"/>
                  <a:gd name="T57" fmla="*/ 9 h 14"/>
                  <a:gd name="T58" fmla="*/ 6 w 24"/>
                  <a:gd name="T59" fmla="*/ 9 h 14"/>
                  <a:gd name="T60" fmla="*/ 5 w 24"/>
                  <a:gd name="T61" fmla="*/ 8 h 14"/>
                  <a:gd name="T62" fmla="*/ 6 w 24"/>
                  <a:gd name="T63" fmla="*/ 7 h 14"/>
                  <a:gd name="T64" fmla="*/ 7 w 24"/>
                  <a:gd name="T65" fmla="*/ 8 h 14"/>
                  <a:gd name="T66" fmla="*/ 6 w 24"/>
                  <a:gd name="T67" fmla="*/ 9 h 14"/>
                  <a:gd name="T68" fmla="*/ 17 w 24"/>
                  <a:gd name="T69" fmla="*/ 9 h 14"/>
                  <a:gd name="T70" fmla="*/ 16 w 24"/>
                  <a:gd name="T71" fmla="*/ 8 h 14"/>
                  <a:gd name="T72" fmla="*/ 17 w 24"/>
                  <a:gd name="T73" fmla="*/ 7 h 14"/>
                  <a:gd name="T74" fmla="*/ 18 w 24"/>
                  <a:gd name="T75" fmla="*/ 8 h 14"/>
                  <a:gd name="T76" fmla="*/ 17 w 24"/>
                  <a:gd name="T7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14">
                    <a:moveTo>
                      <a:pt x="23" y="9"/>
                    </a:moveTo>
                    <a:cubicBezTo>
                      <a:pt x="22" y="7"/>
                      <a:pt x="20" y="5"/>
                      <a:pt x="18" y="4"/>
                    </a:cubicBezTo>
                    <a:cubicBezTo>
                      <a:pt x="17" y="4"/>
                      <a:pt x="17" y="4"/>
                      <a:pt x="18" y="4"/>
                    </a:cubicBezTo>
                    <a:cubicBezTo>
                      <a:pt x="18" y="3"/>
                      <a:pt x="18" y="3"/>
                      <a:pt x="18" y="2"/>
                    </a:cubicBezTo>
                    <a:cubicBezTo>
                      <a:pt x="19" y="2"/>
                      <a:pt x="19" y="1"/>
                      <a:pt x="19" y="1"/>
                    </a:cubicBezTo>
                    <a:cubicBezTo>
                      <a:pt x="19" y="1"/>
                      <a:pt x="19" y="0"/>
                      <a:pt x="19" y="0"/>
                    </a:cubicBezTo>
                    <a:cubicBezTo>
                      <a:pt x="19" y="0"/>
                      <a:pt x="19" y="0"/>
                      <a:pt x="19" y="0"/>
                    </a:cubicBezTo>
                    <a:cubicBezTo>
                      <a:pt x="19" y="0"/>
                      <a:pt x="19" y="0"/>
                      <a:pt x="19" y="0"/>
                    </a:cubicBezTo>
                    <a:cubicBezTo>
                      <a:pt x="18" y="1"/>
                      <a:pt x="18" y="2"/>
                      <a:pt x="17" y="3"/>
                    </a:cubicBezTo>
                    <a:cubicBezTo>
                      <a:pt x="17" y="4"/>
                      <a:pt x="17" y="4"/>
                      <a:pt x="16" y="4"/>
                    </a:cubicBezTo>
                    <a:cubicBezTo>
                      <a:pt x="15" y="3"/>
                      <a:pt x="14" y="3"/>
                      <a:pt x="12" y="3"/>
                    </a:cubicBezTo>
                    <a:cubicBezTo>
                      <a:pt x="10" y="3"/>
                      <a:pt x="8" y="3"/>
                      <a:pt x="7" y="4"/>
                    </a:cubicBezTo>
                    <a:cubicBezTo>
                      <a:pt x="6" y="4"/>
                      <a:pt x="6" y="4"/>
                      <a:pt x="6" y="3"/>
                    </a:cubicBezTo>
                    <a:cubicBezTo>
                      <a:pt x="6" y="3"/>
                      <a:pt x="6" y="3"/>
                      <a:pt x="6" y="2"/>
                    </a:cubicBezTo>
                    <a:cubicBezTo>
                      <a:pt x="5" y="2"/>
                      <a:pt x="5" y="1"/>
                      <a:pt x="5" y="0"/>
                    </a:cubicBezTo>
                    <a:cubicBezTo>
                      <a:pt x="4" y="0"/>
                      <a:pt x="4" y="0"/>
                      <a:pt x="4" y="0"/>
                    </a:cubicBezTo>
                    <a:cubicBezTo>
                      <a:pt x="4" y="0"/>
                      <a:pt x="4" y="0"/>
                      <a:pt x="4" y="1"/>
                    </a:cubicBezTo>
                    <a:cubicBezTo>
                      <a:pt x="4" y="1"/>
                      <a:pt x="4" y="1"/>
                      <a:pt x="4" y="1"/>
                    </a:cubicBezTo>
                    <a:cubicBezTo>
                      <a:pt x="5" y="2"/>
                      <a:pt x="5" y="3"/>
                      <a:pt x="6" y="4"/>
                    </a:cubicBezTo>
                    <a:cubicBezTo>
                      <a:pt x="6" y="4"/>
                      <a:pt x="6" y="4"/>
                      <a:pt x="6" y="4"/>
                    </a:cubicBezTo>
                    <a:cubicBezTo>
                      <a:pt x="5" y="5"/>
                      <a:pt x="4" y="5"/>
                      <a:pt x="4" y="6"/>
                    </a:cubicBezTo>
                    <a:cubicBezTo>
                      <a:pt x="2" y="7"/>
                      <a:pt x="1" y="8"/>
                      <a:pt x="1" y="9"/>
                    </a:cubicBezTo>
                    <a:cubicBezTo>
                      <a:pt x="0" y="11"/>
                      <a:pt x="0" y="12"/>
                      <a:pt x="0" y="13"/>
                    </a:cubicBezTo>
                    <a:cubicBezTo>
                      <a:pt x="0" y="14"/>
                      <a:pt x="0" y="14"/>
                      <a:pt x="0" y="14"/>
                    </a:cubicBezTo>
                    <a:cubicBezTo>
                      <a:pt x="4" y="14"/>
                      <a:pt x="8" y="14"/>
                      <a:pt x="12" y="14"/>
                    </a:cubicBezTo>
                    <a:cubicBezTo>
                      <a:pt x="15" y="14"/>
                      <a:pt x="19" y="14"/>
                      <a:pt x="23" y="14"/>
                    </a:cubicBezTo>
                    <a:cubicBezTo>
                      <a:pt x="23" y="14"/>
                      <a:pt x="23" y="14"/>
                      <a:pt x="23" y="14"/>
                    </a:cubicBezTo>
                    <a:cubicBezTo>
                      <a:pt x="23" y="13"/>
                      <a:pt x="24" y="13"/>
                      <a:pt x="24" y="13"/>
                    </a:cubicBezTo>
                    <a:cubicBezTo>
                      <a:pt x="24" y="12"/>
                      <a:pt x="23" y="11"/>
                      <a:pt x="23" y="9"/>
                    </a:cubicBezTo>
                    <a:close/>
                    <a:moveTo>
                      <a:pt x="6" y="9"/>
                    </a:moveTo>
                    <a:cubicBezTo>
                      <a:pt x="6" y="9"/>
                      <a:pt x="5" y="9"/>
                      <a:pt x="5" y="8"/>
                    </a:cubicBezTo>
                    <a:cubicBezTo>
                      <a:pt x="5" y="8"/>
                      <a:pt x="6" y="7"/>
                      <a:pt x="6" y="7"/>
                    </a:cubicBezTo>
                    <a:cubicBezTo>
                      <a:pt x="7" y="7"/>
                      <a:pt x="7" y="8"/>
                      <a:pt x="7" y="8"/>
                    </a:cubicBezTo>
                    <a:cubicBezTo>
                      <a:pt x="7" y="9"/>
                      <a:pt x="7" y="9"/>
                      <a:pt x="6" y="9"/>
                    </a:cubicBezTo>
                    <a:close/>
                    <a:moveTo>
                      <a:pt x="17" y="9"/>
                    </a:moveTo>
                    <a:cubicBezTo>
                      <a:pt x="16" y="9"/>
                      <a:pt x="16" y="9"/>
                      <a:pt x="16" y="8"/>
                    </a:cubicBezTo>
                    <a:cubicBezTo>
                      <a:pt x="16" y="8"/>
                      <a:pt x="16" y="7"/>
                      <a:pt x="17" y="7"/>
                    </a:cubicBezTo>
                    <a:cubicBezTo>
                      <a:pt x="18" y="7"/>
                      <a:pt x="18" y="8"/>
                      <a:pt x="18" y="8"/>
                    </a:cubicBezTo>
                    <a:cubicBezTo>
                      <a:pt x="18" y="9"/>
                      <a:pt x="18" y="9"/>
                      <a:pt x="1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6" name="Freeform 168"/>
              <p:cNvSpPr>
                <a:spLocks/>
              </p:cNvSpPr>
              <p:nvPr/>
            </p:nvSpPr>
            <p:spPr bwMode="auto">
              <a:xfrm>
                <a:off x="11220450" y="2222500"/>
                <a:ext cx="28575" cy="31750"/>
              </a:xfrm>
              <a:custGeom>
                <a:avLst/>
                <a:gdLst>
                  <a:gd name="T0" fmla="*/ 0 w 9"/>
                  <a:gd name="T1" fmla="*/ 10 h 10"/>
                  <a:gd name="T2" fmla="*/ 4 w 9"/>
                  <a:gd name="T3" fmla="*/ 9 h 10"/>
                  <a:gd name="T4" fmla="*/ 9 w 9"/>
                  <a:gd name="T5" fmla="*/ 2 h 10"/>
                  <a:gd name="T6" fmla="*/ 9 w 9"/>
                  <a:gd name="T7" fmla="*/ 0 h 10"/>
                  <a:gd name="T8" fmla="*/ 8 w 9"/>
                  <a:gd name="T9" fmla="*/ 0 h 10"/>
                  <a:gd name="T10" fmla="*/ 0 w 9"/>
                  <a:gd name="T11" fmla="*/ 8 h 10"/>
                  <a:gd name="T12" fmla="*/ 0 w 9"/>
                  <a:gd name="T13" fmla="*/ 10 h 10"/>
                  <a:gd name="T14" fmla="*/ 0 w 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0" y="10"/>
                    </a:moveTo>
                    <a:cubicBezTo>
                      <a:pt x="2" y="10"/>
                      <a:pt x="3" y="10"/>
                      <a:pt x="4" y="9"/>
                    </a:cubicBezTo>
                    <a:cubicBezTo>
                      <a:pt x="7" y="8"/>
                      <a:pt x="8" y="5"/>
                      <a:pt x="9" y="2"/>
                    </a:cubicBezTo>
                    <a:cubicBezTo>
                      <a:pt x="9" y="2"/>
                      <a:pt x="9" y="1"/>
                      <a:pt x="9" y="0"/>
                    </a:cubicBezTo>
                    <a:cubicBezTo>
                      <a:pt x="9" y="0"/>
                      <a:pt x="8" y="0"/>
                      <a:pt x="8" y="0"/>
                    </a:cubicBezTo>
                    <a:cubicBezTo>
                      <a:pt x="4" y="1"/>
                      <a:pt x="1" y="4"/>
                      <a:pt x="0" y="8"/>
                    </a:cubicBezTo>
                    <a:cubicBezTo>
                      <a:pt x="0" y="9"/>
                      <a:pt x="0" y="9"/>
                      <a:pt x="0" y="10"/>
                    </a:cubicBezTo>
                    <a:cubicBezTo>
                      <a:pt x="0" y="10"/>
                      <a:pt x="0"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7" name="Freeform 175"/>
              <p:cNvSpPr>
                <a:spLocks/>
              </p:cNvSpPr>
              <p:nvPr/>
            </p:nvSpPr>
            <p:spPr bwMode="auto">
              <a:xfrm>
                <a:off x="10629900" y="2886075"/>
                <a:ext cx="136525" cy="131763"/>
              </a:xfrm>
              <a:custGeom>
                <a:avLst/>
                <a:gdLst>
                  <a:gd name="T0" fmla="*/ 41 w 43"/>
                  <a:gd name="T1" fmla="*/ 5 h 41"/>
                  <a:gd name="T2" fmla="*/ 41 w 43"/>
                  <a:gd name="T3" fmla="*/ 5 h 41"/>
                  <a:gd name="T4" fmla="*/ 38 w 43"/>
                  <a:gd name="T5" fmla="*/ 2 h 41"/>
                  <a:gd name="T6" fmla="*/ 29 w 43"/>
                  <a:gd name="T7" fmla="*/ 0 h 41"/>
                  <a:gd name="T8" fmla="*/ 26 w 43"/>
                  <a:gd name="T9" fmla="*/ 1 h 41"/>
                  <a:gd name="T10" fmla="*/ 23 w 43"/>
                  <a:gd name="T11" fmla="*/ 2 h 41"/>
                  <a:gd name="T12" fmla="*/ 20 w 43"/>
                  <a:gd name="T13" fmla="*/ 2 h 41"/>
                  <a:gd name="T14" fmla="*/ 19 w 43"/>
                  <a:gd name="T15" fmla="*/ 2 h 41"/>
                  <a:gd name="T16" fmla="*/ 16 w 43"/>
                  <a:gd name="T17" fmla="*/ 1 h 41"/>
                  <a:gd name="T18" fmla="*/ 11 w 43"/>
                  <a:gd name="T19" fmla="*/ 0 h 41"/>
                  <a:gd name="T20" fmla="*/ 3 w 43"/>
                  <a:gd name="T21" fmla="*/ 5 h 41"/>
                  <a:gd name="T22" fmla="*/ 0 w 43"/>
                  <a:gd name="T23" fmla="*/ 14 h 41"/>
                  <a:gd name="T24" fmla="*/ 0 w 43"/>
                  <a:gd name="T25" fmla="*/ 20 h 41"/>
                  <a:gd name="T26" fmla="*/ 8 w 43"/>
                  <a:gd name="T27" fmla="*/ 37 h 41"/>
                  <a:gd name="T28" fmla="*/ 9 w 43"/>
                  <a:gd name="T29" fmla="*/ 38 h 41"/>
                  <a:gd name="T30" fmla="*/ 11 w 43"/>
                  <a:gd name="T31" fmla="*/ 40 h 41"/>
                  <a:gd name="T32" fmla="*/ 14 w 43"/>
                  <a:gd name="T33" fmla="*/ 40 h 41"/>
                  <a:gd name="T34" fmla="*/ 16 w 43"/>
                  <a:gd name="T35" fmla="*/ 40 h 41"/>
                  <a:gd name="T36" fmla="*/ 18 w 43"/>
                  <a:gd name="T37" fmla="*/ 39 h 41"/>
                  <a:gd name="T38" fmla="*/ 22 w 43"/>
                  <a:gd name="T39" fmla="*/ 38 h 41"/>
                  <a:gd name="T40" fmla="*/ 27 w 43"/>
                  <a:gd name="T41" fmla="*/ 39 h 41"/>
                  <a:gd name="T42" fmla="*/ 28 w 43"/>
                  <a:gd name="T43" fmla="*/ 40 h 41"/>
                  <a:gd name="T44" fmla="*/ 35 w 43"/>
                  <a:gd name="T45" fmla="*/ 39 h 41"/>
                  <a:gd name="T46" fmla="*/ 36 w 43"/>
                  <a:gd name="T47" fmla="*/ 38 h 41"/>
                  <a:gd name="T48" fmla="*/ 38 w 43"/>
                  <a:gd name="T49" fmla="*/ 35 h 41"/>
                  <a:gd name="T50" fmla="*/ 43 w 43"/>
                  <a:gd name="T51" fmla="*/ 27 h 41"/>
                  <a:gd name="T52" fmla="*/ 43 w 43"/>
                  <a:gd name="T53" fmla="*/ 26 h 41"/>
                  <a:gd name="T54" fmla="*/ 41 w 43"/>
                  <a:gd name="T55"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41">
                    <a:moveTo>
                      <a:pt x="41" y="5"/>
                    </a:moveTo>
                    <a:cubicBezTo>
                      <a:pt x="41" y="5"/>
                      <a:pt x="41" y="5"/>
                      <a:pt x="41" y="5"/>
                    </a:cubicBezTo>
                    <a:cubicBezTo>
                      <a:pt x="40" y="4"/>
                      <a:pt x="39" y="3"/>
                      <a:pt x="38" y="2"/>
                    </a:cubicBezTo>
                    <a:cubicBezTo>
                      <a:pt x="35" y="0"/>
                      <a:pt x="32" y="0"/>
                      <a:pt x="29" y="0"/>
                    </a:cubicBezTo>
                    <a:cubicBezTo>
                      <a:pt x="28" y="0"/>
                      <a:pt x="27" y="1"/>
                      <a:pt x="26" y="1"/>
                    </a:cubicBezTo>
                    <a:cubicBezTo>
                      <a:pt x="25" y="2"/>
                      <a:pt x="24" y="2"/>
                      <a:pt x="23" y="2"/>
                    </a:cubicBezTo>
                    <a:cubicBezTo>
                      <a:pt x="22" y="3"/>
                      <a:pt x="21" y="3"/>
                      <a:pt x="20" y="2"/>
                    </a:cubicBezTo>
                    <a:cubicBezTo>
                      <a:pt x="20" y="2"/>
                      <a:pt x="19" y="2"/>
                      <a:pt x="19" y="2"/>
                    </a:cubicBezTo>
                    <a:cubicBezTo>
                      <a:pt x="18" y="1"/>
                      <a:pt x="17" y="1"/>
                      <a:pt x="16" y="1"/>
                    </a:cubicBezTo>
                    <a:cubicBezTo>
                      <a:pt x="15" y="0"/>
                      <a:pt x="13" y="0"/>
                      <a:pt x="11" y="0"/>
                    </a:cubicBezTo>
                    <a:cubicBezTo>
                      <a:pt x="8" y="1"/>
                      <a:pt x="5" y="2"/>
                      <a:pt x="3" y="5"/>
                    </a:cubicBezTo>
                    <a:cubicBezTo>
                      <a:pt x="1" y="7"/>
                      <a:pt x="0" y="11"/>
                      <a:pt x="0" y="14"/>
                    </a:cubicBezTo>
                    <a:cubicBezTo>
                      <a:pt x="0" y="16"/>
                      <a:pt x="0" y="18"/>
                      <a:pt x="0" y="20"/>
                    </a:cubicBezTo>
                    <a:cubicBezTo>
                      <a:pt x="1" y="27"/>
                      <a:pt x="4" y="32"/>
                      <a:pt x="8" y="37"/>
                    </a:cubicBezTo>
                    <a:cubicBezTo>
                      <a:pt x="8" y="38"/>
                      <a:pt x="9" y="38"/>
                      <a:pt x="9" y="38"/>
                    </a:cubicBezTo>
                    <a:cubicBezTo>
                      <a:pt x="10" y="39"/>
                      <a:pt x="10" y="39"/>
                      <a:pt x="11" y="40"/>
                    </a:cubicBezTo>
                    <a:cubicBezTo>
                      <a:pt x="12" y="40"/>
                      <a:pt x="13" y="40"/>
                      <a:pt x="14" y="40"/>
                    </a:cubicBezTo>
                    <a:cubicBezTo>
                      <a:pt x="15" y="40"/>
                      <a:pt x="15" y="40"/>
                      <a:pt x="16" y="40"/>
                    </a:cubicBezTo>
                    <a:cubicBezTo>
                      <a:pt x="17" y="40"/>
                      <a:pt x="18" y="39"/>
                      <a:pt x="18" y="39"/>
                    </a:cubicBezTo>
                    <a:cubicBezTo>
                      <a:pt x="20" y="38"/>
                      <a:pt x="21" y="38"/>
                      <a:pt x="22" y="38"/>
                    </a:cubicBezTo>
                    <a:cubicBezTo>
                      <a:pt x="24" y="38"/>
                      <a:pt x="25" y="38"/>
                      <a:pt x="27" y="39"/>
                    </a:cubicBezTo>
                    <a:cubicBezTo>
                      <a:pt x="27" y="39"/>
                      <a:pt x="28" y="40"/>
                      <a:pt x="28" y="40"/>
                    </a:cubicBezTo>
                    <a:cubicBezTo>
                      <a:pt x="31" y="41"/>
                      <a:pt x="33" y="40"/>
                      <a:pt x="35" y="39"/>
                    </a:cubicBezTo>
                    <a:cubicBezTo>
                      <a:pt x="36" y="38"/>
                      <a:pt x="36" y="38"/>
                      <a:pt x="36" y="38"/>
                    </a:cubicBezTo>
                    <a:cubicBezTo>
                      <a:pt x="37" y="37"/>
                      <a:pt x="38" y="36"/>
                      <a:pt x="38" y="35"/>
                    </a:cubicBezTo>
                    <a:cubicBezTo>
                      <a:pt x="40" y="33"/>
                      <a:pt x="42" y="30"/>
                      <a:pt x="43" y="27"/>
                    </a:cubicBezTo>
                    <a:cubicBezTo>
                      <a:pt x="43" y="27"/>
                      <a:pt x="43" y="26"/>
                      <a:pt x="43" y="26"/>
                    </a:cubicBezTo>
                    <a:cubicBezTo>
                      <a:pt x="34" y="22"/>
                      <a:pt x="33" y="11"/>
                      <a:pt x="4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8" name="Freeform 176"/>
              <p:cNvSpPr>
                <a:spLocks/>
              </p:cNvSpPr>
              <p:nvPr/>
            </p:nvSpPr>
            <p:spPr bwMode="auto">
              <a:xfrm>
                <a:off x="10696575" y="2844800"/>
                <a:ext cx="34925" cy="38100"/>
              </a:xfrm>
              <a:custGeom>
                <a:avLst/>
                <a:gdLst>
                  <a:gd name="T0" fmla="*/ 1 w 11"/>
                  <a:gd name="T1" fmla="*/ 12 h 12"/>
                  <a:gd name="T2" fmla="*/ 5 w 11"/>
                  <a:gd name="T3" fmla="*/ 11 h 12"/>
                  <a:gd name="T4" fmla="*/ 11 w 11"/>
                  <a:gd name="T5" fmla="*/ 3 h 12"/>
                  <a:gd name="T6" fmla="*/ 11 w 11"/>
                  <a:gd name="T7" fmla="*/ 0 h 12"/>
                  <a:gd name="T8" fmla="*/ 10 w 11"/>
                  <a:gd name="T9" fmla="*/ 0 h 12"/>
                  <a:gd name="T10" fmla="*/ 0 w 11"/>
                  <a:gd name="T11" fmla="*/ 10 h 12"/>
                  <a:gd name="T12" fmla="*/ 0 w 11"/>
                  <a:gd name="T13" fmla="*/ 12 h 12"/>
                  <a:gd name="T14" fmla="*/ 1 w 11"/>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1" y="12"/>
                    </a:moveTo>
                    <a:cubicBezTo>
                      <a:pt x="2" y="12"/>
                      <a:pt x="4" y="12"/>
                      <a:pt x="5" y="11"/>
                    </a:cubicBezTo>
                    <a:cubicBezTo>
                      <a:pt x="8" y="9"/>
                      <a:pt x="10" y="7"/>
                      <a:pt x="11" y="3"/>
                    </a:cubicBezTo>
                    <a:cubicBezTo>
                      <a:pt x="11" y="2"/>
                      <a:pt x="11" y="1"/>
                      <a:pt x="11" y="0"/>
                    </a:cubicBezTo>
                    <a:cubicBezTo>
                      <a:pt x="10" y="0"/>
                      <a:pt x="10" y="0"/>
                      <a:pt x="10" y="0"/>
                    </a:cubicBezTo>
                    <a:cubicBezTo>
                      <a:pt x="5" y="2"/>
                      <a:pt x="2" y="5"/>
                      <a:pt x="0" y="10"/>
                    </a:cubicBezTo>
                    <a:cubicBezTo>
                      <a:pt x="0" y="10"/>
                      <a:pt x="0" y="11"/>
                      <a:pt x="0" y="12"/>
                    </a:cubicBezTo>
                    <a:cubicBezTo>
                      <a:pt x="0" y="12"/>
                      <a:pt x="1" y="12"/>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59" name="Rectangle 177"/>
              <p:cNvSpPr>
                <a:spLocks noChangeArrowheads="1"/>
              </p:cNvSpPr>
              <p:nvPr/>
            </p:nvSpPr>
            <p:spPr bwMode="auto">
              <a:xfrm>
                <a:off x="11036300" y="2225675"/>
                <a:ext cx="50800" cy="52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60" name="Rectangle 178"/>
              <p:cNvSpPr>
                <a:spLocks noChangeArrowheads="1"/>
              </p:cNvSpPr>
              <p:nvPr/>
            </p:nvSpPr>
            <p:spPr bwMode="auto">
              <a:xfrm>
                <a:off x="11093450" y="2225675"/>
                <a:ext cx="53975" cy="52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61" name="Rectangle 179"/>
              <p:cNvSpPr>
                <a:spLocks noChangeArrowheads="1"/>
              </p:cNvSpPr>
              <p:nvPr/>
            </p:nvSpPr>
            <p:spPr bwMode="auto">
              <a:xfrm>
                <a:off x="11036300" y="2284413"/>
                <a:ext cx="50800" cy="53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62" name="Rectangle 180"/>
              <p:cNvSpPr>
                <a:spLocks noChangeArrowheads="1"/>
              </p:cNvSpPr>
              <p:nvPr/>
            </p:nvSpPr>
            <p:spPr bwMode="auto">
              <a:xfrm>
                <a:off x="11093450" y="2284413"/>
                <a:ext cx="53975" cy="53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63" name="Freeform 188"/>
              <p:cNvSpPr>
                <a:spLocks/>
              </p:cNvSpPr>
              <p:nvPr/>
            </p:nvSpPr>
            <p:spPr bwMode="auto">
              <a:xfrm>
                <a:off x="9863138" y="2908300"/>
                <a:ext cx="193675" cy="185738"/>
              </a:xfrm>
              <a:custGeom>
                <a:avLst/>
                <a:gdLst>
                  <a:gd name="T0" fmla="*/ 59 w 61"/>
                  <a:gd name="T1" fmla="*/ 8 h 58"/>
                  <a:gd name="T2" fmla="*/ 59 w 61"/>
                  <a:gd name="T3" fmla="*/ 8 h 58"/>
                  <a:gd name="T4" fmla="*/ 54 w 61"/>
                  <a:gd name="T5" fmla="*/ 3 h 58"/>
                  <a:gd name="T6" fmla="*/ 42 w 61"/>
                  <a:gd name="T7" fmla="*/ 1 h 58"/>
                  <a:gd name="T8" fmla="*/ 37 w 61"/>
                  <a:gd name="T9" fmla="*/ 3 h 58"/>
                  <a:gd name="T10" fmla="*/ 33 w 61"/>
                  <a:gd name="T11" fmla="*/ 4 h 58"/>
                  <a:gd name="T12" fmla="*/ 30 w 61"/>
                  <a:gd name="T13" fmla="*/ 4 h 58"/>
                  <a:gd name="T14" fmla="*/ 28 w 61"/>
                  <a:gd name="T15" fmla="*/ 3 h 58"/>
                  <a:gd name="T16" fmla="*/ 24 w 61"/>
                  <a:gd name="T17" fmla="*/ 2 h 58"/>
                  <a:gd name="T18" fmla="*/ 17 w 61"/>
                  <a:gd name="T19" fmla="*/ 1 h 58"/>
                  <a:gd name="T20" fmla="*/ 6 w 61"/>
                  <a:gd name="T21" fmla="*/ 8 h 58"/>
                  <a:gd name="T22" fmla="*/ 1 w 61"/>
                  <a:gd name="T23" fmla="*/ 20 h 58"/>
                  <a:gd name="T24" fmla="*/ 1 w 61"/>
                  <a:gd name="T25" fmla="*/ 29 h 58"/>
                  <a:gd name="T26" fmla="*/ 12 w 61"/>
                  <a:gd name="T27" fmla="*/ 53 h 58"/>
                  <a:gd name="T28" fmla="*/ 14 w 61"/>
                  <a:gd name="T29" fmla="*/ 55 h 58"/>
                  <a:gd name="T30" fmla="*/ 17 w 61"/>
                  <a:gd name="T31" fmla="*/ 56 h 58"/>
                  <a:gd name="T32" fmla="*/ 20 w 61"/>
                  <a:gd name="T33" fmla="*/ 57 h 58"/>
                  <a:gd name="T34" fmla="*/ 24 w 61"/>
                  <a:gd name="T35" fmla="*/ 57 h 58"/>
                  <a:gd name="T36" fmla="*/ 27 w 61"/>
                  <a:gd name="T37" fmla="*/ 55 h 58"/>
                  <a:gd name="T38" fmla="*/ 32 w 61"/>
                  <a:gd name="T39" fmla="*/ 54 h 58"/>
                  <a:gd name="T40" fmla="*/ 39 w 61"/>
                  <a:gd name="T41" fmla="*/ 56 h 58"/>
                  <a:gd name="T42" fmla="*/ 41 w 61"/>
                  <a:gd name="T43" fmla="*/ 57 h 58"/>
                  <a:gd name="T44" fmla="*/ 51 w 61"/>
                  <a:gd name="T45" fmla="*/ 55 h 58"/>
                  <a:gd name="T46" fmla="*/ 52 w 61"/>
                  <a:gd name="T47" fmla="*/ 54 h 58"/>
                  <a:gd name="T48" fmla="*/ 55 w 61"/>
                  <a:gd name="T49" fmla="*/ 50 h 58"/>
                  <a:gd name="T50" fmla="*/ 61 w 61"/>
                  <a:gd name="T51" fmla="*/ 39 h 58"/>
                  <a:gd name="T52" fmla="*/ 61 w 61"/>
                  <a:gd name="T53" fmla="*/ 38 h 58"/>
                  <a:gd name="T54" fmla="*/ 59 w 61"/>
                  <a:gd name="T55"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58">
                    <a:moveTo>
                      <a:pt x="59" y="8"/>
                    </a:moveTo>
                    <a:cubicBezTo>
                      <a:pt x="59" y="8"/>
                      <a:pt x="59" y="8"/>
                      <a:pt x="59" y="8"/>
                    </a:cubicBezTo>
                    <a:cubicBezTo>
                      <a:pt x="58" y="6"/>
                      <a:pt x="56" y="4"/>
                      <a:pt x="54" y="3"/>
                    </a:cubicBezTo>
                    <a:cubicBezTo>
                      <a:pt x="50" y="1"/>
                      <a:pt x="46" y="0"/>
                      <a:pt x="42" y="1"/>
                    </a:cubicBezTo>
                    <a:cubicBezTo>
                      <a:pt x="40" y="1"/>
                      <a:pt x="39" y="2"/>
                      <a:pt x="37" y="3"/>
                    </a:cubicBezTo>
                    <a:cubicBezTo>
                      <a:pt x="36" y="3"/>
                      <a:pt x="34" y="4"/>
                      <a:pt x="33" y="4"/>
                    </a:cubicBezTo>
                    <a:cubicBezTo>
                      <a:pt x="32" y="4"/>
                      <a:pt x="31" y="4"/>
                      <a:pt x="30" y="4"/>
                    </a:cubicBezTo>
                    <a:cubicBezTo>
                      <a:pt x="29" y="4"/>
                      <a:pt x="28" y="4"/>
                      <a:pt x="28" y="3"/>
                    </a:cubicBezTo>
                    <a:cubicBezTo>
                      <a:pt x="26" y="3"/>
                      <a:pt x="25" y="2"/>
                      <a:pt x="24" y="2"/>
                    </a:cubicBezTo>
                    <a:cubicBezTo>
                      <a:pt x="22" y="1"/>
                      <a:pt x="19" y="1"/>
                      <a:pt x="17" y="1"/>
                    </a:cubicBezTo>
                    <a:cubicBezTo>
                      <a:pt x="12" y="2"/>
                      <a:pt x="9" y="4"/>
                      <a:pt x="6" y="8"/>
                    </a:cubicBezTo>
                    <a:cubicBezTo>
                      <a:pt x="3" y="11"/>
                      <a:pt x="1" y="16"/>
                      <a:pt x="1" y="20"/>
                    </a:cubicBezTo>
                    <a:cubicBezTo>
                      <a:pt x="0" y="23"/>
                      <a:pt x="1" y="26"/>
                      <a:pt x="1" y="29"/>
                    </a:cubicBezTo>
                    <a:cubicBezTo>
                      <a:pt x="3" y="38"/>
                      <a:pt x="6" y="46"/>
                      <a:pt x="12" y="53"/>
                    </a:cubicBezTo>
                    <a:cubicBezTo>
                      <a:pt x="13" y="53"/>
                      <a:pt x="13" y="54"/>
                      <a:pt x="14" y="55"/>
                    </a:cubicBezTo>
                    <a:cubicBezTo>
                      <a:pt x="15" y="55"/>
                      <a:pt x="16" y="56"/>
                      <a:pt x="17" y="56"/>
                    </a:cubicBezTo>
                    <a:cubicBezTo>
                      <a:pt x="18" y="57"/>
                      <a:pt x="19" y="57"/>
                      <a:pt x="20" y="57"/>
                    </a:cubicBezTo>
                    <a:cubicBezTo>
                      <a:pt x="22" y="57"/>
                      <a:pt x="23" y="57"/>
                      <a:pt x="24" y="57"/>
                    </a:cubicBezTo>
                    <a:cubicBezTo>
                      <a:pt x="25" y="56"/>
                      <a:pt x="26" y="56"/>
                      <a:pt x="27" y="55"/>
                    </a:cubicBezTo>
                    <a:cubicBezTo>
                      <a:pt x="29" y="55"/>
                      <a:pt x="30" y="54"/>
                      <a:pt x="32" y="54"/>
                    </a:cubicBezTo>
                    <a:cubicBezTo>
                      <a:pt x="34" y="54"/>
                      <a:pt x="36" y="55"/>
                      <a:pt x="39" y="56"/>
                    </a:cubicBezTo>
                    <a:cubicBezTo>
                      <a:pt x="39" y="56"/>
                      <a:pt x="40" y="56"/>
                      <a:pt x="41" y="57"/>
                    </a:cubicBezTo>
                    <a:cubicBezTo>
                      <a:pt x="45" y="58"/>
                      <a:pt x="48" y="57"/>
                      <a:pt x="51" y="55"/>
                    </a:cubicBezTo>
                    <a:cubicBezTo>
                      <a:pt x="51" y="54"/>
                      <a:pt x="52" y="54"/>
                      <a:pt x="52" y="54"/>
                    </a:cubicBezTo>
                    <a:cubicBezTo>
                      <a:pt x="53" y="52"/>
                      <a:pt x="54" y="51"/>
                      <a:pt x="55" y="50"/>
                    </a:cubicBezTo>
                    <a:cubicBezTo>
                      <a:pt x="57" y="47"/>
                      <a:pt x="59" y="43"/>
                      <a:pt x="61" y="39"/>
                    </a:cubicBezTo>
                    <a:cubicBezTo>
                      <a:pt x="61" y="38"/>
                      <a:pt x="61" y="38"/>
                      <a:pt x="61" y="38"/>
                    </a:cubicBezTo>
                    <a:cubicBezTo>
                      <a:pt x="49" y="32"/>
                      <a:pt x="47" y="16"/>
                      <a:pt x="59"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64" name="Freeform 189"/>
              <p:cNvSpPr>
                <a:spLocks/>
              </p:cNvSpPr>
              <p:nvPr/>
            </p:nvSpPr>
            <p:spPr bwMode="auto">
              <a:xfrm>
                <a:off x="9961563" y="2854325"/>
                <a:ext cx="47625" cy="53975"/>
              </a:xfrm>
              <a:custGeom>
                <a:avLst/>
                <a:gdLst>
                  <a:gd name="T0" fmla="*/ 1 w 15"/>
                  <a:gd name="T1" fmla="*/ 17 h 17"/>
                  <a:gd name="T2" fmla="*/ 7 w 15"/>
                  <a:gd name="T3" fmla="*/ 15 h 17"/>
                  <a:gd name="T4" fmla="*/ 15 w 15"/>
                  <a:gd name="T5" fmla="*/ 4 h 17"/>
                  <a:gd name="T6" fmla="*/ 15 w 15"/>
                  <a:gd name="T7" fmla="*/ 0 h 17"/>
                  <a:gd name="T8" fmla="*/ 13 w 15"/>
                  <a:gd name="T9" fmla="*/ 0 h 17"/>
                  <a:gd name="T10" fmla="*/ 0 w 15"/>
                  <a:gd name="T11" fmla="*/ 13 h 17"/>
                  <a:gd name="T12" fmla="*/ 0 w 15"/>
                  <a:gd name="T13" fmla="*/ 17 h 17"/>
                  <a:gd name="T14" fmla="*/ 1 w 15"/>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1" y="17"/>
                    </a:moveTo>
                    <a:cubicBezTo>
                      <a:pt x="3" y="17"/>
                      <a:pt x="5" y="16"/>
                      <a:pt x="7" y="15"/>
                    </a:cubicBezTo>
                    <a:cubicBezTo>
                      <a:pt x="11" y="13"/>
                      <a:pt x="13" y="9"/>
                      <a:pt x="15" y="4"/>
                    </a:cubicBezTo>
                    <a:cubicBezTo>
                      <a:pt x="15" y="3"/>
                      <a:pt x="15" y="1"/>
                      <a:pt x="15" y="0"/>
                    </a:cubicBezTo>
                    <a:cubicBezTo>
                      <a:pt x="14" y="0"/>
                      <a:pt x="14" y="0"/>
                      <a:pt x="13" y="0"/>
                    </a:cubicBezTo>
                    <a:cubicBezTo>
                      <a:pt x="6" y="2"/>
                      <a:pt x="2" y="6"/>
                      <a:pt x="0" y="13"/>
                    </a:cubicBezTo>
                    <a:cubicBezTo>
                      <a:pt x="0" y="14"/>
                      <a:pt x="0" y="16"/>
                      <a:pt x="0" y="17"/>
                    </a:cubicBezTo>
                    <a:cubicBezTo>
                      <a:pt x="0" y="17"/>
                      <a:pt x="0" y="17"/>
                      <a:pt x="1"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266" name="Group 4"/>
            <p:cNvGrpSpPr>
              <a:grpSpLocks noChangeAspect="1"/>
            </p:cNvGrpSpPr>
            <p:nvPr/>
          </p:nvGrpSpPr>
          <p:grpSpPr bwMode="auto">
            <a:xfrm>
              <a:off x="9161128" y="6265880"/>
              <a:ext cx="390756" cy="397730"/>
              <a:chOff x="-660" y="2959"/>
              <a:chExt cx="1586" cy="1576"/>
            </a:xfrm>
            <a:solidFill>
              <a:srgbClr val="00B0F0"/>
            </a:solidFill>
          </p:grpSpPr>
          <p:sp>
            <p:nvSpPr>
              <p:cNvPr id="267"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68"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69"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grpSp>
        <p:grpSp>
          <p:nvGrpSpPr>
            <p:cNvPr id="6" name="Group 5"/>
            <p:cNvGrpSpPr/>
            <p:nvPr/>
          </p:nvGrpSpPr>
          <p:grpSpPr>
            <a:xfrm>
              <a:off x="9998677" y="6391419"/>
              <a:ext cx="1073361" cy="199204"/>
              <a:chOff x="10183577" y="3884823"/>
              <a:chExt cx="1073361" cy="199204"/>
            </a:xfrm>
            <a:solidFill>
              <a:schemeClr val="bg1"/>
            </a:solidFill>
          </p:grpSpPr>
          <p:sp>
            <p:nvSpPr>
              <p:cNvPr id="270" name="Freeform 5"/>
              <p:cNvSpPr>
                <a:spLocks noEditPoints="1"/>
              </p:cNvSpPr>
              <p:nvPr/>
            </p:nvSpPr>
            <p:spPr bwMode="auto">
              <a:xfrm>
                <a:off x="11060845" y="3884823"/>
                <a:ext cx="196093" cy="199204"/>
              </a:xfrm>
              <a:custGeom>
                <a:avLst/>
                <a:gdLst>
                  <a:gd name="T0" fmla="*/ 315 w 315"/>
                  <a:gd name="T1" fmla="*/ 158 h 316"/>
                  <a:gd name="T2" fmla="*/ 315 w 315"/>
                  <a:gd name="T3" fmla="*/ 279 h 316"/>
                  <a:gd name="T4" fmla="*/ 289 w 315"/>
                  <a:gd name="T5" fmla="*/ 314 h 316"/>
                  <a:gd name="T6" fmla="*/ 277 w 315"/>
                  <a:gd name="T7" fmla="*/ 315 h 316"/>
                  <a:gd name="T8" fmla="*/ 128 w 315"/>
                  <a:gd name="T9" fmla="*/ 315 h 316"/>
                  <a:gd name="T10" fmla="*/ 36 w 315"/>
                  <a:gd name="T11" fmla="*/ 315 h 316"/>
                  <a:gd name="T12" fmla="*/ 1 w 315"/>
                  <a:gd name="T13" fmla="*/ 286 h 316"/>
                  <a:gd name="T14" fmla="*/ 0 w 315"/>
                  <a:gd name="T15" fmla="*/ 279 h 316"/>
                  <a:gd name="T16" fmla="*/ 0 w 315"/>
                  <a:gd name="T17" fmla="*/ 37 h 316"/>
                  <a:gd name="T18" fmla="*/ 37 w 315"/>
                  <a:gd name="T19" fmla="*/ 0 h 316"/>
                  <a:gd name="T20" fmla="*/ 278 w 315"/>
                  <a:gd name="T21" fmla="*/ 0 h 316"/>
                  <a:gd name="T22" fmla="*/ 314 w 315"/>
                  <a:gd name="T23" fmla="*/ 29 h 316"/>
                  <a:gd name="T24" fmla="*/ 315 w 315"/>
                  <a:gd name="T25" fmla="*/ 38 h 316"/>
                  <a:gd name="T26" fmla="*/ 315 w 315"/>
                  <a:gd name="T27" fmla="*/ 158 h 316"/>
                  <a:gd name="T28" fmla="*/ 36 w 315"/>
                  <a:gd name="T29" fmla="*/ 133 h 316"/>
                  <a:gd name="T30" fmla="*/ 36 w 315"/>
                  <a:gd name="T31" fmla="*/ 139 h 316"/>
                  <a:gd name="T32" fmla="*/ 36 w 315"/>
                  <a:gd name="T33" fmla="*/ 263 h 316"/>
                  <a:gd name="T34" fmla="*/ 36 w 315"/>
                  <a:gd name="T35" fmla="*/ 268 h 316"/>
                  <a:gd name="T36" fmla="*/ 47 w 315"/>
                  <a:gd name="T37" fmla="*/ 279 h 316"/>
                  <a:gd name="T38" fmla="*/ 52 w 315"/>
                  <a:gd name="T39" fmla="*/ 279 h 316"/>
                  <a:gd name="T40" fmla="*/ 264 w 315"/>
                  <a:gd name="T41" fmla="*/ 279 h 316"/>
                  <a:gd name="T42" fmla="*/ 265 w 315"/>
                  <a:gd name="T43" fmla="*/ 279 h 316"/>
                  <a:gd name="T44" fmla="*/ 279 w 315"/>
                  <a:gd name="T45" fmla="*/ 266 h 316"/>
                  <a:gd name="T46" fmla="*/ 279 w 315"/>
                  <a:gd name="T47" fmla="*/ 137 h 316"/>
                  <a:gd name="T48" fmla="*/ 278 w 315"/>
                  <a:gd name="T49" fmla="*/ 134 h 316"/>
                  <a:gd name="T50" fmla="*/ 252 w 315"/>
                  <a:gd name="T51" fmla="*/ 134 h 316"/>
                  <a:gd name="T52" fmla="*/ 235 w 315"/>
                  <a:gd name="T53" fmla="*/ 215 h 316"/>
                  <a:gd name="T54" fmla="*/ 162 w 315"/>
                  <a:gd name="T55" fmla="*/ 255 h 316"/>
                  <a:gd name="T56" fmla="*/ 90 w 315"/>
                  <a:gd name="T57" fmla="*/ 227 h 316"/>
                  <a:gd name="T58" fmla="*/ 63 w 315"/>
                  <a:gd name="T59" fmla="*/ 134 h 316"/>
                  <a:gd name="T60" fmla="*/ 59 w 315"/>
                  <a:gd name="T61" fmla="*/ 133 h 316"/>
                  <a:gd name="T62" fmla="*/ 36 w 315"/>
                  <a:gd name="T63" fmla="*/ 133 h 316"/>
                  <a:gd name="T64" fmla="*/ 97 w 315"/>
                  <a:gd name="T65" fmla="*/ 157 h 316"/>
                  <a:gd name="T66" fmla="*/ 157 w 315"/>
                  <a:gd name="T67" fmla="*/ 218 h 316"/>
                  <a:gd name="T68" fmla="*/ 218 w 315"/>
                  <a:gd name="T69" fmla="*/ 159 h 316"/>
                  <a:gd name="T70" fmla="*/ 158 w 315"/>
                  <a:gd name="T71" fmla="*/ 97 h 316"/>
                  <a:gd name="T72" fmla="*/ 97 w 315"/>
                  <a:gd name="T73" fmla="*/ 157 h 316"/>
                  <a:gd name="T74" fmla="*/ 249 w 315"/>
                  <a:gd name="T75" fmla="*/ 97 h 316"/>
                  <a:gd name="T76" fmla="*/ 265 w 315"/>
                  <a:gd name="T77" fmla="*/ 97 h 316"/>
                  <a:gd name="T78" fmla="*/ 266 w 315"/>
                  <a:gd name="T79" fmla="*/ 97 h 316"/>
                  <a:gd name="T80" fmla="*/ 279 w 315"/>
                  <a:gd name="T81" fmla="*/ 84 h 316"/>
                  <a:gd name="T82" fmla="*/ 279 w 315"/>
                  <a:gd name="T83" fmla="*/ 49 h 316"/>
                  <a:gd name="T84" fmla="*/ 266 w 315"/>
                  <a:gd name="T85" fmla="*/ 36 h 316"/>
                  <a:gd name="T86" fmla="*/ 231 w 315"/>
                  <a:gd name="T87" fmla="*/ 36 h 316"/>
                  <a:gd name="T88" fmla="*/ 218 w 315"/>
                  <a:gd name="T89" fmla="*/ 50 h 316"/>
                  <a:gd name="T90" fmla="*/ 218 w 315"/>
                  <a:gd name="T91" fmla="*/ 84 h 316"/>
                  <a:gd name="T92" fmla="*/ 231 w 315"/>
                  <a:gd name="T93" fmla="*/ 97 h 316"/>
                  <a:gd name="T94" fmla="*/ 249 w 315"/>
                  <a:gd name="T95" fmla="*/ 97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5" h="316">
                    <a:moveTo>
                      <a:pt x="315" y="158"/>
                    </a:moveTo>
                    <a:cubicBezTo>
                      <a:pt x="315" y="198"/>
                      <a:pt x="315" y="239"/>
                      <a:pt x="315" y="279"/>
                    </a:cubicBezTo>
                    <a:cubicBezTo>
                      <a:pt x="315" y="295"/>
                      <a:pt x="305" y="309"/>
                      <a:pt x="289" y="314"/>
                    </a:cubicBezTo>
                    <a:cubicBezTo>
                      <a:pt x="286" y="315"/>
                      <a:pt x="281" y="315"/>
                      <a:pt x="277" y="315"/>
                    </a:cubicBezTo>
                    <a:cubicBezTo>
                      <a:pt x="227" y="315"/>
                      <a:pt x="178" y="315"/>
                      <a:pt x="128" y="315"/>
                    </a:cubicBezTo>
                    <a:cubicBezTo>
                      <a:pt x="97" y="315"/>
                      <a:pt x="67" y="315"/>
                      <a:pt x="36" y="315"/>
                    </a:cubicBezTo>
                    <a:cubicBezTo>
                      <a:pt x="21" y="316"/>
                      <a:pt x="4" y="304"/>
                      <a:pt x="1" y="286"/>
                    </a:cubicBezTo>
                    <a:cubicBezTo>
                      <a:pt x="0" y="284"/>
                      <a:pt x="0" y="281"/>
                      <a:pt x="0" y="279"/>
                    </a:cubicBezTo>
                    <a:cubicBezTo>
                      <a:pt x="0" y="198"/>
                      <a:pt x="0" y="118"/>
                      <a:pt x="0" y="37"/>
                    </a:cubicBezTo>
                    <a:cubicBezTo>
                      <a:pt x="0" y="17"/>
                      <a:pt x="16" y="0"/>
                      <a:pt x="37" y="0"/>
                    </a:cubicBezTo>
                    <a:cubicBezTo>
                      <a:pt x="117" y="0"/>
                      <a:pt x="198" y="0"/>
                      <a:pt x="278" y="0"/>
                    </a:cubicBezTo>
                    <a:cubicBezTo>
                      <a:pt x="295" y="0"/>
                      <a:pt x="311" y="11"/>
                      <a:pt x="314" y="29"/>
                    </a:cubicBezTo>
                    <a:cubicBezTo>
                      <a:pt x="315" y="32"/>
                      <a:pt x="315" y="35"/>
                      <a:pt x="315" y="38"/>
                    </a:cubicBezTo>
                    <a:cubicBezTo>
                      <a:pt x="315" y="78"/>
                      <a:pt x="315" y="118"/>
                      <a:pt x="315" y="158"/>
                    </a:cubicBezTo>
                    <a:close/>
                    <a:moveTo>
                      <a:pt x="36" y="133"/>
                    </a:moveTo>
                    <a:cubicBezTo>
                      <a:pt x="36" y="136"/>
                      <a:pt x="36" y="137"/>
                      <a:pt x="36" y="139"/>
                    </a:cubicBezTo>
                    <a:cubicBezTo>
                      <a:pt x="36" y="181"/>
                      <a:pt x="36" y="222"/>
                      <a:pt x="36" y="263"/>
                    </a:cubicBezTo>
                    <a:cubicBezTo>
                      <a:pt x="36" y="265"/>
                      <a:pt x="36" y="267"/>
                      <a:pt x="36" y="268"/>
                    </a:cubicBezTo>
                    <a:cubicBezTo>
                      <a:pt x="37" y="274"/>
                      <a:pt x="41" y="278"/>
                      <a:pt x="47" y="279"/>
                    </a:cubicBezTo>
                    <a:cubicBezTo>
                      <a:pt x="48" y="279"/>
                      <a:pt x="50" y="279"/>
                      <a:pt x="52" y="279"/>
                    </a:cubicBezTo>
                    <a:cubicBezTo>
                      <a:pt x="122" y="279"/>
                      <a:pt x="193" y="279"/>
                      <a:pt x="264" y="279"/>
                    </a:cubicBezTo>
                    <a:cubicBezTo>
                      <a:pt x="264" y="279"/>
                      <a:pt x="265" y="279"/>
                      <a:pt x="265" y="279"/>
                    </a:cubicBezTo>
                    <a:cubicBezTo>
                      <a:pt x="274" y="279"/>
                      <a:pt x="279" y="274"/>
                      <a:pt x="279" y="266"/>
                    </a:cubicBezTo>
                    <a:cubicBezTo>
                      <a:pt x="279" y="223"/>
                      <a:pt x="279" y="180"/>
                      <a:pt x="279" y="137"/>
                    </a:cubicBezTo>
                    <a:cubicBezTo>
                      <a:pt x="279" y="136"/>
                      <a:pt x="278" y="135"/>
                      <a:pt x="278" y="134"/>
                    </a:cubicBezTo>
                    <a:cubicBezTo>
                      <a:pt x="269" y="134"/>
                      <a:pt x="261" y="134"/>
                      <a:pt x="252" y="134"/>
                    </a:cubicBezTo>
                    <a:cubicBezTo>
                      <a:pt x="258" y="163"/>
                      <a:pt x="254" y="191"/>
                      <a:pt x="235" y="215"/>
                    </a:cubicBezTo>
                    <a:cubicBezTo>
                      <a:pt x="217" y="240"/>
                      <a:pt x="193" y="253"/>
                      <a:pt x="162" y="255"/>
                    </a:cubicBezTo>
                    <a:cubicBezTo>
                      <a:pt x="134" y="256"/>
                      <a:pt x="109" y="247"/>
                      <a:pt x="90" y="227"/>
                    </a:cubicBezTo>
                    <a:cubicBezTo>
                      <a:pt x="64" y="201"/>
                      <a:pt x="56" y="170"/>
                      <a:pt x="63" y="134"/>
                    </a:cubicBezTo>
                    <a:cubicBezTo>
                      <a:pt x="62" y="134"/>
                      <a:pt x="60" y="133"/>
                      <a:pt x="59" y="133"/>
                    </a:cubicBezTo>
                    <a:cubicBezTo>
                      <a:pt x="52" y="133"/>
                      <a:pt x="44" y="133"/>
                      <a:pt x="36" y="133"/>
                    </a:cubicBezTo>
                    <a:close/>
                    <a:moveTo>
                      <a:pt x="97" y="157"/>
                    </a:moveTo>
                    <a:cubicBezTo>
                      <a:pt x="96" y="190"/>
                      <a:pt x="123" y="218"/>
                      <a:pt x="157" y="218"/>
                    </a:cubicBezTo>
                    <a:cubicBezTo>
                      <a:pt x="190" y="219"/>
                      <a:pt x="217" y="192"/>
                      <a:pt x="218" y="159"/>
                    </a:cubicBezTo>
                    <a:cubicBezTo>
                      <a:pt x="219" y="126"/>
                      <a:pt x="192" y="98"/>
                      <a:pt x="158" y="97"/>
                    </a:cubicBezTo>
                    <a:cubicBezTo>
                      <a:pt x="125" y="96"/>
                      <a:pt x="97" y="123"/>
                      <a:pt x="97" y="157"/>
                    </a:cubicBezTo>
                    <a:close/>
                    <a:moveTo>
                      <a:pt x="249" y="97"/>
                    </a:moveTo>
                    <a:cubicBezTo>
                      <a:pt x="254" y="97"/>
                      <a:pt x="259" y="97"/>
                      <a:pt x="265" y="97"/>
                    </a:cubicBezTo>
                    <a:cubicBezTo>
                      <a:pt x="265" y="97"/>
                      <a:pt x="265" y="97"/>
                      <a:pt x="266" y="97"/>
                    </a:cubicBezTo>
                    <a:cubicBezTo>
                      <a:pt x="274" y="97"/>
                      <a:pt x="279" y="92"/>
                      <a:pt x="279" y="84"/>
                    </a:cubicBezTo>
                    <a:cubicBezTo>
                      <a:pt x="279" y="72"/>
                      <a:pt x="279" y="61"/>
                      <a:pt x="279" y="49"/>
                    </a:cubicBezTo>
                    <a:cubicBezTo>
                      <a:pt x="279" y="41"/>
                      <a:pt x="274" y="37"/>
                      <a:pt x="266" y="36"/>
                    </a:cubicBezTo>
                    <a:cubicBezTo>
                      <a:pt x="254" y="36"/>
                      <a:pt x="243" y="36"/>
                      <a:pt x="231" y="36"/>
                    </a:cubicBezTo>
                    <a:cubicBezTo>
                      <a:pt x="223" y="37"/>
                      <a:pt x="218" y="41"/>
                      <a:pt x="218" y="50"/>
                    </a:cubicBezTo>
                    <a:cubicBezTo>
                      <a:pt x="218" y="61"/>
                      <a:pt x="218" y="72"/>
                      <a:pt x="218" y="84"/>
                    </a:cubicBezTo>
                    <a:cubicBezTo>
                      <a:pt x="218" y="92"/>
                      <a:pt x="223" y="97"/>
                      <a:pt x="231" y="97"/>
                    </a:cubicBezTo>
                    <a:cubicBezTo>
                      <a:pt x="237" y="97"/>
                      <a:pt x="243" y="97"/>
                      <a:pt x="249"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671977">
                  <a:defRPr/>
                </a:pPr>
                <a:endParaRPr lang="en-US" sz="1273" kern="0">
                  <a:solidFill>
                    <a:schemeClr val="bg1"/>
                  </a:solidFill>
                  <a:latin typeface="Segoe UI"/>
                </a:endParaRPr>
              </a:p>
            </p:txBody>
          </p:sp>
          <p:sp>
            <p:nvSpPr>
              <p:cNvPr id="271" name="Freeform 9"/>
              <p:cNvSpPr>
                <a:spLocks noEditPoints="1"/>
              </p:cNvSpPr>
              <p:nvPr/>
            </p:nvSpPr>
            <p:spPr bwMode="auto">
              <a:xfrm>
                <a:off x="10768941" y="3885600"/>
                <a:ext cx="196093" cy="197648"/>
              </a:xfrm>
              <a:custGeom>
                <a:avLst/>
                <a:gdLst>
                  <a:gd name="T0" fmla="*/ 315 w 315"/>
                  <a:gd name="T1" fmla="*/ 158 h 316"/>
                  <a:gd name="T2" fmla="*/ 315 w 315"/>
                  <a:gd name="T3" fmla="*/ 38 h 316"/>
                  <a:gd name="T4" fmla="*/ 314 w 315"/>
                  <a:gd name="T5" fmla="*/ 29 h 316"/>
                  <a:gd name="T6" fmla="*/ 278 w 315"/>
                  <a:gd name="T7" fmla="*/ 0 h 316"/>
                  <a:gd name="T8" fmla="*/ 37 w 315"/>
                  <a:gd name="T9" fmla="*/ 0 h 316"/>
                  <a:gd name="T10" fmla="*/ 0 w 315"/>
                  <a:gd name="T11" fmla="*/ 37 h 316"/>
                  <a:gd name="T12" fmla="*/ 0 w 315"/>
                  <a:gd name="T13" fmla="*/ 279 h 316"/>
                  <a:gd name="T14" fmla="*/ 0 w 315"/>
                  <a:gd name="T15" fmla="*/ 286 h 316"/>
                  <a:gd name="T16" fmla="*/ 36 w 315"/>
                  <a:gd name="T17" fmla="*/ 316 h 316"/>
                  <a:gd name="T18" fmla="*/ 128 w 315"/>
                  <a:gd name="T19" fmla="*/ 316 h 316"/>
                  <a:gd name="T20" fmla="*/ 277 w 315"/>
                  <a:gd name="T21" fmla="*/ 315 h 316"/>
                  <a:gd name="T22" fmla="*/ 289 w 315"/>
                  <a:gd name="T23" fmla="*/ 314 h 316"/>
                  <a:gd name="T24" fmla="*/ 315 w 315"/>
                  <a:gd name="T25" fmla="*/ 280 h 316"/>
                  <a:gd name="T26" fmla="*/ 315 w 315"/>
                  <a:gd name="T27" fmla="*/ 158 h 316"/>
                  <a:gd name="T28" fmla="*/ 96 w 315"/>
                  <a:gd name="T29" fmla="*/ 263 h 316"/>
                  <a:gd name="T30" fmla="*/ 49 w 315"/>
                  <a:gd name="T31" fmla="*/ 264 h 316"/>
                  <a:gd name="T32" fmla="*/ 49 w 315"/>
                  <a:gd name="T33" fmla="*/ 121 h 316"/>
                  <a:gd name="T34" fmla="*/ 96 w 315"/>
                  <a:gd name="T35" fmla="*/ 121 h 316"/>
                  <a:gd name="T36" fmla="*/ 96 w 315"/>
                  <a:gd name="T37" fmla="*/ 263 h 316"/>
                  <a:gd name="T38" fmla="*/ 82 w 315"/>
                  <a:gd name="T39" fmla="*/ 100 h 316"/>
                  <a:gd name="T40" fmla="*/ 74 w 315"/>
                  <a:gd name="T41" fmla="*/ 101 h 316"/>
                  <a:gd name="T42" fmla="*/ 57 w 315"/>
                  <a:gd name="T43" fmla="*/ 97 h 316"/>
                  <a:gd name="T44" fmla="*/ 47 w 315"/>
                  <a:gd name="T45" fmla="*/ 73 h 316"/>
                  <a:gd name="T46" fmla="*/ 62 w 315"/>
                  <a:gd name="T47" fmla="*/ 54 h 316"/>
                  <a:gd name="T48" fmla="*/ 82 w 315"/>
                  <a:gd name="T49" fmla="*/ 53 h 316"/>
                  <a:gd name="T50" fmla="*/ 100 w 315"/>
                  <a:gd name="T51" fmla="*/ 77 h 316"/>
                  <a:gd name="T52" fmla="*/ 82 w 315"/>
                  <a:gd name="T53" fmla="*/ 100 h 316"/>
                  <a:gd name="T54" fmla="*/ 268 w 315"/>
                  <a:gd name="T55" fmla="*/ 261 h 316"/>
                  <a:gd name="T56" fmla="*/ 268 w 315"/>
                  <a:gd name="T57" fmla="*/ 264 h 316"/>
                  <a:gd name="T58" fmla="*/ 221 w 315"/>
                  <a:gd name="T59" fmla="*/ 264 h 316"/>
                  <a:gd name="T60" fmla="*/ 221 w 315"/>
                  <a:gd name="T61" fmla="*/ 260 h 316"/>
                  <a:gd name="T62" fmla="*/ 221 w 315"/>
                  <a:gd name="T63" fmla="*/ 187 h 316"/>
                  <a:gd name="T64" fmla="*/ 219 w 315"/>
                  <a:gd name="T65" fmla="*/ 171 h 316"/>
                  <a:gd name="T66" fmla="*/ 212 w 315"/>
                  <a:gd name="T67" fmla="*/ 161 h 316"/>
                  <a:gd name="T68" fmla="*/ 193 w 315"/>
                  <a:gd name="T69" fmla="*/ 155 h 316"/>
                  <a:gd name="T70" fmla="*/ 171 w 315"/>
                  <a:gd name="T71" fmla="*/ 181 h 316"/>
                  <a:gd name="T72" fmla="*/ 171 w 315"/>
                  <a:gd name="T73" fmla="*/ 194 h 316"/>
                  <a:gd name="T74" fmla="*/ 171 w 315"/>
                  <a:gd name="T75" fmla="*/ 260 h 316"/>
                  <a:gd name="T76" fmla="*/ 171 w 315"/>
                  <a:gd name="T77" fmla="*/ 264 h 316"/>
                  <a:gd name="T78" fmla="*/ 123 w 315"/>
                  <a:gd name="T79" fmla="*/ 264 h 316"/>
                  <a:gd name="T80" fmla="*/ 123 w 315"/>
                  <a:gd name="T81" fmla="*/ 121 h 316"/>
                  <a:gd name="T82" fmla="*/ 171 w 315"/>
                  <a:gd name="T83" fmla="*/ 121 h 316"/>
                  <a:gd name="T84" fmla="*/ 171 w 315"/>
                  <a:gd name="T85" fmla="*/ 130 h 316"/>
                  <a:gd name="T86" fmla="*/ 171 w 315"/>
                  <a:gd name="T87" fmla="*/ 140 h 316"/>
                  <a:gd name="T88" fmla="*/ 173 w 315"/>
                  <a:gd name="T89" fmla="*/ 138 h 316"/>
                  <a:gd name="T90" fmla="*/ 205 w 315"/>
                  <a:gd name="T91" fmla="*/ 118 h 316"/>
                  <a:gd name="T92" fmla="*/ 248 w 315"/>
                  <a:gd name="T93" fmla="*/ 129 h 316"/>
                  <a:gd name="T94" fmla="*/ 265 w 315"/>
                  <a:gd name="T95" fmla="*/ 157 h 316"/>
                  <a:gd name="T96" fmla="*/ 268 w 315"/>
                  <a:gd name="T97" fmla="*/ 181 h 316"/>
                  <a:gd name="T98" fmla="*/ 268 w 315"/>
                  <a:gd name="T99" fmla="*/ 26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5" h="316">
                    <a:moveTo>
                      <a:pt x="315" y="158"/>
                    </a:moveTo>
                    <a:cubicBezTo>
                      <a:pt x="315" y="118"/>
                      <a:pt x="315" y="78"/>
                      <a:pt x="315" y="38"/>
                    </a:cubicBezTo>
                    <a:cubicBezTo>
                      <a:pt x="315" y="35"/>
                      <a:pt x="315" y="32"/>
                      <a:pt x="314" y="29"/>
                    </a:cubicBezTo>
                    <a:cubicBezTo>
                      <a:pt x="311" y="12"/>
                      <a:pt x="295" y="0"/>
                      <a:pt x="278" y="0"/>
                    </a:cubicBezTo>
                    <a:cubicBezTo>
                      <a:pt x="198" y="0"/>
                      <a:pt x="117" y="0"/>
                      <a:pt x="37" y="0"/>
                    </a:cubicBezTo>
                    <a:cubicBezTo>
                      <a:pt x="16" y="0"/>
                      <a:pt x="0" y="17"/>
                      <a:pt x="0" y="37"/>
                    </a:cubicBezTo>
                    <a:cubicBezTo>
                      <a:pt x="0" y="118"/>
                      <a:pt x="0" y="198"/>
                      <a:pt x="0" y="279"/>
                    </a:cubicBezTo>
                    <a:cubicBezTo>
                      <a:pt x="0" y="281"/>
                      <a:pt x="0" y="284"/>
                      <a:pt x="0" y="286"/>
                    </a:cubicBezTo>
                    <a:cubicBezTo>
                      <a:pt x="4" y="305"/>
                      <a:pt x="21" y="316"/>
                      <a:pt x="36" y="316"/>
                    </a:cubicBezTo>
                    <a:cubicBezTo>
                      <a:pt x="67" y="315"/>
                      <a:pt x="97" y="316"/>
                      <a:pt x="128" y="316"/>
                    </a:cubicBezTo>
                    <a:cubicBezTo>
                      <a:pt x="177" y="316"/>
                      <a:pt x="227" y="316"/>
                      <a:pt x="277" y="315"/>
                    </a:cubicBezTo>
                    <a:cubicBezTo>
                      <a:pt x="281" y="315"/>
                      <a:pt x="286" y="315"/>
                      <a:pt x="289" y="314"/>
                    </a:cubicBezTo>
                    <a:cubicBezTo>
                      <a:pt x="305" y="309"/>
                      <a:pt x="315" y="296"/>
                      <a:pt x="315" y="280"/>
                    </a:cubicBezTo>
                    <a:cubicBezTo>
                      <a:pt x="315" y="239"/>
                      <a:pt x="315" y="199"/>
                      <a:pt x="315" y="158"/>
                    </a:cubicBezTo>
                    <a:close/>
                    <a:moveTo>
                      <a:pt x="96" y="263"/>
                    </a:moveTo>
                    <a:cubicBezTo>
                      <a:pt x="94" y="264"/>
                      <a:pt x="57" y="264"/>
                      <a:pt x="49" y="264"/>
                    </a:cubicBezTo>
                    <a:cubicBezTo>
                      <a:pt x="49" y="216"/>
                      <a:pt x="49" y="169"/>
                      <a:pt x="49" y="121"/>
                    </a:cubicBezTo>
                    <a:cubicBezTo>
                      <a:pt x="52" y="121"/>
                      <a:pt x="93" y="121"/>
                      <a:pt x="96" y="121"/>
                    </a:cubicBezTo>
                    <a:cubicBezTo>
                      <a:pt x="96" y="169"/>
                      <a:pt x="96" y="216"/>
                      <a:pt x="96" y="263"/>
                    </a:cubicBezTo>
                    <a:close/>
                    <a:moveTo>
                      <a:pt x="82" y="100"/>
                    </a:moveTo>
                    <a:cubicBezTo>
                      <a:pt x="79" y="101"/>
                      <a:pt x="76" y="101"/>
                      <a:pt x="74" y="101"/>
                    </a:cubicBezTo>
                    <a:cubicBezTo>
                      <a:pt x="67" y="101"/>
                      <a:pt x="61" y="100"/>
                      <a:pt x="57" y="97"/>
                    </a:cubicBezTo>
                    <a:cubicBezTo>
                      <a:pt x="48" y="91"/>
                      <a:pt x="45" y="82"/>
                      <a:pt x="47" y="73"/>
                    </a:cubicBezTo>
                    <a:cubicBezTo>
                      <a:pt x="48" y="63"/>
                      <a:pt x="54" y="57"/>
                      <a:pt x="62" y="54"/>
                    </a:cubicBezTo>
                    <a:cubicBezTo>
                      <a:pt x="69" y="51"/>
                      <a:pt x="76" y="51"/>
                      <a:pt x="82" y="53"/>
                    </a:cubicBezTo>
                    <a:cubicBezTo>
                      <a:pt x="93" y="56"/>
                      <a:pt x="100" y="66"/>
                      <a:pt x="100" y="77"/>
                    </a:cubicBezTo>
                    <a:cubicBezTo>
                      <a:pt x="100" y="88"/>
                      <a:pt x="93" y="97"/>
                      <a:pt x="82" y="100"/>
                    </a:cubicBezTo>
                    <a:close/>
                    <a:moveTo>
                      <a:pt x="268" y="261"/>
                    </a:moveTo>
                    <a:cubicBezTo>
                      <a:pt x="268" y="262"/>
                      <a:pt x="268" y="263"/>
                      <a:pt x="268" y="264"/>
                    </a:cubicBezTo>
                    <a:cubicBezTo>
                      <a:pt x="252" y="264"/>
                      <a:pt x="237" y="264"/>
                      <a:pt x="221" y="264"/>
                    </a:cubicBezTo>
                    <a:cubicBezTo>
                      <a:pt x="221" y="263"/>
                      <a:pt x="221" y="261"/>
                      <a:pt x="221" y="260"/>
                    </a:cubicBezTo>
                    <a:cubicBezTo>
                      <a:pt x="221" y="236"/>
                      <a:pt x="221" y="211"/>
                      <a:pt x="221" y="187"/>
                    </a:cubicBezTo>
                    <a:cubicBezTo>
                      <a:pt x="221" y="182"/>
                      <a:pt x="220" y="177"/>
                      <a:pt x="219" y="171"/>
                    </a:cubicBezTo>
                    <a:cubicBezTo>
                      <a:pt x="217" y="167"/>
                      <a:pt x="215" y="164"/>
                      <a:pt x="212" y="161"/>
                    </a:cubicBezTo>
                    <a:cubicBezTo>
                      <a:pt x="207" y="156"/>
                      <a:pt x="200" y="154"/>
                      <a:pt x="193" y="155"/>
                    </a:cubicBezTo>
                    <a:cubicBezTo>
                      <a:pt x="180" y="157"/>
                      <a:pt x="171" y="168"/>
                      <a:pt x="171" y="181"/>
                    </a:cubicBezTo>
                    <a:cubicBezTo>
                      <a:pt x="171" y="185"/>
                      <a:pt x="171" y="190"/>
                      <a:pt x="171" y="194"/>
                    </a:cubicBezTo>
                    <a:cubicBezTo>
                      <a:pt x="171" y="216"/>
                      <a:pt x="171" y="238"/>
                      <a:pt x="171" y="260"/>
                    </a:cubicBezTo>
                    <a:cubicBezTo>
                      <a:pt x="171" y="261"/>
                      <a:pt x="171" y="262"/>
                      <a:pt x="171" y="264"/>
                    </a:cubicBezTo>
                    <a:cubicBezTo>
                      <a:pt x="155" y="264"/>
                      <a:pt x="139" y="264"/>
                      <a:pt x="123" y="264"/>
                    </a:cubicBezTo>
                    <a:cubicBezTo>
                      <a:pt x="123" y="216"/>
                      <a:pt x="123" y="169"/>
                      <a:pt x="123" y="121"/>
                    </a:cubicBezTo>
                    <a:cubicBezTo>
                      <a:pt x="139" y="121"/>
                      <a:pt x="155" y="121"/>
                      <a:pt x="171" y="121"/>
                    </a:cubicBezTo>
                    <a:cubicBezTo>
                      <a:pt x="171" y="124"/>
                      <a:pt x="171" y="127"/>
                      <a:pt x="171" y="130"/>
                    </a:cubicBezTo>
                    <a:cubicBezTo>
                      <a:pt x="171" y="133"/>
                      <a:pt x="171" y="137"/>
                      <a:pt x="171" y="140"/>
                    </a:cubicBezTo>
                    <a:cubicBezTo>
                      <a:pt x="172" y="139"/>
                      <a:pt x="172" y="139"/>
                      <a:pt x="173" y="138"/>
                    </a:cubicBezTo>
                    <a:cubicBezTo>
                      <a:pt x="181" y="127"/>
                      <a:pt x="191" y="120"/>
                      <a:pt x="205" y="118"/>
                    </a:cubicBezTo>
                    <a:cubicBezTo>
                      <a:pt x="220" y="116"/>
                      <a:pt x="235" y="119"/>
                      <a:pt x="248" y="129"/>
                    </a:cubicBezTo>
                    <a:cubicBezTo>
                      <a:pt x="257" y="136"/>
                      <a:pt x="262" y="146"/>
                      <a:pt x="265" y="157"/>
                    </a:cubicBezTo>
                    <a:cubicBezTo>
                      <a:pt x="267" y="165"/>
                      <a:pt x="268" y="173"/>
                      <a:pt x="268" y="181"/>
                    </a:cubicBezTo>
                    <a:cubicBezTo>
                      <a:pt x="268" y="207"/>
                      <a:pt x="268" y="234"/>
                      <a:pt x="268"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671977">
                  <a:defRPr/>
                </a:pPr>
                <a:endParaRPr lang="en-US" sz="1273" kern="0">
                  <a:solidFill>
                    <a:schemeClr val="bg1"/>
                  </a:solidFill>
                  <a:latin typeface="Segoe UI"/>
                </a:endParaRPr>
              </a:p>
            </p:txBody>
          </p:sp>
          <p:sp>
            <p:nvSpPr>
              <p:cNvPr id="272" name="Freeform 13"/>
              <p:cNvSpPr>
                <a:spLocks noEditPoints="1"/>
              </p:cNvSpPr>
              <p:nvPr/>
            </p:nvSpPr>
            <p:spPr bwMode="auto">
              <a:xfrm>
                <a:off x="10477038" y="3885600"/>
                <a:ext cx="196093" cy="197648"/>
              </a:xfrm>
              <a:custGeom>
                <a:avLst/>
                <a:gdLst>
                  <a:gd name="T0" fmla="*/ 315 w 315"/>
                  <a:gd name="T1" fmla="*/ 158 h 316"/>
                  <a:gd name="T2" fmla="*/ 315 w 315"/>
                  <a:gd name="T3" fmla="*/ 38 h 316"/>
                  <a:gd name="T4" fmla="*/ 315 w 315"/>
                  <a:gd name="T5" fmla="*/ 29 h 316"/>
                  <a:gd name="T6" fmla="*/ 278 w 315"/>
                  <a:gd name="T7" fmla="*/ 0 h 316"/>
                  <a:gd name="T8" fmla="*/ 37 w 315"/>
                  <a:gd name="T9" fmla="*/ 0 h 316"/>
                  <a:gd name="T10" fmla="*/ 0 w 315"/>
                  <a:gd name="T11" fmla="*/ 37 h 316"/>
                  <a:gd name="T12" fmla="*/ 0 w 315"/>
                  <a:gd name="T13" fmla="*/ 279 h 316"/>
                  <a:gd name="T14" fmla="*/ 1 w 315"/>
                  <a:gd name="T15" fmla="*/ 286 h 316"/>
                  <a:gd name="T16" fmla="*/ 37 w 315"/>
                  <a:gd name="T17" fmla="*/ 316 h 316"/>
                  <a:gd name="T18" fmla="*/ 128 w 315"/>
                  <a:gd name="T19" fmla="*/ 316 h 316"/>
                  <a:gd name="T20" fmla="*/ 278 w 315"/>
                  <a:gd name="T21" fmla="*/ 315 h 316"/>
                  <a:gd name="T22" fmla="*/ 290 w 315"/>
                  <a:gd name="T23" fmla="*/ 314 h 316"/>
                  <a:gd name="T24" fmla="*/ 315 w 315"/>
                  <a:gd name="T25" fmla="*/ 280 h 316"/>
                  <a:gd name="T26" fmla="*/ 315 w 315"/>
                  <a:gd name="T27" fmla="*/ 158 h 316"/>
                  <a:gd name="T28" fmla="*/ 277 w 315"/>
                  <a:gd name="T29" fmla="*/ 86 h 316"/>
                  <a:gd name="T30" fmla="*/ 257 w 315"/>
                  <a:gd name="T31" fmla="*/ 106 h 316"/>
                  <a:gd name="T32" fmla="*/ 254 w 315"/>
                  <a:gd name="T33" fmla="*/ 112 h 316"/>
                  <a:gd name="T34" fmla="*/ 194 w 315"/>
                  <a:gd name="T35" fmla="*/ 232 h 316"/>
                  <a:gd name="T36" fmla="*/ 129 w 315"/>
                  <a:gd name="T37" fmla="*/ 256 h 316"/>
                  <a:gd name="T38" fmla="*/ 42 w 315"/>
                  <a:gd name="T39" fmla="*/ 238 h 316"/>
                  <a:gd name="T40" fmla="*/ 37 w 315"/>
                  <a:gd name="T41" fmla="*/ 235 h 316"/>
                  <a:gd name="T42" fmla="*/ 109 w 315"/>
                  <a:gd name="T43" fmla="*/ 214 h 316"/>
                  <a:gd name="T44" fmla="*/ 63 w 315"/>
                  <a:gd name="T45" fmla="*/ 179 h 316"/>
                  <a:gd name="T46" fmla="*/ 84 w 315"/>
                  <a:gd name="T47" fmla="*/ 178 h 316"/>
                  <a:gd name="T48" fmla="*/ 51 w 315"/>
                  <a:gd name="T49" fmla="*/ 151 h 316"/>
                  <a:gd name="T50" fmla="*/ 46 w 315"/>
                  <a:gd name="T51" fmla="*/ 129 h 316"/>
                  <a:gd name="T52" fmla="*/ 67 w 315"/>
                  <a:gd name="T53" fmla="*/ 134 h 316"/>
                  <a:gd name="T54" fmla="*/ 46 w 315"/>
                  <a:gd name="T55" fmla="*/ 96 h 316"/>
                  <a:gd name="T56" fmla="*/ 53 w 315"/>
                  <a:gd name="T57" fmla="*/ 69 h 316"/>
                  <a:gd name="T58" fmla="*/ 155 w 315"/>
                  <a:gd name="T59" fmla="*/ 120 h 316"/>
                  <a:gd name="T60" fmla="*/ 155 w 315"/>
                  <a:gd name="T61" fmla="*/ 115 h 316"/>
                  <a:gd name="T62" fmla="*/ 197 w 315"/>
                  <a:gd name="T63" fmla="*/ 60 h 316"/>
                  <a:gd name="T64" fmla="*/ 238 w 315"/>
                  <a:gd name="T65" fmla="*/ 73 h 316"/>
                  <a:gd name="T66" fmla="*/ 244 w 315"/>
                  <a:gd name="T67" fmla="*/ 74 h 316"/>
                  <a:gd name="T68" fmla="*/ 268 w 315"/>
                  <a:gd name="T69" fmla="*/ 65 h 316"/>
                  <a:gd name="T70" fmla="*/ 272 w 315"/>
                  <a:gd name="T71" fmla="*/ 63 h 316"/>
                  <a:gd name="T72" fmla="*/ 252 w 315"/>
                  <a:gd name="T73" fmla="*/ 90 h 316"/>
                  <a:gd name="T74" fmla="*/ 261 w 315"/>
                  <a:gd name="T75" fmla="*/ 89 h 316"/>
                  <a:gd name="T76" fmla="*/ 269 w 315"/>
                  <a:gd name="T77" fmla="*/ 86 h 316"/>
                  <a:gd name="T78" fmla="*/ 278 w 315"/>
                  <a:gd name="T79" fmla="*/ 83 h 316"/>
                  <a:gd name="T80" fmla="*/ 277 w 315"/>
                  <a:gd name="T81" fmla="*/ 8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5" h="316">
                    <a:moveTo>
                      <a:pt x="315" y="158"/>
                    </a:moveTo>
                    <a:cubicBezTo>
                      <a:pt x="315" y="118"/>
                      <a:pt x="315" y="78"/>
                      <a:pt x="315" y="38"/>
                    </a:cubicBezTo>
                    <a:cubicBezTo>
                      <a:pt x="315" y="35"/>
                      <a:pt x="315" y="32"/>
                      <a:pt x="315" y="29"/>
                    </a:cubicBezTo>
                    <a:cubicBezTo>
                      <a:pt x="311" y="12"/>
                      <a:pt x="295" y="0"/>
                      <a:pt x="278" y="0"/>
                    </a:cubicBezTo>
                    <a:cubicBezTo>
                      <a:pt x="198" y="0"/>
                      <a:pt x="117" y="0"/>
                      <a:pt x="37" y="0"/>
                    </a:cubicBezTo>
                    <a:cubicBezTo>
                      <a:pt x="17" y="0"/>
                      <a:pt x="0" y="17"/>
                      <a:pt x="0" y="37"/>
                    </a:cubicBezTo>
                    <a:cubicBezTo>
                      <a:pt x="0" y="118"/>
                      <a:pt x="0" y="198"/>
                      <a:pt x="0" y="279"/>
                    </a:cubicBezTo>
                    <a:cubicBezTo>
                      <a:pt x="0" y="281"/>
                      <a:pt x="0" y="284"/>
                      <a:pt x="1" y="286"/>
                    </a:cubicBezTo>
                    <a:cubicBezTo>
                      <a:pt x="4" y="305"/>
                      <a:pt x="21" y="316"/>
                      <a:pt x="37" y="316"/>
                    </a:cubicBezTo>
                    <a:cubicBezTo>
                      <a:pt x="67" y="315"/>
                      <a:pt x="97" y="316"/>
                      <a:pt x="128" y="316"/>
                    </a:cubicBezTo>
                    <a:cubicBezTo>
                      <a:pt x="178" y="316"/>
                      <a:pt x="228" y="316"/>
                      <a:pt x="278" y="315"/>
                    </a:cubicBezTo>
                    <a:cubicBezTo>
                      <a:pt x="282" y="315"/>
                      <a:pt x="286" y="315"/>
                      <a:pt x="290" y="314"/>
                    </a:cubicBezTo>
                    <a:cubicBezTo>
                      <a:pt x="305" y="309"/>
                      <a:pt x="315" y="296"/>
                      <a:pt x="315" y="280"/>
                    </a:cubicBezTo>
                    <a:cubicBezTo>
                      <a:pt x="315" y="239"/>
                      <a:pt x="315" y="198"/>
                      <a:pt x="315" y="158"/>
                    </a:cubicBezTo>
                    <a:close/>
                    <a:moveTo>
                      <a:pt x="277" y="86"/>
                    </a:moveTo>
                    <a:cubicBezTo>
                      <a:pt x="271" y="94"/>
                      <a:pt x="265" y="100"/>
                      <a:pt x="257" y="106"/>
                    </a:cubicBezTo>
                    <a:cubicBezTo>
                      <a:pt x="255" y="108"/>
                      <a:pt x="254" y="109"/>
                      <a:pt x="254" y="112"/>
                    </a:cubicBezTo>
                    <a:cubicBezTo>
                      <a:pt x="254" y="162"/>
                      <a:pt x="234" y="202"/>
                      <a:pt x="194" y="232"/>
                    </a:cubicBezTo>
                    <a:cubicBezTo>
                      <a:pt x="175" y="246"/>
                      <a:pt x="152" y="253"/>
                      <a:pt x="129" y="256"/>
                    </a:cubicBezTo>
                    <a:cubicBezTo>
                      <a:pt x="98" y="259"/>
                      <a:pt x="69" y="253"/>
                      <a:pt x="42" y="238"/>
                    </a:cubicBezTo>
                    <a:cubicBezTo>
                      <a:pt x="40" y="237"/>
                      <a:pt x="38" y="236"/>
                      <a:pt x="37" y="235"/>
                    </a:cubicBezTo>
                    <a:cubicBezTo>
                      <a:pt x="64" y="237"/>
                      <a:pt x="87" y="230"/>
                      <a:pt x="109" y="214"/>
                    </a:cubicBezTo>
                    <a:cubicBezTo>
                      <a:pt x="86" y="212"/>
                      <a:pt x="71" y="200"/>
                      <a:pt x="63" y="179"/>
                    </a:cubicBezTo>
                    <a:cubicBezTo>
                      <a:pt x="70" y="180"/>
                      <a:pt x="77" y="180"/>
                      <a:pt x="84" y="178"/>
                    </a:cubicBezTo>
                    <a:cubicBezTo>
                      <a:pt x="69" y="174"/>
                      <a:pt x="58" y="165"/>
                      <a:pt x="51" y="151"/>
                    </a:cubicBezTo>
                    <a:cubicBezTo>
                      <a:pt x="47" y="144"/>
                      <a:pt x="45" y="137"/>
                      <a:pt x="46" y="129"/>
                    </a:cubicBezTo>
                    <a:cubicBezTo>
                      <a:pt x="52" y="132"/>
                      <a:pt x="59" y="135"/>
                      <a:pt x="67" y="134"/>
                    </a:cubicBezTo>
                    <a:cubicBezTo>
                      <a:pt x="54" y="124"/>
                      <a:pt x="47" y="112"/>
                      <a:pt x="46" y="96"/>
                    </a:cubicBezTo>
                    <a:cubicBezTo>
                      <a:pt x="45" y="87"/>
                      <a:pt x="48" y="76"/>
                      <a:pt x="53" y="69"/>
                    </a:cubicBezTo>
                    <a:cubicBezTo>
                      <a:pt x="80" y="100"/>
                      <a:pt x="114" y="118"/>
                      <a:pt x="155" y="120"/>
                    </a:cubicBezTo>
                    <a:cubicBezTo>
                      <a:pt x="155" y="118"/>
                      <a:pt x="155" y="117"/>
                      <a:pt x="155" y="115"/>
                    </a:cubicBezTo>
                    <a:cubicBezTo>
                      <a:pt x="152" y="88"/>
                      <a:pt x="170" y="64"/>
                      <a:pt x="197" y="60"/>
                    </a:cubicBezTo>
                    <a:cubicBezTo>
                      <a:pt x="213" y="57"/>
                      <a:pt x="227" y="62"/>
                      <a:pt x="238" y="73"/>
                    </a:cubicBezTo>
                    <a:cubicBezTo>
                      <a:pt x="240" y="74"/>
                      <a:pt x="242" y="75"/>
                      <a:pt x="244" y="74"/>
                    </a:cubicBezTo>
                    <a:cubicBezTo>
                      <a:pt x="252" y="72"/>
                      <a:pt x="261" y="69"/>
                      <a:pt x="268" y="65"/>
                    </a:cubicBezTo>
                    <a:cubicBezTo>
                      <a:pt x="269" y="65"/>
                      <a:pt x="270" y="64"/>
                      <a:pt x="272" y="63"/>
                    </a:cubicBezTo>
                    <a:cubicBezTo>
                      <a:pt x="268" y="75"/>
                      <a:pt x="261" y="83"/>
                      <a:pt x="252" y="90"/>
                    </a:cubicBezTo>
                    <a:cubicBezTo>
                      <a:pt x="255" y="90"/>
                      <a:pt x="258" y="89"/>
                      <a:pt x="261" y="89"/>
                    </a:cubicBezTo>
                    <a:cubicBezTo>
                      <a:pt x="264" y="88"/>
                      <a:pt x="266" y="87"/>
                      <a:pt x="269" y="86"/>
                    </a:cubicBezTo>
                    <a:cubicBezTo>
                      <a:pt x="272" y="85"/>
                      <a:pt x="275" y="84"/>
                      <a:pt x="278" y="83"/>
                    </a:cubicBezTo>
                    <a:cubicBezTo>
                      <a:pt x="278" y="84"/>
                      <a:pt x="277" y="85"/>
                      <a:pt x="277"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671977">
                  <a:defRPr/>
                </a:pPr>
                <a:endParaRPr lang="en-US" sz="1273" kern="0">
                  <a:solidFill>
                    <a:schemeClr val="bg1"/>
                  </a:solidFill>
                  <a:latin typeface="Segoe UI"/>
                </a:endParaRPr>
              </a:p>
            </p:txBody>
          </p:sp>
          <p:sp>
            <p:nvSpPr>
              <p:cNvPr id="273" name="Freeform 17"/>
              <p:cNvSpPr>
                <a:spLocks/>
              </p:cNvSpPr>
              <p:nvPr/>
            </p:nvSpPr>
            <p:spPr bwMode="auto">
              <a:xfrm>
                <a:off x="10183577" y="3885600"/>
                <a:ext cx="197650" cy="197648"/>
              </a:xfrm>
              <a:custGeom>
                <a:avLst/>
                <a:gdLst>
                  <a:gd name="T0" fmla="*/ 316 w 316"/>
                  <a:gd name="T1" fmla="*/ 158 h 316"/>
                  <a:gd name="T2" fmla="*/ 315 w 316"/>
                  <a:gd name="T3" fmla="*/ 38 h 316"/>
                  <a:gd name="T4" fmla="*/ 315 w 316"/>
                  <a:gd name="T5" fmla="*/ 30 h 316"/>
                  <a:gd name="T6" fmla="*/ 279 w 316"/>
                  <a:gd name="T7" fmla="*/ 0 h 316"/>
                  <a:gd name="T8" fmla="*/ 37 w 316"/>
                  <a:gd name="T9" fmla="*/ 0 h 316"/>
                  <a:gd name="T10" fmla="*/ 0 w 316"/>
                  <a:gd name="T11" fmla="*/ 37 h 316"/>
                  <a:gd name="T12" fmla="*/ 0 w 316"/>
                  <a:gd name="T13" fmla="*/ 279 h 316"/>
                  <a:gd name="T14" fmla="*/ 1 w 316"/>
                  <a:gd name="T15" fmla="*/ 287 h 316"/>
                  <a:gd name="T16" fmla="*/ 37 w 316"/>
                  <a:gd name="T17" fmla="*/ 316 h 316"/>
                  <a:gd name="T18" fmla="*/ 128 w 316"/>
                  <a:gd name="T19" fmla="*/ 316 h 316"/>
                  <a:gd name="T20" fmla="*/ 163 w 316"/>
                  <a:gd name="T21" fmla="*/ 316 h 316"/>
                  <a:gd name="T22" fmla="*/ 163 w 316"/>
                  <a:gd name="T23" fmla="*/ 195 h 316"/>
                  <a:gd name="T24" fmla="*/ 163 w 316"/>
                  <a:gd name="T25" fmla="*/ 194 h 316"/>
                  <a:gd name="T26" fmla="*/ 162 w 316"/>
                  <a:gd name="T27" fmla="*/ 194 h 316"/>
                  <a:gd name="T28" fmla="*/ 161 w 316"/>
                  <a:gd name="T29" fmla="*/ 194 h 316"/>
                  <a:gd name="T30" fmla="*/ 122 w 316"/>
                  <a:gd name="T31" fmla="*/ 194 h 316"/>
                  <a:gd name="T32" fmla="*/ 121 w 316"/>
                  <a:gd name="T33" fmla="*/ 194 h 316"/>
                  <a:gd name="T34" fmla="*/ 121 w 316"/>
                  <a:gd name="T35" fmla="*/ 145 h 316"/>
                  <a:gd name="T36" fmla="*/ 122 w 316"/>
                  <a:gd name="T37" fmla="*/ 145 h 316"/>
                  <a:gd name="T38" fmla="*/ 162 w 316"/>
                  <a:gd name="T39" fmla="*/ 145 h 316"/>
                  <a:gd name="T40" fmla="*/ 163 w 316"/>
                  <a:gd name="T41" fmla="*/ 144 h 316"/>
                  <a:gd name="T42" fmla="*/ 163 w 316"/>
                  <a:gd name="T43" fmla="*/ 110 h 316"/>
                  <a:gd name="T44" fmla="*/ 166 w 316"/>
                  <a:gd name="T45" fmla="*/ 85 h 316"/>
                  <a:gd name="T46" fmla="*/ 192 w 316"/>
                  <a:gd name="T47" fmla="*/ 53 h 316"/>
                  <a:gd name="T48" fmla="*/ 211 w 316"/>
                  <a:gd name="T49" fmla="*/ 47 h 316"/>
                  <a:gd name="T50" fmla="*/ 236 w 316"/>
                  <a:gd name="T51" fmla="*/ 46 h 316"/>
                  <a:gd name="T52" fmla="*/ 245 w 316"/>
                  <a:gd name="T53" fmla="*/ 46 h 316"/>
                  <a:gd name="T54" fmla="*/ 259 w 316"/>
                  <a:gd name="T55" fmla="*/ 47 h 316"/>
                  <a:gd name="T56" fmla="*/ 262 w 316"/>
                  <a:gd name="T57" fmla="*/ 47 h 316"/>
                  <a:gd name="T58" fmla="*/ 262 w 316"/>
                  <a:gd name="T59" fmla="*/ 91 h 316"/>
                  <a:gd name="T60" fmla="*/ 261 w 316"/>
                  <a:gd name="T61" fmla="*/ 91 h 316"/>
                  <a:gd name="T62" fmla="*/ 238 w 316"/>
                  <a:gd name="T63" fmla="*/ 91 h 316"/>
                  <a:gd name="T64" fmla="*/ 227 w 316"/>
                  <a:gd name="T65" fmla="*/ 92 h 316"/>
                  <a:gd name="T66" fmla="*/ 214 w 316"/>
                  <a:gd name="T67" fmla="*/ 106 h 316"/>
                  <a:gd name="T68" fmla="*/ 213 w 316"/>
                  <a:gd name="T69" fmla="*/ 114 h 316"/>
                  <a:gd name="T70" fmla="*/ 213 w 316"/>
                  <a:gd name="T71" fmla="*/ 144 h 316"/>
                  <a:gd name="T72" fmla="*/ 214 w 316"/>
                  <a:gd name="T73" fmla="*/ 145 h 316"/>
                  <a:gd name="T74" fmla="*/ 260 w 316"/>
                  <a:gd name="T75" fmla="*/ 145 h 316"/>
                  <a:gd name="T76" fmla="*/ 261 w 316"/>
                  <a:gd name="T77" fmla="*/ 145 h 316"/>
                  <a:gd name="T78" fmla="*/ 260 w 316"/>
                  <a:gd name="T79" fmla="*/ 150 h 316"/>
                  <a:gd name="T80" fmla="*/ 259 w 316"/>
                  <a:gd name="T81" fmla="*/ 161 h 316"/>
                  <a:gd name="T82" fmla="*/ 257 w 316"/>
                  <a:gd name="T83" fmla="*/ 172 h 316"/>
                  <a:gd name="T84" fmla="*/ 256 w 316"/>
                  <a:gd name="T85" fmla="*/ 183 h 316"/>
                  <a:gd name="T86" fmla="*/ 255 w 316"/>
                  <a:gd name="T87" fmla="*/ 193 h 316"/>
                  <a:gd name="T88" fmla="*/ 254 w 316"/>
                  <a:gd name="T89" fmla="*/ 194 h 316"/>
                  <a:gd name="T90" fmla="*/ 253 w 316"/>
                  <a:gd name="T91" fmla="*/ 194 h 316"/>
                  <a:gd name="T92" fmla="*/ 214 w 316"/>
                  <a:gd name="T93" fmla="*/ 194 h 316"/>
                  <a:gd name="T94" fmla="*/ 213 w 316"/>
                  <a:gd name="T95" fmla="*/ 195 h 316"/>
                  <a:gd name="T96" fmla="*/ 213 w 316"/>
                  <a:gd name="T97" fmla="*/ 316 h 316"/>
                  <a:gd name="T98" fmla="*/ 278 w 316"/>
                  <a:gd name="T99" fmla="*/ 316 h 316"/>
                  <a:gd name="T100" fmla="*/ 290 w 316"/>
                  <a:gd name="T101" fmla="*/ 314 h 316"/>
                  <a:gd name="T102" fmla="*/ 315 w 316"/>
                  <a:gd name="T103" fmla="*/ 280 h 316"/>
                  <a:gd name="T104" fmla="*/ 316 w 316"/>
                  <a:gd name="T105"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6" h="316">
                    <a:moveTo>
                      <a:pt x="316" y="158"/>
                    </a:moveTo>
                    <a:cubicBezTo>
                      <a:pt x="316" y="118"/>
                      <a:pt x="316" y="78"/>
                      <a:pt x="315" y="38"/>
                    </a:cubicBezTo>
                    <a:cubicBezTo>
                      <a:pt x="315" y="35"/>
                      <a:pt x="315" y="32"/>
                      <a:pt x="315" y="30"/>
                    </a:cubicBezTo>
                    <a:cubicBezTo>
                      <a:pt x="311" y="12"/>
                      <a:pt x="295" y="0"/>
                      <a:pt x="279" y="0"/>
                    </a:cubicBezTo>
                    <a:cubicBezTo>
                      <a:pt x="198" y="1"/>
                      <a:pt x="118" y="1"/>
                      <a:pt x="37" y="0"/>
                    </a:cubicBezTo>
                    <a:cubicBezTo>
                      <a:pt x="17" y="0"/>
                      <a:pt x="0" y="17"/>
                      <a:pt x="0" y="37"/>
                    </a:cubicBezTo>
                    <a:cubicBezTo>
                      <a:pt x="0" y="118"/>
                      <a:pt x="0" y="198"/>
                      <a:pt x="0" y="279"/>
                    </a:cubicBezTo>
                    <a:cubicBezTo>
                      <a:pt x="0" y="281"/>
                      <a:pt x="1" y="284"/>
                      <a:pt x="1" y="287"/>
                    </a:cubicBezTo>
                    <a:cubicBezTo>
                      <a:pt x="5" y="305"/>
                      <a:pt x="21" y="316"/>
                      <a:pt x="37" y="316"/>
                    </a:cubicBezTo>
                    <a:cubicBezTo>
                      <a:pt x="67" y="315"/>
                      <a:pt x="98" y="316"/>
                      <a:pt x="128" y="316"/>
                    </a:cubicBezTo>
                    <a:cubicBezTo>
                      <a:pt x="140" y="316"/>
                      <a:pt x="151" y="316"/>
                      <a:pt x="163" y="316"/>
                    </a:cubicBezTo>
                    <a:cubicBezTo>
                      <a:pt x="163" y="276"/>
                      <a:pt x="163" y="235"/>
                      <a:pt x="163" y="195"/>
                    </a:cubicBezTo>
                    <a:cubicBezTo>
                      <a:pt x="163" y="195"/>
                      <a:pt x="163" y="195"/>
                      <a:pt x="163" y="194"/>
                    </a:cubicBezTo>
                    <a:cubicBezTo>
                      <a:pt x="163" y="194"/>
                      <a:pt x="163" y="194"/>
                      <a:pt x="162" y="194"/>
                    </a:cubicBezTo>
                    <a:cubicBezTo>
                      <a:pt x="162" y="194"/>
                      <a:pt x="162" y="194"/>
                      <a:pt x="161" y="194"/>
                    </a:cubicBezTo>
                    <a:cubicBezTo>
                      <a:pt x="148" y="194"/>
                      <a:pt x="135" y="194"/>
                      <a:pt x="122" y="194"/>
                    </a:cubicBezTo>
                    <a:cubicBezTo>
                      <a:pt x="122" y="194"/>
                      <a:pt x="121" y="194"/>
                      <a:pt x="121" y="194"/>
                    </a:cubicBezTo>
                    <a:cubicBezTo>
                      <a:pt x="121" y="177"/>
                      <a:pt x="121" y="161"/>
                      <a:pt x="121" y="145"/>
                    </a:cubicBezTo>
                    <a:cubicBezTo>
                      <a:pt x="121" y="145"/>
                      <a:pt x="122" y="145"/>
                      <a:pt x="122" y="145"/>
                    </a:cubicBezTo>
                    <a:cubicBezTo>
                      <a:pt x="135" y="145"/>
                      <a:pt x="148" y="145"/>
                      <a:pt x="162" y="145"/>
                    </a:cubicBezTo>
                    <a:cubicBezTo>
                      <a:pt x="163" y="145"/>
                      <a:pt x="163" y="145"/>
                      <a:pt x="163" y="144"/>
                    </a:cubicBezTo>
                    <a:cubicBezTo>
                      <a:pt x="163" y="133"/>
                      <a:pt x="163" y="121"/>
                      <a:pt x="163" y="110"/>
                    </a:cubicBezTo>
                    <a:cubicBezTo>
                      <a:pt x="163" y="101"/>
                      <a:pt x="164" y="93"/>
                      <a:pt x="166" y="85"/>
                    </a:cubicBezTo>
                    <a:cubicBezTo>
                      <a:pt x="171" y="71"/>
                      <a:pt x="179" y="60"/>
                      <a:pt x="192" y="53"/>
                    </a:cubicBezTo>
                    <a:cubicBezTo>
                      <a:pt x="198" y="50"/>
                      <a:pt x="204" y="48"/>
                      <a:pt x="211" y="47"/>
                    </a:cubicBezTo>
                    <a:cubicBezTo>
                      <a:pt x="219" y="45"/>
                      <a:pt x="227" y="45"/>
                      <a:pt x="236" y="46"/>
                    </a:cubicBezTo>
                    <a:cubicBezTo>
                      <a:pt x="239" y="46"/>
                      <a:pt x="242" y="46"/>
                      <a:pt x="245" y="46"/>
                    </a:cubicBezTo>
                    <a:cubicBezTo>
                      <a:pt x="250" y="46"/>
                      <a:pt x="254" y="47"/>
                      <a:pt x="259" y="47"/>
                    </a:cubicBezTo>
                    <a:cubicBezTo>
                      <a:pt x="260" y="47"/>
                      <a:pt x="261" y="47"/>
                      <a:pt x="262" y="47"/>
                    </a:cubicBezTo>
                    <a:cubicBezTo>
                      <a:pt x="262" y="62"/>
                      <a:pt x="262" y="76"/>
                      <a:pt x="262" y="91"/>
                    </a:cubicBezTo>
                    <a:cubicBezTo>
                      <a:pt x="262" y="91"/>
                      <a:pt x="262" y="91"/>
                      <a:pt x="261" y="91"/>
                    </a:cubicBezTo>
                    <a:cubicBezTo>
                      <a:pt x="253" y="91"/>
                      <a:pt x="245" y="91"/>
                      <a:pt x="238" y="91"/>
                    </a:cubicBezTo>
                    <a:cubicBezTo>
                      <a:pt x="234" y="91"/>
                      <a:pt x="231" y="91"/>
                      <a:pt x="227" y="92"/>
                    </a:cubicBezTo>
                    <a:cubicBezTo>
                      <a:pt x="219" y="94"/>
                      <a:pt x="215" y="98"/>
                      <a:pt x="214" y="106"/>
                    </a:cubicBezTo>
                    <a:cubicBezTo>
                      <a:pt x="213" y="108"/>
                      <a:pt x="213" y="111"/>
                      <a:pt x="213" y="114"/>
                    </a:cubicBezTo>
                    <a:cubicBezTo>
                      <a:pt x="213" y="124"/>
                      <a:pt x="213" y="134"/>
                      <a:pt x="213" y="144"/>
                    </a:cubicBezTo>
                    <a:cubicBezTo>
                      <a:pt x="213" y="145"/>
                      <a:pt x="213" y="145"/>
                      <a:pt x="214" y="145"/>
                    </a:cubicBezTo>
                    <a:cubicBezTo>
                      <a:pt x="229" y="145"/>
                      <a:pt x="244" y="145"/>
                      <a:pt x="260" y="145"/>
                    </a:cubicBezTo>
                    <a:cubicBezTo>
                      <a:pt x="260" y="145"/>
                      <a:pt x="260" y="145"/>
                      <a:pt x="261" y="145"/>
                    </a:cubicBezTo>
                    <a:cubicBezTo>
                      <a:pt x="261" y="147"/>
                      <a:pt x="260" y="148"/>
                      <a:pt x="260" y="150"/>
                    </a:cubicBezTo>
                    <a:cubicBezTo>
                      <a:pt x="260" y="153"/>
                      <a:pt x="259" y="157"/>
                      <a:pt x="259" y="161"/>
                    </a:cubicBezTo>
                    <a:cubicBezTo>
                      <a:pt x="258" y="165"/>
                      <a:pt x="258" y="168"/>
                      <a:pt x="257" y="172"/>
                    </a:cubicBezTo>
                    <a:cubicBezTo>
                      <a:pt x="257" y="175"/>
                      <a:pt x="256" y="179"/>
                      <a:pt x="256" y="183"/>
                    </a:cubicBezTo>
                    <a:cubicBezTo>
                      <a:pt x="256" y="186"/>
                      <a:pt x="255" y="190"/>
                      <a:pt x="255" y="193"/>
                    </a:cubicBezTo>
                    <a:cubicBezTo>
                      <a:pt x="255" y="193"/>
                      <a:pt x="254" y="194"/>
                      <a:pt x="254" y="194"/>
                    </a:cubicBezTo>
                    <a:cubicBezTo>
                      <a:pt x="254" y="194"/>
                      <a:pt x="253" y="194"/>
                      <a:pt x="253" y="194"/>
                    </a:cubicBezTo>
                    <a:cubicBezTo>
                      <a:pt x="240" y="194"/>
                      <a:pt x="227" y="194"/>
                      <a:pt x="214" y="194"/>
                    </a:cubicBezTo>
                    <a:cubicBezTo>
                      <a:pt x="213" y="194"/>
                      <a:pt x="213" y="194"/>
                      <a:pt x="213" y="195"/>
                    </a:cubicBezTo>
                    <a:cubicBezTo>
                      <a:pt x="213" y="235"/>
                      <a:pt x="213" y="275"/>
                      <a:pt x="213" y="316"/>
                    </a:cubicBezTo>
                    <a:cubicBezTo>
                      <a:pt x="235" y="316"/>
                      <a:pt x="256" y="316"/>
                      <a:pt x="278" y="316"/>
                    </a:cubicBezTo>
                    <a:cubicBezTo>
                      <a:pt x="282" y="316"/>
                      <a:pt x="286" y="315"/>
                      <a:pt x="290" y="314"/>
                    </a:cubicBezTo>
                    <a:cubicBezTo>
                      <a:pt x="305" y="310"/>
                      <a:pt x="315" y="296"/>
                      <a:pt x="315" y="280"/>
                    </a:cubicBezTo>
                    <a:cubicBezTo>
                      <a:pt x="316" y="239"/>
                      <a:pt x="316" y="199"/>
                      <a:pt x="316"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671977">
                  <a:defRPr/>
                </a:pPr>
                <a:endParaRPr lang="en-US" sz="1273" kern="0">
                  <a:solidFill>
                    <a:schemeClr val="bg1"/>
                  </a:solidFill>
                  <a:latin typeface="Segoe UI"/>
                </a:endParaRPr>
              </a:p>
            </p:txBody>
          </p:sp>
        </p:grpSp>
        <p:sp>
          <p:nvSpPr>
            <p:cNvPr id="274" name="Rectangle 273"/>
            <p:cNvSpPr/>
            <p:nvPr/>
          </p:nvSpPr>
          <p:spPr bwMode="auto">
            <a:xfrm>
              <a:off x="9702214" y="6311026"/>
              <a:ext cx="1593144" cy="430230"/>
            </a:xfrm>
            <a:prstGeom prst="rect">
              <a:avLst/>
            </a:prstGeom>
            <a:noFill/>
            <a:ln w="30607" cap="rnd" cmpd="sng">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1" rIns="0" bIns="45701" numCol="1" rtlCol="0" anchor="ctr" anchorCtr="0" compatLnSpc="1">
              <a:prstTxWarp prst="textNoShape">
                <a:avLst/>
              </a:prstTxWarp>
            </a:bodyPr>
            <a:lstStyle/>
            <a:p>
              <a:pPr algn="ctr" defTabSz="913740"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276" name="Freeform 36"/>
          <p:cNvSpPr>
            <a:spLocks/>
          </p:cNvSpPr>
          <p:nvPr/>
        </p:nvSpPr>
        <p:spPr bwMode="auto">
          <a:xfrm>
            <a:off x="11096158" y="383601"/>
            <a:ext cx="588087" cy="497330"/>
          </a:xfrm>
          <a:custGeom>
            <a:avLst/>
            <a:gdLst>
              <a:gd name="T0" fmla="*/ 1175 w 1357"/>
              <a:gd name="T1" fmla="*/ 786 h 1148"/>
              <a:gd name="T2" fmla="*/ 1044 w 1357"/>
              <a:gd name="T3" fmla="*/ 843 h 1148"/>
              <a:gd name="T4" fmla="*/ 362 w 1357"/>
              <a:gd name="T5" fmla="*/ 552 h 1148"/>
              <a:gd name="T6" fmla="*/ 363 w 1357"/>
              <a:gd name="T7" fmla="*/ 544 h 1148"/>
              <a:gd name="T8" fmla="*/ 360 w 1357"/>
              <a:gd name="T9" fmla="*/ 516 h 1148"/>
              <a:gd name="T10" fmla="*/ 782 w 1357"/>
              <a:gd name="T11" fmla="*/ 303 h 1148"/>
              <a:gd name="T12" fmla="*/ 915 w 1357"/>
              <a:gd name="T13" fmla="*/ 362 h 1148"/>
              <a:gd name="T14" fmla="*/ 1096 w 1357"/>
              <a:gd name="T15" fmla="*/ 181 h 1148"/>
              <a:gd name="T16" fmla="*/ 915 w 1357"/>
              <a:gd name="T17" fmla="*/ 0 h 1148"/>
              <a:gd name="T18" fmla="*/ 733 w 1357"/>
              <a:gd name="T19" fmla="*/ 181 h 1148"/>
              <a:gd name="T20" fmla="*/ 739 w 1357"/>
              <a:gd name="T21" fmla="*/ 225 h 1148"/>
              <a:gd name="T22" fmla="*/ 324 w 1357"/>
              <a:gd name="T23" fmla="*/ 433 h 1148"/>
              <a:gd name="T24" fmla="*/ 181 w 1357"/>
              <a:gd name="T25" fmla="*/ 362 h 1148"/>
              <a:gd name="T26" fmla="*/ 0 w 1357"/>
              <a:gd name="T27" fmla="*/ 544 h 1148"/>
              <a:gd name="T28" fmla="*/ 181 w 1357"/>
              <a:gd name="T29" fmla="*/ 725 h 1148"/>
              <a:gd name="T30" fmla="*/ 335 w 1357"/>
              <a:gd name="T31" fmla="*/ 639 h 1148"/>
              <a:gd name="T32" fmla="*/ 1000 w 1357"/>
              <a:gd name="T33" fmla="*/ 922 h 1148"/>
              <a:gd name="T34" fmla="*/ 994 w 1357"/>
              <a:gd name="T35" fmla="*/ 967 h 1148"/>
              <a:gd name="T36" fmla="*/ 1175 w 1357"/>
              <a:gd name="T37" fmla="*/ 1148 h 1148"/>
              <a:gd name="T38" fmla="*/ 1357 w 1357"/>
              <a:gd name="T39" fmla="*/ 967 h 1148"/>
              <a:gd name="T40" fmla="*/ 1175 w 1357"/>
              <a:gd name="T41" fmla="*/ 786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7" h="1148">
                <a:moveTo>
                  <a:pt x="1175" y="786"/>
                </a:moveTo>
                <a:cubicBezTo>
                  <a:pt x="1123" y="786"/>
                  <a:pt x="1077" y="808"/>
                  <a:pt x="1044" y="843"/>
                </a:cubicBezTo>
                <a:cubicBezTo>
                  <a:pt x="362" y="552"/>
                  <a:pt x="362" y="552"/>
                  <a:pt x="362" y="552"/>
                </a:cubicBezTo>
                <a:cubicBezTo>
                  <a:pt x="362" y="549"/>
                  <a:pt x="363" y="547"/>
                  <a:pt x="363" y="544"/>
                </a:cubicBezTo>
                <a:cubicBezTo>
                  <a:pt x="363" y="534"/>
                  <a:pt x="361" y="525"/>
                  <a:pt x="360" y="516"/>
                </a:cubicBezTo>
                <a:cubicBezTo>
                  <a:pt x="782" y="303"/>
                  <a:pt x="782" y="303"/>
                  <a:pt x="782" y="303"/>
                </a:cubicBezTo>
                <a:cubicBezTo>
                  <a:pt x="815" y="339"/>
                  <a:pt x="862" y="362"/>
                  <a:pt x="915" y="362"/>
                </a:cubicBezTo>
                <a:cubicBezTo>
                  <a:pt x="1015" y="362"/>
                  <a:pt x="1096" y="281"/>
                  <a:pt x="1096" y="181"/>
                </a:cubicBezTo>
                <a:cubicBezTo>
                  <a:pt x="1096" y="81"/>
                  <a:pt x="1015" y="0"/>
                  <a:pt x="915" y="0"/>
                </a:cubicBezTo>
                <a:cubicBezTo>
                  <a:pt x="815" y="0"/>
                  <a:pt x="733" y="81"/>
                  <a:pt x="733" y="181"/>
                </a:cubicBezTo>
                <a:cubicBezTo>
                  <a:pt x="733" y="196"/>
                  <a:pt x="736" y="211"/>
                  <a:pt x="739" y="225"/>
                </a:cubicBezTo>
                <a:cubicBezTo>
                  <a:pt x="324" y="433"/>
                  <a:pt x="324" y="433"/>
                  <a:pt x="324" y="433"/>
                </a:cubicBezTo>
                <a:cubicBezTo>
                  <a:pt x="291" y="391"/>
                  <a:pt x="240" y="362"/>
                  <a:pt x="181" y="362"/>
                </a:cubicBezTo>
                <a:cubicBezTo>
                  <a:pt x="81" y="362"/>
                  <a:pt x="0" y="444"/>
                  <a:pt x="0" y="544"/>
                </a:cubicBezTo>
                <a:cubicBezTo>
                  <a:pt x="0" y="644"/>
                  <a:pt x="81" y="725"/>
                  <a:pt x="181" y="725"/>
                </a:cubicBezTo>
                <a:cubicBezTo>
                  <a:pt x="246" y="725"/>
                  <a:pt x="303" y="691"/>
                  <a:pt x="335" y="639"/>
                </a:cubicBezTo>
                <a:cubicBezTo>
                  <a:pt x="1000" y="922"/>
                  <a:pt x="1000" y="922"/>
                  <a:pt x="1000" y="922"/>
                </a:cubicBezTo>
                <a:cubicBezTo>
                  <a:pt x="997" y="936"/>
                  <a:pt x="994" y="951"/>
                  <a:pt x="994" y="967"/>
                </a:cubicBezTo>
                <a:cubicBezTo>
                  <a:pt x="994" y="1067"/>
                  <a:pt x="1075" y="1148"/>
                  <a:pt x="1175" y="1148"/>
                </a:cubicBezTo>
                <a:cubicBezTo>
                  <a:pt x="1275" y="1148"/>
                  <a:pt x="1357" y="1067"/>
                  <a:pt x="1357" y="967"/>
                </a:cubicBezTo>
                <a:cubicBezTo>
                  <a:pt x="1357" y="867"/>
                  <a:pt x="1275" y="786"/>
                  <a:pt x="1175" y="786"/>
                </a:cubicBezTo>
                <a:close/>
              </a:path>
            </a:pathLst>
          </a:custGeom>
          <a:solidFill>
            <a:srgbClr val="002050"/>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nvGrpSpPr>
          <p:cNvPr id="13" name="Group 12"/>
          <p:cNvGrpSpPr/>
          <p:nvPr/>
        </p:nvGrpSpPr>
        <p:grpSpPr>
          <a:xfrm>
            <a:off x="211465" y="3118694"/>
            <a:ext cx="5502101" cy="2751598"/>
            <a:chOff x="210685" y="3118568"/>
            <a:chExt cx="5504315" cy="2752705"/>
          </a:xfrm>
        </p:grpSpPr>
        <p:sp>
          <p:nvSpPr>
            <p:cNvPr id="27" name="Text Placeholder 2"/>
            <p:cNvSpPr txBox="1">
              <a:spLocks/>
            </p:cNvSpPr>
            <p:nvPr/>
          </p:nvSpPr>
          <p:spPr>
            <a:xfrm>
              <a:off x="3548223" y="4542525"/>
              <a:ext cx="2166777" cy="404380"/>
            </a:xfrm>
            <a:prstGeom prst="rect">
              <a:avLst/>
            </a:prstGeom>
          </p:spPr>
          <p:txBody>
            <a:bodyPr vert="horz" wrap="square" lIns="146225" tIns="91390" rIns="146225" bIns="91390" rtlCol="0">
              <a:spAutoFit/>
            </a:bodyPr>
            <a:lstStyle>
              <a:lvl1pPr marL="0" indent="0" algn="l" defTabSz="913505" rtl="0" fontAlgn="base">
                <a:lnSpc>
                  <a:spcPct val="90000"/>
                </a:lnSpc>
                <a:spcBef>
                  <a:spcPct val="20000"/>
                </a:spcBef>
                <a:spcAft>
                  <a:spcPct val="0"/>
                </a:spcAft>
                <a:buSzPct val="90000"/>
                <a:buFont typeface="Arial" charset="0"/>
                <a:buNone/>
                <a:defRPr sz="1600" b="1" kern="1200">
                  <a:solidFill>
                    <a:schemeClr val="accent4"/>
                  </a:solidFill>
                  <a:latin typeface="+mn-lt"/>
                  <a:ea typeface="ＭＳ Ｐゴシック" charset="0"/>
                  <a:cs typeface="ＭＳ Ｐゴシック" charset="0"/>
                </a:defRPr>
              </a:lvl1pPr>
              <a:lvl2pPr marL="0" indent="0" algn="l" defTabSz="913505" rtl="0" fontAlgn="base">
                <a:lnSpc>
                  <a:spcPct val="90000"/>
                </a:lnSpc>
                <a:spcBef>
                  <a:spcPct val="20000"/>
                </a:spcBef>
                <a:spcAft>
                  <a:spcPct val="0"/>
                </a:spcAft>
                <a:buSzPct val="90000"/>
                <a:buFontTx/>
                <a:buNone/>
                <a:defRPr sz="1961" kern="1200">
                  <a:gradFill>
                    <a:gsLst>
                      <a:gs pos="1250">
                        <a:schemeClr val="tx1"/>
                      </a:gs>
                      <a:gs pos="100000">
                        <a:schemeClr val="tx1"/>
                      </a:gs>
                    </a:gsLst>
                    <a:lin ang="5400000" scaled="0"/>
                  </a:gradFill>
                  <a:latin typeface="+mn-lt"/>
                  <a:ea typeface="ＭＳ Ｐゴシック" charset="0"/>
                  <a:cs typeface="+mn-cs"/>
                </a:defRPr>
              </a:lvl2pPr>
              <a:lvl3pPr marL="224097"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448193"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672290"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2968">
                <a:lnSpc>
                  <a:spcPct val="100000"/>
                </a:lnSpc>
                <a:spcBef>
                  <a:spcPts val="0"/>
                </a:spcBef>
              </a:pPr>
              <a:r>
                <a:rPr lang="en-US" sz="1400" b="0" dirty="0">
                  <a:solidFill>
                    <a:schemeClr val="bg1"/>
                  </a:solidFill>
                  <a:ea typeface="Segoe UI" charset="0"/>
                  <a:cs typeface="Segoe UI" charset="0"/>
                </a:rPr>
                <a:t>Sue</a:t>
              </a:r>
            </a:p>
          </p:txBody>
        </p:sp>
        <p:grpSp>
          <p:nvGrpSpPr>
            <p:cNvPr id="3" name="Group 2"/>
            <p:cNvGrpSpPr/>
            <p:nvPr/>
          </p:nvGrpSpPr>
          <p:grpSpPr>
            <a:xfrm>
              <a:off x="210685" y="3118568"/>
              <a:ext cx="4689756" cy="2752705"/>
              <a:chOff x="210685" y="3118568"/>
              <a:chExt cx="4689756" cy="2752705"/>
            </a:xfrm>
          </p:grpSpPr>
          <p:sp>
            <p:nvSpPr>
              <p:cNvPr id="26" name="Freeform 10"/>
              <p:cNvSpPr>
                <a:spLocks/>
              </p:cNvSpPr>
              <p:nvPr/>
            </p:nvSpPr>
            <p:spPr bwMode="auto">
              <a:xfrm>
                <a:off x="4246487" y="3881717"/>
                <a:ext cx="653954" cy="674105"/>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pic>
            <p:nvPicPr>
              <p:cNvPr id="50" name="Picture 49"/>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1667893" y="3592524"/>
                <a:ext cx="1262038" cy="493230"/>
              </a:xfrm>
              <a:prstGeom prst="rect">
                <a:avLst/>
              </a:prstGeom>
            </p:spPr>
          </p:pic>
          <p:grpSp>
            <p:nvGrpSpPr>
              <p:cNvPr id="51" name="Group 50"/>
              <p:cNvGrpSpPr/>
              <p:nvPr/>
            </p:nvGrpSpPr>
            <p:grpSpPr>
              <a:xfrm>
                <a:off x="1667893" y="3978525"/>
                <a:ext cx="1352681" cy="515083"/>
                <a:chOff x="5741163" y="3939285"/>
                <a:chExt cx="1749448" cy="505029"/>
              </a:xfrm>
            </p:grpSpPr>
            <p:sp>
              <p:nvSpPr>
                <p:cNvPr id="52" name="TextBox 51"/>
                <p:cNvSpPr txBox="1"/>
                <p:nvPr/>
              </p:nvSpPr>
              <p:spPr>
                <a:xfrm>
                  <a:off x="5861336" y="3939285"/>
                  <a:ext cx="1629275" cy="505029"/>
                </a:xfrm>
                <a:prstGeom prst="rect">
                  <a:avLst/>
                </a:prstGeom>
                <a:noFill/>
              </p:spPr>
              <p:txBody>
                <a:bodyPr wrap="square" lIns="182755" tIns="146203" rIns="182755" bIns="146203">
                  <a:spAutoFit/>
                </a:bodyPr>
                <a:lstStyle/>
                <a:p>
                  <a:pPr defTabSz="931960">
                    <a:spcAft>
                      <a:spcPts val="1198"/>
                    </a:spcAft>
                    <a:defRPr/>
                  </a:pPr>
                  <a:r>
                    <a:rPr lang="en-US" sz="1427" kern="0" dirty="0">
                      <a:solidFill>
                        <a:srgbClr val="FFFFFF"/>
                      </a:solidFill>
                      <a:latin typeface="Segoe UI"/>
                    </a:rPr>
                    <a:t>File share</a:t>
                  </a:r>
                </a:p>
              </p:txBody>
            </p:sp>
            <p:sp>
              <p:nvSpPr>
                <p:cNvPr id="53" name="Freeform 58"/>
                <p:cNvSpPr>
                  <a:spLocks noEditPoints="1"/>
                </p:cNvSpPr>
                <p:nvPr/>
              </p:nvSpPr>
              <p:spPr bwMode="black">
                <a:xfrm>
                  <a:off x="5741163" y="4085890"/>
                  <a:ext cx="225650" cy="24185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3897" tIns="41949" rIns="83897" bIns="41949" numCol="1" anchor="t" anchorCtr="0" compatLnSpc="1">
                  <a:prstTxWarp prst="textNoShape">
                    <a:avLst/>
                  </a:prstTxWarp>
                </a:bodyPr>
                <a:lstStyle/>
                <a:p>
                  <a:pPr defTabSz="932049">
                    <a:defRPr/>
                  </a:pPr>
                  <a:endParaRPr lang="en-US" sz="1631" kern="0">
                    <a:solidFill>
                      <a:srgbClr val="505050"/>
                    </a:solidFill>
                    <a:latin typeface="Segoe UI"/>
                  </a:endParaRPr>
                </a:p>
              </p:txBody>
            </p:sp>
          </p:grpSp>
          <p:grpSp>
            <p:nvGrpSpPr>
              <p:cNvPr id="56" name="Group 55"/>
              <p:cNvGrpSpPr/>
              <p:nvPr/>
            </p:nvGrpSpPr>
            <p:grpSpPr>
              <a:xfrm>
                <a:off x="3145678" y="4061104"/>
                <a:ext cx="338338" cy="432504"/>
                <a:chOff x="13131800" y="957263"/>
                <a:chExt cx="4916488" cy="6284912"/>
              </a:xfrm>
              <a:solidFill>
                <a:schemeClr val="bg1"/>
              </a:solidFill>
            </p:grpSpPr>
            <p:sp>
              <p:nvSpPr>
                <p:cNvPr id="57" name="Freeform 32"/>
                <p:cNvSpPr>
                  <a:spLocks noEditPoints="1"/>
                </p:cNvSpPr>
                <p:nvPr/>
              </p:nvSpPr>
              <p:spPr bwMode="auto">
                <a:xfrm>
                  <a:off x="13131800" y="957263"/>
                  <a:ext cx="4916488" cy="6284912"/>
                </a:xfrm>
                <a:custGeom>
                  <a:avLst/>
                  <a:gdLst>
                    <a:gd name="T0" fmla="*/ 980 w 1308"/>
                    <a:gd name="T1" fmla="*/ 12 h 1673"/>
                    <a:gd name="T2" fmla="*/ 102 w 1308"/>
                    <a:gd name="T3" fmla="*/ 0 h 1673"/>
                    <a:gd name="T4" fmla="*/ 55 w 1308"/>
                    <a:gd name="T5" fmla="*/ 16 h 1673"/>
                    <a:gd name="T6" fmla="*/ 26 w 1308"/>
                    <a:gd name="T7" fmla="*/ 41 h 1673"/>
                    <a:gd name="T8" fmla="*/ 9 w 1308"/>
                    <a:gd name="T9" fmla="*/ 73 h 1673"/>
                    <a:gd name="T10" fmla="*/ 0 w 1308"/>
                    <a:gd name="T11" fmla="*/ 1567 h 1673"/>
                    <a:gd name="T12" fmla="*/ 16 w 1308"/>
                    <a:gd name="T13" fmla="*/ 1614 h 1673"/>
                    <a:gd name="T14" fmla="*/ 41 w 1308"/>
                    <a:gd name="T15" fmla="*/ 1643 h 1673"/>
                    <a:gd name="T16" fmla="*/ 73 w 1308"/>
                    <a:gd name="T17" fmla="*/ 1660 h 1673"/>
                    <a:gd name="T18" fmla="*/ 1197 w 1308"/>
                    <a:gd name="T19" fmla="*/ 1673 h 1673"/>
                    <a:gd name="T20" fmla="*/ 1237 w 1308"/>
                    <a:gd name="T21" fmla="*/ 1664 h 1673"/>
                    <a:gd name="T22" fmla="*/ 1269 w 1308"/>
                    <a:gd name="T23" fmla="*/ 1645 h 1673"/>
                    <a:gd name="T24" fmla="*/ 1293 w 1308"/>
                    <a:gd name="T25" fmla="*/ 1613 h 1673"/>
                    <a:gd name="T26" fmla="*/ 1308 w 1308"/>
                    <a:gd name="T27" fmla="*/ 1560 h 1673"/>
                    <a:gd name="T28" fmla="*/ 1294 w 1308"/>
                    <a:gd name="T29" fmla="*/ 308 h 1673"/>
                    <a:gd name="T30" fmla="*/ 1217 w 1308"/>
                    <a:gd name="T31" fmla="*/ 1549 h 1673"/>
                    <a:gd name="T32" fmla="*/ 1193 w 1308"/>
                    <a:gd name="T33" fmla="*/ 1577 h 1673"/>
                    <a:gd name="T34" fmla="*/ 1174 w 1308"/>
                    <a:gd name="T35" fmla="*/ 1593 h 1673"/>
                    <a:gd name="T36" fmla="*/ 389 w 1308"/>
                    <a:gd name="T37" fmla="*/ 1587 h 1673"/>
                    <a:gd name="T38" fmla="*/ 381 w 1308"/>
                    <a:gd name="T39" fmla="*/ 1588 h 1673"/>
                    <a:gd name="T40" fmla="*/ 111 w 1308"/>
                    <a:gd name="T41" fmla="*/ 1577 h 1673"/>
                    <a:gd name="T42" fmla="*/ 95 w 1308"/>
                    <a:gd name="T43" fmla="*/ 1560 h 1673"/>
                    <a:gd name="T44" fmla="*/ 88 w 1308"/>
                    <a:gd name="T45" fmla="*/ 1520 h 1673"/>
                    <a:gd name="T46" fmla="*/ 92 w 1308"/>
                    <a:gd name="T47" fmla="*/ 111 h 1673"/>
                    <a:gd name="T48" fmla="*/ 110 w 1308"/>
                    <a:gd name="T49" fmla="*/ 95 h 1673"/>
                    <a:gd name="T50" fmla="*/ 134 w 1308"/>
                    <a:gd name="T51" fmla="*/ 88 h 1673"/>
                    <a:gd name="T52" fmla="*/ 926 w 1308"/>
                    <a:gd name="T53" fmla="*/ 132 h 1673"/>
                    <a:gd name="T54" fmla="*/ 927 w 1308"/>
                    <a:gd name="T55" fmla="*/ 282 h 1673"/>
                    <a:gd name="T56" fmla="*/ 940 w 1308"/>
                    <a:gd name="T57" fmla="*/ 328 h 1673"/>
                    <a:gd name="T58" fmla="*/ 964 w 1308"/>
                    <a:gd name="T59" fmla="*/ 359 h 1673"/>
                    <a:gd name="T60" fmla="*/ 1001 w 1308"/>
                    <a:gd name="T61" fmla="*/ 376 h 1673"/>
                    <a:gd name="T62" fmla="*/ 1224 w 1308"/>
                    <a:gd name="T63" fmla="*/ 421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8" h="1673">
                      <a:moveTo>
                        <a:pt x="1294" y="308"/>
                      </a:moveTo>
                      <a:cubicBezTo>
                        <a:pt x="980" y="12"/>
                        <a:pt x="980" y="12"/>
                        <a:pt x="980" y="12"/>
                      </a:cubicBezTo>
                      <a:cubicBezTo>
                        <a:pt x="971" y="4"/>
                        <a:pt x="960" y="0"/>
                        <a:pt x="949" y="0"/>
                      </a:cubicBezTo>
                      <a:cubicBezTo>
                        <a:pt x="102" y="0"/>
                        <a:pt x="102" y="0"/>
                        <a:pt x="102" y="0"/>
                      </a:cubicBezTo>
                      <a:cubicBezTo>
                        <a:pt x="69" y="9"/>
                        <a:pt x="69" y="9"/>
                        <a:pt x="69" y="9"/>
                      </a:cubicBezTo>
                      <a:cubicBezTo>
                        <a:pt x="64" y="10"/>
                        <a:pt x="59" y="13"/>
                        <a:pt x="55" y="16"/>
                      </a:cubicBezTo>
                      <a:cubicBezTo>
                        <a:pt x="38" y="28"/>
                        <a:pt x="38" y="28"/>
                        <a:pt x="38" y="28"/>
                      </a:cubicBezTo>
                      <a:cubicBezTo>
                        <a:pt x="33" y="31"/>
                        <a:pt x="29" y="36"/>
                        <a:pt x="26" y="41"/>
                      </a:cubicBezTo>
                      <a:cubicBezTo>
                        <a:pt x="14" y="60"/>
                        <a:pt x="14" y="60"/>
                        <a:pt x="14" y="60"/>
                      </a:cubicBezTo>
                      <a:cubicBezTo>
                        <a:pt x="12" y="64"/>
                        <a:pt x="10" y="68"/>
                        <a:pt x="9" y="73"/>
                      </a:cubicBezTo>
                      <a:cubicBezTo>
                        <a:pt x="0" y="110"/>
                        <a:pt x="0" y="110"/>
                        <a:pt x="0" y="110"/>
                      </a:cubicBezTo>
                      <a:cubicBezTo>
                        <a:pt x="0" y="1567"/>
                        <a:pt x="0" y="1567"/>
                        <a:pt x="0" y="1567"/>
                      </a:cubicBezTo>
                      <a:cubicBezTo>
                        <a:pt x="9" y="1600"/>
                        <a:pt x="9" y="1600"/>
                        <a:pt x="9" y="1600"/>
                      </a:cubicBezTo>
                      <a:cubicBezTo>
                        <a:pt x="10" y="1605"/>
                        <a:pt x="13" y="1610"/>
                        <a:pt x="16" y="1614"/>
                      </a:cubicBezTo>
                      <a:cubicBezTo>
                        <a:pt x="28" y="1631"/>
                        <a:pt x="28" y="1631"/>
                        <a:pt x="28" y="1631"/>
                      </a:cubicBezTo>
                      <a:cubicBezTo>
                        <a:pt x="31" y="1636"/>
                        <a:pt x="36" y="1640"/>
                        <a:pt x="41" y="1643"/>
                      </a:cubicBezTo>
                      <a:cubicBezTo>
                        <a:pt x="60" y="1655"/>
                        <a:pt x="60" y="1655"/>
                        <a:pt x="60" y="1655"/>
                      </a:cubicBezTo>
                      <a:cubicBezTo>
                        <a:pt x="64" y="1657"/>
                        <a:pt x="68" y="1659"/>
                        <a:pt x="73" y="1660"/>
                      </a:cubicBezTo>
                      <a:cubicBezTo>
                        <a:pt x="110" y="1669"/>
                        <a:pt x="110" y="1669"/>
                        <a:pt x="110" y="1669"/>
                      </a:cubicBezTo>
                      <a:cubicBezTo>
                        <a:pt x="1197" y="1673"/>
                        <a:pt x="1197" y="1673"/>
                        <a:pt x="1197" y="1673"/>
                      </a:cubicBezTo>
                      <a:cubicBezTo>
                        <a:pt x="1201" y="1673"/>
                        <a:pt x="1205" y="1672"/>
                        <a:pt x="1209" y="1671"/>
                      </a:cubicBezTo>
                      <a:cubicBezTo>
                        <a:pt x="1237" y="1664"/>
                        <a:pt x="1237" y="1664"/>
                        <a:pt x="1237" y="1664"/>
                      </a:cubicBezTo>
                      <a:cubicBezTo>
                        <a:pt x="1242" y="1662"/>
                        <a:pt x="1246" y="1660"/>
                        <a:pt x="1250" y="1658"/>
                      </a:cubicBezTo>
                      <a:cubicBezTo>
                        <a:pt x="1269" y="1645"/>
                        <a:pt x="1269" y="1645"/>
                        <a:pt x="1269" y="1645"/>
                      </a:cubicBezTo>
                      <a:cubicBezTo>
                        <a:pt x="1274" y="1642"/>
                        <a:pt x="1279" y="1637"/>
                        <a:pt x="1282" y="1631"/>
                      </a:cubicBezTo>
                      <a:cubicBezTo>
                        <a:pt x="1293" y="1613"/>
                        <a:pt x="1293" y="1613"/>
                        <a:pt x="1293" y="1613"/>
                      </a:cubicBezTo>
                      <a:cubicBezTo>
                        <a:pt x="1296" y="1609"/>
                        <a:pt x="1298" y="1604"/>
                        <a:pt x="1299" y="1599"/>
                      </a:cubicBezTo>
                      <a:cubicBezTo>
                        <a:pt x="1308" y="1560"/>
                        <a:pt x="1308" y="1560"/>
                        <a:pt x="1308" y="1560"/>
                      </a:cubicBezTo>
                      <a:cubicBezTo>
                        <a:pt x="1308" y="340"/>
                        <a:pt x="1308" y="340"/>
                        <a:pt x="1308" y="340"/>
                      </a:cubicBezTo>
                      <a:cubicBezTo>
                        <a:pt x="1308" y="328"/>
                        <a:pt x="1302" y="317"/>
                        <a:pt x="1294" y="308"/>
                      </a:cubicBezTo>
                      <a:close/>
                      <a:moveTo>
                        <a:pt x="1224" y="1525"/>
                      </a:moveTo>
                      <a:cubicBezTo>
                        <a:pt x="1224" y="1534"/>
                        <a:pt x="1221" y="1542"/>
                        <a:pt x="1217" y="1549"/>
                      </a:cubicBezTo>
                      <a:cubicBezTo>
                        <a:pt x="1209" y="1561"/>
                        <a:pt x="1209" y="1561"/>
                        <a:pt x="1209" y="1561"/>
                      </a:cubicBezTo>
                      <a:cubicBezTo>
                        <a:pt x="1205" y="1568"/>
                        <a:pt x="1200" y="1573"/>
                        <a:pt x="1193" y="1577"/>
                      </a:cubicBezTo>
                      <a:cubicBezTo>
                        <a:pt x="1186" y="1580"/>
                        <a:pt x="1179" y="1582"/>
                        <a:pt x="1172" y="1582"/>
                      </a:cubicBezTo>
                      <a:cubicBezTo>
                        <a:pt x="1174" y="1593"/>
                        <a:pt x="1174" y="1593"/>
                        <a:pt x="1174" y="1593"/>
                      </a:cubicBezTo>
                      <a:cubicBezTo>
                        <a:pt x="1162" y="1587"/>
                        <a:pt x="1162" y="1587"/>
                        <a:pt x="1162" y="1587"/>
                      </a:cubicBezTo>
                      <a:cubicBezTo>
                        <a:pt x="389" y="1587"/>
                        <a:pt x="389" y="1587"/>
                        <a:pt x="389" y="1587"/>
                      </a:cubicBezTo>
                      <a:cubicBezTo>
                        <a:pt x="386" y="1587"/>
                        <a:pt x="384" y="1587"/>
                        <a:pt x="381" y="1588"/>
                      </a:cubicBezTo>
                      <a:cubicBezTo>
                        <a:pt x="381" y="1588"/>
                        <a:pt x="381" y="1588"/>
                        <a:pt x="381" y="1588"/>
                      </a:cubicBezTo>
                      <a:cubicBezTo>
                        <a:pt x="140" y="1588"/>
                        <a:pt x="140" y="1588"/>
                        <a:pt x="140" y="1588"/>
                      </a:cubicBezTo>
                      <a:cubicBezTo>
                        <a:pt x="129" y="1588"/>
                        <a:pt x="119" y="1584"/>
                        <a:pt x="111" y="1577"/>
                      </a:cubicBezTo>
                      <a:cubicBezTo>
                        <a:pt x="106" y="1573"/>
                        <a:pt x="106" y="1573"/>
                        <a:pt x="106" y="1573"/>
                      </a:cubicBezTo>
                      <a:cubicBezTo>
                        <a:pt x="101" y="1569"/>
                        <a:pt x="98" y="1565"/>
                        <a:pt x="95" y="1560"/>
                      </a:cubicBezTo>
                      <a:cubicBezTo>
                        <a:pt x="93" y="1557"/>
                        <a:pt x="93" y="1557"/>
                        <a:pt x="93" y="1557"/>
                      </a:cubicBezTo>
                      <a:cubicBezTo>
                        <a:pt x="90" y="1550"/>
                        <a:pt x="88" y="1527"/>
                        <a:pt x="88" y="1520"/>
                      </a:cubicBezTo>
                      <a:cubicBezTo>
                        <a:pt x="82" y="139"/>
                        <a:pt x="82" y="139"/>
                        <a:pt x="82" y="139"/>
                      </a:cubicBezTo>
                      <a:cubicBezTo>
                        <a:pt x="82" y="129"/>
                        <a:pt x="85" y="119"/>
                        <a:pt x="92" y="111"/>
                      </a:cubicBezTo>
                      <a:cubicBezTo>
                        <a:pt x="96" y="106"/>
                        <a:pt x="96" y="106"/>
                        <a:pt x="96" y="106"/>
                      </a:cubicBezTo>
                      <a:cubicBezTo>
                        <a:pt x="100" y="101"/>
                        <a:pt x="105" y="97"/>
                        <a:pt x="110" y="95"/>
                      </a:cubicBezTo>
                      <a:cubicBezTo>
                        <a:pt x="112" y="93"/>
                        <a:pt x="112" y="93"/>
                        <a:pt x="112" y="93"/>
                      </a:cubicBezTo>
                      <a:cubicBezTo>
                        <a:pt x="119" y="90"/>
                        <a:pt x="126" y="88"/>
                        <a:pt x="134" y="88"/>
                      </a:cubicBezTo>
                      <a:cubicBezTo>
                        <a:pt x="882" y="88"/>
                        <a:pt x="882" y="88"/>
                        <a:pt x="882" y="88"/>
                      </a:cubicBezTo>
                      <a:cubicBezTo>
                        <a:pt x="906" y="88"/>
                        <a:pt x="926" y="108"/>
                        <a:pt x="926" y="132"/>
                      </a:cubicBezTo>
                      <a:cubicBezTo>
                        <a:pt x="926" y="272"/>
                        <a:pt x="926" y="272"/>
                        <a:pt x="926" y="272"/>
                      </a:cubicBezTo>
                      <a:cubicBezTo>
                        <a:pt x="926" y="276"/>
                        <a:pt x="926" y="279"/>
                        <a:pt x="927" y="282"/>
                      </a:cubicBezTo>
                      <a:cubicBezTo>
                        <a:pt x="935" y="314"/>
                        <a:pt x="935" y="314"/>
                        <a:pt x="935" y="314"/>
                      </a:cubicBezTo>
                      <a:cubicBezTo>
                        <a:pt x="936" y="319"/>
                        <a:pt x="937" y="323"/>
                        <a:pt x="940" y="328"/>
                      </a:cubicBezTo>
                      <a:cubicBezTo>
                        <a:pt x="952" y="347"/>
                        <a:pt x="952" y="347"/>
                        <a:pt x="952" y="347"/>
                      </a:cubicBezTo>
                      <a:cubicBezTo>
                        <a:pt x="955" y="352"/>
                        <a:pt x="959" y="356"/>
                        <a:pt x="964" y="359"/>
                      </a:cubicBezTo>
                      <a:cubicBezTo>
                        <a:pt x="975" y="368"/>
                        <a:pt x="975" y="368"/>
                        <a:pt x="975" y="368"/>
                      </a:cubicBezTo>
                      <a:cubicBezTo>
                        <a:pt x="983" y="373"/>
                        <a:pt x="992" y="376"/>
                        <a:pt x="1001" y="376"/>
                      </a:cubicBezTo>
                      <a:cubicBezTo>
                        <a:pt x="1179" y="376"/>
                        <a:pt x="1179" y="376"/>
                        <a:pt x="1179" y="376"/>
                      </a:cubicBezTo>
                      <a:cubicBezTo>
                        <a:pt x="1204" y="376"/>
                        <a:pt x="1224" y="396"/>
                        <a:pt x="1224" y="421"/>
                      </a:cubicBezTo>
                      <a:lnTo>
                        <a:pt x="1224" y="15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58" name="Rectangle 33"/>
                <p:cNvSpPr>
                  <a:spLocks noChangeArrowheads="1"/>
                </p:cNvSpPr>
                <p:nvPr/>
              </p:nvSpPr>
              <p:spPr bwMode="auto">
                <a:xfrm>
                  <a:off x="13925550" y="3071813"/>
                  <a:ext cx="3267075" cy="601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70" name="Rectangle 34"/>
                <p:cNvSpPr>
                  <a:spLocks noChangeArrowheads="1"/>
                </p:cNvSpPr>
                <p:nvPr/>
              </p:nvSpPr>
              <p:spPr bwMode="auto">
                <a:xfrm>
                  <a:off x="13925550" y="5581650"/>
                  <a:ext cx="3267075" cy="6048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sp>
              <p:nvSpPr>
                <p:cNvPr id="73" name="Rectangle 35"/>
                <p:cNvSpPr>
                  <a:spLocks noChangeArrowheads="1"/>
                </p:cNvSpPr>
                <p:nvPr/>
              </p:nvSpPr>
              <p:spPr bwMode="auto">
                <a:xfrm>
                  <a:off x="13925550" y="4327525"/>
                  <a:ext cx="3267075" cy="600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defRPr/>
                  </a:pPr>
                  <a:endParaRPr lang="en-US" sz="1836" kern="0">
                    <a:solidFill>
                      <a:sysClr val="windowText" lastClr="000000"/>
                    </a:solidFill>
                  </a:endParaRPr>
                </a:p>
              </p:txBody>
            </p:sp>
          </p:grpSp>
          <p:grpSp>
            <p:nvGrpSpPr>
              <p:cNvPr id="74" name="Group 73"/>
              <p:cNvGrpSpPr/>
              <p:nvPr/>
            </p:nvGrpSpPr>
            <p:grpSpPr>
              <a:xfrm>
                <a:off x="678844" y="3796912"/>
                <a:ext cx="655333" cy="987536"/>
                <a:chOff x="12679481" y="-2476193"/>
                <a:chExt cx="7318375" cy="10102850"/>
              </a:xfrm>
              <a:solidFill>
                <a:schemeClr val="bg1"/>
              </a:solidFill>
            </p:grpSpPr>
            <p:sp>
              <p:nvSpPr>
                <p:cNvPr id="75"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32228"/>
                  <a:endParaRPr lang="en-US" sz="1836" kern="0">
                    <a:solidFill>
                      <a:sysClr val="windowText" lastClr="000000"/>
                    </a:solidFill>
                  </a:endParaRPr>
                </a:p>
              </p:txBody>
            </p:sp>
            <p:sp>
              <p:nvSpPr>
                <p:cNvPr id="76"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endParaRPr lang="en-US" sz="1836" kern="0">
                    <a:solidFill>
                      <a:sysClr val="windowText" lastClr="000000"/>
                    </a:solidFill>
                  </a:endParaRPr>
                </a:p>
              </p:txBody>
            </p:sp>
            <p:sp>
              <p:nvSpPr>
                <p:cNvPr id="77"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32228"/>
                  <a:endParaRPr lang="en-US" sz="1836" kern="0">
                    <a:solidFill>
                      <a:sysClr val="windowText" lastClr="000000"/>
                    </a:solidFill>
                  </a:endParaRPr>
                </a:p>
              </p:txBody>
            </p:sp>
          </p:grpSp>
          <p:grpSp>
            <p:nvGrpSpPr>
              <p:cNvPr id="9" name="Group 8"/>
              <p:cNvGrpSpPr/>
              <p:nvPr/>
            </p:nvGrpSpPr>
            <p:grpSpPr>
              <a:xfrm>
                <a:off x="1667893" y="4458303"/>
                <a:ext cx="1881146" cy="515083"/>
                <a:chOff x="1714242" y="4458303"/>
                <a:chExt cx="1881146" cy="515083"/>
              </a:xfrm>
            </p:grpSpPr>
            <p:grpSp>
              <p:nvGrpSpPr>
                <p:cNvPr id="78" name="Group 77"/>
                <p:cNvGrpSpPr/>
                <p:nvPr/>
              </p:nvGrpSpPr>
              <p:grpSpPr>
                <a:xfrm>
                  <a:off x="1714242" y="4562083"/>
                  <a:ext cx="307630" cy="307524"/>
                  <a:chOff x="1477963" y="-1187450"/>
                  <a:chExt cx="9232900" cy="9229725"/>
                </a:xfrm>
                <a:solidFill>
                  <a:schemeClr val="bg1"/>
                </a:solidFill>
              </p:grpSpPr>
              <p:sp>
                <p:nvSpPr>
                  <p:cNvPr id="79"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sp>
                <p:nvSpPr>
                  <p:cNvPr id="80"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defRPr/>
                    </a:pPr>
                    <a:endParaRPr lang="en-US" sz="1799" kern="0">
                      <a:solidFill>
                        <a:srgbClr val="505050"/>
                      </a:solidFill>
                    </a:endParaRPr>
                  </a:p>
                </p:txBody>
              </p:sp>
            </p:grpSp>
            <p:sp>
              <p:nvSpPr>
                <p:cNvPr id="81" name="TextBox 80"/>
                <p:cNvSpPr txBox="1"/>
                <p:nvPr/>
              </p:nvSpPr>
              <p:spPr>
                <a:xfrm>
                  <a:off x="1933678" y="4458303"/>
                  <a:ext cx="1661710" cy="515083"/>
                </a:xfrm>
                <a:prstGeom prst="rect">
                  <a:avLst/>
                </a:prstGeom>
                <a:noFill/>
              </p:spPr>
              <p:txBody>
                <a:bodyPr wrap="square" lIns="182755" tIns="146203" rIns="182755" bIns="146203">
                  <a:spAutoFit/>
                </a:bodyPr>
                <a:lstStyle/>
                <a:p>
                  <a:pPr defTabSz="931960">
                    <a:spcAft>
                      <a:spcPts val="1198"/>
                    </a:spcAft>
                    <a:defRPr/>
                  </a:pPr>
                  <a:r>
                    <a:rPr lang="en-US" sz="1427" kern="0" dirty="0">
                      <a:solidFill>
                        <a:srgbClr val="FFFFFF"/>
                      </a:solidFill>
                      <a:latin typeface="Segoe UI"/>
                    </a:rPr>
                    <a:t>SharePoint</a:t>
                  </a:r>
                </a:p>
              </p:txBody>
            </p:sp>
          </p:grpSp>
          <p:grpSp>
            <p:nvGrpSpPr>
              <p:cNvPr id="82" name="Group 81"/>
              <p:cNvGrpSpPr/>
              <p:nvPr/>
            </p:nvGrpSpPr>
            <p:grpSpPr>
              <a:xfrm>
                <a:off x="3342937" y="4338869"/>
                <a:ext cx="246116" cy="399498"/>
                <a:chOff x="1567092" y="3734290"/>
                <a:chExt cx="472418" cy="835494"/>
              </a:xfrm>
            </p:grpSpPr>
            <p:sp>
              <p:nvSpPr>
                <p:cNvPr id="83" name="Freeform 19"/>
                <p:cNvSpPr>
                  <a:spLocks/>
                </p:cNvSpPr>
                <p:nvPr/>
              </p:nvSpPr>
              <p:spPr bwMode="auto">
                <a:xfrm>
                  <a:off x="1640641" y="3734290"/>
                  <a:ext cx="325320" cy="318960"/>
                </a:xfrm>
                <a:custGeom>
                  <a:avLst/>
                  <a:gdLst>
                    <a:gd name="T0" fmla="*/ 243 w 1016"/>
                    <a:gd name="T1" fmla="*/ 862 h 997"/>
                    <a:gd name="T2" fmla="*/ 243 w 1016"/>
                    <a:gd name="T3" fmla="*/ 507 h 997"/>
                    <a:gd name="T4" fmla="*/ 243 w 1016"/>
                    <a:gd name="T5" fmla="*/ 499 h 997"/>
                    <a:gd name="T6" fmla="*/ 508 w 1016"/>
                    <a:gd name="T7" fmla="*/ 242 h 997"/>
                    <a:gd name="T8" fmla="*/ 773 w 1016"/>
                    <a:gd name="T9" fmla="*/ 507 h 997"/>
                    <a:gd name="T10" fmla="*/ 774 w 1016"/>
                    <a:gd name="T11" fmla="*/ 997 h 997"/>
                    <a:gd name="T12" fmla="*/ 1016 w 1016"/>
                    <a:gd name="T13" fmla="*/ 997 h 997"/>
                    <a:gd name="T14" fmla="*/ 1016 w 1016"/>
                    <a:gd name="T15" fmla="*/ 477 h 997"/>
                    <a:gd name="T16" fmla="*/ 1015 w 1016"/>
                    <a:gd name="T17" fmla="*/ 477 h 997"/>
                    <a:gd name="T18" fmla="*/ 508 w 1016"/>
                    <a:gd name="T19" fmla="*/ 0 h 997"/>
                    <a:gd name="T20" fmla="*/ 0 w 1016"/>
                    <a:gd name="T21" fmla="*/ 507 h 997"/>
                    <a:gd name="T22" fmla="*/ 0 w 1016"/>
                    <a:gd name="T23" fmla="*/ 997 h 997"/>
                    <a:gd name="T24" fmla="*/ 243 w 1016"/>
                    <a:gd name="T25" fmla="*/ 997 h 997"/>
                    <a:gd name="T26" fmla="*/ 243 w 1016"/>
                    <a:gd name="T27" fmla="*/ 8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6" h="997">
                      <a:moveTo>
                        <a:pt x="243" y="862"/>
                      </a:moveTo>
                      <a:cubicBezTo>
                        <a:pt x="243" y="507"/>
                        <a:pt x="243" y="507"/>
                        <a:pt x="243" y="507"/>
                      </a:cubicBezTo>
                      <a:cubicBezTo>
                        <a:pt x="243" y="499"/>
                        <a:pt x="243" y="499"/>
                        <a:pt x="243" y="499"/>
                      </a:cubicBezTo>
                      <a:cubicBezTo>
                        <a:pt x="247" y="356"/>
                        <a:pt x="364" y="242"/>
                        <a:pt x="508" y="242"/>
                      </a:cubicBezTo>
                      <a:cubicBezTo>
                        <a:pt x="654" y="242"/>
                        <a:pt x="773" y="361"/>
                        <a:pt x="773" y="507"/>
                      </a:cubicBezTo>
                      <a:cubicBezTo>
                        <a:pt x="774" y="997"/>
                        <a:pt x="774" y="997"/>
                        <a:pt x="774" y="997"/>
                      </a:cubicBezTo>
                      <a:cubicBezTo>
                        <a:pt x="1016" y="997"/>
                        <a:pt x="1016" y="997"/>
                        <a:pt x="1016" y="997"/>
                      </a:cubicBezTo>
                      <a:cubicBezTo>
                        <a:pt x="1016" y="477"/>
                        <a:pt x="1016" y="477"/>
                        <a:pt x="1016" y="477"/>
                      </a:cubicBezTo>
                      <a:cubicBezTo>
                        <a:pt x="1015" y="477"/>
                        <a:pt x="1015" y="477"/>
                        <a:pt x="1015" y="477"/>
                      </a:cubicBezTo>
                      <a:cubicBezTo>
                        <a:pt x="999" y="211"/>
                        <a:pt x="778" y="0"/>
                        <a:pt x="508" y="0"/>
                      </a:cubicBezTo>
                      <a:cubicBezTo>
                        <a:pt x="228" y="0"/>
                        <a:pt x="0" y="227"/>
                        <a:pt x="0" y="507"/>
                      </a:cubicBezTo>
                      <a:cubicBezTo>
                        <a:pt x="0" y="997"/>
                        <a:pt x="0" y="997"/>
                        <a:pt x="0" y="997"/>
                      </a:cubicBezTo>
                      <a:cubicBezTo>
                        <a:pt x="243" y="997"/>
                        <a:pt x="243" y="997"/>
                        <a:pt x="243" y="997"/>
                      </a:cubicBezTo>
                      <a:lnTo>
                        <a:pt x="243" y="8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ysClr val="windowText" lastClr="000000"/>
                    </a:solidFill>
                  </a:endParaRPr>
                </a:p>
              </p:txBody>
            </p:sp>
            <p:sp>
              <p:nvSpPr>
                <p:cNvPr id="84" name="Freeform 20"/>
                <p:cNvSpPr>
                  <a:spLocks noEditPoints="1"/>
                </p:cNvSpPr>
                <p:nvPr/>
              </p:nvSpPr>
              <p:spPr bwMode="auto">
                <a:xfrm>
                  <a:off x="1567092" y="4080450"/>
                  <a:ext cx="472418" cy="489334"/>
                </a:xfrm>
                <a:custGeom>
                  <a:avLst/>
                  <a:gdLst>
                    <a:gd name="T0" fmla="*/ 1473 w 1475"/>
                    <a:gd name="T1" fmla="*/ 617 h 1529"/>
                    <a:gd name="T2" fmla="*/ 1473 w 1475"/>
                    <a:gd name="T3" fmla="*/ 226 h 1529"/>
                    <a:gd name="T4" fmla="*/ 1473 w 1475"/>
                    <a:gd name="T5" fmla="*/ 0 h 1529"/>
                    <a:gd name="T6" fmla="*/ 1248 w 1475"/>
                    <a:gd name="T7" fmla="*/ 0 h 1529"/>
                    <a:gd name="T8" fmla="*/ 233 w 1475"/>
                    <a:gd name="T9" fmla="*/ 0 h 1529"/>
                    <a:gd name="T10" fmla="*/ 7 w 1475"/>
                    <a:gd name="T11" fmla="*/ 0 h 1529"/>
                    <a:gd name="T12" fmla="*/ 7 w 1475"/>
                    <a:gd name="T13" fmla="*/ 226 h 1529"/>
                    <a:gd name="T14" fmla="*/ 7 w 1475"/>
                    <a:gd name="T15" fmla="*/ 617 h 1529"/>
                    <a:gd name="T16" fmla="*/ 636 w 1475"/>
                    <a:gd name="T17" fmla="*/ 1475 h 1529"/>
                    <a:gd name="T18" fmla="*/ 740 w 1475"/>
                    <a:gd name="T19" fmla="*/ 1529 h 1529"/>
                    <a:gd name="T20" fmla="*/ 844 w 1475"/>
                    <a:gd name="T21" fmla="*/ 1475 h 1529"/>
                    <a:gd name="T22" fmla="*/ 1473 w 1475"/>
                    <a:gd name="T23" fmla="*/ 617 h 1529"/>
                    <a:gd name="T24" fmla="*/ 823 w 1475"/>
                    <a:gd name="T25" fmla="*/ 682 h 1529"/>
                    <a:gd name="T26" fmla="*/ 823 w 1475"/>
                    <a:gd name="T27" fmla="*/ 885 h 1529"/>
                    <a:gd name="T28" fmla="*/ 658 w 1475"/>
                    <a:gd name="T29" fmla="*/ 885 h 1529"/>
                    <a:gd name="T30" fmla="*/ 658 w 1475"/>
                    <a:gd name="T31" fmla="*/ 682 h 1529"/>
                    <a:gd name="T32" fmla="*/ 583 w 1475"/>
                    <a:gd name="T33" fmla="*/ 548 h 1529"/>
                    <a:gd name="T34" fmla="*/ 740 w 1475"/>
                    <a:gd name="T35" fmla="*/ 391 h 1529"/>
                    <a:gd name="T36" fmla="*/ 897 w 1475"/>
                    <a:gd name="T37" fmla="*/ 548 h 1529"/>
                    <a:gd name="T38" fmla="*/ 823 w 1475"/>
                    <a:gd name="T39" fmla="*/ 68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5" h="1529">
                      <a:moveTo>
                        <a:pt x="1473" y="617"/>
                      </a:moveTo>
                      <a:cubicBezTo>
                        <a:pt x="1473" y="226"/>
                        <a:pt x="1473" y="226"/>
                        <a:pt x="1473" y="226"/>
                      </a:cubicBezTo>
                      <a:cubicBezTo>
                        <a:pt x="1473" y="0"/>
                        <a:pt x="1473" y="0"/>
                        <a:pt x="1473" y="0"/>
                      </a:cubicBezTo>
                      <a:cubicBezTo>
                        <a:pt x="1248" y="0"/>
                        <a:pt x="1248" y="0"/>
                        <a:pt x="1248" y="0"/>
                      </a:cubicBezTo>
                      <a:cubicBezTo>
                        <a:pt x="233" y="0"/>
                        <a:pt x="233" y="0"/>
                        <a:pt x="233" y="0"/>
                      </a:cubicBezTo>
                      <a:cubicBezTo>
                        <a:pt x="7" y="0"/>
                        <a:pt x="7" y="0"/>
                        <a:pt x="7" y="0"/>
                      </a:cubicBezTo>
                      <a:cubicBezTo>
                        <a:pt x="7" y="226"/>
                        <a:pt x="7" y="226"/>
                        <a:pt x="7" y="226"/>
                      </a:cubicBezTo>
                      <a:cubicBezTo>
                        <a:pt x="7" y="617"/>
                        <a:pt x="7" y="617"/>
                        <a:pt x="7" y="617"/>
                      </a:cubicBezTo>
                      <a:cubicBezTo>
                        <a:pt x="7" y="643"/>
                        <a:pt x="0" y="1143"/>
                        <a:pt x="636" y="1475"/>
                      </a:cubicBezTo>
                      <a:cubicBezTo>
                        <a:pt x="740" y="1529"/>
                        <a:pt x="740" y="1529"/>
                        <a:pt x="740" y="1529"/>
                      </a:cubicBezTo>
                      <a:cubicBezTo>
                        <a:pt x="844" y="1475"/>
                        <a:pt x="844" y="1475"/>
                        <a:pt x="844" y="1475"/>
                      </a:cubicBezTo>
                      <a:cubicBezTo>
                        <a:pt x="1470" y="1149"/>
                        <a:pt x="1475" y="673"/>
                        <a:pt x="1473" y="617"/>
                      </a:cubicBezTo>
                      <a:close/>
                      <a:moveTo>
                        <a:pt x="823" y="682"/>
                      </a:moveTo>
                      <a:cubicBezTo>
                        <a:pt x="823" y="885"/>
                        <a:pt x="823" y="885"/>
                        <a:pt x="823" y="885"/>
                      </a:cubicBezTo>
                      <a:cubicBezTo>
                        <a:pt x="658" y="885"/>
                        <a:pt x="658" y="885"/>
                        <a:pt x="658" y="885"/>
                      </a:cubicBezTo>
                      <a:cubicBezTo>
                        <a:pt x="658" y="682"/>
                        <a:pt x="658" y="682"/>
                        <a:pt x="658" y="682"/>
                      </a:cubicBezTo>
                      <a:cubicBezTo>
                        <a:pt x="613" y="654"/>
                        <a:pt x="583" y="604"/>
                        <a:pt x="583" y="548"/>
                      </a:cubicBezTo>
                      <a:cubicBezTo>
                        <a:pt x="583" y="461"/>
                        <a:pt x="654" y="391"/>
                        <a:pt x="740" y="391"/>
                      </a:cubicBezTo>
                      <a:cubicBezTo>
                        <a:pt x="827" y="391"/>
                        <a:pt x="897" y="461"/>
                        <a:pt x="897" y="548"/>
                      </a:cubicBezTo>
                      <a:cubicBezTo>
                        <a:pt x="897" y="604"/>
                        <a:pt x="867" y="654"/>
                        <a:pt x="823" y="68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0" tIns="45695" rIns="91390" bIns="45695" numCol="1" anchor="t" anchorCtr="0" compatLnSpc="1">
                  <a:prstTxWarp prst="textNoShape">
                    <a:avLst/>
                  </a:prstTxWarp>
                </a:bodyPr>
                <a:lstStyle/>
                <a:p>
                  <a:pPr defTabSz="913863"/>
                  <a:endParaRPr lang="en-US" sz="1799" kern="0">
                    <a:solidFill>
                      <a:sysClr val="windowText" lastClr="000000"/>
                    </a:solidFill>
                  </a:endParaRPr>
                </a:p>
              </p:txBody>
            </p:sp>
          </p:grpSp>
          <p:grpSp>
            <p:nvGrpSpPr>
              <p:cNvPr id="85" name="Group 84"/>
              <p:cNvGrpSpPr/>
              <p:nvPr/>
            </p:nvGrpSpPr>
            <p:grpSpPr>
              <a:xfrm>
                <a:off x="210685" y="4481448"/>
                <a:ext cx="403759" cy="267076"/>
                <a:chOff x="2735263" y="1203325"/>
                <a:chExt cx="6724650" cy="4448176"/>
              </a:xfrm>
              <a:solidFill>
                <a:schemeClr val="bg1"/>
              </a:solidFill>
            </p:grpSpPr>
            <p:sp>
              <p:nvSpPr>
                <p:cNvPr id="86"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87"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11" name="Group 10"/>
              <p:cNvGrpSpPr/>
              <p:nvPr/>
            </p:nvGrpSpPr>
            <p:grpSpPr>
              <a:xfrm>
                <a:off x="1667893" y="5334000"/>
                <a:ext cx="977274" cy="537273"/>
                <a:chOff x="1676400" y="5334000"/>
                <a:chExt cx="977274" cy="537273"/>
              </a:xfrm>
            </p:grpSpPr>
            <p:pic>
              <p:nvPicPr>
                <p:cNvPr id="280" name="Picture 27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676400" y="5334000"/>
                  <a:ext cx="348660" cy="348660"/>
                </a:xfrm>
                <a:prstGeom prst="rect">
                  <a:avLst/>
                </a:prstGeom>
              </p:spPr>
            </p:pic>
            <p:pic>
              <p:nvPicPr>
                <p:cNvPr id="281" name="Picture 28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981200" y="5715000"/>
                  <a:ext cx="672474" cy="156273"/>
                </a:xfrm>
                <a:prstGeom prst="rect">
                  <a:avLst/>
                </a:prstGeom>
              </p:spPr>
            </p:pic>
            <p:pic>
              <p:nvPicPr>
                <p:cNvPr id="282" name="Picture 281"/>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2133600" y="5355827"/>
                  <a:ext cx="459638" cy="243148"/>
                </a:xfrm>
                <a:prstGeom prst="rect">
                  <a:avLst/>
                </a:prstGeom>
              </p:spPr>
            </p:pic>
          </p:grpSp>
          <p:grpSp>
            <p:nvGrpSpPr>
              <p:cNvPr id="10" name="Group 9"/>
              <p:cNvGrpSpPr/>
              <p:nvPr/>
            </p:nvGrpSpPr>
            <p:grpSpPr>
              <a:xfrm>
                <a:off x="1667893" y="4920184"/>
                <a:ext cx="1927559" cy="441964"/>
                <a:chOff x="1732623" y="4920184"/>
                <a:chExt cx="1927559" cy="441964"/>
              </a:xfrm>
            </p:grpSpPr>
            <p:sp>
              <p:nvSpPr>
                <p:cNvPr id="283" name="TextBox 282"/>
                <p:cNvSpPr txBox="1"/>
                <p:nvPr/>
              </p:nvSpPr>
              <p:spPr>
                <a:xfrm>
                  <a:off x="1991142" y="4920184"/>
                  <a:ext cx="1669040" cy="441964"/>
                </a:xfrm>
                <a:prstGeom prst="rect">
                  <a:avLst/>
                </a:prstGeom>
                <a:noFill/>
              </p:spPr>
              <p:txBody>
                <a:bodyPr wrap="square" lIns="179187" tIns="143349" rIns="179187" bIns="143349" rtlCol="0">
                  <a:spAutoFit/>
                </a:bodyPr>
                <a:lstStyle/>
                <a:p>
                  <a:pPr defTabSz="913863">
                    <a:lnSpc>
                      <a:spcPct val="90000"/>
                    </a:lnSpc>
                  </a:pPr>
                  <a:r>
                    <a:rPr lang="en-US" sz="1100" kern="0" dirty="0">
                      <a:solidFill>
                        <a:schemeClr val="bg1"/>
                      </a:solidFill>
                      <a:latin typeface="+mj-lt"/>
                    </a:rPr>
                    <a:t>Email</a:t>
                  </a:r>
                </a:p>
              </p:txBody>
            </p:sp>
            <p:pic>
              <p:nvPicPr>
                <p:cNvPr id="284" name="Picture 28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32623" y="4952746"/>
                  <a:ext cx="345398" cy="345399"/>
                </a:xfrm>
                <a:prstGeom prst="rect">
                  <a:avLst/>
                </a:prstGeom>
              </p:spPr>
            </p:pic>
          </p:grpSp>
          <p:grpSp>
            <p:nvGrpSpPr>
              <p:cNvPr id="8" name="Group 7"/>
              <p:cNvGrpSpPr/>
              <p:nvPr/>
            </p:nvGrpSpPr>
            <p:grpSpPr>
              <a:xfrm>
                <a:off x="1667893" y="3118568"/>
                <a:ext cx="2009687" cy="533479"/>
                <a:chOff x="1696354" y="3118568"/>
                <a:chExt cx="2009687" cy="533479"/>
              </a:xfrm>
            </p:grpSpPr>
            <p:sp>
              <p:nvSpPr>
                <p:cNvPr id="285" name="TextBox 284"/>
                <p:cNvSpPr txBox="1"/>
                <p:nvPr/>
              </p:nvSpPr>
              <p:spPr>
                <a:xfrm>
                  <a:off x="2037001" y="3210083"/>
                  <a:ext cx="1669040" cy="441964"/>
                </a:xfrm>
                <a:prstGeom prst="rect">
                  <a:avLst/>
                </a:prstGeom>
                <a:noFill/>
              </p:spPr>
              <p:txBody>
                <a:bodyPr wrap="square" lIns="179187" tIns="143349" rIns="179187" bIns="143349" rtlCol="0">
                  <a:spAutoFit/>
                </a:bodyPr>
                <a:lstStyle/>
                <a:p>
                  <a:pPr defTabSz="913863">
                    <a:lnSpc>
                      <a:spcPct val="90000"/>
                    </a:lnSpc>
                  </a:pPr>
                  <a:r>
                    <a:rPr lang="en-US" sz="1100" kern="0" dirty="0" err="1">
                      <a:solidFill>
                        <a:schemeClr val="bg1"/>
                      </a:solidFill>
                      <a:latin typeface="+mj-lt"/>
                    </a:rPr>
                    <a:t>LoB</a:t>
                  </a:r>
                  <a:endParaRPr lang="en-US" sz="1100" kern="0" dirty="0">
                    <a:solidFill>
                      <a:schemeClr val="bg1"/>
                    </a:solidFill>
                    <a:latin typeface="+mj-lt"/>
                  </a:endParaRPr>
                </a:p>
              </p:txBody>
            </p:sp>
            <p:grpSp>
              <p:nvGrpSpPr>
                <p:cNvPr id="286" name="Group 285"/>
                <p:cNvGrpSpPr/>
                <p:nvPr/>
              </p:nvGrpSpPr>
              <p:grpSpPr>
                <a:xfrm>
                  <a:off x="1696354" y="3118568"/>
                  <a:ext cx="410787" cy="429922"/>
                  <a:chOff x="2067901" y="2661770"/>
                  <a:chExt cx="410787" cy="429922"/>
                </a:xfrm>
              </p:grpSpPr>
              <p:pic>
                <p:nvPicPr>
                  <p:cNvPr id="287" name="Picture 286" descr="bar.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flipH="1">
                    <a:off x="2067901" y="2661770"/>
                    <a:ext cx="222939" cy="221348"/>
                  </a:xfrm>
                  <a:prstGeom prst="rect">
                    <a:avLst/>
                  </a:prstGeom>
                </p:spPr>
              </p:pic>
              <p:pic>
                <p:nvPicPr>
                  <p:cNvPr id="288" name="Picture 28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200238" y="2813242"/>
                    <a:ext cx="278450" cy="278450"/>
                  </a:xfrm>
                  <a:prstGeom prst="rect">
                    <a:avLst/>
                  </a:prstGeom>
                </p:spPr>
              </p:pic>
            </p:grpSp>
          </p:grpSp>
        </p:grpSp>
      </p:grpSp>
    </p:spTree>
    <p:extLst>
      <p:ext uri="{BB962C8B-B14F-4D97-AF65-F5344CB8AC3E}">
        <p14:creationId xmlns:p14="http://schemas.microsoft.com/office/powerpoint/2010/main" val="406322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150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1260" y="203215"/>
            <a:ext cx="11698386" cy="1218539"/>
          </a:xfrm>
        </p:spPr>
        <p:txBody>
          <a:bodyPr/>
          <a:lstStyle/>
          <a:p>
            <a:r>
              <a:rPr lang="en-US" dirty="0"/>
              <a:t>How Sharing Works</a:t>
            </a:r>
            <a:br>
              <a:rPr lang="en-US" dirty="0"/>
            </a:br>
            <a:endParaRPr lang="en-US" dirty="0"/>
          </a:p>
        </p:txBody>
      </p:sp>
      <p:sp>
        <p:nvSpPr>
          <p:cNvPr id="169" name="Rectangle 168"/>
          <p:cNvSpPr/>
          <p:nvPr/>
        </p:nvSpPr>
        <p:spPr bwMode="auto">
          <a:xfrm>
            <a:off x="7936033" y="1176189"/>
            <a:ext cx="4251929" cy="3581403"/>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sp>
        <p:nvSpPr>
          <p:cNvPr id="176" name="Freeform 38"/>
          <p:cNvSpPr>
            <a:spLocks/>
          </p:cNvSpPr>
          <p:nvPr/>
        </p:nvSpPr>
        <p:spPr bwMode="auto">
          <a:xfrm>
            <a:off x="2520417" y="1630947"/>
            <a:ext cx="4836824" cy="31352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pic>
        <p:nvPicPr>
          <p:cNvPr id="177" name="Picture 17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018" y="4606036"/>
            <a:ext cx="721665" cy="542538"/>
          </a:xfrm>
          <a:prstGeom prst="rect">
            <a:avLst/>
          </a:prstGeom>
        </p:spPr>
      </p:pic>
      <p:sp>
        <p:nvSpPr>
          <p:cNvPr id="178" name="TextBox 177"/>
          <p:cNvSpPr txBox="1"/>
          <p:nvPr/>
        </p:nvSpPr>
        <p:spPr>
          <a:xfrm>
            <a:off x="3605033" y="2255816"/>
            <a:ext cx="2684562" cy="271485"/>
          </a:xfrm>
          <a:prstGeom prst="rect">
            <a:avLst/>
          </a:prstGeom>
        </p:spPr>
        <p:txBody>
          <a:bodyPr wrap="square" lIns="0" tIns="0" rIns="0" bIns="0" rtlCol="0">
            <a:spAutoFit/>
          </a:bodyPr>
          <a:lstStyle/>
          <a:p>
            <a:pPr algn="ctr" defTabSz="913562">
              <a:lnSpc>
                <a:spcPct val="90000"/>
              </a:lnSpc>
              <a:buSzPct val="80000"/>
            </a:pPr>
            <a:r>
              <a:rPr lang="en-US" sz="1960" kern="0" dirty="0">
                <a:solidFill>
                  <a:srgbClr val="002060"/>
                </a:solidFill>
                <a:latin typeface="Segoe UI" panose="020B0502040204020203" pitchFamily="34" charset="0"/>
                <a:cs typeface="Segoe UI" panose="020B0502040204020203" pitchFamily="34" charset="0"/>
              </a:rPr>
              <a:t>Azure Active Directory</a:t>
            </a:r>
          </a:p>
        </p:txBody>
      </p:sp>
      <p:cxnSp>
        <p:nvCxnSpPr>
          <p:cNvPr id="179" name="Straight Connector 178"/>
          <p:cNvCxnSpPr/>
          <p:nvPr/>
        </p:nvCxnSpPr>
        <p:spPr>
          <a:xfrm flipV="1">
            <a:off x="1275391" y="4147837"/>
            <a:ext cx="1405249" cy="627706"/>
          </a:xfrm>
          <a:prstGeom prst="line">
            <a:avLst/>
          </a:prstGeom>
          <a:ln w="31750" cap="rnd">
            <a:solidFill>
              <a:schemeClr val="bg1"/>
            </a:solidFill>
            <a:prstDash val="sysDot"/>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80" name="Group 179"/>
          <p:cNvGrpSpPr/>
          <p:nvPr/>
        </p:nvGrpSpPr>
        <p:grpSpPr>
          <a:xfrm>
            <a:off x="1648647" y="4256399"/>
            <a:ext cx="489439" cy="488917"/>
            <a:chOff x="1581297" y="4189653"/>
            <a:chExt cx="623934" cy="623270"/>
          </a:xfrm>
        </p:grpSpPr>
        <p:sp>
          <p:nvSpPr>
            <p:cNvPr id="181" name="Oval 180"/>
            <p:cNvSpPr/>
            <p:nvPr/>
          </p:nvSpPr>
          <p:spPr bwMode="auto">
            <a:xfrm>
              <a:off x="1581297" y="4189653"/>
              <a:ext cx="623934" cy="623270"/>
            </a:xfrm>
            <a:prstGeom prst="ellipse">
              <a:avLst/>
            </a:prstGeom>
            <a:solidFill>
              <a:schemeClr val="accent1"/>
            </a:solidFill>
            <a:ln w="28575">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sp>
          <p:nvSpPr>
            <p:cNvPr id="182" name="Freeform 31"/>
            <p:cNvSpPr>
              <a:spLocks noEditPoints="1"/>
            </p:cNvSpPr>
            <p:nvPr/>
          </p:nvSpPr>
          <p:spPr bwMode="auto">
            <a:xfrm rot="900000">
              <a:off x="1694154" y="4335639"/>
              <a:ext cx="398219" cy="331297"/>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solidFill>
            <a:ln>
              <a:noFill/>
            </a:ln>
          </p:spPr>
          <p:txBody>
            <a:bodyPr vert="horz" wrap="square" lIns="91377" tIns="45688" rIns="91377" bIns="45688" numCol="1" anchor="t" anchorCtr="0" compatLnSpc="1">
              <a:prstTxWarp prst="textNoShape">
                <a:avLst/>
              </a:prstTxWarp>
            </a:bodyPr>
            <a:lstStyle/>
            <a:p>
              <a:pPr defTabSz="931776">
                <a:defRPr/>
              </a:pPr>
              <a:endParaRPr lang="en-US" sz="1799" kern="0">
                <a:solidFill>
                  <a:srgbClr val="505050"/>
                </a:solidFill>
                <a:latin typeface="Segoe UI"/>
              </a:endParaRPr>
            </a:p>
          </p:txBody>
        </p:sp>
        <p:sp>
          <p:nvSpPr>
            <p:cNvPr id="183" name="Rectangle 182"/>
            <p:cNvSpPr/>
            <p:nvPr/>
          </p:nvSpPr>
          <p:spPr bwMode="auto">
            <a:xfrm>
              <a:off x="1795451" y="4419877"/>
              <a:ext cx="241346" cy="16887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1" rIns="0" bIns="46611" numCol="1" rtlCol="0" anchor="ctr" anchorCtr="0" compatLnSpc="1">
              <a:prstTxWarp prst="textNoShape">
                <a:avLst/>
              </a:prstTxWarp>
            </a:bodyPr>
            <a:lstStyle/>
            <a:p>
              <a:pPr algn="ctr" defTabSz="931924" fontAlgn="base">
                <a:spcBef>
                  <a:spcPct val="0"/>
                </a:spcBef>
                <a:spcAft>
                  <a:spcPct val="0"/>
                </a:spcAft>
                <a:defRPr/>
              </a:pPr>
              <a:endParaRPr lang="en-US" sz="882" i="1" kern="0" dirty="0">
                <a:solidFill>
                  <a:srgbClr val="00B294"/>
                </a:solidFill>
                <a:latin typeface="Segoe UI"/>
              </a:endParaRPr>
            </a:p>
          </p:txBody>
        </p:sp>
      </p:grpSp>
      <p:pic>
        <p:nvPicPr>
          <p:cNvPr id="184" name="Picture 18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06905" y="5225189"/>
            <a:ext cx="721665" cy="542538"/>
          </a:xfrm>
          <a:prstGeom prst="rect">
            <a:avLst/>
          </a:prstGeom>
        </p:spPr>
      </p:pic>
      <p:cxnSp>
        <p:nvCxnSpPr>
          <p:cNvPr id="185" name="Straight Connector 184"/>
          <p:cNvCxnSpPr/>
          <p:nvPr/>
        </p:nvCxnSpPr>
        <p:spPr>
          <a:xfrm flipV="1">
            <a:off x="3024017" y="3958884"/>
            <a:ext cx="1318208" cy="1338749"/>
          </a:xfrm>
          <a:prstGeom prst="line">
            <a:avLst/>
          </a:prstGeom>
          <a:ln w="31750" cap="rnd">
            <a:solidFill>
              <a:schemeClr val="bg1"/>
            </a:solidFill>
            <a:prstDash val="sysDot"/>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86" name="Arc 185"/>
          <p:cNvSpPr/>
          <p:nvPr/>
        </p:nvSpPr>
        <p:spPr>
          <a:xfrm rot="18068818">
            <a:off x="2770016" y="2763577"/>
            <a:ext cx="4164129" cy="3887758"/>
          </a:xfrm>
          <a:prstGeom prst="arc">
            <a:avLst>
              <a:gd name="adj1" fmla="val 16040017"/>
              <a:gd name="adj2" fmla="val 1756946"/>
            </a:avLst>
          </a:prstGeom>
          <a:ln w="317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3143" fontAlgn="base">
              <a:spcBef>
                <a:spcPct val="0"/>
              </a:spcBef>
              <a:spcAft>
                <a:spcPct val="0"/>
              </a:spcAft>
              <a:defRPr/>
            </a:pPr>
            <a:endParaRPr lang="en-US" sz="2352" kern="0">
              <a:solidFill>
                <a:srgbClr val="505050"/>
              </a:solidFill>
              <a:latin typeface="Segoe UI"/>
            </a:endParaRPr>
          </a:p>
        </p:txBody>
      </p:sp>
      <p:cxnSp>
        <p:nvCxnSpPr>
          <p:cNvPr id="190" name="Straight Connector 189"/>
          <p:cNvCxnSpPr/>
          <p:nvPr/>
        </p:nvCxnSpPr>
        <p:spPr>
          <a:xfrm>
            <a:off x="3335455" y="3971579"/>
            <a:ext cx="635737" cy="0"/>
          </a:xfrm>
          <a:prstGeom prst="line">
            <a:avLst/>
          </a:prstGeom>
          <a:ln w="31750" cap="rnd">
            <a:solidFill>
              <a:schemeClr val="tx1"/>
            </a:solidFill>
            <a:prstDash val="sysDot"/>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94" name="Arc 193"/>
          <p:cNvSpPr/>
          <p:nvPr/>
        </p:nvSpPr>
        <p:spPr>
          <a:xfrm rot="18900000">
            <a:off x="2649300" y="3513446"/>
            <a:ext cx="3214582" cy="2883255"/>
          </a:xfrm>
          <a:prstGeom prst="arc">
            <a:avLst/>
          </a:prstGeom>
          <a:ln w="317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3143" fontAlgn="base">
              <a:spcBef>
                <a:spcPct val="0"/>
              </a:spcBef>
              <a:spcAft>
                <a:spcPct val="0"/>
              </a:spcAft>
              <a:defRPr/>
            </a:pPr>
            <a:endParaRPr lang="en-US" sz="2352" kern="0">
              <a:solidFill>
                <a:srgbClr val="505050"/>
              </a:solidFill>
              <a:latin typeface="Segoe UI"/>
            </a:endParaRPr>
          </a:p>
        </p:txBody>
      </p:sp>
      <p:sp>
        <p:nvSpPr>
          <p:cNvPr id="195" name="Rectangle 194"/>
          <p:cNvSpPr/>
          <p:nvPr/>
        </p:nvSpPr>
        <p:spPr>
          <a:xfrm>
            <a:off x="6429000" y="4234489"/>
            <a:ext cx="1126409" cy="226088"/>
          </a:xfrm>
          <a:prstGeom prst="rect">
            <a:avLst/>
          </a:prstGeom>
        </p:spPr>
        <p:txBody>
          <a:bodyPr wrap="square" lIns="0" tIns="0" rIns="0" bIns="0">
            <a:spAutoFit/>
          </a:bodyPr>
          <a:lstStyle/>
          <a:p>
            <a:pPr defTabSz="914005">
              <a:defRPr/>
            </a:pPr>
            <a:endParaRPr lang="en-US" sz="1469" b="1" kern="0" dirty="0">
              <a:solidFill>
                <a:srgbClr val="FFF100"/>
              </a:solidFill>
              <a:latin typeface="Segoe UI"/>
            </a:endParaRPr>
          </a:p>
        </p:txBody>
      </p:sp>
      <p:grpSp>
        <p:nvGrpSpPr>
          <p:cNvPr id="196" name="Group 4"/>
          <p:cNvGrpSpPr>
            <a:grpSpLocks noChangeAspect="1"/>
          </p:cNvGrpSpPr>
          <p:nvPr/>
        </p:nvGrpSpPr>
        <p:grpSpPr bwMode="auto">
          <a:xfrm>
            <a:off x="6617640" y="3733548"/>
            <a:ext cx="601196" cy="611925"/>
            <a:chOff x="-660" y="2959"/>
            <a:chExt cx="1586" cy="1576"/>
          </a:xfrm>
          <a:solidFill>
            <a:srgbClr val="00B0F0"/>
          </a:solidFill>
        </p:grpSpPr>
        <p:sp>
          <p:nvSpPr>
            <p:cNvPr id="197"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sp>
          <p:nvSpPr>
            <p:cNvPr id="198"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sp>
          <p:nvSpPr>
            <p:cNvPr id="200"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grpSp>
      <p:grpSp>
        <p:nvGrpSpPr>
          <p:cNvPr id="201" name="Group 4"/>
          <p:cNvGrpSpPr>
            <a:grpSpLocks noChangeAspect="1"/>
          </p:cNvGrpSpPr>
          <p:nvPr/>
        </p:nvGrpSpPr>
        <p:grpSpPr bwMode="auto">
          <a:xfrm>
            <a:off x="5349332" y="3745642"/>
            <a:ext cx="601196" cy="611925"/>
            <a:chOff x="-660" y="2959"/>
            <a:chExt cx="1586" cy="1576"/>
          </a:xfrm>
          <a:solidFill>
            <a:srgbClr val="0070C0">
              <a:alpha val="73000"/>
            </a:srgbClr>
          </a:solidFill>
        </p:grpSpPr>
        <p:sp>
          <p:nvSpPr>
            <p:cNvPr id="202"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sp>
          <p:nvSpPr>
            <p:cNvPr id="203"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sp>
          <p:nvSpPr>
            <p:cNvPr id="204"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grpSp>
      <p:grpSp>
        <p:nvGrpSpPr>
          <p:cNvPr id="205" name="Group 4"/>
          <p:cNvGrpSpPr>
            <a:grpSpLocks noChangeAspect="1"/>
          </p:cNvGrpSpPr>
          <p:nvPr/>
        </p:nvGrpSpPr>
        <p:grpSpPr bwMode="auto">
          <a:xfrm>
            <a:off x="4016820" y="3741507"/>
            <a:ext cx="601196" cy="611925"/>
            <a:chOff x="-660" y="2959"/>
            <a:chExt cx="1586" cy="1576"/>
          </a:xfrm>
          <a:solidFill>
            <a:srgbClr val="0070C0"/>
          </a:solidFill>
        </p:grpSpPr>
        <p:sp>
          <p:nvSpPr>
            <p:cNvPr id="206"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sp>
          <p:nvSpPr>
            <p:cNvPr id="207"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sp>
          <p:nvSpPr>
            <p:cNvPr id="208"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grpSp>
      <p:grpSp>
        <p:nvGrpSpPr>
          <p:cNvPr id="209" name="Group 4"/>
          <p:cNvGrpSpPr>
            <a:grpSpLocks noChangeAspect="1"/>
          </p:cNvGrpSpPr>
          <p:nvPr/>
        </p:nvGrpSpPr>
        <p:grpSpPr bwMode="auto">
          <a:xfrm>
            <a:off x="8343040" y="1688843"/>
            <a:ext cx="390599" cy="397570"/>
            <a:chOff x="-660" y="2959"/>
            <a:chExt cx="1586" cy="1576"/>
          </a:xfrm>
          <a:solidFill>
            <a:srgbClr val="002060"/>
          </a:solidFill>
        </p:grpSpPr>
        <p:sp>
          <p:nvSpPr>
            <p:cNvPr id="210"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11"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12"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grpSp>
      <p:sp>
        <p:nvSpPr>
          <p:cNvPr id="213" name="TextBox 212"/>
          <p:cNvSpPr txBox="1"/>
          <p:nvPr/>
        </p:nvSpPr>
        <p:spPr>
          <a:xfrm>
            <a:off x="8929615" y="1688843"/>
            <a:ext cx="2338633" cy="379719"/>
          </a:xfrm>
          <a:prstGeom prst="rect">
            <a:avLst/>
          </a:prstGeom>
        </p:spPr>
        <p:txBody>
          <a:bodyPr wrap="square" lIns="0" tIns="0" rIns="0" bIns="0" rtlCol="0">
            <a:spAutoFit/>
          </a:bodyPr>
          <a:lstStyle/>
          <a:p>
            <a:pPr defTabSz="913562">
              <a:lnSpc>
                <a:spcPct val="90000"/>
              </a:lnSpc>
              <a:buSzPct val="80000"/>
            </a:pPr>
            <a:r>
              <a:rPr lang="en-US" sz="1371" kern="0" dirty="0">
                <a:solidFill>
                  <a:srgbClr val="002060"/>
                </a:solidFill>
              </a:rPr>
              <a:t>On-premises organizations doing full sync</a:t>
            </a:r>
          </a:p>
        </p:txBody>
      </p:sp>
      <p:grpSp>
        <p:nvGrpSpPr>
          <p:cNvPr id="214" name="Group 4"/>
          <p:cNvGrpSpPr>
            <a:grpSpLocks noChangeAspect="1"/>
          </p:cNvGrpSpPr>
          <p:nvPr/>
        </p:nvGrpSpPr>
        <p:grpSpPr bwMode="auto">
          <a:xfrm>
            <a:off x="8343041" y="2379908"/>
            <a:ext cx="390599" cy="397570"/>
            <a:chOff x="-660" y="2959"/>
            <a:chExt cx="1586" cy="1576"/>
          </a:xfrm>
          <a:solidFill>
            <a:schemeClr val="accent2"/>
          </a:solidFill>
        </p:grpSpPr>
        <p:sp>
          <p:nvSpPr>
            <p:cNvPr id="215"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16"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17"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grpSp>
      <p:sp>
        <p:nvSpPr>
          <p:cNvPr id="218" name="TextBox 217"/>
          <p:cNvSpPr txBox="1"/>
          <p:nvPr/>
        </p:nvSpPr>
        <p:spPr>
          <a:xfrm>
            <a:off x="8929615" y="2401392"/>
            <a:ext cx="2338633" cy="379719"/>
          </a:xfrm>
          <a:prstGeom prst="rect">
            <a:avLst/>
          </a:prstGeom>
        </p:spPr>
        <p:txBody>
          <a:bodyPr wrap="square" lIns="0" tIns="0" rIns="0" bIns="0" rtlCol="0">
            <a:spAutoFit/>
          </a:bodyPr>
          <a:lstStyle/>
          <a:p>
            <a:pPr defTabSz="913562">
              <a:lnSpc>
                <a:spcPct val="90000"/>
              </a:lnSpc>
              <a:buSzPct val="80000"/>
            </a:pPr>
            <a:r>
              <a:rPr lang="en-US" sz="1371" kern="0" dirty="0">
                <a:solidFill>
                  <a:srgbClr val="002060"/>
                </a:solidFill>
              </a:rPr>
              <a:t>On-premises organizations doing partial sync</a:t>
            </a:r>
          </a:p>
        </p:txBody>
      </p:sp>
      <p:grpSp>
        <p:nvGrpSpPr>
          <p:cNvPr id="219" name="Group 4"/>
          <p:cNvGrpSpPr>
            <a:grpSpLocks noChangeAspect="1"/>
          </p:cNvGrpSpPr>
          <p:nvPr/>
        </p:nvGrpSpPr>
        <p:grpSpPr bwMode="auto">
          <a:xfrm>
            <a:off x="8343040" y="3101040"/>
            <a:ext cx="390599" cy="397570"/>
            <a:chOff x="-660" y="2959"/>
            <a:chExt cx="1586" cy="1576"/>
          </a:xfrm>
          <a:solidFill>
            <a:srgbClr val="00B0F0"/>
          </a:solidFill>
        </p:grpSpPr>
        <p:sp>
          <p:nvSpPr>
            <p:cNvPr id="220"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21"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23"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grpSp>
      <p:sp>
        <p:nvSpPr>
          <p:cNvPr id="226" name="TextBox 225"/>
          <p:cNvSpPr txBox="1"/>
          <p:nvPr/>
        </p:nvSpPr>
        <p:spPr>
          <a:xfrm>
            <a:off x="8929615" y="3213964"/>
            <a:ext cx="3523712" cy="189860"/>
          </a:xfrm>
          <a:prstGeom prst="rect">
            <a:avLst/>
          </a:prstGeom>
        </p:spPr>
        <p:txBody>
          <a:bodyPr wrap="square" lIns="0" tIns="0" rIns="0" bIns="0" rtlCol="0">
            <a:spAutoFit/>
          </a:bodyPr>
          <a:lstStyle/>
          <a:p>
            <a:pPr defTabSz="913562">
              <a:lnSpc>
                <a:spcPct val="90000"/>
              </a:lnSpc>
              <a:buSzPct val="80000"/>
            </a:pPr>
            <a:r>
              <a:rPr lang="en-US" sz="1371" kern="0" dirty="0">
                <a:solidFill>
                  <a:srgbClr val="002060"/>
                </a:solidFill>
              </a:rPr>
              <a:t>Organizations completely in cloud</a:t>
            </a:r>
          </a:p>
        </p:txBody>
      </p:sp>
      <p:sp>
        <p:nvSpPr>
          <p:cNvPr id="229" name="Rectangle 228"/>
          <p:cNvSpPr/>
          <p:nvPr/>
        </p:nvSpPr>
        <p:spPr>
          <a:xfrm>
            <a:off x="6341924" y="5496826"/>
            <a:ext cx="5520235" cy="851172"/>
          </a:xfrm>
          <a:prstGeom prst="rect">
            <a:avLst/>
          </a:prstGeom>
        </p:spPr>
        <p:txBody>
          <a:bodyPr vert="horz" wrap="square" lIns="146246" tIns="91403" rIns="146246" bIns="91403" rtlCol="0">
            <a:spAutoFit/>
          </a:bodyPr>
          <a:lstStyle/>
          <a:p>
            <a:pPr defTabSz="913143" fontAlgn="base">
              <a:lnSpc>
                <a:spcPts val="2559"/>
              </a:lnSpc>
              <a:spcBef>
                <a:spcPts val="1960"/>
              </a:spcBef>
              <a:spcAft>
                <a:spcPct val="0"/>
              </a:spcAft>
              <a:buSzPct val="90000"/>
            </a:pPr>
            <a:r>
              <a:rPr lang="en-US" sz="2799" kern="0" dirty="0">
                <a:solidFill>
                  <a:schemeClr val="bg1"/>
                </a:solidFill>
                <a:ea typeface="ＭＳ Ｐゴシック" charset="0"/>
                <a:cs typeface="ＭＳ Ｐゴシック" charset="0"/>
              </a:rPr>
              <a:t>…and all of these organizations can interact with each other.</a:t>
            </a:r>
          </a:p>
        </p:txBody>
      </p:sp>
      <p:grpSp>
        <p:nvGrpSpPr>
          <p:cNvPr id="230" name="Group 4"/>
          <p:cNvGrpSpPr>
            <a:grpSpLocks noChangeAspect="1"/>
          </p:cNvGrpSpPr>
          <p:nvPr/>
        </p:nvGrpSpPr>
        <p:grpSpPr bwMode="auto">
          <a:xfrm>
            <a:off x="8343040" y="3824768"/>
            <a:ext cx="390599" cy="397568"/>
            <a:chOff x="-660" y="2959"/>
            <a:chExt cx="1586" cy="1576"/>
          </a:xfrm>
          <a:solidFill>
            <a:schemeClr val="bg1">
              <a:lumMod val="65000"/>
            </a:schemeClr>
          </a:solidFill>
        </p:grpSpPr>
        <p:sp>
          <p:nvSpPr>
            <p:cNvPr id="231"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33"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sp>
          <p:nvSpPr>
            <p:cNvPr id="234"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chemeClr val="accent1"/>
                </a:solidFill>
              </a:endParaRPr>
            </a:p>
          </p:txBody>
        </p:sp>
      </p:grpSp>
      <p:sp>
        <p:nvSpPr>
          <p:cNvPr id="239" name="TextBox 238"/>
          <p:cNvSpPr txBox="1"/>
          <p:nvPr/>
        </p:nvSpPr>
        <p:spPr>
          <a:xfrm>
            <a:off x="8929615" y="3813363"/>
            <a:ext cx="2338633" cy="379719"/>
          </a:xfrm>
          <a:prstGeom prst="rect">
            <a:avLst/>
          </a:prstGeom>
        </p:spPr>
        <p:txBody>
          <a:bodyPr wrap="square" lIns="0" tIns="0" rIns="0" bIns="0" rtlCol="0">
            <a:spAutoFit/>
          </a:bodyPr>
          <a:lstStyle/>
          <a:p>
            <a:pPr defTabSz="913562">
              <a:lnSpc>
                <a:spcPct val="90000"/>
              </a:lnSpc>
              <a:buSzPct val="80000"/>
            </a:pPr>
            <a:r>
              <a:rPr lang="en-US" sz="1371" kern="0" dirty="0">
                <a:solidFill>
                  <a:srgbClr val="002060"/>
                </a:solidFill>
              </a:rPr>
              <a:t>Organizations created through ad-hoc signup</a:t>
            </a:r>
          </a:p>
        </p:txBody>
      </p:sp>
      <p:grpSp>
        <p:nvGrpSpPr>
          <p:cNvPr id="240" name="Group 4"/>
          <p:cNvGrpSpPr>
            <a:grpSpLocks noChangeAspect="1"/>
          </p:cNvGrpSpPr>
          <p:nvPr/>
        </p:nvGrpSpPr>
        <p:grpSpPr bwMode="auto">
          <a:xfrm>
            <a:off x="2739408" y="3806850"/>
            <a:ext cx="601196" cy="611925"/>
            <a:chOff x="-660" y="2959"/>
            <a:chExt cx="1586" cy="1576"/>
          </a:xfrm>
          <a:solidFill>
            <a:srgbClr val="002060"/>
          </a:solidFill>
        </p:grpSpPr>
        <p:sp>
          <p:nvSpPr>
            <p:cNvPr id="241"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sp>
          <p:nvSpPr>
            <p:cNvPr id="242"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sp>
          <p:nvSpPr>
            <p:cNvPr id="243"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505050"/>
                </a:solidFill>
                <a:latin typeface="Segoe UI"/>
              </a:endParaRPr>
            </a:p>
          </p:txBody>
        </p:sp>
      </p:grpSp>
      <p:pic>
        <p:nvPicPr>
          <p:cNvPr id="244" name="Picture 243"/>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384489" y="5278595"/>
            <a:ext cx="1221269" cy="230143"/>
          </a:xfrm>
          <a:prstGeom prst="rect">
            <a:avLst/>
          </a:prstGeom>
        </p:spPr>
      </p:pic>
      <p:pic>
        <p:nvPicPr>
          <p:cNvPr id="245" name="Picture 244"/>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2157103" y="5912574"/>
            <a:ext cx="1221269" cy="230143"/>
          </a:xfrm>
          <a:prstGeom prst="rect">
            <a:avLst/>
          </a:prstGeom>
        </p:spPr>
      </p:pic>
      <p:grpSp>
        <p:nvGrpSpPr>
          <p:cNvPr id="246" name="Group 245"/>
          <p:cNvGrpSpPr/>
          <p:nvPr/>
        </p:nvGrpSpPr>
        <p:grpSpPr>
          <a:xfrm>
            <a:off x="3570047" y="5401123"/>
            <a:ext cx="836990" cy="553647"/>
            <a:chOff x="2735263" y="1203325"/>
            <a:chExt cx="6724650" cy="4448176"/>
          </a:xfrm>
          <a:solidFill>
            <a:schemeClr val="bg1"/>
          </a:solidFill>
        </p:grpSpPr>
        <p:sp>
          <p:nvSpPr>
            <p:cNvPr id="247"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48"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sp>
        <p:nvSpPr>
          <p:cNvPr id="249" name="Rectangle 248"/>
          <p:cNvSpPr/>
          <p:nvPr/>
        </p:nvSpPr>
        <p:spPr>
          <a:xfrm>
            <a:off x="3513957" y="6190140"/>
            <a:ext cx="942083" cy="166199"/>
          </a:xfrm>
          <a:prstGeom prst="rect">
            <a:avLst/>
          </a:prstGeom>
          <a:ln>
            <a:noFill/>
          </a:ln>
        </p:spPr>
        <p:txBody>
          <a:bodyPr wrap="square" lIns="0" tIns="0" rIns="0" bIns="0" anchor="ctr">
            <a:spAutoFit/>
          </a:bodyPr>
          <a:lstStyle/>
          <a:p>
            <a:pPr algn="ctr" defTabSz="895564" fontAlgn="base">
              <a:lnSpc>
                <a:spcPct val="90000"/>
              </a:lnSpc>
              <a:spcBef>
                <a:spcPct val="0"/>
              </a:spcBef>
              <a:spcAft>
                <a:spcPct val="0"/>
              </a:spcAft>
              <a:buSzPct val="80000"/>
              <a:defRPr/>
            </a:pPr>
            <a:r>
              <a:rPr lang="en-US" sz="1200" b="1" kern="0" dirty="0">
                <a:solidFill>
                  <a:schemeClr val="bg1"/>
                </a:solidFill>
                <a:ea typeface="ＭＳ Ｐゴシック" charset="0"/>
              </a:rPr>
              <a:t>ADFS</a:t>
            </a:r>
          </a:p>
        </p:txBody>
      </p:sp>
      <p:grpSp>
        <p:nvGrpSpPr>
          <p:cNvPr id="255" name="Group 254"/>
          <p:cNvGrpSpPr/>
          <p:nvPr/>
        </p:nvGrpSpPr>
        <p:grpSpPr>
          <a:xfrm>
            <a:off x="3331907" y="4446357"/>
            <a:ext cx="489439" cy="488917"/>
            <a:chOff x="3265234" y="4379688"/>
            <a:chExt cx="623934" cy="623270"/>
          </a:xfrm>
        </p:grpSpPr>
        <p:sp>
          <p:nvSpPr>
            <p:cNvPr id="256" name="Oval 255"/>
            <p:cNvSpPr/>
            <p:nvPr/>
          </p:nvSpPr>
          <p:spPr bwMode="auto">
            <a:xfrm>
              <a:off x="3265234" y="4379688"/>
              <a:ext cx="623934" cy="623270"/>
            </a:xfrm>
            <a:prstGeom prst="ellipse">
              <a:avLst/>
            </a:prstGeom>
            <a:solidFill>
              <a:schemeClr val="accent1"/>
            </a:solidFill>
            <a:ln w="28575">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sp>
          <p:nvSpPr>
            <p:cNvPr id="265" name="Freeform 31"/>
            <p:cNvSpPr>
              <a:spLocks noEditPoints="1"/>
            </p:cNvSpPr>
            <p:nvPr/>
          </p:nvSpPr>
          <p:spPr bwMode="auto">
            <a:xfrm rot="900000">
              <a:off x="3378091" y="4525674"/>
              <a:ext cx="398219" cy="331297"/>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solidFill>
            <a:ln>
              <a:noFill/>
            </a:ln>
          </p:spPr>
          <p:txBody>
            <a:bodyPr vert="horz" wrap="square" lIns="91377" tIns="45688" rIns="91377" bIns="45688" numCol="1" anchor="t" anchorCtr="0" compatLnSpc="1">
              <a:prstTxWarp prst="textNoShape">
                <a:avLst/>
              </a:prstTxWarp>
            </a:bodyPr>
            <a:lstStyle/>
            <a:p>
              <a:pPr defTabSz="931776">
                <a:defRPr/>
              </a:pPr>
              <a:endParaRPr lang="en-US" sz="1799" kern="0">
                <a:solidFill>
                  <a:srgbClr val="505050"/>
                </a:solidFill>
                <a:latin typeface="Segoe UI"/>
              </a:endParaRPr>
            </a:p>
          </p:txBody>
        </p:sp>
      </p:grpSp>
      <p:cxnSp>
        <p:nvCxnSpPr>
          <p:cNvPr id="266" name="Straight Connector 265"/>
          <p:cNvCxnSpPr/>
          <p:nvPr/>
        </p:nvCxnSpPr>
        <p:spPr>
          <a:xfrm>
            <a:off x="4642433" y="3971579"/>
            <a:ext cx="585553" cy="0"/>
          </a:xfrm>
          <a:prstGeom prst="line">
            <a:avLst/>
          </a:prstGeom>
          <a:ln w="31750" cap="rnd">
            <a:solidFill>
              <a:schemeClr val="tx1"/>
            </a:solidFill>
            <a:prstDash val="sysDot"/>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5970636" y="3971579"/>
            <a:ext cx="585553" cy="0"/>
          </a:xfrm>
          <a:prstGeom prst="line">
            <a:avLst/>
          </a:prstGeom>
          <a:ln w="31750" cap="rnd">
            <a:solidFill>
              <a:schemeClr val="tx1"/>
            </a:solidFill>
            <a:prstDash val="sysDot"/>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6" name="Freeform 36"/>
          <p:cNvSpPr>
            <a:spLocks/>
          </p:cNvSpPr>
          <p:nvPr/>
        </p:nvSpPr>
        <p:spPr bwMode="auto">
          <a:xfrm>
            <a:off x="11096158" y="383601"/>
            <a:ext cx="588087" cy="497330"/>
          </a:xfrm>
          <a:custGeom>
            <a:avLst/>
            <a:gdLst>
              <a:gd name="T0" fmla="*/ 1175 w 1357"/>
              <a:gd name="T1" fmla="*/ 786 h 1148"/>
              <a:gd name="T2" fmla="*/ 1044 w 1357"/>
              <a:gd name="T3" fmla="*/ 843 h 1148"/>
              <a:gd name="T4" fmla="*/ 362 w 1357"/>
              <a:gd name="T5" fmla="*/ 552 h 1148"/>
              <a:gd name="T6" fmla="*/ 363 w 1357"/>
              <a:gd name="T7" fmla="*/ 544 h 1148"/>
              <a:gd name="T8" fmla="*/ 360 w 1357"/>
              <a:gd name="T9" fmla="*/ 516 h 1148"/>
              <a:gd name="T10" fmla="*/ 782 w 1357"/>
              <a:gd name="T11" fmla="*/ 303 h 1148"/>
              <a:gd name="T12" fmla="*/ 915 w 1357"/>
              <a:gd name="T13" fmla="*/ 362 h 1148"/>
              <a:gd name="T14" fmla="*/ 1096 w 1357"/>
              <a:gd name="T15" fmla="*/ 181 h 1148"/>
              <a:gd name="T16" fmla="*/ 915 w 1357"/>
              <a:gd name="T17" fmla="*/ 0 h 1148"/>
              <a:gd name="T18" fmla="*/ 733 w 1357"/>
              <a:gd name="T19" fmla="*/ 181 h 1148"/>
              <a:gd name="T20" fmla="*/ 739 w 1357"/>
              <a:gd name="T21" fmla="*/ 225 h 1148"/>
              <a:gd name="T22" fmla="*/ 324 w 1357"/>
              <a:gd name="T23" fmla="*/ 433 h 1148"/>
              <a:gd name="T24" fmla="*/ 181 w 1357"/>
              <a:gd name="T25" fmla="*/ 362 h 1148"/>
              <a:gd name="T26" fmla="*/ 0 w 1357"/>
              <a:gd name="T27" fmla="*/ 544 h 1148"/>
              <a:gd name="T28" fmla="*/ 181 w 1357"/>
              <a:gd name="T29" fmla="*/ 725 h 1148"/>
              <a:gd name="T30" fmla="*/ 335 w 1357"/>
              <a:gd name="T31" fmla="*/ 639 h 1148"/>
              <a:gd name="T32" fmla="*/ 1000 w 1357"/>
              <a:gd name="T33" fmla="*/ 922 h 1148"/>
              <a:gd name="T34" fmla="*/ 994 w 1357"/>
              <a:gd name="T35" fmla="*/ 967 h 1148"/>
              <a:gd name="T36" fmla="*/ 1175 w 1357"/>
              <a:gd name="T37" fmla="*/ 1148 h 1148"/>
              <a:gd name="T38" fmla="*/ 1357 w 1357"/>
              <a:gd name="T39" fmla="*/ 967 h 1148"/>
              <a:gd name="T40" fmla="*/ 1175 w 1357"/>
              <a:gd name="T41" fmla="*/ 786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7" h="1148">
                <a:moveTo>
                  <a:pt x="1175" y="786"/>
                </a:moveTo>
                <a:cubicBezTo>
                  <a:pt x="1123" y="786"/>
                  <a:pt x="1077" y="808"/>
                  <a:pt x="1044" y="843"/>
                </a:cubicBezTo>
                <a:cubicBezTo>
                  <a:pt x="362" y="552"/>
                  <a:pt x="362" y="552"/>
                  <a:pt x="362" y="552"/>
                </a:cubicBezTo>
                <a:cubicBezTo>
                  <a:pt x="362" y="549"/>
                  <a:pt x="363" y="547"/>
                  <a:pt x="363" y="544"/>
                </a:cubicBezTo>
                <a:cubicBezTo>
                  <a:pt x="363" y="534"/>
                  <a:pt x="361" y="525"/>
                  <a:pt x="360" y="516"/>
                </a:cubicBezTo>
                <a:cubicBezTo>
                  <a:pt x="782" y="303"/>
                  <a:pt x="782" y="303"/>
                  <a:pt x="782" y="303"/>
                </a:cubicBezTo>
                <a:cubicBezTo>
                  <a:pt x="815" y="339"/>
                  <a:pt x="862" y="362"/>
                  <a:pt x="915" y="362"/>
                </a:cubicBezTo>
                <a:cubicBezTo>
                  <a:pt x="1015" y="362"/>
                  <a:pt x="1096" y="281"/>
                  <a:pt x="1096" y="181"/>
                </a:cubicBezTo>
                <a:cubicBezTo>
                  <a:pt x="1096" y="81"/>
                  <a:pt x="1015" y="0"/>
                  <a:pt x="915" y="0"/>
                </a:cubicBezTo>
                <a:cubicBezTo>
                  <a:pt x="815" y="0"/>
                  <a:pt x="733" y="81"/>
                  <a:pt x="733" y="181"/>
                </a:cubicBezTo>
                <a:cubicBezTo>
                  <a:pt x="733" y="196"/>
                  <a:pt x="736" y="211"/>
                  <a:pt x="739" y="225"/>
                </a:cubicBezTo>
                <a:cubicBezTo>
                  <a:pt x="324" y="433"/>
                  <a:pt x="324" y="433"/>
                  <a:pt x="324" y="433"/>
                </a:cubicBezTo>
                <a:cubicBezTo>
                  <a:pt x="291" y="391"/>
                  <a:pt x="240" y="362"/>
                  <a:pt x="181" y="362"/>
                </a:cubicBezTo>
                <a:cubicBezTo>
                  <a:pt x="81" y="362"/>
                  <a:pt x="0" y="444"/>
                  <a:pt x="0" y="544"/>
                </a:cubicBezTo>
                <a:cubicBezTo>
                  <a:pt x="0" y="644"/>
                  <a:pt x="81" y="725"/>
                  <a:pt x="181" y="725"/>
                </a:cubicBezTo>
                <a:cubicBezTo>
                  <a:pt x="246" y="725"/>
                  <a:pt x="303" y="691"/>
                  <a:pt x="335" y="639"/>
                </a:cubicBezTo>
                <a:cubicBezTo>
                  <a:pt x="1000" y="922"/>
                  <a:pt x="1000" y="922"/>
                  <a:pt x="1000" y="922"/>
                </a:cubicBezTo>
                <a:cubicBezTo>
                  <a:pt x="997" y="936"/>
                  <a:pt x="994" y="951"/>
                  <a:pt x="994" y="967"/>
                </a:cubicBezTo>
                <a:cubicBezTo>
                  <a:pt x="994" y="1067"/>
                  <a:pt x="1075" y="1148"/>
                  <a:pt x="1175" y="1148"/>
                </a:cubicBezTo>
                <a:cubicBezTo>
                  <a:pt x="1275" y="1148"/>
                  <a:pt x="1357" y="1067"/>
                  <a:pt x="1357" y="967"/>
                </a:cubicBezTo>
                <a:cubicBezTo>
                  <a:pt x="1357" y="867"/>
                  <a:pt x="1275" y="786"/>
                  <a:pt x="1175" y="786"/>
                </a:cubicBezTo>
                <a:close/>
              </a:path>
            </a:pathLst>
          </a:custGeom>
          <a:solidFill>
            <a:srgbClr val="002050"/>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67" name="Content Placeholder 5"/>
          <p:cNvSpPr txBox="1">
            <a:spLocks/>
          </p:cNvSpPr>
          <p:nvPr/>
        </p:nvSpPr>
        <p:spPr>
          <a:xfrm>
            <a:off x="213843" y="1218253"/>
            <a:ext cx="9276471" cy="517883"/>
          </a:xfrm>
          <a:prstGeom prst="rect">
            <a:avLst/>
          </a:prstGeom>
        </p:spPr>
        <p:txBody>
          <a:bodyPr vert="horz" wrap="square" lIns="146246" tIns="91403" rIns="146246" bIns="91403" rtlCol="0">
            <a:spAutoFit/>
          </a:bodyPr>
          <a:lstStyle>
            <a:lvl1pPr marL="0" indent="0" algn="l" defTabSz="913505" rtl="0" fontAlgn="base">
              <a:lnSpc>
                <a:spcPct val="90000"/>
              </a:lnSpc>
              <a:spcBef>
                <a:spcPct val="20000"/>
              </a:spcBef>
              <a:spcAft>
                <a:spcPct val="0"/>
              </a:spcAft>
              <a:buSzPct val="90000"/>
              <a:buFont typeface="Arial" charset="0"/>
              <a:buNone/>
              <a:defRPr sz="2600" kern="1200">
                <a:gradFill>
                  <a:gsLst>
                    <a:gs pos="1250">
                      <a:schemeClr val="tx1"/>
                    </a:gs>
                    <a:gs pos="100000">
                      <a:schemeClr val="tx1"/>
                    </a:gs>
                  </a:gsLst>
                  <a:lin ang="5400000" scaled="0"/>
                </a:gradFill>
                <a:latin typeface="+mj-lt"/>
                <a:ea typeface="ＭＳ Ｐゴシック" charset="0"/>
                <a:cs typeface="ＭＳ Ｐゴシック" charset="0"/>
              </a:defRPr>
            </a:lvl1pPr>
            <a:lvl2pPr marL="336080" indent="0" algn="l" defTabSz="913505" rtl="0" fontAlgn="base">
              <a:lnSpc>
                <a:spcPct val="90000"/>
              </a:lnSpc>
              <a:spcBef>
                <a:spcPct val="20000"/>
              </a:spcBef>
              <a:spcAft>
                <a:spcPct val="0"/>
              </a:spcAft>
              <a:buSzPct val="90000"/>
              <a:buFont typeface="Arial" charset="0"/>
              <a:buNone/>
              <a:defRPr sz="2353" kern="1200">
                <a:gradFill>
                  <a:gsLst>
                    <a:gs pos="1250">
                      <a:schemeClr val="tx1"/>
                    </a:gs>
                    <a:gs pos="100000">
                      <a:schemeClr val="tx1"/>
                    </a:gs>
                  </a:gsLst>
                  <a:lin ang="5400000" scaled="0"/>
                </a:gradFill>
                <a:latin typeface="+mn-lt"/>
                <a:ea typeface="ＭＳ Ｐゴシック" charset="0"/>
                <a:cs typeface="+mn-cs"/>
              </a:defRPr>
            </a:lvl2pPr>
            <a:lvl3pPr marL="560134"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784187"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1008241"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3143">
              <a:lnSpc>
                <a:spcPts val="2559"/>
              </a:lnSpc>
              <a:spcBef>
                <a:spcPts val="1960"/>
              </a:spcBef>
            </a:pPr>
            <a:r>
              <a:rPr lang="en-US" sz="2799" dirty="0">
                <a:solidFill>
                  <a:schemeClr val="bg1"/>
                </a:solidFill>
                <a:latin typeface="+mn-lt"/>
              </a:rPr>
              <a:t>Using Azure AD for authentication</a:t>
            </a:r>
          </a:p>
        </p:txBody>
      </p:sp>
    </p:spTree>
    <p:extLst>
      <p:ext uri="{BB962C8B-B14F-4D97-AF65-F5344CB8AC3E}">
        <p14:creationId xmlns:p14="http://schemas.microsoft.com/office/powerpoint/2010/main" val="39612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9550" y="2474913"/>
            <a:ext cx="11649075" cy="1158875"/>
          </a:xfrm>
        </p:spPr>
        <p:txBody>
          <a:bodyPr/>
          <a:lstStyle/>
          <a:p>
            <a:r>
              <a:rPr lang="en-US" b="1" dirty="0"/>
              <a:t>Architectures</a:t>
            </a:r>
          </a:p>
        </p:txBody>
      </p:sp>
    </p:spTree>
    <p:extLst>
      <p:ext uri="{BB962C8B-B14F-4D97-AF65-F5344CB8AC3E}">
        <p14:creationId xmlns:p14="http://schemas.microsoft.com/office/powerpoint/2010/main" val="126861639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p:cNvSpPr/>
          <p:nvPr/>
        </p:nvSpPr>
        <p:spPr bwMode="auto">
          <a:xfrm>
            <a:off x="5470643" y="1379"/>
            <a:ext cx="6945825" cy="68552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pSp>
        <p:nvGrpSpPr>
          <p:cNvPr id="31" name="Group 30"/>
          <p:cNvGrpSpPr/>
          <p:nvPr/>
        </p:nvGrpSpPr>
        <p:grpSpPr>
          <a:xfrm>
            <a:off x="5860553" y="3907689"/>
            <a:ext cx="492060" cy="670190"/>
            <a:chOff x="5606149" y="4501139"/>
            <a:chExt cx="571148" cy="777908"/>
          </a:xfrm>
        </p:grpSpPr>
        <p:grpSp>
          <p:nvGrpSpPr>
            <p:cNvPr id="284" name="Group 283"/>
            <p:cNvGrpSpPr/>
            <p:nvPr/>
          </p:nvGrpSpPr>
          <p:grpSpPr>
            <a:xfrm>
              <a:off x="5606149" y="4501139"/>
              <a:ext cx="571148" cy="377798"/>
              <a:chOff x="2735263" y="1203325"/>
              <a:chExt cx="6724650" cy="4448176"/>
            </a:xfrm>
            <a:solidFill>
              <a:schemeClr val="bg1"/>
            </a:solidFill>
          </p:grpSpPr>
          <p:sp>
            <p:nvSpPr>
              <p:cNvPr id="285"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86"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287" name="Group 286"/>
            <p:cNvGrpSpPr/>
            <p:nvPr/>
          </p:nvGrpSpPr>
          <p:grpSpPr>
            <a:xfrm>
              <a:off x="5606149" y="4901249"/>
              <a:ext cx="571148" cy="377798"/>
              <a:chOff x="2735263" y="1203325"/>
              <a:chExt cx="6724650" cy="4448176"/>
            </a:xfrm>
            <a:solidFill>
              <a:schemeClr val="bg1"/>
            </a:solidFill>
          </p:grpSpPr>
          <p:sp>
            <p:nvSpPr>
              <p:cNvPr id="288"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89"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grpSp>
        <p:nvGrpSpPr>
          <p:cNvPr id="290" name="Group 289"/>
          <p:cNvGrpSpPr/>
          <p:nvPr/>
        </p:nvGrpSpPr>
        <p:grpSpPr>
          <a:xfrm>
            <a:off x="6231253" y="5124711"/>
            <a:ext cx="492060" cy="670190"/>
            <a:chOff x="5606149" y="4501139"/>
            <a:chExt cx="571148" cy="777908"/>
          </a:xfrm>
        </p:grpSpPr>
        <p:grpSp>
          <p:nvGrpSpPr>
            <p:cNvPr id="291" name="Group 290"/>
            <p:cNvGrpSpPr/>
            <p:nvPr/>
          </p:nvGrpSpPr>
          <p:grpSpPr>
            <a:xfrm>
              <a:off x="5606149" y="4501139"/>
              <a:ext cx="571148" cy="377798"/>
              <a:chOff x="2735263" y="1203325"/>
              <a:chExt cx="6724650" cy="4448176"/>
            </a:xfrm>
            <a:solidFill>
              <a:schemeClr val="bg1"/>
            </a:solidFill>
          </p:grpSpPr>
          <p:sp>
            <p:nvSpPr>
              <p:cNvPr id="295"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96"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292" name="Group 291"/>
            <p:cNvGrpSpPr/>
            <p:nvPr/>
          </p:nvGrpSpPr>
          <p:grpSpPr>
            <a:xfrm>
              <a:off x="5606149" y="4901249"/>
              <a:ext cx="571148" cy="377798"/>
              <a:chOff x="2735263" y="1203325"/>
              <a:chExt cx="6724650" cy="4448176"/>
            </a:xfrm>
            <a:solidFill>
              <a:schemeClr val="bg1"/>
            </a:solidFill>
          </p:grpSpPr>
          <p:sp>
            <p:nvSpPr>
              <p:cNvPr id="293"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94"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grpSp>
        <p:nvGrpSpPr>
          <p:cNvPr id="297" name="Group 296"/>
          <p:cNvGrpSpPr/>
          <p:nvPr/>
        </p:nvGrpSpPr>
        <p:grpSpPr>
          <a:xfrm>
            <a:off x="5572730" y="5124711"/>
            <a:ext cx="492060" cy="670190"/>
            <a:chOff x="5606149" y="4501139"/>
            <a:chExt cx="571148" cy="777908"/>
          </a:xfrm>
        </p:grpSpPr>
        <p:grpSp>
          <p:nvGrpSpPr>
            <p:cNvPr id="298" name="Group 297"/>
            <p:cNvGrpSpPr/>
            <p:nvPr/>
          </p:nvGrpSpPr>
          <p:grpSpPr>
            <a:xfrm>
              <a:off x="5606149" y="4501139"/>
              <a:ext cx="571148" cy="377798"/>
              <a:chOff x="2735263" y="1203325"/>
              <a:chExt cx="6724650" cy="4448176"/>
            </a:xfrm>
            <a:solidFill>
              <a:schemeClr val="bg1"/>
            </a:solidFill>
          </p:grpSpPr>
          <p:sp>
            <p:nvSpPr>
              <p:cNvPr id="302"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03"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299" name="Group 298"/>
            <p:cNvGrpSpPr/>
            <p:nvPr/>
          </p:nvGrpSpPr>
          <p:grpSpPr>
            <a:xfrm>
              <a:off x="5606149" y="4901249"/>
              <a:ext cx="571148" cy="377798"/>
              <a:chOff x="2735263" y="1203325"/>
              <a:chExt cx="6724650" cy="4448176"/>
            </a:xfrm>
            <a:solidFill>
              <a:schemeClr val="bg1"/>
            </a:solidFill>
          </p:grpSpPr>
          <p:sp>
            <p:nvSpPr>
              <p:cNvPr id="300"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01"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grpSp>
        <p:nvGrpSpPr>
          <p:cNvPr id="304" name="Group 303"/>
          <p:cNvGrpSpPr/>
          <p:nvPr/>
        </p:nvGrpSpPr>
        <p:grpSpPr>
          <a:xfrm>
            <a:off x="6897231" y="5124711"/>
            <a:ext cx="492060" cy="670190"/>
            <a:chOff x="5606149" y="4501139"/>
            <a:chExt cx="571148" cy="777908"/>
          </a:xfrm>
        </p:grpSpPr>
        <p:grpSp>
          <p:nvGrpSpPr>
            <p:cNvPr id="305" name="Group 304"/>
            <p:cNvGrpSpPr/>
            <p:nvPr/>
          </p:nvGrpSpPr>
          <p:grpSpPr>
            <a:xfrm>
              <a:off x="5606149" y="4501139"/>
              <a:ext cx="571148" cy="377798"/>
              <a:chOff x="2735263" y="1203325"/>
              <a:chExt cx="6724650" cy="4448176"/>
            </a:xfrm>
            <a:solidFill>
              <a:schemeClr val="bg1"/>
            </a:solidFill>
          </p:grpSpPr>
          <p:sp>
            <p:nvSpPr>
              <p:cNvPr id="309"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10"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306" name="Group 305"/>
            <p:cNvGrpSpPr/>
            <p:nvPr/>
          </p:nvGrpSpPr>
          <p:grpSpPr>
            <a:xfrm>
              <a:off x="5606149" y="4901249"/>
              <a:ext cx="571148" cy="377798"/>
              <a:chOff x="2735263" y="1203325"/>
              <a:chExt cx="6724650" cy="4448176"/>
            </a:xfrm>
            <a:solidFill>
              <a:schemeClr val="bg1"/>
            </a:solidFill>
          </p:grpSpPr>
          <p:sp>
            <p:nvSpPr>
              <p:cNvPr id="307"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08"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sp>
        <p:nvSpPr>
          <p:cNvPr id="140" name="Freeform 38"/>
          <p:cNvSpPr>
            <a:spLocks/>
          </p:cNvSpPr>
          <p:nvPr/>
        </p:nvSpPr>
        <p:spPr bwMode="auto">
          <a:xfrm>
            <a:off x="7905065" y="340170"/>
            <a:ext cx="3974020" cy="2613142"/>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chemeClr val="accent1"/>
              </a:solidFill>
            </a:endParaRPr>
          </a:p>
        </p:txBody>
      </p:sp>
      <p:sp>
        <p:nvSpPr>
          <p:cNvPr id="139" name="Freeform 38"/>
          <p:cNvSpPr>
            <a:spLocks/>
          </p:cNvSpPr>
          <p:nvPr/>
        </p:nvSpPr>
        <p:spPr bwMode="auto">
          <a:xfrm>
            <a:off x="7628660" y="403617"/>
            <a:ext cx="1923953" cy="1265107"/>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1"/>
            </a:solidFill>
          </a:ln>
        </p:spPr>
        <p:txBody>
          <a:bodyPr vert="horz" wrap="square" lIns="91403" tIns="45701" rIns="91403" bIns="45701" numCol="1" anchor="t" anchorCtr="0" compatLnSpc="1">
            <a:prstTxWarp prst="textNoShape">
              <a:avLst/>
            </a:prstTxWarp>
          </a:bodyPr>
          <a:lstStyle/>
          <a:p>
            <a:pPr defTabSz="914038"/>
            <a:endParaRPr lang="en-US" sz="1799" kern="0">
              <a:solidFill>
                <a:schemeClr val="accent1"/>
              </a:solidFill>
            </a:endParaRPr>
          </a:p>
        </p:txBody>
      </p:sp>
      <p:sp>
        <p:nvSpPr>
          <p:cNvPr id="133" name="Freeform 38"/>
          <p:cNvSpPr>
            <a:spLocks/>
          </p:cNvSpPr>
          <p:nvPr/>
        </p:nvSpPr>
        <p:spPr bwMode="auto">
          <a:xfrm>
            <a:off x="5716716" y="1151341"/>
            <a:ext cx="2798362" cy="184008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1"/>
            </a:solidFill>
          </a:ln>
        </p:spPr>
        <p:txBody>
          <a:bodyPr vert="horz" wrap="square" lIns="91403" tIns="45701" rIns="91403" bIns="45701" numCol="1" anchor="t" anchorCtr="0" compatLnSpc="1">
            <a:prstTxWarp prst="textNoShape">
              <a:avLst/>
            </a:prstTxWarp>
          </a:bodyPr>
          <a:lstStyle/>
          <a:p>
            <a:pPr defTabSz="914038"/>
            <a:endParaRPr lang="en-US" sz="1799" kern="0">
              <a:solidFill>
                <a:schemeClr val="accent1"/>
              </a:solidFill>
            </a:endParaRPr>
          </a:p>
        </p:txBody>
      </p:sp>
      <p:sp>
        <p:nvSpPr>
          <p:cNvPr id="58" name="AutoShape 19"/>
          <p:cNvSpPr>
            <a:spLocks noChangeAspect="1" noChangeArrowheads="1" noTextEdit="1"/>
          </p:cNvSpPr>
          <p:nvPr/>
        </p:nvSpPr>
        <p:spPr bwMode="auto">
          <a:xfrm>
            <a:off x="7757610" y="1221279"/>
            <a:ext cx="3792717" cy="177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chemeClr val="accent1"/>
              </a:solidFill>
            </a:endParaRPr>
          </a:p>
        </p:txBody>
      </p:sp>
      <p:pic>
        <p:nvPicPr>
          <p:cNvPr id="279" name="Picture 27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35043" y="4602821"/>
            <a:ext cx="731594" cy="490703"/>
          </a:xfrm>
          <a:prstGeom prst="rect">
            <a:avLst/>
          </a:prstGeom>
        </p:spPr>
      </p:pic>
      <p:pic>
        <p:nvPicPr>
          <p:cNvPr id="56" name="Picture 55"/>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7439196" y="5228323"/>
            <a:ext cx="1323290" cy="249367"/>
          </a:xfrm>
          <a:prstGeom prst="rect">
            <a:avLst/>
          </a:prstGeom>
        </p:spPr>
      </p:pic>
      <p:sp>
        <p:nvSpPr>
          <p:cNvPr id="97" name="AutoShape 3"/>
          <p:cNvSpPr>
            <a:spLocks noChangeAspect="1" noChangeArrowheads="1" noTextEdit="1"/>
          </p:cNvSpPr>
          <p:nvPr/>
        </p:nvSpPr>
        <p:spPr bwMode="auto">
          <a:xfrm>
            <a:off x="4464869" y="4863757"/>
            <a:ext cx="5827978" cy="188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0" tIns="45695" rIns="91390" bIns="45695" numCol="1" anchor="t" anchorCtr="0" compatLnSpc="1">
            <a:prstTxWarp prst="textNoShape">
              <a:avLst/>
            </a:prstTxWarp>
          </a:bodyPr>
          <a:lstStyle/>
          <a:p>
            <a:pPr defTabSz="913863">
              <a:defRPr/>
            </a:pPr>
            <a:endParaRPr lang="en-US" sz="1799" kern="0" dirty="0">
              <a:solidFill>
                <a:prstClr val="black"/>
              </a:solidFill>
              <a:latin typeface="Segoe UI"/>
            </a:endParaRPr>
          </a:p>
        </p:txBody>
      </p:sp>
      <p:sp>
        <p:nvSpPr>
          <p:cNvPr id="245" name="AutoShape 3"/>
          <p:cNvSpPr>
            <a:spLocks noChangeAspect="1" noChangeArrowheads="1" noTextEdit="1"/>
          </p:cNvSpPr>
          <p:nvPr/>
        </p:nvSpPr>
        <p:spPr bwMode="auto">
          <a:xfrm>
            <a:off x="6518825" y="1627571"/>
            <a:ext cx="749486" cy="53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dirty="0">
              <a:solidFill>
                <a:schemeClr val="accent1"/>
              </a:solidFill>
              <a:latin typeface="Segoe UI"/>
            </a:endParaRPr>
          </a:p>
        </p:txBody>
      </p:sp>
      <p:pic>
        <p:nvPicPr>
          <p:cNvPr id="13" name="Picture 12"/>
          <p:cNvPicPr>
            <a:picLocks noChangeAspect="1"/>
          </p:cNvPicPr>
          <p:nvPr/>
        </p:nvPicPr>
        <p:blipFill>
          <a:blip r:embed="rId5">
            <a:duotone>
              <a:prstClr val="black"/>
              <a:schemeClr val="accent2">
                <a:tint val="45000"/>
                <a:satMod val="400000"/>
              </a:schemeClr>
            </a:duotone>
            <a:lum bright="-62000"/>
          </a:blip>
          <a:stretch>
            <a:fillRect/>
          </a:stretch>
        </p:blipFill>
        <p:spPr>
          <a:xfrm>
            <a:off x="8096315" y="1208936"/>
            <a:ext cx="1103387" cy="245197"/>
          </a:xfrm>
          <a:prstGeom prst="rect">
            <a:avLst/>
          </a:prstGeom>
          <a:noFill/>
          <a:ln>
            <a:noFill/>
          </a:ln>
        </p:spPr>
      </p:pic>
      <p:sp>
        <p:nvSpPr>
          <p:cNvPr id="224" name="Rectangle 223"/>
          <p:cNvSpPr/>
          <p:nvPr/>
        </p:nvSpPr>
        <p:spPr>
          <a:xfrm>
            <a:off x="9395641" y="2099653"/>
            <a:ext cx="1141097" cy="361637"/>
          </a:xfrm>
          <a:prstGeom prst="rect">
            <a:avLst/>
          </a:prstGeom>
        </p:spPr>
        <p:txBody>
          <a:bodyPr wrap="square" lIns="0" tIns="0" rIns="0" bIns="0" anchor="b">
            <a:spAutoFit/>
          </a:bodyPr>
          <a:lstStyle/>
          <a:p>
            <a:pPr defTabSz="1095507">
              <a:spcBef>
                <a:spcPts val="1440"/>
              </a:spcBef>
              <a:defRPr/>
            </a:pPr>
            <a:r>
              <a:rPr lang="en-US" sz="1175" b="1" kern="0" dirty="0">
                <a:ln>
                  <a:solidFill>
                    <a:srgbClr val="FFFFFF">
                      <a:alpha val="0"/>
                    </a:srgbClr>
                  </a:solidFill>
                </a:ln>
                <a:solidFill>
                  <a:schemeClr val="accent1"/>
                </a:solidFill>
                <a:latin typeface="Segoe UI"/>
              </a:rPr>
              <a:t>Azure Rights Management</a:t>
            </a:r>
          </a:p>
        </p:txBody>
      </p:sp>
      <p:cxnSp>
        <p:nvCxnSpPr>
          <p:cNvPr id="430" name="Straight Connector 429"/>
          <p:cNvCxnSpPr/>
          <p:nvPr/>
        </p:nvCxnSpPr>
        <p:spPr>
          <a:xfrm>
            <a:off x="8098045" y="3132616"/>
            <a:ext cx="2795" cy="1358896"/>
          </a:xfrm>
          <a:prstGeom prst="line">
            <a:avLst/>
          </a:prstGeom>
          <a:ln w="28575" cap="flat">
            <a:solidFill>
              <a:srgbClr val="002060"/>
            </a:solidFill>
            <a:prstDash val="solid"/>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32" name="AutoShape 13"/>
          <p:cNvSpPr>
            <a:spLocks noChangeAspect="1" noChangeArrowheads="1" noTextEdit="1"/>
          </p:cNvSpPr>
          <p:nvPr/>
        </p:nvSpPr>
        <p:spPr bwMode="auto">
          <a:xfrm>
            <a:off x="7969575" y="3860015"/>
            <a:ext cx="257430" cy="25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dirty="0">
              <a:solidFill>
                <a:srgbClr val="FFFFFF"/>
              </a:solidFill>
              <a:latin typeface="Segoe UI"/>
            </a:endParaRPr>
          </a:p>
        </p:txBody>
      </p:sp>
      <p:sp>
        <p:nvSpPr>
          <p:cNvPr id="237" name="Rectangle 236"/>
          <p:cNvSpPr/>
          <p:nvPr/>
        </p:nvSpPr>
        <p:spPr>
          <a:xfrm>
            <a:off x="7094084" y="2038452"/>
            <a:ext cx="797444" cy="180819"/>
          </a:xfrm>
          <a:prstGeom prst="rect">
            <a:avLst/>
          </a:prstGeom>
        </p:spPr>
        <p:txBody>
          <a:bodyPr wrap="square" lIns="0" tIns="0" rIns="0" bIns="0" anchor="b">
            <a:spAutoFit/>
          </a:bodyPr>
          <a:lstStyle/>
          <a:p>
            <a:pPr defTabSz="1095507">
              <a:defRPr/>
            </a:pPr>
            <a:r>
              <a:rPr lang="en-US" sz="1175" b="1" kern="0" dirty="0">
                <a:ln>
                  <a:solidFill>
                    <a:srgbClr val="FFFFFF">
                      <a:alpha val="0"/>
                    </a:srgbClr>
                  </a:solidFill>
                </a:ln>
                <a:solidFill>
                  <a:schemeClr val="accent1"/>
                </a:solidFill>
                <a:latin typeface="Segoe UI"/>
              </a:rPr>
              <a:t>Azure AD </a:t>
            </a:r>
          </a:p>
        </p:txBody>
      </p:sp>
      <p:grpSp>
        <p:nvGrpSpPr>
          <p:cNvPr id="28" name="Group 27"/>
          <p:cNvGrpSpPr/>
          <p:nvPr/>
        </p:nvGrpSpPr>
        <p:grpSpPr>
          <a:xfrm>
            <a:off x="6943888" y="5735619"/>
            <a:ext cx="416918" cy="416474"/>
            <a:chOff x="5866850" y="4712408"/>
            <a:chExt cx="417086" cy="416642"/>
          </a:xfrm>
        </p:grpSpPr>
        <p:sp>
          <p:nvSpPr>
            <p:cNvPr id="192" name="Oval 191"/>
            <p:cNvSpPr/>
            <p:nvPr/>
          </p:nvSpPr>
          <p:spPr bwMode="auto">
            <a:xfrm>
              <a:off x="5866850" y="4712408"/>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grpSp>
          <p:nvGrpSpPr>
            <p:cNvPr id="204" name="Group 4"/>
            <p:cNvGrpSpPr>
              <a:grpSpLocks noChangeAspect="1"/>
            </p:cNvGrpSpPr>
            <p:nvPr/>
          </p:nvGrpSpPr>
          <p:grpSpPr bwMode="auto">
            <a:xfrm>
              <a:off x="5954256" y="4826102"/>
              <a:ext cx="230862" cy="184982"/>
              <a:chOff x="3989" y="3392"/>
              <a:chExt cx="343" cy="295"/>
            </a:xfrm>
          </p:grpSpPr>
          <p:sp>
            <p:nvSpPr>
              <p:cNvPr id="205" name="Freeform 5"/>
              <p:cNvSpPr>
                <a:spLocks/>
              </p:cNvSpPr>
              <p:nvPr/>
            </p:nvSpPr>
            <p:spPr bwMode="auto">
              <a:xfrm>
                <a:off x="3989" y="3392"/>
                <a:ext cx="333" cy="295"/>
              </a:xfrm>
              <a:custGeom>
                <a:avLst/>
                <a:gdLst>
                  <a:gd name="T0" fmla="*/ 380 w 380"/>
                  <a:gd name="T1" fmla="*/ 79 h 287"/>
                  <a:gd name="T2" fmla="*/ 380 w 380"/>
                  <a:gd name="T3" fmla="*/ 48 h 287"/>
                  <a:gd name="T4" fmla="*/ 368 w 380"/>
                  <a:gd name="T5" fmla="*/ 38 h 287"/>
                  <a:gd name="T6" fmla="*/ 359 w 380"/>
                  <a:gd name="T7" fmla="*/ 20 h 287"/>
                  <a:gd name="T8" fmla="*/ 359 w 380"/>
                  <a:gd name="T9" fmla="*/ 17 h 287"/>
                  <a:gd name="T10" fmla="*/ 342 w 380"/>
                  <a:gd name="T11" fmla="*/ 0 h 287"/>
                  <a:gd name="T12" fmla="*/ 203 w 380"/>
                  <a:gd name="T13" fmla="*/ 0 h 287"/>
                  <a:gd name="T14" fmla="*/ 186 w 380"/>
                  <a:gd name="T15" fmla="*/ 17 h 287"/>
                  <a:gd name="T16" fmla="*/ 186 w 380"/>
                  <a:gd name="T17" fmla="*/ 20 h 287"/>
                  <a:gd name="T18" fmla="*/ 170 w 380"/>
                  <a:gd name="T19" fmla="*/ 38 h 287"/>
                  <a:gd name="T20" fmla="*/ 16 w 380"/>
                  <a:gd name="T21" fmla="*/ 38 h 287"/>
                  <a:gd name="T22" fmla="*/ 0 w 380"/>
                  <a:gd name="T23" fmla="*/ 55 h 287"/>
                  <a:gd name="T24" fmla="*/ 0 w 380"/>
                  <a:gd name="T25" fmla="*/ 269 h 287"/>
                  <a:gd name="T26" fmla="*/ 14 w 380"/>
                  <a:gd name="T27" fmla="*/ 287 h 287"/>
                  <a:gd name="T28" fmla="*/ 40 w 380"/>
                  <a:gd name="T29"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0" h="287">
                    <a:moveTo>
                      <a:pt x="380" y="79"/>
                    </a:moveTo>
                    <a:cubicBezTo>
                      <a:pt x="380" y="79"/>
                      <a:pt x="380" y="60"/>
                      <a:pt x="380" y="48"/>
                    </a:cubicBezTo>
                    <a:cubicBezTo>
                      <a:pt x="380" y="36"/>
                      <a:pt x="368" y="38"/>
                      <a:pt x="368" y="38"/>
                    </a:cubicBezTo>
                    <a:cubicBezTo>
                      <a:pt x="363" y="38"/>
                      <a:pt x="359" y="30"/>
                      <a:pt x="359" y="20"/>
                    </a:cubicBezTo>
                    <a:cubicBezTo>
                      <a:pt x="359" y="17"/>
                      <a:pt x="359" y="17"/>
                      <a:pt x="359" y="17"/>
                    </a:cubicBezTo>
                    <a:cubicBezTo>
                      <a:pt x="359" y="8"/>
                      <a:pt x="351" y="0"/>
                      <a:pt x="342" y="0"/>
                    </a:cubicBezTo>
                    <a:cubicBezTo>
                      <a:pt x="203" y="0"/>
                      <a:pt x="203" y="0"/>
                      <a:pt x="203" y="0"/>
                    </a:cubicBezTo>
                    <a:cubicBezTo>
                      <a:pt x="194" y="0"/>
                      <a:pt x="186" y="8"/>
                      <a:pt x="186" y="17"/>
                    </a:cubicBezTo>
                    <a:cubicBezTo>
                      <a:pt x="186" y="20"/>
                      <a:pt x="186" y="20"/>
                      <a:pt x="186" y="20"/>
                    </a:cubicBezTo>
                    <a:cubicBezTo>
                      <a:pt x="186" y="30"/>
                      <a:pt x="179" y="38"/>
                      <a:pt x="170" y="38"/>
                    </a:cubicBezTo>
                    <a:cubicBezTo>
                      <a:pt x="16" y="38"/>
                      <a:pt x="16" y="38"/>
                      <a:pt x="16" y="38"/>
                    </a:cubicBezTo>
                    <a:cubicBezTo>
                      <a:pt x="7" y="38"/>
                      <a:pt x="0" y="46"/>
                      <a:pt x="0" y="55"/>
                    </a:cubicBezTo>
                    <a:cubicBezTo>
                      <a:pt x="0" y="269"/>
                      <a:pt x="0" y="269"/>
                      <a:pt x="0" y="269"/>
                    </a:cubicBezTo>
                    <a:cubicBezTo>
                      <a:pt x="0" y="278"/>
                      <a:pt x="6" y="286"/>
                      <a:pt x="14" y="287"/>
                    </a:cubicBezTo>
                    <a:cubicBezTo>
                      <a:pt x="40" y="287"/>
                      <a:pt x="40" y="287"/>
                      <a:pt x="40" y="287"/>
                    </a:cubicBezTo>
                  </a:path>
                </a:pathLst>
              </a:custGeom>
              <a:solidFill>
                <a:srgbClr val="F794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206" name="Freeform 6"/>
              <p:cNvSpPr>
                <a:spLocks/>
              </p:cNvSpPr>
              <p:nvPr/>
            </p:nvSpPr>
            <p:spPr bwMode="auto">
              <a:xfrm>
                <a:off x="4321" y="3454"/>
                <a:ext cx="1"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1" y="0"/>
                      <a:pt x="1" y="0"/>
                      <a:pt x="1" y="0"/>
                    </a:cubicBezTo>
                    <a:cubicBezTo>
                      <a:pt x="1" y="0"/>
                      <a:pt x="1" y="0"/>
                      <a:pt x="1" y="0"/>
                    </a:cubicBezTo>
                    <a:close/>
                  </a:path>
                </a:pathLst>
              </a:custGeom>
              <a:solidFill>
                <a:srgbClr val="F47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207" name="Freeform 7"/>
              <p:cNvSpPr>
                <a:spLocks/>
              </p:cNvSpPr>
              <p:nvPr/>
            </p:nvSpPr>
            <p:spPr bwMode="auto">
              <a:xfrm>
                <a:off x="3989" y="3392"/>
                <a:ext cx="333" cy="62"/>
              </a:xfrm>
              <a:custGeom>
                <a:avLst/>
                <a:gdLst>
                  <a:gd name="T0" fmla="*/ 368 w 380"/>
                  <a:gd name="T1" fmla="*/ 38 h 60"/>
                  <a:gd name="T2" fmla="*/ 380 w 380"/>
                  <a:gd name="T3" fmla="*/ 48 h 60"/>
                  <a:gd name="T4" fmla="*/ 380 w 380"/>
                  <a:gd name="T5" fmla="*/ 60 h 60"/>
                  <a:gd name="T6" fmla="*/ 379 w 380"/>
                  <a:gd name="T7" fmla="*/ 60 h 60"/>
                  <a:gd name="T8" fmla="*/ 40 w 380"/>
                  <a:gd name="T9" fmla="*/ 60 h 60"/>
                  <a:gd name="T10" fmla="*/ 40 w 380"/>
                  <a:gd name="T11" fmla="*/ 60 h 60"/>
                  <a:gd name="T12" fmla="*/ 0 w 380"/>
                  <a:gd name="T13" fmla="*/ 60 h 60"/>
                  <a:gd name="T14" fmla="*/ 0 w 380"/>
                  <a:gd name="T15" fmla="*/ 55 h 60"/>
                  <a:gd name="T16" fmla="*/ 16 w 380"/>
                  <a:gd name="T17" fmla="*/ 38 h 60"/>
                  <a:gd name="T18" fmla="*/ 170 w 380"/>
                  <a:gd name="T19" fmla="*/ 38 h 60"/>
                  <a:gd name="T20" fmla="*/ 186 w 380"/>
                  <a:gd name="T21" fmla="*/ 20 h 60"/>
                  <a:gd name="T22" fmla="*/ 186 w 380"/>
                  <a:gd name="T23" fmla="*/ 17 h 60"/>
                  <a:gd name="T24" fmla="*/ 203 w 380"/>
                  <a:gd name="T25" fmla="*/ 0 h 60"/>
                  <a:gd name="T26" fmla="*/ 342 w 380"/>
                  <a:gd name="T27" fmla="*/ 0 h 60"/>
                  <a:gd name="T28" fmla="*/ 359 w 380"/>
                  <a:gd name="T29" fmla="*/ 17 h 60"/>
                  <a:gd name="T30" fmla="*/ 359 w 380"/>
                  <a:gd name="T31" fmla="*/ 20 h 60"/>
                  <a:gd name="T32" fmla="*/ 368 w 380"/>
                  <a:gd name="T33" fmla="*/ 3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0" h="60">
                    <a:moveTo>
                      <a:pt x="368" y="38"/>
                    </a:moveTo>
                    <a:cubicBezTo>
                      <a:pt x="368" y="38"/>
                      <a:pt x="380" y="36"/>
                      <a:pt x="380" y="48"/>
                    </a:cubicBezTo>
                    <a:cubicBezTo>
                      <a:pt x="380" y="51"/>
                      <a:pt x="380" y="55"/>
                      <a:pt x="380" y="60"/>
                    </a:cubicBezTo>
                    <a:cubicBezTo>
                      <a:pt x="379" y="60"/>
                      <a:pt x="379" y="60"/>
                      <a:pt x="379" y="60"/>
                    </a:cubicBezTo>
                    <a:cubicBezTo>
                      <a:pt x="40" y="60"/>
                      <a:pt x="40" y="60"/>
                      <a:pt x="40" y="60"/>
                    </a:cubicBezTo>
                    <a:cubicBezTo>
                      <a:pt x="40" y="60"/>
                      <a:pt x="40" y="60"/>
                      <a:pt x="40" y="60"/>
                    </a:cubicBezTo>
                    <a:cubicBezTo>
                      <a:pt x="0" y="60"/>
                      <a:pt x="0" y="60"/>
                      <a:pt x="0" y="60"/>
                    </a:cubicBezTo>
                    <a:cubicBezTo>
                      <a:pt x="0" y="58"/>
                      <a:pt x="0" y="57"/>
                      <a:pt x="0" y="55"/>
                    </a:cubicBezTo>
                    <a:cubicBezTo>
                      <a:pt x="0" y="46"/>
                      <a:pt x="7" y="38"/>
                      <a:pt x="16" y="38"/>
                    </a:cubicBezTo>
                    <a:cubicBezTo>
                      <a:pt x="16" y="38"/>
                      <a:pt x="16" y="38"/>
                      <a:pt x="170" y="38"/>
                    </a:cubicBezTo>
                    <a:cubicBezTo>
                      <a:pt x="179" y="38"/>
                      <a:pt x="186" y="30"/>
                      <a:pt x="186" y="20"/>
                    </a:cubicBezTo>
                    <a:cubicBezTo>
                      <a:pt x="186" y="20"/>
                      <a:pt x="186" y="20"/>
                      <a:pt x="186" y="17"/>
                    </a:cubicBezTo>
                    <a:cubicBezTo>
                      <a:pt x="186" y="8"/>
                      <a:pt x="194" y="0"/>
                      <a:pt x="203" y="0"/>
                    </a:cubicBezTo>
                    <a:cubicBezTo>
                      <a:pt x="203" y="0"/>
                      <a:pt x="203" y="0"/>
                      <a:pt x="342" y="0"/>
                    </a:cubicBezTo>
                    <a:cubicBezTo>
                      <a:pt x="351" y="0"/>
                      <a:pt x="359" y="8"/>
                      <a:pt x="359" y="17"/>
                    </a:cubicBezTo>
                    <a:cubicBezTo>
                      <a:pt x="359" y="17"/>
                      <a:pt x="359" y="17"/>
                      <a:pt x="359" y="20"/>
                    </a:cubicBezTo>
                    <a:cubicBezTo>
                      <a:pt x="359" y="30"/>
                      <a:pt x="363" y="38"/>
                      <a:pt x="368" y="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209" name="Freeform 8"/>
              <p:cNvSpPr>
                <a:spLocks/>
              </p:cNvSpPr>
              <p:nvPr/>
            </p:nvSpPr>
            <p:spPr bwMode="auto">
              <a:xfrm>
                <a:off x="4013" y="3454"/>
                <a:ext cx="319" cy="233"/>
              </a:xfrm>
              <a:custGeom>
                <a:avLst/>
                <a:gdLst>
                  <a:gd name="T0" fmla="*/ 12 w 363"/>
                  <a:gd name="T1" fmla="*/ 227 h 227"/>
                  <a:gd name="T2" fmla="*/ 0 w 363"/>
                  <a:gd name="T3" fmla="*/ 215 h 227"/>
                  <a:gd name="T4" fmla="*/ 0 w 363"/>
                  <a:gd name="T5" fmla="*/ 12 h 227"/>
                  <a:gd name="T6" fmla="*/ 12 w 363"/>
                  <a:gd name="T7" fmla="*/ 0 h 227"/>
                  <a:gd name="T8" fmla="*/ 12 w 363"/>
                  <a:gd name="T9" fmla="*/ 0 h 227"/>
                  <a:gd name="T10" fmla="*/ 351 w 363"/>
                  <a:gd name="T11" fmla="*/ 0 h 227"/>
                  <a:gd name="T12" fmla="*/ 352 w 363"/>
                  <a:gd name="T13" fmla="*/ 0 h 227"/>
                  <a:gd name="T14" fmla="*/ 363 w 363"/>
                  <a:gd name="T15" fmla="*/ 12 h 227"/>
                  <a:gd name="T16" fmla="*/ 363 w 363"/>
                  <a:gd name="T17" fmla="*/ 215 h 227"/>
                  <a:gd name="T18" fmla="*/ 351 w 363"/>
                  <a:gd name="T19" fmla="*/ 227 h 227"/>
                  <a:gd name="T20" fmla="*/ 335 w 363"/>
                  <a:gd name="T21" fmla="*/ 227 h 227"/>
                  <a:gd name="T22" fmla="*/ 35 w 363"/>
                  <a:gd name="T23" fmla="*/ 227 h 227"/>
                  <a:gd name="T24" fmla="*/ 12 w 363"/>
                  <a:gd name="T2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227">
                    <a:moveTo>
                      <a:pt x="12" y="227"/>
                    </a:moveTo>
                    <a:cubicBezTo>
                      <a:pt x="6" y="227"/>
                      <a:pt x="0" y="222"/>
                      <a:pt x="0" y="215"/>
                    </a:cubicBezTo>
                    <a:cubicBezTo>
                      <a:pt x="0" y="12"/>
                      <a:pt x="0" y="12"/>
                      <a:pt x="0" y="12"/>
                    </a:cubicBezTo>
                    <a:cubicBezTo>
                      <a:pt x="0" y="5"/>
                      <a:pt x="6" y="0"/>
                      <a:pt x="12" y="0"/>
                    </a:cubicBezTo>
                    <a:cubicBezTo>
                      <a:pt x="12" y="0"/>
                      <a:pt x="12" y="0"/>
                      <a:pt x="12" y="0"/>
                    </a:cubicBezTo>
                    <a:cubicBezTo>
                      <a:pt x="351" y="0"/>
                      <a:pt x="351" y="0"/>
                      <a:pt x="351" y="0"/>
                    </a:cubicBezTo>
                    <a:cubicBezTo>
                      <a:pt x="351" y="0"/>
                      <a:pt x="352" y="0"/>
                      <a:pt x="352" y="0"/>
                    </a:cubicBezTo>
                    <a:cubicBezTo>
                      <a:pt x="358" y="0"/>
                      <a:pt x="363" y="5"/>
                      <a:pt x="363" y="12"/>
                    </a:cubicBezTo>
                    <a:cubicBezTo>
                      <a:pt x="363" y="215"/>
                      <a:pt x="363" y="215"/>
                      <a:pt x="363" y="215"/>
                    </a:cubicBezTo>
                    <a:cubicBezTo>
                      <a:pt x="363" y="222"/>
                      <a:pt x="357" y="227"/>
                      <a:pt x="351" y="227"/>
                    </a:cubicBezTo>
                    <a:cubicBezTo>
                      <a:pt x="335" y="227"/>
                      <a:pt x="335" y="227"/>
                      <a:pt x="335" y="227"/>
                    </a:cubicBezTo>
                    <a:cubicBezTo>
                      <a:pt x="164" y="227"/>
                      <a:pt x="78" y="227"/>
                      <a:pt x="35" y="227"/>
                    </a:cubicBezTo>
                    <a:cubicBezTo>
                      <a:pt x="26" y="227"/>
                      <a:pt x="18" y="227"/>
                      <a:pt x="12" y="22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210" name="Freeform 9"/>
              <p:cNvSpPr>
                <a:spLocks/>
              </p:cNvSpPr>
              <p:nvPr/>
            </p:nvSpPr>
            <p:spPr bwMode="auto">
              <a:xfrm>
                <a:off x="3989" y="3454"/>
                <a:ext cx="35" cy="233"/>
              </a:xfrm>
              <a:custGeom>
                <a:avLst/>
                <a:gdLst>
                  <a:gd name="T0" fmla="*/ 40 w 40"/>
                  <a:gd name="T1" fmla="*/ 0 h 227"/>
                  <a:gd name="T2" fmla="*/ 28 w 40"/>
                  <a:gd name="T3" fmla="*/ 12 h 227"/>
                  <a:gd name="T4" fmla="*/ 28 w 40"/>
                  <a:gd name="T5" fmla="*/ 215 h 227"/>
                  <a:gd name="T6" fmla="*/ 40 w 40"/>
                  <a:gd name="T7" fmla="*/ 227 h 227"/>
                  <a:gd name="T8" fmla="*/ 40 w 40"/>
                  <a:gd name="T9" fmla="*/ 227 h 227"/>
                  <a:gd name="T10" fmla="*/ 40 w 40"/>
                  <a:gd name="T11" fmla="*/ 227 h 227"/>
                  <a:gd name="T12" fmla="*/ 14 w 40"/>
                  <a:gd name="T13" fmla="*/ 227 h 227"/>
                  <a:gd name="T14" fmla="*/ 0 w 40"/>
                  <a:gd name="T15" fmla="*/ 209 h 227"/>
                  <a:gd name="T16" fmla="*/ 0 w 40"/>
                  <a:gd name="T17" fmla="*/ 0 h 227"/>
                  <a:gd name="T18" fmla="*/ 40 w 40"/>
                  <a:gd name="T1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27">
                    <a:moveTo>
                      <a:pt x="40" y="0"/>
                    </a:moveTo>
                    <a:cubicBezTo>
                      <a:pt x="34" y="0"/>
                      <a:pt x="28" y="5"/>
                      <a:pt x="28" y="12"/>
                    </a:cubicBezTo>
                    <a:cubicBezTo>
                      <a:pt x="28" y="215"/>
                      <a:pt x="28" y="215"/>
                      <a:pt x="28" y="215"/>
                    </a:cubicBezTo>
                    <a:cubicBezTo>
                      <a:pt x="28" y="222"/>
                      <a:pt x="34" y="227"/>
                      <a:pt x="40" y="227"/>
                    </a:cubicBezTo>
                    <a:cubicBezTo>
                      <a:pt x="40" y="227"/>
                      <a:pt x="40" y="227"/>
                      <a:pt x="40" y="227"/>
                    </a:cubicBezTo>
                    <a:cubicBezTo>
                      <a:pt x="40" y="227"/>
                      <a:pt x="40" y="227"/>
                      <a:pt x="40" y="227"/>
                    </a:cubicBezTo>
                    <a:cubicBezTo>
                      <a:pt x="14" y="227"/>
                      <a:pt x="14" y="227"/>
                      <a:pt x="14" y="227"/>
                    </a:cubicBezTo>
                    <a:cubicBezTo>
                      <a:pt x="6" y="226"/>
                      <a:pt x="0" y="218"/>
                      <a:pt x="0" y="209"/>
                    </a:cubicBezTo>
                    <a:cubicBezTo>
                      <a:pt x="0" y="209"/>
                      <a:pt x="0" y="209"/>
                      <a:pt x="0" y="0"/>
                    </a:cubicBezTo>
                    <a:lnTo>
                      <a:pt x="4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grpSp>
      </p:grpSp>
      <p:sp>
        <p:nvSpPr>
          <p:cNvPr id="429" name="Rectangle 428"/>
          <p:cNvSpPr/>
          <p:nvPr/>
        </p:nvSpPr>
        <p:spPr>
          <a:xfrm>
            <a:off x="8365936" y="867875"/>
            <a:ext cx="797444" cy="180819"/>
          </a:xfrm>
          <a:prstGeom prst="rect">
            <a:avLst/>
          </a:prstGeom>
        </p:spPr>
        <p:txBody>
          <a:bodyPr wrap="square" lIns="0" tIns="0" rIns="0" bIns="0" anchor="b">
            <a:spAutoFit/>
          </a:bodyPr>
          <a:lstStyle/>
          <a:p>
            <a:pPr defTabSz="1095507">
              <a:defRPr/>
            </a:pPr>
            <a:r>
              <a:rPr lang="en-US" sz="1175" kern="0" dirty="0">
                <a:ln>
                  <a:solidFill>
                    <a:srgbClr val="FFFFFF">
                      <a:alpha val="0"/>
                    </a:srgbClr>
                  </a:solidFill>
                </a:ln>
                <a:solidFill>
                  <a:schemeClr val="accent1"/>
                </a:solidFill>
                <a:latin typeface="Segoe UI"/>
              </a:rPr>
              <a:t>optional </a:t>
            </a:r>
          </a:p>
        </p:txBody>
      </p:sp>
      <p:sp>
        <p:nvSpPr>
          <p:cNvPr id="437" name="Rectangle 436"/>
          <p:cNvSpPr/>
          <p:nvPr/>
        </p:nvSpPr>
        <p:spPr>
          <a:xfrm>
            <a:off x="6129934" y="2607306"/>
            <a:ext cx="2476623" cy="259732"/>
          </a:xfrm>
          <a:prstGeom prst="rect">
            <a:avLst/>
          </a:prstGeom>
        </p:spPr>
        <p:txBody>
          <a:bodyPr wrap="square">
            <a:spAutoFit/>
          </a:bodyPr>
          <a:lstStyle/>
          <a:p>
            <a:pPr defTabSz="913863">
              <a:defRPr/>
            </a:pPr>
            <a:r>
              <a:rPr lang="en-US" sz="1100" i="1" kern="0" spc="-30" dirty="0">
                <a:solidFill>
                  <a:schemeClr val="accent1"/>
                </a:solidFill>
                <a:latin typeface="Segoe UI"/>
              </a:rPr>
              <a:t>Authentication &amp; collaboration</a:t>
            </a:r>
          </a:p>
        </p:txBody>
      </p:sp>
      <p:sp>
        <p:nvSpPr>
          <p:cNvPr id="473" name="Rectangle 472"/>
          <p:cNvSpPr/>
          <p:nvPr/>
        </p:nvSpPr>
        <p:spPr>
          <a:xfrm>
            <a:off x="5482323" y="3555786"/>
            <a:ext cx="1177036" cy="280605"/>
          </a:xfrm>
          <a:prstGeom prst="rect">
            <a:avLst/>
          </a:prstGeom>
        </p:spPr>
        <p:txBody>
          <a:bodyPr wrap="square" lIns="0" rIns="0">
            <a:spAutoFit/>
          </a:bodyPr>
          <a:lstStyle/>
          <a:p>
            <a:pPr algn="ctr" defTabSz="913863">
              <a:defRPr/>
            </a:pPr>
            <a:r>
              <a:rPr lang="en-US" sz="1200" kern="0" spc="-30" dirty="0">
                <a:solidFill>
                  <a:schemeClr val="bg1"/>
                </a:solidFill>
                <a:latin typeface="Segoe UI"/>
              </a:rPr>
              <a:t>RMS connector</a:t>
            </a:r>
            <a:endParaRPr lang="en-US" sz="1200" kern="0" dirty="0">
              <a:solidFill>
                <a:schemeClr val="bg1"/>
              </a:solidFill>
              <a:latin typeface="Segoe UI"/>
            </a:endParaRPr>
          </a:p>
        </p:txBody>
      </p:sp>
      <p:cxnSp>
        <p:nvCxnSpPr>
          <p:cNvPr id="498" name="Straight Connector 497"/>
          <p:cNvCxnSpPr/>
          <p:nvPr/>
        </p:nvCxnSpPr>
        <p:spPr>
          <a:xfrm flipH="1">
            <a:off x="9407380" y="3141773"/>
            <a:ext cx="4797" cy="1345361"/>
          </a:xfrm>
          <a:prstGeom prst="line">
            <a:avLst/>
          </a:prstGeom>
          <a:ln w="28575" cap="flat">
            <a:solidFill>
              <a:srgbClr val="002060"/>
            </a:solidFill>
            <a:prstDash val="sysDot"/>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9" name="TextBox 498"/>
          <p:cNvSpPr txBox="1"/>
          <p:nvPr/>
        </p:nvSpPr>
        <p:spPr>
          <a:xfrm>
            <a:off x="9378966" y="3267201"/>
            <a:ext cx="1439064" cy="1044316"/>
          </a:xfrm>
          <a:prstGeom prst="rect">
            <a:avLst/>
          </a:prstGeom>
          <a:noFill/>
        </p:spPr>
        <p:txBody>
          <a:bodyPr wrap="square" lIns="179213" tIns="143370" rIns="179213" bIns="143370" rtlCol="0">
            <a:spAutoFit/>
          </a:bodyPr>
          <a:lstStyle/>
          <a:p>
            <a:pPr defTabSz="914038">
              <a:lnSpc>
                <a:spcPct val="90000"/>
              </a:lnSpc>
              <a:spcAft>
                <a:spcPts val="588"/>
              </a:spcAft>
            </a:pPr>
            <a:r>
              <a:rPr lang="en-US" sz="1200" kern="0" dirty="0">
                <a:solidFill>
                  <a:schemeClr val="bg1"/>
                </a:solidFill>
              </a:rPr>
              <a:t>Authorization requests via </a:t>
            </a:r>
            <a:br>
              <a:rPr lang="en-US" sz="1200" kern="0" dirty="0">
                <a:solidFill>
                  <a:schemeClr val="bg1"/>
                </a:solidFill>
              </a:rPr>
            </a:br>
            <a:r>
              <a:rPr lang="en-US" sz="1200" kern="0" dirty="0">
                <a:solidFill>
                  <a:schemeClr val="bg1"/>
                </a:solidFill>
              </a:rPr>
              <a:t>federation</a:t>
            </a:r>
          </a:p>
          <a:p>
            <a:pPr defTabSz="914038">
              <a:lnSpc>
                <a:spcPct val="90000"/>
              </a:lnSpc>
              <a:spcAft>
                <a:spcPts val="588"/>
              </a:spcAft>
            </a:pPr>
            <a:r>
              <a:rPr lang="en-US" sz="1200" kern="0" dirty="0">
                <a:solidFill>
                  <a:schemeClr val="bg1"/>
                </a:solidFill>
              </a:rPr>
              <a:t>(optional)</a:t>
            </a:r>
          </a:p>
        </p:txBody>
      </p:sp>
      <p:sp>
        <p:nvSpPr>
          <p:cNvPr id="108" name="Title 1"/>
          <p:cNvSpPr>
            <a:spLocks noGrp="1"/>
          </p:cNvSpPr>
          <p:nvPr>
            <p:ph type="title"/>
          </p:nvPr>
        </p:nvSpPr>
        <p:spPr>
          <a:xfrm>
            <a:off x="311665" y="373876"/>
            <a:ext cx="5960617" cy="747897"/>
          </a:xfrm>
        </p:spPr>
        <p:txBody>
          <a:bodyPr/>
          <a:lstStyle/>
          <a:p>
            <a:r>
              <a:rPr lang="en-US" dirty="0"/>
              <a:t>Topology</a:t>
            </a:r>
          </a:p>
        </p:txBody>
      </p:sp>
      <p:sp>
        <p:nvSpPr>
          <p:cNvPr id="6" name="Content Placeholder 5"/>
          <p:cNvSpPr>
            <a:spLocks noGrp="1"/>
          </p:cNvSpPr>
          <p:nvPr>
            <p:ph type="body" sz="quarter" idx="4294967295"/>
          </p:nvPr>
        </p:nvSpPr>
        <p:spPr>
          <a:xfrm>
            <a:off x="816567" y="2183313"/>
            <a:ext cx="3567265" cy="3180358"/>
          </a:xfrm>
        </p:spPr>
        <p:txBody>
          <a:bodyPr/>
          <a:lstStyle/>
          <a:p>
            <a:pPr marL="0" indent="0">
              <a:lnSpc>
                <a:spcPts val="2559"/>
              </a:lnSpc>
              <a:spcBef>
                <a:spcPts val="1960"/>
              </a:spcBef>
              <a:buNone/>
            </a:pPr>
            <a:r>
              <a:rPr lang="en-US" sz="1999" dirty="0">
                <a:solidFill>
                  <a:schemeClr val="tx1"/>
                </a:solidFill>
              </a:rPr>
              <a:t>Data protection for organizations at different stages of cloud adoption</a:t>
            </a:r>
          </a:p>
          <a:p>
            <a:pPr marL="0" indent="0">
              <a:lnSpc>
                <a:spcPts val="2559"/>
              </a:lnSpc>
              <a:spcBef>
                <a:spcPts val="1960"/>
              </a:spcBef>
              <a:buNone/>
            </a:pPr>
            <a:r>
              <a:rPr lang="en-US" sz="1999" dirty="0">
                <a:solidFill>
                  <a:schemeClr val="tx1"/>
                </a:solidFill>
              </a:rPr>
              <a:t>Ensures security because </a:t>
            </a:r>
            <a:br>
              <a:rPr lang="en-US" sz="1999" dirty="0">
                <a:solidFill>
                  <a:schemeClr val="tx1"/>
                </a:solidFill>
              </a:rPr>
            </a:br>
            <a:r>
              <a:rPr lang="en-US" sz="1999" dirty="0">
                <a:solidFill>
                  <a:schemeClr val="tx1"/>
                </a:solidFill>
              </a:rPr>
              <a:t>sensitive data is never </a:t>
            </a:r>
            <a:br>
              <a:rPr lang="en-US" sz="1999" dirty="0">
                <a:solidFill>
                  <a:schemeClr val="tx1"/>
                </a:solidFill>
              </a:rPr>
            </a:br>
            <a:r>
              <a:rPr lang="en-US" sz="1999" dirty="0">
                <a:solidFill>
                  <a:schemeClr val="tx1"/>
                </a:solidFill>
              </a:rPr>
              <a:t>sent to the RMS server </a:t>
            </a:r>
          </a:p>
          <a:p>
            <a:pPr marL="0" indent="0">
              <a:lnSpc>
                <a:spcPts val="2559"/>
              </a:lnSpc>
              <a:spcBef>
                <a:spcPts val="1960"/>
              </a:spcBef>
              <a:buNone/>
            </a:pPr>
            <a:r>
              <a:rPr lang="en-US" sz="1999" dirty="0">
                <a:solidFill>
                  <a:schemeClr val="tx1"/>
                </a:solidFill>
              </a:rPr>
              <a:t>Integration with on-premises assets with minimal effort</a:t>
            </a:r>
          </a:p>
        </p:txBody>
      </p:sp>
      <p:sp>
        <p:nvSpPr>
          <p:cNvPr id="170" name="Rectangle 169"/>
          <p:cNvSpPr/>
          <p:nvPr/>
        </p:nvSpPr>
        <p:spPr>
          <a:xfrm>
            <a:off x="6788019" y="3565993"/>
            <a:ext cx="1177036" cy="280605"/>
          </a:xfrm>
          <a:prstGeom prst="rect">
            <a:avLst/>
          </a:prstGeom>
        </p:spPr>
        <p:txBody>
          <a:bodyPr wrap="square" lIns="0" rIns="0">
            <a:spAutoFit/>
          </a:bodyPr>
          <a:lstStyle/>
          <a:p>
            <a:pPr algn="ctr" defTabSz="913863">
              <a:defRPr/>
            </a:pPr>
            <a:r>
              <a:rPr lang="en-US" sz="1200" kern="0" spc="-30" dirty="0">
                <a:solidFill>
                  <a:schemeClr val="bg1"/>
                </a:solidFill>
                <a:latin typeface="Segoe UI"/>
              </a:rPr>
              <a:t>AAD Connect</a:t>
            </a:r>
            <a:endParaRPr lang="en-US" sz="1200" kern="0" dirty="0">
              <a:solidFill>
                <a:schemeClr val="bg1"/>
              </a:solidFill>
              <a:latin typeface="Segoe UI"/>
            </a:endParaRPr>
          </a:p>
        </p:txBody>
      </p:sp>
      <p:sp>
        <p:nvSpPr>
          <p:cNvPr id="464" name="Rectangle 463"/>
          <p:cNvSpPr/>
          <p:nvPr/>
        </p:nvSpPr>
        <p:spPr>
          <a:xfrm>
            <a:off x="10606116" y="2092159"/>
            <a:ext cx="1258396" cy="361637"/>
          </a:xfrm>
          <a:prstGeom prst="rect">
            <a:avLst/>
          </a:prstGeom>
          <a:ln>
            <a:noFill/>
          </a:ln>
        </p:spPr>
        <p:txBody>
          <a:bodyPr wrap="square" lIns="0" tIns="0" rIns="0" bIns="0" anchor="ctr">
            <a:spAutoFit/>
          </a:bodyPr>
          <a:lstStyle/>
          <a:p>
            <a:pPr defTabSz="1074660" fontAlgn="base">
              <a:spcBef>
                <a:spcPts val="1411"/>
              </a:spcBef>
              <a:spcAft>
                <a:spcPct val="0"/>
              </a:spcAft>
              <a:defRPr/>
            </a:pPr>
            <a:r>
              <a:rPr lang="en-US" sz="1175" b="1" kern="0" dirty="0">
                <a:ln>
                  <a:solidFill>
                    <a:srgbClr val="FFFFFF">
                      <a:alpha val="0"/>
                    </a:srgbClr>
                  </a:solidFill>
                </a:ln>
                <a:solidFill>
                  <a:schemeClr val="accent1"/>
                </a:solidFill>
                <a:latin typeface="Segoe UI"/>
              </a:rPr>
              <a:t>Azure Key Management</a:t>
            </a:r>
          </a:p>
        </p:txBody>
      </p:sp>
      <p:cxnSp>
        <p:nvCxnSpPr>
          <p:cNvPr id="169" name="Straight Connector 168"/>
          <p:cNvCxnSpPr/>
          <p:nvPr/>
        </p:nvCxnSpPr>
        <p:spPr>
          <a:xfrm>
            <a:off x="6155195" y="3083238"/>
            <a:ext cx="0" cy="470073"/>
          </a:xfrm>
          <a:prstGeom prst="line">
            <a:avLst/>
          </a:prstGeom>
          <a:ln w="28575" cap="flat">
            <a:solidFill>
              <a:srgbClr val="002060"/>
            </a:solidFill>
            <a:prstDash val="solid"/>
            <a:miter lim="8000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1" name="Group 150"/>
          <p:cNvGrpSpPr/>
          <p:nvPr/>
        </p:nvGrpSpPr>
        <p:grpSpPr>
          <a:xfrm>
            <a:off x="443719" y="2302114"/>
            <a:ext cx="283102" cy="283104"/>
            <a:chOff x="5372581" y="1617831"/>
            <a:chExt cx="498112" cy="498112"/>
          </a:xfrm>
          <a:solidFill>
            <a:schemeClr val="bg1"/>
          </a:solidFill>
        </p:grpSpPr>
        <p:sp>
          <p:nvSpPr>
            <p:cNvPr id="152" name="Oval 151"/>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153"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160" name="Group 159"/>
          <p:cNvGrpSpPr/>
          <p:nvPr/>
        </p:nvGrpSpPr>
        <p:grpSpPr>
          <a:xfrm>
            <a:off x="443719" y="3516063"/>
            <a:ext cx="283102" cy="283104"/>
            <a:chOff x="5372581" y="1617831"/>
            <a:chExt cx="498112" cy="498112"/>
          </a:xfrm>
          <a:solidFill>
            <a:schemeClr val="bg1"/>
          </a:solidFill>
        </p:grpSpPr>
        <p:sp>
          <p:nvSpPr>
            <p:cNvPr id="161" name="Oval 160"/>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162"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163" name="Group 162"/>
          <p:cNvGrpSpPr/>
          <p:nvPr/>
        </p:nvGrpSpPr>
        <p:grpSpPr>
          <a:xfrm>
            <a:off x="443719" y="4772858"/>
            <a:ext cx="283102" cy="283104"/>
            <a:chOff x="5372581" y="1617831"/>
            <a:chExt cx="498112" cy="498112"/>
          </a:xfrm>
          <a:solidFill>
            <a:schemeClr val="bg1"/>
          </a:solidFill>
        </p:grpSpPr>
        <p:sp>
          <p:nvSpPr>
            <p:cNvPr id="164" name="Oval 163"/>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165"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134" name="Group 4"/>
          <p:cNvGrpSpPr>
            <a:grpSpLocks noChangeAspect="1"/>
          </p:cNvGrpSpPr>
          <p:nvPr/>
        </p:nvGrpSpPr>
        <p:grpSpPr bwMode="auto">
          <a:xfrm>
            <a:off x="6219278" y="1716497"/>
            <a:ext cx="747885" cy="743170"/>
            <a:chOff x="-660" y="2959"/>
            <a:chExt cx="1586" cy="1576"/>
          </a:xfrm>
          <a:solidFill>
            <a:schemeClr val="accent1"/>
          </a:solidFill>
        </p:grpSpPr>
        <p:sp>
          <p:nvSpPr>
            <p:cNvPr id="135"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chemeClr val="accent1"/>
                </a:solidFill>
              </a:endParaRPr>
            </a:p>
          </p:txBody>
        </p:sp>
        <p:sp>
          <p:nvSpPr>
            <p:cNvPr id="136"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chemeClr val="accent1"/>
                </a:solidFill>
              </a:endParaRPr>
            </a:p>
          </p:txBody>
        </p:sp>
        <p:sp>
          <p:nvSpPr>
            <p:cNvPr id="137"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chemeClr val="accent1"/>
                </a:solidFill>
              </a:endParaRPr>
            </a:p>
          </p:txBody>
        </p:sp>
      </p:grpSp>
      <p:pic>
        <p:nvPicPr>
          <p:cNvPr id="138" name="Pictur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37912" y="1686619"/>
            <a:ext cx="323805" cy="341025"/>
          </a:xfrm>
          <a:prstGeom prst="rect">
            <a:avLst/>
          </a:prstGeom>
        </p:spPr>
      </p:pic>
      <p:grpSp>
        <p:nvGrpSpPr>
          <p:cNvPr id="141" name="Group 140"/>
          <p:cNvGrpSpPr/>
          <p:nvPr/>
        </p:nvGrpSpPr>
        <p:grpSpPr>
          <a:xfrm>
            <a:off x="7886633" y="3496202"/>
            <a:ext cx="416918" cy="416474"/>
            <a:chOff x="3265234" y="4379688"/>
            <a:chExt cx="623934" cy="623270"/>
          </a:xfrm>
        </p:grpSpPr>
        <p:sp>
          <p:nvSpPr>
            <p:cNvPr id="142" name="Oval 141"/>
            <p:cNvSpPr/>
            <p:nvPr/>
          </p:nvSpPr>
          <p:spPr bwMode="auto">
            <a:xfrm>
              <a:off x="3265234" y="4379688"/>
              <a:ext cx="623934" cy="623270"/>
            </a:xfrm>
            <a:prstGeom prst="ellipse">
              <a:avLst/>
            </a:prstGeom>
            <a:solidFill>
              <a:schemeClr val="accent1"/>
            </a:solidFill>
            <a:ln w="28575">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sp>
          <p:nvSpPr>
            <p:cNvPr id="145" name="Freeform 31"/>
            <p:cNvSpPr>
              <a:spLocks noEditPoints="1"/>
            </p:cNvSpPr>
            <p:nvPr/>
          </p:nvSpPr>
          <p:spPr bwMode="auto">
            <a:xfrm rot="900000">
              <a:off x="3378091" y="4525674"/>
              <a:ext cx="398219" cy="331297"/>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solidFill>
            <a:ln>
              <a:noFill/>
            </a:ln>
          </p:spPr>
          <p:txBody>
            <a:bodyPr vert="horz" wrap="square" lIns="91377" tIns="45688" rIns="91377" bIns="45688" numCol="1" anchor="t" anchorCtr="0" compatLnSpc="1">
              <a:prstTxWarp prst="textNoShape">
                <a:avLst/>
              </a:prstTxWarp>
            </a:bodyPr>
            <a:lstStyle/>
            <a:p>
              <a:pPr defTabSz="931776">
                <a:defRPr/>
              </a:pPr>
              <a:endParaRPr lang="en-US" sz="1799" kern="0">
                <a:solidFill>
                  <a:srgbClr val="505050"/>
                </a:solidFill>
                <a:latin typeface="Segoe UI"/>
              </a:endParaRPr>
            </a:p>
          </p:txBody>
        </p:sp>
      </p:grpSp>
      <p:grpSp>
        <p:nvGrpSpPr>
          <p:cNvPr id="150" name="Group 149"/>
          <p:cNvGrpSpPr/>
          <p:nvPr/>
        </p:nvGrpSpPr>
        <p:grpSpPr>
          <a:xfrm>
            <a:off x="9104417" y="4622180"/>
            <a:ext cx="570918" cy="377646"/>
            <a:chOff x="2735263" y="1203325"/>
            <a:chExt cx="6724650" cy="4448176"/>
          </a:xfrm>
          <a:solidFill>
            <a:schemeClr val="bg1"/>
          </a:solidFill>
        </p:grpSpPr>
        <p:sp>
          <p:nvSpPr>
            <p:cNvPr id="154"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55"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sp>
        <p:nvSpPr>
          <p:cNvPr id="156" name="Rectangle 155"/>
          <p:cNvSpPr/>
          <p:nvPr/>
        </p:nvSpPr>
        <p:spPr>
          <a:xfrm>
            <a:off x="8894486" y="5111902"/>
            <a:ext cx="942083" cy="149208"/>
          </a:xfrm>
          <a:prstGeom prst="rect">
            <a:avLst/>
          </a:prstGeom>
          <a:ln>
            <a:noFill/>
          </a:ln>
        </p:spPr>
        <p:txBody>
          <a:bodyPr wrap="square" lIns="0" tIns="0" rIns="0" bIns="0" anchor="ctr">
            <a:spAutoFit/>
          </a:bodyPr>
          <a:lstStyle/>
          <a:p>
            <a:pPr algn="ctr" defTabSz="895564" fontAlgn="base">
              <a:lnSpc>
                <a:spcPct val="90000"/>
              </a:lnSpc>
              <a:spcBef>
                <a:spcPct val="0"/>
              </a:spcBef>
              <a:spcAft>
                <a:spcPct val="0"/>
              </a:spcAft>
              <a:buSzPct val="80000"/>
              <a:defRPr/>
            </a:pPr>
            <a:r>
              <a:rPr lang="en-US" sz="1077" kern="0" dirty="0">
                <a:solidFill>
                  <a:srgbClr val="FFFFFF"/>
                </a:solidFill>
                <a:ea typeface="ＭＳ Ｐゴシック" charset="0"/>
              </a:rPr>
              <a:t>ADFS</a:t>
            </a:r>
          </a:p>
        </p:txBody>
      </p:sp>
      <p:cxnSp>
        <p:nvCxnSpPr>
          <p:cNvPr id="166" name="Straight Connector 165"/>
          <p:cNvCxnSpPr/>
          <p:nvPr/>
        </p:nvCxnSpPr>
        <p:spPr>
          <a:xfrm>
            <a:off x="5981689" y="2568348"/>
            <a:ext cx="3218014" cy="0"/>
          </a:xfrm>
          <a:prstGeom prst="line">
            <a:avLst/>
          </a:prstGeom>
          <a:ln w="28575" cap="rnd" cmpd="sng">
            <a:solidFill>
              <a:schemeClr val="accent3"/>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8" name="Rectangle 40"/>
          <p:cNvSpPr/>
          <p:nvPr/>
        </p:nvSpPr>
        <p:spPr bwMode="auto">
          <a:xfrm>
            <a:off x="10852163" y="1845262"/>
            <a:ext cx="355275" cy="154976"/>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chemeClr val="bg1"/>
              </a:solidFill>
              <a:ea typeface="Segoe UI" pitchFamily="34" charset="0"/>
              <a:cs typeface="Segoe UI" pitchFamily="34" charset="0"/>
            </a:endParaRPr>
          </a:p>
        </p:txBody>
      </p:sp>
      <p:grpSp>
        <p:nvGrpSpPr>
          <p:cNvPr id="27" name="Group 26"/>
          <p:cNvGrpSpPr/>
          <p:nvPr/>
        </p:nvGrpSpPr>
        <p:grpSpPr>
          <a:xfrm>
            <a:off x="5900486" y="4503982"/>
            <a:ext cx="416918" cy="416474"/>
            <a:chOff x="5877241" y="5343476"/>
            <a:chExt cx="417086" cy="416642"/>
          </a:xfrm>
        </p:grpSpPr>
        <p:sp>
          <p:nvSpPr>
            <p:cNvPr id="193" name="Oval 192"/>
            <p:cNvSpPr/>
            <p:nvPr/>
          </p:nvSpPr>
          <p:spPr bwMode="auto">
            <a:xfrm>
              <a:off x="5877241" y="5343476"/>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grpSp>
          <p:nvGrpSpPr>
            <p:cNvPr id="26" name="Group 25"/>
            <p:cNvGrpSpPr/>
            <p:nvPr/>
          </p:nvGrpSpPr>
          <p:grpSpPr>
            <a:xfrm>
              <a:off x="5997312" y="5417456"/>
              <a:ext cx="176944" cy="248300"/>
              <a:chOff x="5897666" y="4273486"/>
              <a:chExt cx="176944" cy="248300"/>
            </a:xfrm>
          </p:grpSpPr>
          <p:sp>
            <p:nvSpPr>
              <p:cNvPr id="477" name="Freeform 13"/>
              <p:cNvSpPr>
                <a:spLocks/>
              </p:cNvSpPr>
              <p:nvPr/>
            </p:nvSpPr>
            <p:spPr bwMode="auto">
              <a:xfrm>
                <a:off x="5931009" y="4273486"/>
                <a:ext cx="109812" cy="117201"/>
              </a:xfrm>
              <a:custGeom>
                <a:avLst/>
                <a:gdLst>
                  <a:gd name="T0" fmla="*/ 158 w 158"/>
                  <a:gd name="T1" fmla="*/ 149 h 179"/>
                  <a:gd name="T2" fmla="*/ 123 w 158"/>
                  <a:gd name="T3" fmla="*/ 149 h 179"/>
                  <a:gd name="T4" fmla="*/ 123 w 158"/>
                  <a:gd name="T5" fmla="*/ 78 h 179"/>
                  <a:gd name="T6" fmla="*/ 79 w 158"/>
                  <a:gd name="T7" fmla="*/ 35 h 179"/>
                  <a:gd name="T8" fmla="*/ 35 w 158"/>
                  <a:gd name="T9" fmla="*/ 78 h 179"/>
                  <a:gd name="T10" fmla="*/ 35 w 158"/>
                  <a:gd name="T11" fmla="*/ 179 h 179"/>
                  <a:gd name="T12" fmla="*/ 0 w 158"/>
                  <a:gd name="T13" fmla="*/ 179 h 179"/>
                  <a:gd name="T14" fmla="*/ 0 w 158"/>
                  <a:gd name="T15" fmla="*/ 78 h 179"/>
                  <a:gd name="T16" fmla="*/ 79 w 158"/>
                  <a:gd name="T17" fmla="*/ 0 h 179"/>
                  <a:gd name="T18" fmla="*/ 158 w 158"/>
                  <a:gd name="T19" fmla="*/ 78 h 179"/>
                  <a:gd name="T20" fmla="*/ 158 w 158"/>
                  <a:gd name="T21" fmla="*/ 14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8" h="179">
                    <a:moveTo>
                      <a:pt x="158" y="149"/>
                    </a:moveTo>
                    <a:cubicBezTo>
                      <a:pt x="123" y="149"/>
                      <a:pt x="123" y="149"/>
                      <a:pt x="123" y="149"/>
                    </a:cubicBezTo>
                    <a:cubicBezTo>
                      <a:pt x="123" y="131"/>
                      <a:pt x="123" y="78"/>
                      <a:pt x="123" y="78"/>
                    </a:cubicBezTo>
                    <a:cubicBezTo>
                      <a:pt x="123" y="55"/>
                      <a:pt x="102" y="35"/>
                      <a:pt x="79" y="35"/>
                    </a:cubicBezTo>
                    <a:cubicBezTo>
                      <a:pt x="56" y="35"/>
                      <a:pt x="35" y="55"/>
                      <a:pt x="35" y="78"/>
                    </a:cubicBezTo>
                    <a:cubicBezTo>
                      <a:pt x="35" y="179"/>
                      <a:pt x="35" y="179"/>
                      <a:pt x="35" y="179"/>
                    </a:cubicBezTo>
                    <a:cubicBezTo>
                      <a:pt x="0" y="179"/>
                      <a:pt x="0" y="179"/>
                      <a:pt x="0" y="179"/>
                    </a:cubicBezTo>
                    <a:cubicBezTo>
                      <a:pt x="0" y="78"/>
                      <a:pt x="0" y="78"/>
                      <a:pt x="0" y="78"/>
                    </a:cubicBezTo>
                    <a:cubicBezTo>
                      <a:pt x="0" y="35"/>
                      <a:pt x="35" y="0"/>
                      <a:pt x="79" y="0"/>
                    </a:cubicBezTo>
                    <a:cubicBezTo>
                      <a:pt x="123" y="0"/>
                      <a:pt x="158" y="35"/>
                      <a:pt x="158" y="78"/>
                    </a:cubicBezTo>
                    <a:cubicBezTo>
                      <a:pt x="158" y="149"/>
                      <a:pt x="158" y="149"/>
                      <a:pt x="158" y="149"/>
                    </a:cubicBezTo>
                  </a:path>
                </a:pathLst>
              </a:cu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78" name="Rectangle 14"/>
              <p:cNvSpPr>
                <a:spLocks noChangeArrowheads="1"/>
              </p:cNvSpPr>
              <p:nvPr/>
            </p:nvSpPr>
            <p:spPr bwMode="auto">
              <a:xfrm>
                <a:off x="5897666" y="4366599"/>
                <a:ext cx="176944" cy="155187"/>
              </a:xfrm>
              <a:prstGeom prst="rect">
                <a:avLst/>
              </a:pr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79" name="Rectangle 15"/>
              <p:cNvSpPr>
                <a:spLocks noChangeArrowheads="1"/>
              </p:cNvSpPr>
              <p:nvPr/>
            </p:nvSpPr>
            <p:spPr bwMode="auto">
              <a:xfrm>
                <a:off x="5897666" y="4366599"/>
                <a:ext cx="176944" cy="15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0" name="Freeform 16"/>
              <p:cNvSpPr>
                <a:spLocks/>
              </p:cNvSpPr>
              <p:nvPr/>
            </p:nvSpPr>
            <p:spPr bwMode="auto">
              <a:xfrm>
                <a:off x="5897666" y="4366599"/>
                <a:ext cx="176944" cy="155187"/>
              </a:xfrm>
              <a:custGeom>
                <a:avLst/>
                <a:gdLst>
                  <a:gd name="T0" fmla="*/ 398 w 398"/>
                  <a:gd name="T1" fmla="*/ 0 h 335"/>
                  <a:gd name="T2" fmla="*/ 322 w 398"/>
                  <a:gd name="T3" fmla="*/ 0 h 335"/>
                  <a:gd name="T4" fmla="*/ 267 w 398"/>
                  <a:gd name="T5" fmla="*/ 0 h 335"/>
                  <a:gd name="T6" fmla="*/ 130 w 398"/>
                  <a:gd name="T7" fmla="*/ 0 h 335"/>
                  <a:gd name="T8" fmla="*/ 75 w 398"/>
                  <a:gd name="T9" fmla="*/ 0 h 335"/>
                  <a:gd name="T10" fmla="*/ 0 w 398"/>
                  <a:gd name="T11" fmla="*/ 0 h 335"/>
                  <a:gd name="T12" fmla="*/ 0 w 398"/>
                  <a:gd name="T13" fmla="*/ 335 h 335"/>
                  <a:gd name="T14" fmla="*/ 181 w 398"/>
                  <a:gd name="T15" fmla="*/ 181 h 335"/>
                  <a:gd name="T16" fmla="*/ 398 w 398"/>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335">
                    <a:moveTo>
                      <a:pt x="398" y="0"/>
                    </a:moveTo>
                    <a:lnTo>
                      <a:pt x="322" y="0"/>
                    </a:lnTo>
                    <a:lnTo>
                      <a:pt x="267" y="0"/>
                    </a:lnTo>
                    <a:lnTo>
                      <a:pt x="130" y="0"/>
                    </a:lnTo>
                    <a:lnTo>
                      <a:pt x="75" y="0"/>
                    </a:lnTo>
                    <a:lnTo>
                      <a:pt x="0" y="0"/>
                    </a:lnTo>
                    <a:lnTo>
                      <a:pt x="0" y="335"/>
                    </a:lnTo>
                    <a:lnTo>
                      <a:pt x="181" y="181"/>
                    </a:lnTo>
                    <a:lnTo>
                      <a:pt x="398" y="0"/>
                    </a:lnTo>
                    <a:close/>
                  </a:path>
                </a:pathLst>
              </a:cu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1" name="Freeform 17"/>
              <p:cNvSpPr>
                <a:spLocks/>
              </p:cNvSpPr>
              <p:nvPr/>
            </p:nvSpPr>
            <p:spPr bwMode="auto">
              <a:xfrm>
                <a:off x="5897666" y="4366599"/>
                <a:ext cx="176944" cy="155187"/>
              </a:xfrm>
              <a:custGeom>
                <a:avLst/>
                <a:gdLst>
                  <a:gd name="T0" fmla="*/ 398 w 398"/>
                  <a:gd name="T1" fmla="*/ 0 h 335"/>
                  <a:gd name="T2" fmla="*/ 322 w 398"/>
                  <a:gd name="T3" fmla="*/ 0 h 335"/>
                  <a:gd name="T4" fmla="*/ 267 w 398"/>
                  <a:gd name="T5" fmla="*/ 0 h 335"/>
                  <a:gd name="T6" fmla="*/ 130 w 398"/>
                  <a:gd name="T7" fmla="*/ 0 h 335"/>
                  <a:gd name="T8" fmla="*/ 75 w 398"/>
                  <a:gd name="T9" fmla="*/ 0 h 335"/>
                  <a:gd name="T10" fmla="*/ 0 w 398"/>
                  <a:gd name="T11" fmla="*/ 0 h 335"/>
                  <a:gd name="T12" fmla="*/ 0 w 398"/>
                  <a:gd name="T13" fmla="*/ 335 h 335"/>
                  <a:gd name="T14" fmla="*/ 181 w 398"/>
                  <a:gd name="T15" fmla="*/ 181 h 335"/>
                  <a:gd name="T16" fmla="*/ 398 w 398"/>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335">
                    <a:moveTo>
                      <a:pt x="398" y="0"/>
                    </a:moveTo>
                    <a:lnTo>
                      <a:pt x="322" y="0"/>
                    </a:lnTo>
                    <a:lnTo>
                      <a:pt x="267" y="0"/>
                    </a:lnTo>
                    <a:lnTo>
                      <a:pt x="130" y="0"/>
                    </a:lnTo>
                    <a:lnTo>
                      <a:pt x="75" y="0"/>
                    </a:lnTo>
                    <a:lnTo>
                      <a:pt x="0" y="0"/>
                    </a:lnTo>
                    <a:lnTo>
                      <a:pt x="0" y="335"/>
                    </a:lnTo>
                    <a:lnTo>
                      <a:pt x="181" y="181"/>
                    </a:lnTo>
                    <a:lnTo>
                      <a:pt x="3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2" name="Oval 18"/>
              <p:cNvSpPr>
                <a:spLocks noChangeArrowheads="1"/>
              </p:cNvSpPr>
              <p:nvPr/>
            </p:nvSpPr>
            <p:spPr bwMode="auto">
              <a:xfrm>
                <a:off x="5999475" y="4393929"/>
                <a:ext cx="39123" cy="375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3" name="Freeform 19"/>
              <p:cNvSpPr>
                <a:spLocks/>
              </p:cNvSpPr>
              <p:nvPr/>
            </p:nvSpPr>
            <p:spPr bwMode="auto">
              <a:xfrm>
                <a:off x="5933677" y="4407827"/>
                <a:ext cx="88028" cy="43082"/>
              </a:xfrm>
              <a:custGeom>
                <a:avLst/>
                <a:gdLst>
                  <a:gd name="T0" fmla="*/ 124 w 127"/>
                  <a:gd name="T1" fmla="*/ 8 h 66"/>
                  <a:gd name="T2" fmla="*/ 124 w 127"/>
                  <a:gd name="T3" fmla="*/ 8 h 66"/>
                  <a:gd name="T4" fmla="*/ 111 w 127"/>
                  <a:gd name="T5" fmla="*/ 2 h 66"/>
                  <a:gd name="T6" fmla="*/ 8 w 127"/>
                  <a:gd name="T7" fmla="*/ 45 h 66"/>
                  <a:gd name="T8" fmla="*/ 2 w 127"/>
                  <a:gd name="T9" fmla="*/ 59 h 66"/>
                  <a:gd name="T10" fmla="*/ 16 w 127"/>
                  <a:gd name="T11" fmla="*/ 64 h 66"/>
                  <a:gd name="T12" fmla="*/ 119 w 127"/>
                  <a:gd name="T13" fmla="*/ 21 h 66"/>
                  <a:gd name="T14" fmla="*/ 124 w 127"/>
                  <a:gd name="T15" fmla="*/ 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66">
                    <a:moveTo>
                      <a:pt x="124" y="8"/>
                    </a:moveTo>
                    <a:cubicBezTo>
                      <a:pt x="124" y="8"/>
                      <a:pt x="124" y="8"/>
                      <a:pt x="124" y="8"/>
                    </a:cubicBezTo>
                    <a:cubicBezTo>
                      <a:pt x="122" y="2"/>
                      <a:pt x="116" y="0"/>
                      <a:pt x="111" y="2"/>
                    </a:cubicBezTo>
                    <a:cubicBezTo>
                      <a:pt x="8" y="45"/>
                      <a:pt x="8" y="45"/>
                      <a:pt x="8" y="45"/>
                    </a:cubicBezTo>
                    <a:cubicBezTo>
                      <a:pt x="3" y="47"/>
                      <a:pt x="0" y="53"/>
                      <a:pt x="2" y="59"/>
                    </a:cubicBezTo>
                    <a:cubicBezTo>
                      <a:pt x="5" y="64"/>
                      <a:pt x="11" y="66"/>
                      <a:pt x="16" y="64"/>
                    </a:cubicBezTo>
                    <a:cubicBezTo>
                      <a:pt x="119" y="21"/>
                      <a:pt x="119" y="21"/>
                      <a:pt x="119" y="21"/>
                    </a:cubicBezTo>
                    <a:cubicBezTo>
                      <a:pt x="124" y="19"/>
                      <a:pt x="127" y="13"/>
                      <a:pt x="12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4" name="Oval 20"/>
              <p:cNvSpPr>
                <a:spLocks noChangeArrowheads="1"/>
              </p:cNvSpPr>
              <p:nvPr/>
            </p:nvSpPr>
            <p:spPr bwMode="auto">
              <a:xfrm>
                <a:off x="5999475" y="4456005"/>
                <a:ext cx="39123" cy="375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5" name="Freeform 21"/>
              <p:cNvSpPr>
                <a:spLocks/>
              </p:cNvSpPr>
              <p:nvPr/>
            </p:nvSpPr>
            <p:spPr bwMode="auto">
              <a:xfrm>
                <a:off x="5933677" y="4436548"/>
                <a:ext cx="88028" cy="43082"/>
              </a:xfrm>
              <a:custGeom>
                <a:avLst/>
                <a:gdLst>
                  <a:gd name="T0" fmla="*/ 124 w 127"/>
                  <a:gd name="T1" fmla="*/ 58 h 66"/>
                  <a:gd name="T2" fmla="*/ 124 w 127"/>
                  <a:gd name="T3" fmla="*/ 58 h 66"/>
                  <a:gd name="T4" fmla="*/ 111 w 127"/>
                  <a:gd name="T5" fmla="*/ 64 h 66"/>
                  <a:gd name="T6" fmla="*/ 8 w 127"/>
                  <a:gd name="T7" fmla="*/ 21 h 66"/>
                  <a:gd name="T8" fmla="*/ 2 w 127"/>
                  <a:gd name="T9" fmla="*/ 7 h 66"/>
                  <a:gd name="T10" fmla="*/ 16 w 127"/>
                  <a:gd name="T11" fmla="*/ 2 h 66"/>
                  <a:gd name="T12" fmla="*/ 119 w 127"/>
                  <a:gd name="T13" fmla="*/ 45 h 66"/>
                  <a:gd name="T14" fmla="*/ 124 w 127"/>
                  <a:gd name="T15" fmla="*/ 5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66">
                    <a:moveTo>
                      <a:pt x="124" y="58"/>
                    </a:moveTo>
                    <a:cubicBezTo>
                      <a:pt x="124" y="58"/>
                      <a:pt x="124" y="58"/>
                      <a:pt x="124" y="58"/>
                    </a:cubicBezTo>
                    <a:cubicBezTo>
                      <a:pt x="122" y="64"/>
                      <a:pt x="116" y="66"/>
                      <a:pt x="111" y="64"/>
                    </a:cubicBezTo>
                    <a:cubicBezTo>
                      <a:pt x="8" y="21"/>
                      <a:pt x="8" y="21"/>
                      <a:pt x="8" y="21"/>
                    </a:cubicBezTo>
                    <a:cubicBezTo>
                      <a:pt x="3" y="19"/>
                      <a:pt x="0" y="13"/>
                      <a:pt x="2" y="7"/>
                    </a:cubicBezTo>
                    <a:cubicBezTo>
                      <a:pt x="5" y="2"/>
                      <a:pt x="11" y="0"/>
                      <a:pt x="16" y="2"/>
                    </a:cubicBezTo>
                    <a:cubicBezTo>
                      <a:pt x="119" y="45"/>
                      <a:pt x="119" y="45"/>
                      <a:pt x="119" y="45"/>
                    </a:cubicBezTo>
                    <a:cubicBezTo>
                      <a:pt x="124" y="47"/>
                      <a:pt x="127" y="53"/>
                      <a:pt x="124"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grpSp>
      </p:grpSp>
      <p:grpSp>
        <p:nvGrpSpPr>
          <p:cNvPr id="30" name="Group 29"/>
          <p:cNvGrpSpPr/>
          <p:nvPr/>
        </p:nvGrpSpPr>
        <p:grpSpPr>
          <a:xfrm>
            <a:off x="6272282" y="5749981"/>
            <a:ext cx="416918" cy="416474"/>
            <a:chOff x="6424789" y="5335384"/>
            <a:chExt cx="417086" cy="416642"/>
          </a:xfrm>
        </p:grpSpPr>
        <p:sp>
          <p:nvSpPr>
            <p:cNvPr id="196" name="Oval 195"/>
            <p:cNvSpPr/>
            <p:nvPr/>
          </p:nvSpPr>
          <p:spPr bwMode="auto">
            <a:xfrm>
              <a:off x="6424789" y="5335384"/>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pic>
          <p:nvPicPr>
            <p:cNvPr id="259" name="Picture 258"/>
            <p:cNvPicPr>
              <a:picLocks noChangeAspect="1"/>
            </p:cNvPicPr>
            <p:nvPr/>
          </p:nvPicPr>
          <p:blipFill>
            <a:blip r:embed="rId7"/>
            <a:stretch>
              <a:fillRect/>
            </a:stretch>
          </p:blipFill>
          <p:spPr>
            <a:xfrm>
              <a:off x="6539114" y="5452760"/>
              <a:ext cx="185782" cy="193789"/>
            </a:xfrm>
            <a:prstGeom prst="rect">
              <a:avLst/>
            </a:prstGeom>
            <a:solidFill>
              <a:schemeClr val="bg1"/>
            </a:solidFill>
          </p:spPr>
        </p:pic>
      </p:grpSp>
      <p:grpSp>
        <p:nvGrpSpPr>
          <p:cNvPr id="29" name="Group 28"/>
          <p:cNvGrpSpPr/>
          <p:nvPr/>
        </p:nvGrpSpPr>
        <p:grpSpPr>
          <a:xfrm>
            <a:off x="5612835" y="5745546"/>
            <a:ext cx="416918" cy="416474"/>
            <a:chOff x="6424789" y="4712408"/>
            <a:chExt cx="417086" cy="416642"/>
          </a:xfrm>
        </p:grpSpPr>
        <p:sp>
          <p:nvSpPr>
            <p:cNvPr id="195" name="Oval 194"/>
            <p:cNvSpPr/>
            <p:nvPr/>
          </p:nvSpPr>
          <p:spPr bwMode="auto">
            <a:xfrm>
              <a:off x="6424789" y="4712408"/>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pic>
          <p:nvPicPr>
            <p:cNvPr id="231" name="Picture 230"/>
            <p:cNvPicPr>
              <a:picLocks noChangeAspect="1"/>
            </p:cNvPicPr>
            <p:nvPr/>
          </p:nvPicPr>
          <p:blipFill>
            <a:blip r:embed="rId8"/>
            <a:stretch>
              <a:fillRect/>
            </a:stretch>
          </p:blipFill>
          <p:spPr>
            <a:xfrm>
              <a:off x="6547983" y="4826102"/>
              <a:ext cx="209737" cy="192169"/>
            </a:xfrm>
            <a:prstGeom prst="rect">
              <a:avLst/>
            </a:prstGeom>
            <a:solidFill>
              <a:schemeClr val="bg1"/>
            </a:solidFill>
          </p:spPr>
        </p:pic>
      </p:grpSp>
      <p:pic>
        <p:nvPicPr>
          <p:cNvPr id="110" name="Picture 10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90251" y="4988905"/>
            <a:ext cx="323805" cy="341025"/>
          </a:xfrm>
          <a:prstGeom prst="rect">
            <a:avLst/>
          </a:prstGeom>
        </p:spPr>
      </p:pic>
      <p:cxnSp>
        <p:nvCxnSpPr>
          <p:cNvPr id="146" name="Straight Connector 145"/>
          <p:cNvCxnSpPr/>
          <p:nvPr/>
        </p:nvCxnSpPr>
        <p:spPr>
          <a:xfrm>
            <a:off x="9294609" y="2568348"/>
            <a:ext cx="1195786" cy="0"/>
          </a:xfrm>
          <a:prstGeom prst="line">
            <a:avLst/>
          </a:prstGeom>
          <a:ln w="28575" cap="rnd" cmpd="sng">
            <a:solidFill>
              <a:schemeClr val="accent3"/>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9369695" y="2607306"/>
            <a:ext cx="1173567" cy="264903"/>
          </a:xfrm>
          <a:prstGeom prst="rect">
            <a:avLst/>
          </a:prstGeom>
        </p:spPr>
        <p:txBody>
          <a:bodyPr wrap="none" lIns="0" rIns="0">
            <a:spAutoFit/>
          </a:bodyPr>
          <a:lstStyle/>
          <a:p>
            <a:pPr defTabSz="913863">
              <a:defRPr/>
            </a:pPr>
            <a:r>
              <a:rPr lang="en-US" sz="1100" i="1" kern="0" spc="-30" dirty="0">
                <a:solidFill>
                  <a:schemeClr val="accent1"/>
                </a:solidFill>
                <a:latin typeface="Segoe UI"/>
              </a:rPr>
              <a:t>Service supplied Key</a:t>
            </a:r>
            <a:endParaRPr lang="en-US" sz="1100" i="1" kern="0" dirty="0">
              <a:solidFill>
                <a:schemeClr val="accent1"/>
              </a:solidFill>
              <a:latin typeface="Segoe UI"/>
            </a:endParaRPr>
          </a:p>
        </p:txBody>
      </p:sp>
      <p:cxnSp>
        <p:nvCxnSpPr>
          <p:cNvPr id="148" name="Straight Connector 147"/>
          <p:cNvCxnSpPr>
            <a:cxnSpLocks/>
          </p:cNvCxnSpPr>
          <p:nvPr/>
        </p:nvCxnSpPr>
        <p:spPr>
          <a:xfrm>
            <a:off x="10609607" y="2561979"/>
            <a:ext cx="940719" cy="6369"/>
          </a:xfrm>
          <a:prstGeom prst="line">
            <a:avLst/>
          </a:prstGeom>
          <a:ln w="28575" cap="rnd" cmpd="sng">
            <a:solidFill>
              <a:schemeClr val="accent3"/>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10852163" y="2607306"/>
            <a:ext cx="334766" cy="259732"/>
          </a:xfrm>
          <a:prstGeom prst="rect">
            <a:avLst/>
          </a:prstGeom>
        </p:spPr>
        <p:txBody>
          <a:bodyPr wrap="none" lIns="0" rIns="0">
            <a:spAutoFit/>
          </a:bodyPr>
          <a:lstStyle/>
          <a:p>
            <a:pPr defTabSz="913863">
              <a:defRPr/>
            </a:pPr>
            <a:r>
              <a:rPr lang="en-US" sz="1100" i="1" kern="0" spc="-30" dirty="0">
                <a:solidFill>
                  <a:schemeClr val="accent1"/>
                </a:solidFill>
                <a:latin typeface="Segoe UI"/>
              </a:rPr>
              <a:t>BYOK</a:t>
            </a:r>
            <a:endParaRPr lang="en-US" sz="1100" i="1" kern="0" dirty="0">
              <a:solidFill>
                <a:schemeClr val="accent1"/>
              </a:solidFill>
              <a:latin typeface="Segoe UI"/>
            </a:endParaRPr>
          </a:p>
        </p:txBody>
      </p:sp>
    </p:spTree>
    <p:extLst>
      <p:ext uri="{BB962C8B-B14F-4D97-AF65-F5344CB8AC3E}">
        <p14:creationId xmlns:p14="http://schemas.microsoft.com/office/powerpoint/2010/main" val="150898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p:cNvSpPr/>
          <p:nvPr/>
        </p:nvSpPr>
        <p:spPr bwMode="auto">
          <a:xfrm>
            <a:off x="5470643" y="1379"/>
            <a:ext cx="6945825" cy="68552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kern="0" dirty="0">
              <a:gradFill>
                <a:gsLst>
                  <a:gs pos="0">
                    <a:srgbClr val="FFFFFF"/>
                  </a:gs>
                  <a:gs pos="100000">
                    <a:srgbClr val="FFFFFF"/>
                  </a:gs>
                </a:gsLst>
                <a:lin ang="5400000" scaled="0"/>
              </a:gradFill>
            </a:endParaRPr>
          </a:p>
        </p:txBody>
      </p:sp>
      <p:grpSp>
        <p:nvGrpSpPr>
          <p:cNvPr id="31" name="Group 30"/>
          <p:cNvGrpSpPr/>
          <p:nvPr/>
        </p:nvGrpSpPr>
        <p:grpSpPr>
          <a:xfrm>
            <a:off x="5860553" y="3907689"/>
            <a:ext cx="492060" cy="670190"/>
            <a:chOff x="5606149" y="4501139"/>
            <a:chExt cx="571148" cy="777908"/>
          </a:xfrm>
        </p:grpSpPr>
        <p:grpSp>
          <p:nvGrpSpPr>
            <p:cNvPr id="284" name="Group 283"/>
            <p:cNvGrpSpPr/>
            <p:nvPr/>
          </p:nvGrpSpPr>
          <p:grpSpPr>
            <a:xfrm>
              <a:off x="5606149" y="4501139"/>
              <a:ext cx="571148" cy="377798"/>
              <a:chOff x="2735263" y="1203325"/>
              <a:chExt cx="6724650" cy="4448176"/>
            </a:xfrm>
            <a:solidFill>
              <a:schemeClr val="bg1"/>
            </a:solidFill>
          </p:grpSpPr>
          <p:sp>
            <p:nvSpPr>
              <p:cNvPr id="285"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86"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287" name="Group 286"/>
            <p:cNvGrpSpPr/>
            <p:nvPr/>
          </p:nvGrpSpPr>
          <p:grpSpPr>
            <a:xfrm>
              <a:off x="5606149" y="4901249"/>
              <a:ext cx="571148" cy="377798"/>
              <a:chOff x="2735263" y="1203325"/>
              <a:chExt cx="6724650" cy="4448176"/>
            </a:xfrm>
            <a:solidFill>
              <a:schemeClr val="bg1"/>
            </a:solidFill>
          </p:grpSpPr>
          <p:sp>
            <p:nvSpPr>
              <p:cNvPr id="288"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89"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grpSp>
        <p:nvGrpSpPr>
          <p:cNvPr id="290" name="Group 289"/>
          <p:cNvGrpSpPr/>
          <p:nvPr/>
        </p:nvGrpSpPr>
        <p:grpSpPr>
          <a:xfrm>
            <a:off x="6231253" y="5124711"/>
            <a:ext cx="492060" cy="670190"/>
            <a:chOff x="5606149" y="4501139"/>
            <a:chExt cx="571148" cy="777908"/>
          </a:xfrm>
        </p:grpSpPr>
        <p:grpSp>
          <p:nvGrpSpPr>
            <p:cNvPr id="291" name="Group 290"/>
            <p:cNvGrpSpPr/>
            <p:nvPr/>
          </p:nvGrpSpPr>
          <p:grpSpPr>
            <a:xfrm>
              <a:off x="5606149" y="4501139"/>
              <a:ext cx="571148" cy="377798"/>
              <a:chOff x="2735263" y="1203325"/>
              <a:chExt cx="6724650" cy="4448176"/>
            </a:xfrm>
            <a:solidFill>
              <a:schemeClr val="bg1"/>
            </a:solidFill>
          </p:grpSpPr>
          <p:sp>
            <p:nvSpPr>
              <p:cNvPr id="295"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96"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292" name="Group 291"/>
            <p:cNvGrpSpPr/>
            <p:nvPr/>
          </p:nvGrpSpPr>
          <p:grpSpPr>
            <a:xfrm>
              <a:off x="5606149" y="4901249"/>
              <a:ext cx="571148" cy="377798"/>
              <a:chOff x="2735263" y="1203325"/>
              <a:chExt cx="6724650" cy="4448176"/>
            </a:xfrm>
            <a:solidFill>
              <a:schemeClr val="bg1"/>
            </a:solidFill>
          </p:grpSpPr>
          <p:sp>
            <p:nvSpPr>
              <p:cNvPr id="293"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294"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grpSp>
        <p:nvGrpSpPr>
          <p:cNvPr id="297" name="Group 296"/>
          <p:cNvGrpSpPr/>
          <p:nvPr/>
        </p:nvGrpSpPr>
        <p:grpSpPr>
          <a:xfrm>
            <a:off x="5572730" y="5124711"/>
            <a:ext cx="492060" cy="670190"/>
            <a:chOff x="5606149" y="4501139"/>
            <a:chExt cx="571148" cy="777908"/>
          </a:xfrm>
        </p:grpSpPr>
        <p:grpSp>
          <p:nvGrpSpPr>
            <p:cNvPr id="298" name="Group 297"/>
            <p:cNvGrpSpPr/>
            <p:nvPr/>
          </p:nvGrpSpPr>
          <p:grpSpPr>
            <a:xfrm>
              <a:off x="5606149" y="4501139"/>
              <a:ext cx="571148" cy="377798"/>
              <a:chOff x="2735263" y="1203325"/>
              <a:chExt cx="6724650" cy="4448176"/>
            </a:xfrm>
            <a:solidFill>
              <a:schemeClr val="bg1"/>
            </a:solidFill>
          </p:grpSpPr>
          <p:sp>
            <p:nvSpPr>
              <p:cNvPr id="302"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03"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299" name="Group 298"/>
            <p:cNvGrpSpPr/>
            <p:nvPr/>
          </p:nvGrpSpPr>
          <p:grpSpPr>
            <a:xfrm>
              <a:off x="5606149" y="4901249"/>
              <a:ext cx="571148" cy="377798"/>
              <a:chOff x="2735263" y="1203325"/>
              <a:chExt cx="6724650" cy="4448176"/>
            </a:xfrm>
            <a:solidFill>
              <a:schemeClr val="bg1"/>
            </a:solidFill>
          </p:grpSpPr>
          <p:sp>
            <p:nvSpPr>
              <p:cNvPr id="300"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01"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grpSp>
        <p:nvGrpSpPr>
          <p:cNvPr id="304" name="Group 303"/>
          <p:cNvGrpSpPr/>
          <p:nvPr/>
        </p:nvGrpSpPr>
        <p:grpSpPr>
          <a:xfrm>
            <a:off x="6897231" y="5124711"/>
            <a:ext cx="492060" cy="670190"/>
            <a:chOff x="5606149" y="4501139"/>
            <a:chExt cx="571148" cy="777908"/>
          </a:xfrm>
        </p:grpSpPr>
        <p:grpSp>
          <p:nvGrpSpPr>
            <p:cNvPr id="305" name="Group 304"/>
            <p:cNvGrpSpPr/>
            <p:nvPr/>
          </p:nvGrpSpPr>
          <p:grpSpPr>
            <a:xfrm>
              <a:off x="5606149" y="4501139"/>
              <a:ext cx="571148" cy="377798"/>
              <a:chOff x="2735263" y="1203325"/>
              <a:chExt cx="6724650" cy="4448176"/>
            </a:xfrm>
            <a:solidFill>
              <a:schemeClr val="bg1"/>
            </a:solidFill>
          </p:grpSpPr>
          <p:sp>
            <p:nvSpPr>
              <p:cNvPr id="309"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10"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306" name="Group 305"/>
            <p:cNvGrpSpPr/>
            <p:nvPr/>
          </p:nvGrpSpPr>
          <p:grpSpPr>
            <a:xfrm>
              <a:off x="5606149" y="4901249"/>
              <a:ext cx="571148" cy="377798"/>
              <a:chOff x="2735263" y="1203325"/>
              <a:chExt cx="6724650" cy="4448176"/>
            </a:xfrm>
            <a:solidFill>
              <a:schemeClr val="bg1"/>
            </a:solidFill>
          </p:grpSpPr>
          <p:sp>
            <p:nvSpPr>
              <p:cNvPr id="307"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308"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sp>
        <p:nvSpPr>
          <p:cNvPr id="140" name="Freeform 38"/>
          <p:cNvSpPr>
            <a:spLocks/>
          </p:cNvSpPr>
          <p:nvPr/>
        </p:nvSpPr>
        <p:spPr bwMode="auto">
          <a:xfrm>
            <a:off x="7905065" y="340170"/>
            <a:ext cx="3974020" cy="2613142"/>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pPr defTabSz="914038"/>
            <a:endParaRPr lang="en-US" sz="1799" kern="0">
              <a:solidFill>
                <a:schemeClr val="accent1"/>
              </a:solidFill>
            </a:endParaRPr>
          </a:p>
        </p:txBody>
      </p:sp>
      <p:sp>
        <p:nvSpPr>
          <p:cNvPr id="139" name="Freeform 38"/>
          <p:cNvSpPr>
            <a:spLocks/>
          </p:cNvSpPr>
          <p:nvPr/>
        </p:nvSpPr>
        <p:spPr bwMode="auto">
          <a:xfrm>
            <a:off x="7628660" y="403617"/>
            <a:ext cx="1923953" cy="1265107"/>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1"/>
            </a:solidFill>
          </a:ln>
        </p:spPr>
        <p:txBody>
          <a:bodyPr vert="horz" wrap="square" lIns="91403" tIns="45701" rIns="91403" bIns="45701" numCol="1" anchor="t" anchorCtr="0" compatLnSpc="1">
            <a:prstTxWarp prst="textNoShape">
              <a:avLst/>
            </a:prstTxWarp>
          </a:bodyPr>
          <a:lstStyle/>
          <a:p>
            <a:pPr defTabSz="914038"/>
            <a:endParaRPr lang="en-US" sz="1799" kern="0">
              <a:solidFill>
                <a:schemeClr val="accent1"/>
              </a:solidFill>
            </a:endParaRPr>
          </a:p>
        </p:txBody>
      </p:sp>
      <p:sp>
        <p:nvSpPr>
          <p:cNvPr id="133" name="Freeform 38"/>
          <p:cNvSpPr>
            <a:spLocks/>
          </p:cNvSpPr>
          <p:nvPr/>
        </p:nvSpPr>
        <p:spPr bwMode="auto">
          <a:xfrm>
            <a:off x="5716716" y="1151341"/>
            <a:ext cx="2798362" cy="184008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1"/>
            </a:solidFill>
          </a:ln>
        </p:spPr>
        <p:txBody>
          <a:bodyPr vert="horz" wrap="square" lIns="91403" tIns="45701" rIns="91403" bIns="45701" numCol="1" anchor="t" anchorCtr="0" compatLnSpc="1">
            <a:prstTxWarp prst="textNoShape">
              <a:avLst/>
            </a:prstTxWarp>
          </a:bodyPr>
          <a:lstStyle/>
          <a:p>
            <a:pPr defTabSz="914038"/>
            <a:endParaRPr lang="en-US" sz="1799" kern="0">
              <a:solidFill>
                <a:schemeClr val="accent1"/>
              </a:solidFill>
            </a:endParaRPr>
          </a:p>
        </p:txBody>
      </p:sp>
      <p:sp>
        <p:nvSpPr>
          <p:cNvPr id="58" name="AutoShape 19"/>
          <p:cNvSpPr>
            <a:spLocks noChangeAspect="1" noChangeArrowheads="1" noTextEdit="1"/>
          </p:cNvSpPr>
          <p:nvPr/>
        </p:nvSpPr>
        <p:spPr bwMode="auto">
          <a:xfrm>
            <a:off x="7757610" y="1221279"/>
            <a:ext cx="3792717" cy="177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chemeClr val="accent1"/>
              </a:solidFill>
            </a:endParaRPr>
          </a:p>
        </p:txBody>
      </p:sp>
      <p:pic>
        <p:nvPicPr>
          <p:cNvPr id="279" name="Picture 27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35043" y="4602821"/>
            <a:ext cx="731594" cy="490703"/>
          </a:xfrm>
          <a:prstGeom prst="rect">
            <a:avLst/>
          </a:prstGeom>
        </p:spPr>
      </p:pic>
      <p:pic>
        <p:nvPicPr>
          <p:cNvPr id="56" name="Picture 55"/>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7439196" y="5228323"/>
            <a:ext cx="1323290" cy="249367"/>
          </a:xfrm>
          <a:prstGeom prst="rect">
            <a:avLst/>
          </a:prstGeom>
        </p:spPr>
      </p:pic>
      <p:sp>
        <p:nvSpPr>
          <p:cNvPr id="97" name="AutoShape 3"/>
          <p:cNvSpPr>
            <a:spLocks noChangeAspect="1" noChangeArrowheads="1" noTextEdit="1"/>
          </p:cNvSpPr>
          <p:nvPr/>
        </p:nvSpPr>
        <p:spPr bwMode="auto">
          <a:xfrm>
            <a:off x="4464869" y="4863757"/>
            <a:ext cx="5827978" cy="188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0" tIns="45695" rIns="91390" bIns="45695" numCol="1" anchor="t" anchorCtr="0" compatLnSpc="1">
            <a:prstTxWarp prst="textNoShape">
              <a:avLst/>
            </a:prstTxWarp>
          </a:bodyPr>
          <a:lstStyle/>
          <a:p>
            <a:pPr defTabSz="913863">
              <a:defRPr/>
            </a:pPr>
            <a:endParaRPr lang="en-US" sz="1799" kern="0" dirty="0">
              <a:solidFill>
                <a:prstClr val="black"/>
              </a:solidFill>
              <a:latin typeface="Segoe UI"/>
            </a:endParaRPr>
          </a:p>
        </p:txBody>
      </p:sp>
      <p:sp>
        <p:nvSpPr>
          <p:cNvPr id="245" name="AutoShape 3"/>
          <p:cNvSpPr>
            <a:spLocks noChangeAspect="1" noChangeArrowheads="1" noTextEdit="1"/>
          </p:cNvSpPr>
          <p:nvPr/>
        </p:nvSpPr>
        <p:spPr bwMode="auto">
          <a:xfrm>
            <a:off x="6518825" y="1627571"/>
            <a:ext cx="749486" cy="53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dirty="0">
              <a:solidFill>
                <a:schemeClr val="accent1"/>
              </a:solidFill>
              <a:latin typeface="Segoe UI"/>
            </a:endParaRPr>
          </a:p>
        </p:txBody>
      </p:sp>
      <p:pic>
        <p:nvPicPr>
          <p:cNvPr id="13" name="Picture 12"/>
          <p:cNvPicPr>
            <a:picLocks noChangeAspect="1"/>
          </p:cNvPicPr>
          <p:nvPr/>
        </p:nvPicPr>
        <p:blipFill>
          <a:blip r:embed="rId5">
            <a:duotone>
              <a:prstClr val="black"/>
              <a:schemeClr val="accent2">
                <a:tint val="45000"/>
                <a:satMod val="400000"/>
              </a:schemeClr>
            </a:duotone>
            <a:lum bright="-62000"/>
          </a:blip>
          <a:stretch>
            <a:fillRect/>
          </a:stretch>
        </p:blipFill>
        <p:spPr>
          <a:xfrm>
            <a:off x="8096315" y="1208936"/>
            <a:ext cx="1103387" cy="245197"/>
          </a:xfrm>
          <a:prstGeom prst="rect">
            <a:avLst/>
          </a:prstGeom>
          <a:noFill/>
          <a:ln>
            <a:noFill/>
          </a:ln>
        </p:spPr>
      </p:pic>
      <p:sp>
        <p:nvSpPr>
          <p:cNvPr id="224" name="Rectangle 223"/>
          <p:cNvSpPr/>
          <p:nvPr/>
        </p:nvSpPr>
        <p:spPr>
          <a:xfrm>
            <a:off x="9395641" y="2099653"/>
            <a:ext cx="1141097" cy="361637"/>
          </a:xfrm>
          <a:prstGeom prst="rect">
            <a:avLst/>
          </a:prstGeom>
        </p:spPr>
        <p:txBody>
          <a:bodyPr wrap="square" lIns="0" tIns="0" rIns="0" bIns="0" anchor="b">
            <a:spAutoFit/>
          </a:bodyPr>
          <a:lstStyle/>
          <a:p>
            <a:pPr defTabSz="1095507">
              <a:spcBef>
                <a:spcPts val="1440"/>
              </a:spcBef>
              <a:defRPr/>
            </a:pPr>
            <a:r>
              <a:rPr lang="en-US" sz="1175" b="1" kern="0" dirty="0">
                <a:ln>
                  <a:solidFill>
                    <a:srgbClr val="FFFFFF">
                      <a:alpha val="0"/>
                    </a:srgbClr>
                  </a:solidFill>
                </a:ln>
                <a:solidFill>
                  <a:schemeClr val="accent1"/>
                </a:solidFill>
                <a:latin typeface="Segoe UI"/>
              </a:rPr>
              <a:t>Azure Rights Management</a:t>
            </a:r>
          </a:p>
        </p:txBody>
      </p:sp>
      <p:cxnSp>
        <p:nvCxnSpPr>
          <p:cNvPr id="430" name="Straight Connector 429"/>
          <p:cNvCxnSpPr/>
          <p:nvPr/>
        </p:nvCxnSpPr>
        <p:spPr>
          <a:xfrm>
            <a:off x="8098045" y="3132616"/>
            <a:ext cx="2795" cy="1358896"/>
          </a:xfrm>
          <a:prstGeom prst="line">
            <a:avLst/>
          </a:prstGeom>
          <a:ln w="28575" cap="flat">
            <a:solidFill>
              <a:srgbClr val="002060"/>
            </a:solidFill>
            <a:prstDash val="solid"/>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32" name="AutoShape 13"/>
          <p:cNvSpPr>
            <a:spLocks noChangeAspect="1" noChangeArrowheads="1" noTextEdit="1"/>
          </p:cNvSpPr>
          <p:nvPr/>
        </p:nvSpPr>
        <p:spPr bwMode="auto">
          <a:xfrm>
            <a:off x="7969575" y="3860015"/>
            <a:ext cx="257430" cy="25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dirty="0">
              <a:solidFill>
                <a:srgbClr val="FFFFFF"/>
              </a:solidFill>
              <a:latin typeface="Segoe UI"/>
            </a:endParaRPr>
          </a:p>
        </p:txBody>
      </p:sp>
      <p:sp>
        <p:nvSpPr>
          <p:cNvPr id="237" name="Rectangle 236"/>
          <p:cNvSpPr/>
          <p:nvPr/>
        </p:nvSpPr>
        <p:spPr>
          <a:xfrm>
            <a:off x="7094084" y="2038452"/>
            <a:ext cx="797444" cy="180819"/>
          </a:xfrm>
          <a:prstGeom prst="rect">
            <a:avLst/>
          </a:prstGeom>
        </p:spPr>
        <p:txBody>
          <a:bodyPr wrap="square" lIns="0" tIns="0" rIns="0" bIns="0" anchor="b">
            <a:spAutoFit/>
          </a:bodyPr>
          <a:lstStyle/>
          <a:p>
            <a:pPr defTabSz="1095507">
              <a:defRPr/>
            </a:pPr>
            <a:r>
              <a:rPr lang="en-US" sz="1175" b="1" kern="0" dirty="0">
                <a:ln>
                  <a:solidFill>
                    <a:srgbClr val="FFFFFF">
                      <a:alpha val="0"/>
                    </a:srgbClr>
                  </a:solidFill>
                </a:ln>
                <a:solidFill>
                  <a:schemeClr val="accent1"/>
                </a:solidFill>
                <a:latin typeface="Segoe UI"/>
              </a:rPr>
              <a:t>Azure AD </a:t>
            </a:r>
          </a:p>
        </p:txBody>
      </p:sp>
      <p:grpSp>
        <p:nvGrpSpPr>
          <p:cNvPr id="28" name="Group 27"/>
          <p:cNvGrpSpPr/>
          <p:nvPr/>
        </p:nvGrpSpPr>
        <p:grpSpPr>
          <a:xfrm>
            <a:off x="6943888" y="5735619"/>
            <a:ext cx="416918" cy="416474"/>
            <a:chOff x="5866850" y="4712408"/>
            <a:chExt cx="417086" cy="416642"/>
          </a:xfrm>
        </p:grpSpPr>
        <p:sp>
          <p:nvSpPr>
            <p:cNvPr id="192" name="Oval 191"/>
            <p:cNvSpPr/>
            <p:nvPr/>
          </p:nvSpPr>
          <p:spPr bwMode="auto">
            <a:xfrm>
              <a:off x="5866850" y="4712408"/>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grpSp>
          <p:nvGrpSpPr>
            <p:cNvPr id="204" name="Group 4"/>
            <p:cNvGrpSpPr>
              <a:grpSpLocks noChangeAspect="1"/>
            </p:cNvGrpSpPr>
            <p:nvPr/>
          </p:nvGrpSpPr>
          <p:grpSpPr bwMode="auto">
            <a:xfrm>
              <a:off x="5954256" y="4826102"/>
              <a:ext cx="230862" cy="184982"/>
              <a:chOff x="3989" y="3392"/>
              <a:chExt cx="343" cy="295"/>
            </a:xfrm>
          </p:grpSpPr>
          <p:sp>
            <p:nvSpPr>
              <p:cNvPr id="205" name="Freeform 5"/>
              <p:cNvSpPr>
                <a:spLocks/>
              </p:cNvSpPr>
              <p:nvPr/>
            </p:nvSpPr>
            <p:spPr bwMode="auto">
              <a:xfrm>
                <a:off x="3989" y="3392"/>
                <a:ext cx="333" cy="295"/>
              </a:xfrm>
              <a:custGeom>
                <a:avLst/>
                <a:gdLst>
                  <a:gd name="T0" fmla="*/ 380 w 380"/>
                  <a:gd name="T1" fmla="*/ 79 h 287"/>
                  <a:gd name="T2" fmla="*/ 380 w 380"/>
                  <a:gd name="T3" fmla="*/ 48 h 287"/>
                  <a:gd name="T4" fmla="*/ 368 w 380"/>
                  <a:gd name="T5" fmla="*/ 38 h 287"/>
                  <a:gd name="T6" fmla="*/ 359 w 380"/>
                  <a:gd name="T7" fmla="*/ 20 h 287"/>
                  <a:gd name="T8" fmla="*/ 359 w 380"/>
                  <a:gd name="T9" fmla="*/ 17 h 287"/>
                  <a:gd name="T10" fmla="*/ 342 w 380"/>
                  <a:gd name="T11" fmla="*/ 0 h 287"/>
                  <a:gd name="T12" fmla="*/ 203 w 380"/>
                  <a:gd name="T13" fmla="*/ 0 h 287"/>
                  <a:gd name="T14" fmla="*/ 186 w 380"/>
                  <a:gd name="T15" fmla="*/ 17 h 287"/>
                  <a:gd name="T16" fmla="*/ 186 w 380"/>
                  <a:gd name="T17" fmla="*/ 20 h 287"/>
                  <a:gd name="T18" fmla="*/ 170 w 380"/>
                  <a:gd name="T19" fmla="*/ 38 h 287"/>
                  <a:gd name="T20" fmla="*/ 16 w 380"/>
                  <a:gd name="T21" fmla="*/ 38 h 287"/>
                  <a:gd name="T22" fmla="*/ 0 w 380"/>
                  <a:gd name="T23" fmla="*/ 55 h 287"/>
                  <a:gd name="T24" fmla="*/ 0 w 380"/>
                  <a:gd name="T25" fmla="*/ 269 h 287"/>
                  <a:gd name="T26" fmla="*/ 14 w 380"/>
                  <a:gd name="T27" fmla="*/ 287 h 287"/>
                  <a:gd name="T28" fmla="*/ 40 w 380"/>
                  <a:gd name="T29"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0" h="287">
                    <a:moveTo>
                      <a:pt x="380" y="79"/>
                    </a:moveTo>
                    <a:cubicBezTo>
                      <a:pt x="380" y="79"/>
                      <a:pt x="380" y="60"/>
                      <a:pt x="380" y="48"/>
                    </a:cubicBezTo>
                    <a:cubicBezTo>
                      <a:pt x="380" y="36"/>
                      <a:pt x="368" y="38"/>
                      <a:pt x="368" y="38"/>
                    </a:cubicBezTo>
                    <a:cubicBezTo>
                      <a:pt x="363" y="38"/>
                      <a:pt x="359" y="30"/>
                      <a:pt x="359" y="20"/>
                    </a:cubicBezTo>
                    <a:cubicBezTo>
                      <a:pt x="359" y="17"/>
                      <a:pt x="359" y="17"/>
                      <a:pt x="359" y="17"/>
                    </a:cubicBezTo>
                    <a:cubicBezTo>
                      <a:pt x="359" y="8"/>
                      <a:pt x="351" y="0"/>
                      <a:pt x="342" y="0"/>
                    </a:cubicBezTo>
                    <a:cubicBezTo>
                      <a:pt x="203" y="0"/>
                      <a:pt x="203" y="0"/>
                      <a:pt x="203" y="0"/>
                    </a:cubicBezTo>
                    <a:cubicBezTo>
                      <a:pt x="194" y="0"/>
                      <a:pt x="186" y="8"/>
                      <a:pt x="186" y="17"/>
                    </a:cubicBezTo>
                    <a:cubicBezTo>
                      <a:pt x="186" y="20"/>
                      <a:pt x="186" y="20"/>
                      <a:pt x="186" y="20"/>
                    </a:cubicBezTo>
                    <a:cubicBezTo>
                      <a:pt x="186" y="30"/>
                      <a:pt x="179" y="38"/>
                      <a:pt x="170" y="38"/>
                    </a:cubicBezTo>
                    <a:cubicBezTo>
                      <a:pt x="16" y="38"/>
                      <a:pt x="16" y="38"/>
                      <a:pt x="16" y="38"/>
                    </a:cubicBezTo>
                    <a:cubicBezTo>
                      <a:pt x="7" y="38"/>
                      <a:pt x="0" y="46"/>
                      <a:pt x="0" y="55"/>
                    </a:cubicBezTo>
                    <a:cubicBezTo>
                      <a:pt x="0" y="269"/>
                      <a:pt x="0" y="269"/>
                      <a:pt x="0" y="269"/>
                    </a:cubicBezTo>
                    <a:cubicBezTo>
                      <a:pt x="0" y="278"/>
                      <a:pt x="6" y="286"/>
                      <a:pt x="14" y="287"/>
                    </a:cubicBezTo>
                    <a:cubicBezTo>
                      <a:pt x="40" y="287"/>
                      <a:pt x="40" y="287"/>
                      <a:pt x="40" y="287"/>
                    </a:cubicBezTo>
                  </a:path>
                </a:pathLst>
              </a:custGeom>
              <a:solidFill>
                <a:srgbClr val="F794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206" name="Freeform 6"/>
              <p:cNvSpPr>
                <a:spLocks/>
              </p:cNvSpPr>
              <p:nvPr/>
            </p:nvSpPr>
            <p:spPr bwMode="auto">
              <a:xfrm>
                <a:off x="4321" y="3454"/>
                <a:ext cx="1"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1" y="0"/>
                      <a:pt x="1" y="0"/>
                      <a:pt x="1" y="0"/>
                    </a:cubicBezTo>
                    <a:cubicBezTo>
                      <a:pt x="1" y="0"/>
                      <a:pt x="1" y="0"/>
                      <a:pt x="1" y="0"/>
                    </a:cubicBezTo>
                    <a:close/>
                  </a:path>
                </a:pathLst>
              </a:custGeom>
              <a:solidFill>
                <a:srgbClr val="F47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207" name="Freeform 7"/>
              <p:cNvSpPr>
                <a:spLocks/>
              </p:cNvSpPr>
              <p:nvPr/>
            </p:nvSpPr>
            <p:spPr bwMode="auto">
              <a:xfrm>
                <a:off x="3989" y="3392"/>
                <a:ext cx="333" cy="62"/>
              </a:xfrm>
              <a:custGeom>
                <a:avLst/>
                <a:gdLst>
                  <a:gd name="T0" fmla="*/ 368 w 380"/>
                  <a:gd name="T1" fmla="*/ 38 h 60"/>
                  <a:gd name="T2" fmla="*/ 380 w 380"/>
                  <a:gd name="T3" fmla="*/ 48 h 60"/>
                  <a:gd name="T4" fmla="*/ 380 w 380"/>
                  <a:gd name="T5" fmla="*/ 60 h 60"/>
                  <a:gd name="T6" fmla="*/ 379 w 380"/>
                  <a:gd name="T7" fmla="*/ 60 h 60"/>
                  <a:gd name="T8" fmla="*/ 40 w 380"/>
                  <a:gd name="T9" fmla="*/ 60 h 60"/>
                  <a:gd name="T10" fmla="*/ 40 w 380"/>
                  <a:gd name="T11" fmla="*/ 60 h 60"/>
                  <a:gd name="T12" fmla="*/ 0 w 380"/>
                  <a:gd name="T13" fmla="*/ 60 h 60"/>
                  <a:gd name="T14" fmla="*/ 0 w 380"/>
                  <a:gd name="T15" fmla="*/ 55 h 60"/>
                  <a:gd name="T16" fmla="*/ 16 w 380"/>
                  <a:gd name="T17" fmla="*/ 38 h 60"/>
                  <a:gd name="T18" fmla="*/ 170 w 380"/>
                  <a:gd name="T19" fmla="*/ 38 h 60"/>
                  <a:gd name="T20" fmla="*/ 186 w 380"/>
                  <a:gd name="T21" fmla="*/ 20 h 60"/>
                  <a:gd name="T22" fmla="*/ 186 w 380"/>
                  <a:gd name="T23" fmla="*/ 17 h 60"/>
                  <a:gd name="T24" fmla="*/ 203 w 380"/>
                  <a:gd name="T25" fmla="*/ 0 h 60"/>
                  <a:gd name="T26" fmla="*/ 342 w 380"/>
                  <a:gd name="T27" fmla="*/ 0 h 60"/>
                  <a:gd name="T28" fmla="*/ 359 w 380"/>
                  <a:gd name="T29" fmla="*/ 17 h 60"/>
                  <a:gd name="T30" fmla="*/ 359 w 380"/>
                  <a:gd name="T31" fmla="*/ 20 h 60"/>
                  <a:gd name="T32" fmla="*/ 368 w 380"/>
                  <a:gd name="T33" fmla="*/ 3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0" h="60">
                    <a:moveTo>
                      <a:pt x="368" y="38"/>
                    </a:moveTo>
                    <a:cubicBezTo>
                      <a:pt x="368" y="38"/>
                      <a:pt x="380" y="36"/>
                      <a:pt x="380" y="48"/>
                    </a:cubicBezTo>
                    <a:cubicBezTo>
                      <a:pt x="380" y="51"/>
                      <a:pt x="380" y="55"/>
                      <a:pt x="380" y="60"/>
                    </a:cubicBezTo>
                    <a:cubicBezTo>
                      <a:pt x="379" y="60"/>
                      <a:pt x="379" y="60"/>
                      <a:pt x="379" y="60"/>
                    </a:cubicBezTo>
                    <a:cubicBezTo>
                      <a:pt x="40" y="60"/>
                      <a:pt x="40" y="60"/>
                      <a:pt x="40" y="60"/>
                    </a:cubicBezTo>
                    <a:cubicBezTo>
                      <a:pt x="40" y="60"/>
                      <a:pt x="40" y="60"/>
                      <a:pt x="40" y="60"/>
                    </a:cubicBezTo>
                    <a:cubicBezTo>
                      <a:pt x="0" y="60"/>
                      <a:pt x="0" y="60"/>
                      <a:pt x="0" y="60"/>
                    </a:cubicBezTo>
                    <a:cubicBezTo>
                      <a:pt x="0" y="58"/>
                      <a:pt x="0" y="57"/>
                      <a:pt x="0" y="55"/>
                    </a:cubicBezTo>
                    <a:cubicBezTo>
                      <a:pt x="0" y="46"/>
                      <a:pt x="7" y="38"/>
                      <a:pt x="16" y="38"/>
                    </a:cubicBezTo>
                    <a:cubicBezTo>
                      <a:pt x="16" y="38"/>
                      <a:pt x="16" y="38"/>
                      <a:pt x="170" y="38"/>
                    </a:cubicBezTo>
                    <a:cubicBezTo>
                      <a:pt x="179" y="38"/>
                      <a:pt x="186" y="30"/>
                      <a:pt x="186" y="20"/>
                    </a:cubicBezTo>
                    <a:cubicBezTo>
                      <a:pt x="186" y="20"/>
                      <a:pt x="186" y="20"/>
                      <a:pt x="186" y="17"/>
                    </a:cubicBezTo>
                    <a:cubicBezTo>
                      <a:pt x="186" y="8"/>
                      <a:pt x="194" y="0"/>
                      <a:pt x="203" y="0"/>
                    </a:cubicBezTo>
                    <a:cubicBezTo>
                      <a:pt x="203" y="0"/>
                      <a:pt x="203" y="0"/>
                      <a:pt x="342" y="0"/>
                    </a:cubicBezTo>
                    <a:cubicBezTo>
                      <a:pt x="351" y="0"/>
                      <a:pt x="359" y="8"/>
                      <a:pt x="359" y="17"/>
                    </a:cubicBezTo>
                    <a:cubicBezTo>
                      <a:pt x="359" y="17"/>
                      <a:pt x="359" y="17"/>
                      <a:pt x="359" y="20"/>
                    </a:cubicBezTo>
                    <a:cubicBezTo>
                      <a:pt x="359" y="30"/>
                      <a:pt x="363" y="38"/>
                      <a:pt x="368" y="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209" name="Freeform 8"/>
              <p:cNvSpPr>
                <a:spLocks/>
              </p:cNvSpPr>
              <p:nvPr/>
            </p:nvSpPr>
            <p:spPr bwMode="auto">
              <a:xfrm>
                <a:off x="4013" y="3454"/>
                <a:ext cx="319" cy="233"/>
              </a:xfrm>
              <a:custGeom>
                <a:avLst/>
                <a:gdLst>
                  <a:gd name="T0" fmla="*/ 12 w 363"/>
                  <a:gd name="T1" fmla="*/ 227 h 227"/>
                  <a:gd name="T2" fmla="*/ 0 w 363"/>
                  <a:gd name="T3" fmla="*/ 215 h 227"/>
                  <a:gd name="T4" fmla="*/ 0 w 363"/>
                  <a:gd name="T5" fmla="*/ 12 h 227"/>
                  <a:gd name="T6" fmla="*/ 12 w 363"/>
                  <a:gd name="T7" fmla="*/ 0 h 227"/>
                  <a:gd name="T8" fmla="*/ 12 w 363"/>
                  <a:gd name="T9" fmla="*/ 0 h 227"/>
                  <a:gd name="T10" fmla="*/ 351 w 363"/>
                  <a:gd name="T11" fmla="*/ 0 h 227"/>
                  <a:gd name="T12" fmla="*/ 352 w 363"/>
                  <a:gd name="T13" fmla="*/ 0 h 227"/>
                  <a:gd name="T14" fmla="*/ 363 w 363"/>
                  <a:gd name="T15" fmla="*/ 12 h 227"/>
                  <a:gd name="T16" fmla="*/ 363 w 363"/>
                  <a:gd name="T17" fmla="*/ 215 h 227"/>
                  <a:gd name="T18" fmla="*/ 351 w 363"/>
                  <a:gd name="T19" fmla="*/ 227 h 227"/>
                  <a:gd name="T20" fmla="*/ 335 w 363"/>
                  <a:gd name="T21" fmla="*/ 227 h 227"/>
                  <a:gd name="T22" fmla="*/ 35 w 363"/>
                  <a:gd name="T23" fmla="*/ 227 h 227"/>
                  <a:gd name="T24" fmla="*/ 12 w 363"/>
                  <a:gd name="T2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227">
                    <a:moveTo>
                      <a:pt x="12" y="227"/>
                    </a:moveTo>
                    <a:cubicBezTo>
                      <a:pt x="6" y="227"/>
                      <a:pt x="0" y="222"/>
                      <a:pt x="0" y="215"/>
                    </a:cubicBezTo>
                    <a:cubicBezTo>
                      <a:pt x="0" y="12"/>
                      <a:pt x="0" y="12"/>
                      <a:pt x="0" y="12"/>
                    </a:cubicBezTo>
                    <a:cubicBezTo>
                      <a:pt x="0" y="5"/>
                      <a:pt x="6" y="0"/>
                      <a:pt x="12" y="0"/>
                    </a:cubicBezTo>
                    <a:cubicBezTo>
                      <a:pt x="12" y="0"/>
                      <a:pt x="12" y="0"/>
                      <a:pt x="12" y="0"/>
                    </a:cubicBezTo>
                    <a:cubicBezTo>
                      <a:pt x="351" y="0"/>
                      <a:pt x="351" y="0"/>
                      <a:pt x="351" y="0"/>
                    </a:cubicBezTo>
                    <a:cubicBezTo>
                      <a:pt x="351" y="0"/>
                      <a:pt x="352" y="0"/>
                      <a:pt x="352" y="0"/>
                    </a:cubicBezTo>
                    <a:cubicBezTo>
                      <a:pt x="358" y="0"/>
                      <a:pt x="363" y="5"/>
                      <a:pt x="363" y="12"/>
                    </a:cubicBezTo>
                    <a:cubicBezTo>
                      <a:pt x="363" y="215"/>
                      <a:pt x="363" y="215"/>
                      <a:pt x="363" y="215"/>
                    </a:cubicBezTo>
                    <a:cubicBezTo>
                      <a:pt x="363" y="222"/>
                      <a:pt x="357" y="227"/>
                      <a:pt x="351" y="227"/>
                    </a:cubicBezTo>
                    <a:cubicBezTo>
                      <a:pt x="335" y="227"/>
                      <a:pt x="335" y="227"/>
                      <a:pt x="335" y="227"/>
                    </a:cubicBezTo>
                    <a:cubicBezTo>
                      <a:pt x="164" y="227"/>
                      <a:pt x="78" y="227"/>
                      <a:pt x="35" y="227"/>
                    </a:cubicBezTo>
                    <a:cubicBezTo>
                      <a:pt x="26" y="227"/>
                      <a:pt x="18" y="227"/>
                      <a:pt x="12" y="22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210" name="Freeform 9"/>
              <p:cNvSpPr>
                <a:spLocks/>
              </p:cNvSpPr>
              <p:nvPr/>
            </p:nvSpPr>
            <p:spPr bwMode="auto">
              <a:xfrm>
                <a:off x="3989" y="3454"/>
                <a:ext cx="35" cy="233"/>
              </a:xfrm>
              <a:custGeom>
                <a:avLst/>
                <a:gdLst>
                  <a:gd name="T0" fmla="*/ 40 w 40"/>
                  <a:gd name="T1" fmla="*/ 0 h 227"/>
                  <a:gd name="T2" fmla="*/ 28 w 40"/>
                  <a:gd name="T3" fmla="*/ 12 h 227"/>
                  <a:gd name="T4" fmla="*/ 28 w 40"/>
                  <a:gd name="T5" fmla="*/ 215 h 227"/>
                  <a:gd name="T6" fmla="*/ 40 w 40"/>
                  <a:gd name="T7" fmla="*/ 227 h 227"/>
                  <a:gd name="T8" fmla="*/ 40 w 40"/>
                  <a:gd name="T9" fmla="*/ 227 h 227"/>
                  <a:gd name="T10" fmla="*/ 40 w 40"/>
                  <a:gd name="T11" fmla="*/ 227 h 227"/>
                  <a:gd name="T12" fmla="*/ 14 w 40"/>
                  <a:gd name="T13" fmla="*/ 227 h 227"/>
                  <a:gd name="T14" fmla="*/ 0 w 40"/>
                  <a:gd name="T15" fmla="*/ 209 h 227"/>
                  <a:gd name="T16" fmla="*/ 0 w 40"/>
                  <a:gd name="T17" fmla="*/ 0 h 227"/>
                  <a:gd name="T18" fmla="*/ 40 w 40"/>
                  <a:gd name="T1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27">
                    <a:moveTo>
                      <a:pt x="40" y="0"/>
                    </a:moveTo>
                    <a:cubicBezTo>
                      <a:pt x="34" y="0"/>
                      <a:pt x="28" y="5"/>
                      <a:pt x="28" y="12"/>
                    </a:cubicBezTo>
                    <a:cubicBezTo>
                      <a:pt x="28" y="215"/>
                      <a:pt x="28" y="215"/>
                      <a:pt x="28" y="215"/>
                    </a:cubicBezTo>
                    <a:cubicBezTo>
                      <a:pt x="28" y="222"/>
                      <a:pt x="34" y="227"/>
                      <a:pt x="40" y="227"/>
                    </a:cubicBezTo>
                    <a:cubicBezTo>
                      <a:pt x="40" y="227"/>
                      <a:pt x="40" y="227"/>
                      <a:pt x="40" y="227"/>
                    </a:cubicBezTo>
                    <a:cubicBezTo>
                      <a:pt x="40" y="227"/>
                      <a:pt x="40" y="227"/>
                      <a:pt x="40" y="227"/>
                    </a:cubicBezTo>
                    <a:cubicBezTo>
                      <a:pt x="14" y="227"/>
                      <a:pt x="14" y="227"/>
                      <a:pt x="14" y="227"/>
                    </a:cubicBezTo>
                    <a:cubicBezTo>
                      <a:pt x="6" y="226"/>
                      <a:pt x="0" y="218"/>
                      <a:pt x="0" y="209"/>
                    </a:cubicBezTo>
                    <a:cubicBezTo>
                      <a:pt x="0" y="209"/>
                      <a:pt x="0" y="209"/>
                      <a:pt x="0" y="0"/>
                    </a:cubicBezTo>
                    <a:lnTo>
                      <a:pt x="4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grpSp>
      </p:grpSp>
      <p:sp>
        <p:nvSpPr>
          <p:cNvPr id="429" name="Rectangle 428"/>
          <p:cNvSpPr/>
          <p:nvPr/>
        </p:nvSpPr>
        <p:spPr>
          <a:xfrm>
            <a:off x="8365936" y="867875"/>
            <a:ext cx="797444" cy="180819"/>
          </a:xfrm>
          <a:prstGeom prst="rect">
            <a:avLst/>
          </a:prstGeom>
        </p:spPr>
        <p:txBody>
          <a:bodyPr wrap="square" lIns="0" tIns="0" rIns="0" bIns="0" anchor="b">
            <a:spAutoFit/>
          </a:bodyPr>
          <a:lstStyle/>
          <a:p>
            <a:pPr defTabSz="1095507">
              <a:defRPr/>
            </a:pPr>
            <a:r>
              <a:rPr lang="en-US" sz="1175" kern="0" dirty="0">
                <a:ln>
                  <a:solidFill>
                    <a:srgbClr val="FFFFFF">
                      <a:alpha val="0"/>
                    </a:srgbClr>
                  </a:solidFill>
                </a:ln>
                <a:solidFill>
                  <a:schemeClr val="accent1"/>
                </a:solidFill>
                <a:latin typeface="Segoe UI"/>
              </a:rPr>
              <a:t>optional </a:t>
            </a:r>
          </a:p>
        </p:txBody>
      </p:sp>
      <p:sp>
        <p:nvSpPr>
          <p:cNvPr id="437" name="Rectangle 436"/>
          <p:cNvSpPr/>
          <p:nvPr/>
        </p:nvSpPr>
        <p:spPr>
          <a:xfrm>
            <a:off x="6129934" y="2607306"/>
            <a:ext cx="2476623" cy="259732"/>
          </a:xfrm>
          <a:prstGeom prst="rect">
            <a:avLst/>
          </a:prstGeom>
        </p:spPr>
        <p:txBody>
          <a:bodyPr wrap="square">
            <a:spAutoFit/>
          </a:bodyPr>
          <a:lstStyle/>
          <a:p>
            <a:pPr defTabSz="913863">
              <a:defRPr/>
            </a:pPr>
            <a:r>
              <a:rPr lang="en-US" sz="1100" i="1" kern="0" spc="-30" dirty="0">
                <a:solidFill>
                  <a:schemeClr val="accent1"/>
                </a:solidFill>
                <a:latin typeface="Segoe UI"/>
              </a:rPr>
              <a:t>Authentication &amp; collaboration</a:t>
            </a:r>
          </a:p>
        </p:txBody>
      </p:sp>
      <p:sp>
        <p:nvSpPr>
          <p:cNvPr id="473" name="Rectangle 472"/>
          <p:cNvSpPr/>
          <p:nvPr/>
        </p:nvSpPr>
        <p:spPr>
          <a:xfrm>
            <a:off x="5482323" y="3555786"/>
            <a:ext cx="1177036" cy="280605"/>
          </a:xfrm>
          <a:prstGeom prst="rect">
            <a:avLst/>
          </a:prstGeom>
        </p:spPr>
        <p:txBody>
          <a:bodyPr wrap="square" lIns="0" rIns="0">
            <a:spAutoFit/>
          </a:bodyPr>
          <a:lstStyle/>
          <a:p>
            <a:pPr algn="ctr" defTabSz="913863">
              <a:defRPr/>
            </a:pPr>
            <a:r>
              <a:rPr lang="en-US" sz="1200" kern="0" spc="-30" dirty="0">
                <a:solidFill>
                  <a:schemeClr val="bg1"/>
                </a:solidFill>
                <a:latin typeface="Segoe UI"/>
              </a:rPr>
              <a:t>RMS connector</a:t>
            </a:r>
            <a:endParaRPr lang="en-US" sz="1200" kern="0" dirty="0">
              <a:solidFill>
                <a:schemeClr val="bg1"/>
              </a:solidFill>
              <a:latin typeface="Segoe UI"/>
            </a:endParaRPr>
          </a:p>
        </p:txBody>
      </p:sp>
      <p:cxnSp>
        <p:nvCxnSpPr>
          <p:cNvPr id="498" name="Straight Connector 497"/>
          <p:cNvCxnSpPr/>
          <p:nvPr/>
        </p:nvCxnSpPr>
        <p:spPr>
          <a:xfrm flipH="1">
            <a:off x="9407380" y="3141773"/>
            <a:ext cx="4797" cy="1345361"/>
          </a:xfrm>
          <a:prstGeom prst="line">
            <a:avLst/>
          </a:prstGeom>
          <a:ln w="28575" cap="flat">
            <a:solidFill>
              <a:srgbClr val="002060"/>
            </a:solidFill>
            <a:prstDash val="sysDot"/>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9" name="TextBox 498"/>
          <p:cNvSpPr txBox="1"/>
          <p:nvPr/>
        </p:nvSpPr>
        <p:spPr>
          <a:xfrm>
            <a:off x="9378966" y="3267201"/>
            <a:ext cx="1439064" cy="1044316"/>
          </a:xfrm>
          <a:prstGeom prst="rect">
            <a:avLst/>
          </a:prstGeom>
          <a:noFill/>
        </p:spPr>
        <p:txBody>
          <a:bodyPr wrap="square" lIns="179213" tIns="143370" rIns="179213" bIns="143370" rtlCol="0">
            <a:spAutoFit/>
          </a:bodyPr>
          <a:lstStyle/>
          <a:p>
            <a:pPr defTabSz="914038">
              <a:lnSpc>
                <a:spcPct val="90000"/>
              </a:lnSpc>
              <a:spcAft>
                <a:spcPts val="588"/>
              </a:spcAft>
            </a:pPr>
            <a:r>
              <a:rPr lang="en-US" sz="1200" kern="0" dirty="0">
                <a:solidFill>
                  <a:schemeClr val="bg1"/>
                </a:solidFill>
              </a:rPr>
              <a:t>Authorization requests via </a:t>
            </a:r>
            <a:br>
              <a:rPr lang="en-US" sz="1200" kern="0" dirty="0">
                <a:solidFill>
                  <a:schemeClr val="bg1"/>
                </a:solidFill>
              </a:rPr>
            </a:br>
            <a:r>
              <a:rPr lang="en-US" sz="1200" kern="0" dirty="0">
                <a:solidFill>
                  <a:schemeClr val="bg1"/>
                </a:solidFill>
              </a:rPr>
              <a:t>federation</a:t>
            </a:r>
          </a:p>
          <a:p>
            <a:pPr defTabSz="914038">
              <a:lnSpc>
                <a:spcPct val="90000"/>
              </a:lnSpc>
              <a:spcAft>
                <a:spcPts val="588"/>
              </a:spcAft>
            </a:pPr>
            <a:r>
              <a:rPr lang="en-US" sz="1200" kern="0" dirty="0">
                <a:solidFill>
                  <a:schemeClr val="bg1"/>
                </a:solidFill>
              </a:rPr>
              <a:t>(optional)</a:t>
            </a:r>
          </a:p>
        </p:txBody>
      </p:sp>
      <p:sp>
        <p:nvSpPr>
          <p:cNvPr id="6" name="Content Placeholder 5"/>
          <p:cNvSpPr>
            <a:spLocks noGrp="1"/>
          </p:cNvSpPr>
          <p:nvPr>
            <p:ph type="body" sz="quarter" idx="4294967295"/>
          </p:nvPr>
        </p:nvSpPr>
        <p:spPr>
          <a:xfrm>
            <a:off x="816567" y="2183314"/>
            <a:ext cx="3567265" cy="4165243"/>
          </a:xfrm>
        </p:spPr>
        <p:txBody>
          <a:bodyPr/>
          <a:lstStyle/>
          <a:p>
            <a:pPr marL="0" indent="0">
              <a:lnSpc>
                <a:spcPts val="2559"/>
              </a:lnSpc>
              <a:spcBef>
                <a:spcPts val="1960"/>
              </a:spcBef>
              <a:buNone/>
            </a:pPr>
            <a:r>
              <a:rPr lang="en-US" sz="1999" dirty="0">
                <a:solidFill>
                  <a:schemeClr val="tx1"/>
                </a:solidFill>
              </a:rPr>
              <a:t>Data protection for organizations at different stages of cloud adoption</a:t>
            </a:r>
          </a:p>
          <a:p>
            <a:pPr marL="0" indent="0">
              <a:lnSpc>
                <a:spcPts val="2559"/>
              </a:lnSpc>
              <a:spcBef>
                <a:spcPts val="1960"/>
              </a:spcBef>
              <a:buNone/>
            </a:pPr>
            <a:r>
              <a:rPr lang="en-US" sz="1999" dirty="0">
                <a:solidFill>
                  <a:schemeClr val="tx1"/>
                </a:solidFill>
              </a:rPr>
              <a:t>Ensures security because </a:t>
            </a:r>
            <a:br>
              <a:rPr lang="en-US" sz="1999" dirty="0">
                <a:solidFill>
                  <a:schemeClr val="tx1"/>
                </a:solidFill>
              </a:rPr>
            </a:br>
            <a:r>
              <a:rPr lang="en-US" sz="1999" dirty="0">
                <a:solidFill>
                  <a:schemeClr val="tx1"/>
                </a:solidFill>
              </a:rPr>
              <a:t>sensitive data is never </a:t>
            </a:r>
            <a:br>
              <a:rPr lang="en-US" sz="1999" dirty="0">
                <a:solidFill>
                  <a:schemeClr val="tx1"/>
                </a:solidFill>
              </a:rPr>
            </a:br>
            <a:r>
              <a:rPr lang="en-US" sz="1999" dirty="0">
                <a:solidFill>
                  <a:schemeClr val="tx1"/>
                </a:solidFill>
              </a:rPr>
              <a:t>sent to the RMS server </a:t>
            </a:r>
          </a:p>
          <a:p>
            <a:pPr marL="0" indent="0">
              <a:lnSpc>
                <a:spcPts val="2559"/>
              </a:lnSpc>
              <a:spcBef>
                <a:spcPts val="1960"/>
              </a:spcBef>
              <a:buNone/>
            </a:pPr>
            <a:r>
              <a:rPr lang="en-US" sz="1999" dirty="0">
                <a:solidFill>
                  <a:schemeClr val="tx1"/>
                </a:solidFill>
              </a:rPr>
              <a:t>Integration with on-premises assets with minimal effort</a:t>
            </a:r>
          </a:p>
          <a:p>
            <a:pPr marL="0" indent="0">
              <a:lnSpc>
                <a:spcPts val="2559"/>
              </a:lnSpc>
              <a:spcBef>
                <a:spcPts val="1960"/>
              </a:spcBef>
              <a:buNone/>
            </a:pPr>
            <a:r>
              <a:rPr lang="en-US" sz="1999" dirty="0"/>
              <a:t>Hold your key on premises</a:t>
            </a:r>
          </a:p>
          <a:p>
            <a:pPr marL="0" indent="0">
              <a:lnSpc>
                <a:spcPts val="2559"/>
              </a:lnSpc>
              <a:buNone/>
            </a:pPr>
            <a:endParaRPr lang="en-US" sz="1999" dirty="0"/>
          </a:p>
        </p:txBody>
      </p:sp>
      <p:sp>
        <p:nvSpPr>
          <p:cNvPr id="170" name="Rectangle 169"/>
          <p:cNvSpPr/>
          <p:nvPr/>
        </p:nvSpPr>
        <p:spPr>
          <a:xfrm>
            <a:off x="6788019" y="3565993"/>
            <a:ext cx="1177036" cy="280605"/>
          </a:xfrm>
          <a:prstGeom prst="rect">
            <a:avLst/>
          </a:prstGeom>
        </p:spPr>
        <p:txBody>
          <a:bodyPr wrap="square" lIns="0" rIns="0">
            <a:spAutoFit/>
          </a:bodyPr>
          <a:lstStyle/>
          <a:p>
            <a:pPr algn="ctr" defTabSz="913863">
              <a:defRPr/>
            </a:pPr>
            <a:r>
              <a:rPr lang="en-US" sz="1200" kern="0" spc="-30" dirty="0">
                <a:solidFill>
                  <a:schemeClr val="bg1"/>
                </a:solidFill>
                <a:latin typeface="Segoe UI"/>
              </a:rPr>
              <a:t>AAD Connect</a:t>
            </a:r>
            <a:endParaRPr lang="en-US" sz="1200" kern="0" dirty="0">
              <a:solidFill>
                <a:schemeClr val="bg1"/>
              </a:solidFill>
              <a:latin typeface="Segoe UI"/>
            </a:endParaRPr>
          </a:p>
        </p:txBody>
      </p:sp>
      <p:sp>
        <p:nvSpPr>
          <p:cNvPr id="464" name="Rectangle 463"/>
          <p:cNvSpPr/>
          <p:nvPr/>
        </p:nvSpPr>
        <p:spPr>
          <a:xfrm>
            <a:off x="10606116" y="2092159"/>
            <a:ext cx="1258396" cy="361637"/>
          </a:xfrm>
          <a:prstGeom prst="rect">
            <a:avLst/>
          </a:prstGeom>
          <a:ln>
            <a:noFill/>
          </a:ln>
        </p:spPr>
        <p:txBody>
          <a:bodyPr wrap="square" lIns="0" tIns="0" rIns="0" bIns="0" anchor="ctr">
            <a:spAutoFit/>
          </a:bodyPr>
          <a:lstStyle/>
          <a:p>
            <a:pPr defTabSz="1074660" fontAlgn="base">
              <a:spcBef>
                <a:spcPts val="1411"/>
              </a:spcBef>
              <a:spcAft>
                <a:spcPct val="0"/>
              </a:spcAft>
              <a:defRPr/>
            </a:pPr>
            <a:r>
              <a:rPr lang="en-US" sz="1175" b="1" kern="0" dirty="0">
                <a:ln>
                  <a:solidFill>
                    <a:srgbClr val="FFFFFF">
                      <a:alpha val="0"/>
                    </a:srgbClr>
                  </a:solidFill>
                </a:ln>
                <a:solidFill>
                  <a:schemeClr val="accent1"/>
                </a:solidFill>
                <a:latin typeface="Segoe UI"/>
              </a:rPr>
              <a:t>Azure Key Management</a:t>
            </a:r>
          </a:p>
        </p:txBody>
      </p:sp>
      <p:cxnSp>
        <p:nvCxnSpPr>
          <p:cNvPr id="169" name="Straight Connector 168"/>
          <p:cNvCxnSpPr/>
          <p:nvPr/>
        </p:nvCxnSpPr>
        <p:spPr>
          <a:xfrm>
            <a:off x="6155195" y="3083238"/>
            <a:ext cx="0" cy="470073"/>
          </a:xfrm>
          <a:prstGeom prst="line">
            <a:avLst/>
          </a:prstGeom>
          <a:ln w="28575" cap="flat">
            <a:solidFill>
              <a:srgbClr val="002060"/>
            </a:solidFill>
            <a:prstDash val="solid"/>
            <a:miter lim="8000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1" name="Group 150"/>
          <p:cNvGrpSpPr/>
          <p:nvPr/>
        </p:nvGrpSpPr>
        <p:grpSpPr>
          <a:xfrm>
            <a:off x="443719" y="2302114"/>
            <a:ext cx="283102" cy="283104"/>
            <a:chOff x="5372581" y="1617831"/>
            <a:chExt cx="498112" cy="498112"/>
          </a:xfrm>
          <a:solidFill>
            <a:schemeClr val="bg1"/>
          </a:solidFill>
        </p:grpSpPr>
        <p:sp>
          <p:nvSpPr>
            <p:cNvPr id="152" name="Oval 151"/>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153"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160" name="Group 159"/>
          <p:cNvGrpSpPr/>
          <p:nvPr/>
        </p:nvGrpSpPr>
        <p:grpSpPr>
          <a:xfrm>
            <a:off x="443719" y="3516063"/>
            <a:ext cx="283102" cy="283104"/>
            <a:chOff x="5372581" y="1617831"/>
            <a:chExt cx="498112" cy="498112"/>
          </a:xfrm>
          <a:solidFill>
            <a:schemeClr val="bg1"/>
          </a:solidFill>
        </p:grpSpPr>
        <p:sp>
          <p:nvSpPr>
            <p:cNvPr id="161" name="Oval 160"/>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162"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163" name="Group 162"/>
          <p:cNvGrpSpPr/>
          <p:nvPr/>
        </p:nvGrpSpPr>
        <p:grpSpPr>
          <a:xfrm>
            <a:off x="443719" y="4772858"/>
            <a:ext cx="283102" cy="283104"/>
            <a:chOff x="5372581" y="1617831"/>
            <a:chExt cx="498112" cy="498112"/>
          </a:xfrm>
          <a:solidFill>
            <a:schemeClr val="bg1"/>
          </a:solidFill>
        </p:grpSpPr>
        <p:sp>
          <p:nvSpPr>
            <p:cNvPr id="164" name="Oval 163"/>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165"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134" name="Group 4"/>
          <p:cNvGrpSpPr>
            <a:grpSpLocks noChangeAspect="1"/>
          </p:cNvGrpSpPr>
          <p:nvPr/>
        </p:nvGrpSpPr>
        <p:grpSpPr bwMode="auto">
          <a:xfrm>
            <a:off x="6219278" y="1716497"/>
            <a:ext cx="747885" cy="743170"/>
            <a:chOff x="-660" y="2959"/>
            <a:chExt cx="1586" cy="1576"/>
          </a:xfrm>
          <a:solidFill>
            <a:schemeClr val="accent1"/>
          </a:solidFill>
        </p:grpSpPr>
        <p:sp>
          <p:nvSpPr>
            <p:cNvPr id="135" name="Freeform 5"/>
            <p:cNvSpPr>
              <a:spLocks/>
            </p:cNvSpPr>
            <p:nvPr/>
          </p:nvSpPr>
          <p:spPr bwMode="auto">
            <a:xfrm>
              <a:off x="157" y="3550"/>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chemeClr val="accent1"/>
                </a:solidFill>
              </a:endParaRPr>
            </a:p>
          </p:txBody>
        </p:sp>
        <p:sp>
          <p:nvSpPr>
            <p:cNvPr id="136" name="Freeform 6"/>
            <p:cNvSpPr>
              <a:spLocks/>
            </p:cNvSpPr>
            <p:nvPr/>
          </p:nvSpPr>
          <p:spPr bwMode="auto">
            <a:xfrm>
              <a:off x="-185" y="3557"/>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chemeClr val="accent1"/>
                </a:solidFill>
              </a:endParaRPr>
            </a:p>
          </p:txBody>
        </p:sp>
        <p:sp>
          <p:nvSpPr>
            <p:cNvPr id="137" name="Freeform 7"/>
            <p:cNvSpPr>
              <a:spLocks noEditPoints="1"/>
            </p:cNvSpPr>
            <p:nvPr/>
          </p:nvSpPr>
          <p:spPr bwMode="auto">
            <a:xfrm>
              <a:off x="-660" y="2959"/>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38"/>
              <a:endParaRPr lang="en-US" sz="2352" kern="0">
                <a:solidFill>
                  <a:schemeClr val="accent1"/>
                </a:solidFill>
              </a:endParaRPr>
            </a:p>
          </p:txBody>
        </p:sp>
      </p:grpSp>
      <p:pic>
        <p:nvPicPr>
          <p:cNvPr id="138" name="Pictur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37912" y="1686619"/>
            <a:ext cx="323805" cy="341025"/>
          </a:xfrm>
          <a:prstGeom prst="rect">
            <a:avLst/>
          </a:prstGeom>
        </p:spPr>
      </p:pic>
      <p:grpSp>
        <p:nvGrpSpPr>
          <p:cNvPr id="141" name="Group 140"/>
          <p:cNvGrpSpPr/>
          <p:nvPr/>
        </p:nvGrpSpPr>
        <p:grpSpPr>
          <a:xfrm>
            <a:off x="7886633" y="3496202"/>
            <a:ext cx="416918" cy="416474"/>
            <a:chOff x="3265234" y="4379688"/>
            <a:chExt cx="623934" cy="623270"/>
          </a:xfrm>
        </p:grpSpPr>
        <p:sp>
          <p:nvSpPr>
            <p:cNvPr id="142" name="Oval 141"/>
            <p:cNvSpPr/>
            <p:nvPr/>
          </p:nvSpPr>
          <p:spPr bwMode="auto">
            <a:xfrm>
              <a:off x="3265234" y="4379688"/>
              <a:ext cx="623934" cy="623270"/>
            </a:xfrm>
            <a:prstGeom prst="ellipse">
              <a:avLst/>
            </a:prstGeom>
            <a:solidFill>
              <a:schemeClr val="accent1"/>
            </a:solidFill>
            <a:ln w="28575">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sp>
          <p:nvSpPr>
            <p:cNvPr id="145" name="Freeform 31"/>
            <p:cNvSpPr>
              <a:spLocks noEditPoints="1"/>
            </p:cNvSpPr>
            <p:nvPr/>
          </p:nvSpPr>
          <p:spPr bwMode="auto">
            <a:xfrm rot="900000">
              <a:off x="3378091" y="4525674"/>
              <a:ext cx="398219" cy="331297"/>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solidFill>
            <a:ln>
              <a:noFill/>
            </a:ln>
          </p:spPr>
          <p:txBody>
            <a:bodyPr vert="horz" wrap="square" lIns="91377" tIns="45688" rIns="91377" bIns="45688" numCol="1" anchor="t" anchorCtr="0" compatLnSpc="1">
              <a:prstTxWarp prst="textNoShape">
                <a:avLst/>
              </a:prstTxWarp>
            </a:bodyPr>
            <a:lstStyle/>
            <a:p>
              <a:pPr defTabSz="931776">
                <a:defRPr/>
              </a:pPr>
              <a:endParaRPr lang="en-US" sz="1799" kern="0">
                <a:solidFill>
                  <a:srgbClr val="505050"/>
                </a:solidFill>
                <a:latin typeface="Segoe UI"/>
              </a:endParaRPr>
            </a:p>
          </p:txBody>
        </p:sp>
      </p:grpSp>
      <p:grpSp>
        <p:nvGrpSpPr>
          <p:cNvPr id="150" name="Group 149"/>
          <p:cNvGrpSpPr/>
          <p:nvPr/>
        </p:nvGrpSpPr>
        <p:grpSpPr>
          <a:xfrm>
            <a:off x="9104417" y="4622180"/>
            <a:ext cx="570918" cy="377646"/>
            <a:chOff x="2735263" y="1203325"/>
            <a:chExt cx="6724650" cy="4448176"/>
          </a:xfrm>
          <a:solidFill>
            <a:schemeClr val="bg1"/>
          </a:solidFill>
        </p:grpSpPr>
        <p:sp>
          <p:nvSpPr>
            <p:cNvPr id="154"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55"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sp>
        <p:nvSpPr>
          <p:cNvPr id="156" name="Rectangle 155"/>
          <p:cNvSpPr/>
          <p:nvPr/>
        </p:nvSpPr>
        <p:spPr>
          <a:xfrm>
            <a:off x="8894486" y="5111902"/>
            <a:ext cx="942083" cy="149208"/>
          </a:xfrm>
          <a:prstGeom prst="rect">
            <a:avLst/>
          </a:prstGeom>
          <a:ln>
            <a:noFill/>
          </a:ln>
        </p:spPr>
        <p:txBody>
          <a:bodyPr wrap="square" lIns="0" tIns="0" rIns="0" bIns="0" anchor="ctr">
            <a:spAutoFit/>
          </a:bodyPr>
          <a:lstStyle/>
          <a:p>
            <a:pPr algn="ctr" defTabSz="895564" fontAlgn="base">
              <a:lnSpc>
                <a:spcPct val="90000"/>
              </a:lnSpc>
              <a:spcBef>
                <a:spcPct val="0"/>
              </a:spcBef>
              <a:spcAft>
                <a:spcPct val="0"/>
              </a:spcAft>
              <a:buSzPct val="80000"/>
              <a:defRPr/>
            </a:pPr>
            <a:r>
              <a:rPr lang="en-US" sz="1077" kern="0" dirty="0">
                <a:solidFill>
                  <a:srgbClr val="FFFFFF"/>
                </a:solidFill>
                <a:ea typeface="ＭＳ Ｐゴシック" charset="0"/>
              </a:rPr>
              <a:t>ADFS</a:t>
            </a:r>
          </a:p>
        </p:txBody>
      </p:sp>
      <p:cxnSp>
        <p:nvCxnSpPr>
          <p:cNvPr id="166" name="Straight Connector 165"/>
          <p:cNvCxnSpPr/>
          <p:nvPr/>
        </p:nvCxnSpPr>
        <p:spPr>
          <a:xfrm>
            <a:off x="5981689" y="2568348"/>
            <a:ext cx="3218014" cy="0"/>
          </a:xfrm>
          <a:prstGeom prst="line">
            <a:avLst/>
          </a:prstGeom>
          <a:ln w="28575" cap="rnd" cmpd="sng">
            <a:solidFill>
              <a:schemeClr val="accent3"/>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8" name="Rectangle 40"/>
          <p:cNvSpPr/>
          <p:nvPr/>
        </p:nvSpPr>
        <p:spPr bwMode="auto">
          <a:xfrm>
            <a:off x="10852163" y="1845262"/>
            <a:ext cx="355275" cy="154976"/>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chemeClr val="bg1"/>
              </a:solidFill>
              <a:ea typeface="Segoe UI" pitchFamily="34" charset="0"/>
              <a:cs typeface="Segoe UI" pitchFamily="34" charset="0"/>
            </a:endParaRPr>
          </a:p>
        </p:txBody>
      </p:sp>
      <p:grpSp>
        <p:nvGrpSpPr>
          <p:cNvPr id="27" name="Group 26"/>
          <p:cNvGrpSpPr/>
          <p:nvPr/>
        </p:nvGrpSpPr>
        <p:grpSpPr>
          <a:xfrm>
            <a:off x="5900486" y="4503982"/>
            <a:ext cx="416918" cy="416474"/>
            <a:chOff x="5877241" y="5343476"/>
            <a:chExt cx="417086" cy="416642"/>
          </a:xfrm>
        </p:grpSpPr>
        <p:sp>
          <p:nvSpPr>
            <p:cNvPr id="193" name="Oval 192"/>
            <p:cNvSpPr/>
            <p:nvPr/>
          </p:nvSpPr>
          <p:spPr bwMode="auto">
            <a:xfrm>
              <a:off x="5877241" y="5343476"/>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grpSp>
          <p:nvGrpSpPr>
            <p:cNvPr id="26" name="Group 25"/>
            <p:cNvGrpSpPr/>
            <p:nvPr/>
          </p:nvGrpSpPr>
          <p:grpSpPr>
            <a:xfrm>
              <a:off x="5997312" y="5417456"/>
              <a:ext cx="176944" cy="248300"/>
              <a:chOff x="5897666" y="4273486"/>
              <a:chExt cx="176944" cy="248300"/>
            </a:xfrm>
          </p:grpSpPr>
          <p:sp>
            <p:nvSpPr>
              <p:cNvPr id="477" name="Freeform 13"/>
              <p:cNvSpPr>
                <a:spLocks/>
              </p:cNvSpPr>
              <p:nvPr/>
            </p:nvSpPr>
            <p:spPr bwMode="auto">
              <a:xfrm>
                <a:off x="5931009" y="4273486"/>
                <a:ext cx="109812" cy="117201"/>
              </a:xfrm>
              <a:custGeom>
                <a:avLst/>
                <a:gdLst>
                  <a:gd name="T0" fmla="*/ 158 w 158"/>
                  <a:gd name="T1" fmla="*/ 149 h 179"/>
                  <a:gd name="T2" fmla="*/ 123 w 158"/>
                  <a:gd name="T3" fmla="*/ 149 h 179"/>
                  <a:gd name="T4" fmla="*/ 123 w 158"/>
                  <a:gd name="T5" fmla="*/ 78 h 179"/>
                  <a:gd name="T6" fmla="*/ 79 w 158"/>
                  <a:gd name="T7" fmla="*/ 35 h 179"/>
                  <a:gd name="T8" fmla="*/ 35 w 158"/>
                  <a:gd name="T9" fmla="*/ 78 h 179"/>
                  <a:gd name="T10" fmla="*/ 35 w 158"/>
                  <a:gd name="T11" fmla="*/ 179 h 179"/>
                  <a:gd name="T12" fmla="*/ 0 w 158"/>
                  <a:gd name="T13" fmla="*/ 179 h 179"/>
                  <a:gd name="T14" fmla="*/ 0 w 158"/>
                  <a:gd name="T15" fmla="*/ 78 h 179"/>
                  <a:gd name="T16" fmla="*/ 79 w 158"/>
                  <a:gd name="T17" fmla="*/ 0 h 179"/>
                  <a:gd name="T18" fmla="*/ 158 w 158"/>
                  <a:gd name="T19" fmla="*/ 78 h 179"/>
                  <a:gd name="T20" fmla="*/ 158 w 158"/>
                  <a:gd name="T21" fmla="*/ 14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8" h="179">
                    <a:moveTo>
                      <a:pt x="158" y="149"/>
                    </a:moveTo>
                    <a:cubicBezTo>
                      <a:pt x="123" y="149"/>
                      <a:pt x="123" y="149"/>
                      <a:pt x="123" y="149"/>
                    </a:cubicBezTo>
                    <a:cubicBezTo>
                      <a:pt x="123" y="131"/>
                      <a:pt x="123" y="78"/>
                      <a:pt x="123" y="78"/>
                    </a:cubicBezTo>
                    <a:cubicBezTo>
                      <a:pt x="123" y="55"/>
                      <a:pt x="102" y="35"/>
                      <a:pt x="79" y="35"/>
                    </a:cubicBezTo>
                    <a:cubicBezTo>
                      <a:pt x="56" y="35"/>
                      <a:pt x="35" y="55"/>
                      <a:pt x="35" y="78"/>
                    </a:cubicBezTo>
                    <a:cubicBezTo>
                      <a:pt x="35" y="179"/>
                      <a:pt x="35" y="179"/>
                      <a:pt x="35" y="179"/>
                    </a:cubicBezTo>
                    <a:cubicBezTo>
                      <a:pt x="0" y="179"/>
                      <a:pt x="0" y="179"/>
                      <a:pt x="0" y="179"/>
                    </a:cubicBezTo>
                    <a:cubicBezTo>
                      <a:pt x="0" y="78"/>
                      <a:pt x="0" y="78"/>
                      <a:pt x="0" y="78"/>
                    </a:cubicBezTo>
                    <a:cubicBezTo>
                      <a:pt x="0" y="35"/>
                      <a:pt x="35" y="0"/>
                      <a:pt x="79" y="0"/>
                    </a:cubicBezTo>
                    <a:cubicBezTo>
                      <a:pt x="123" y="0"/>
                      <a:pt x="158" y="35"/>
                      <a:pt x="158" y="78"/>
                    </a:cubicBezTo>
                    <a:cubicBezTo>
                      <a:pt x="158" y="149"/>
                      <a:pt x="158" y="149"/>
                      <a:pt x="158" y="149"/>
                    </a:cubicBezTo>
                  </a:path>
                </a:pathLst>
              </a:cu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78" name="Rectangle 14"/>
              <p:cNvSpPr>
                <a:spLocks noChangeArrowheads="1"/>
              </p:cNvSpPr>
              <p:nvPr/>
            </p:nvSpPr>
            <p:spPr bwMode="auto">
              <a:xfrm>
                <a:off x="5897666" y="4366599"/>
                <a:ext cx="176944" cy="155187"/>
              </a:xfrm>
              <a:prstGeom prst="rect">
                <a:avLst/>
              </a:pr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79" name="Rectangle 15"/>
              <p:cNvSpPr>
                <a:spLocks noChangeArrowheads="1"/>
              </p:cNvSpPr>
              <p:nvPr/>
            </p:nvSpPr>
            <p:spPr bwMode="auto">
              <a:xfrm>
                <a:off x="5897666" y="4366599"/>
                <a:ext cx="176944" cy="15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0" name="Freeform 16"/>
              <p:cNvSpPr>
                <a:spLocks/>
              </p:cNvSpPr>
              <p:nvPr/>
            </p:nvSpPr>
            <p:spPr bwMode="auto">
              <a:xfrm>
                <a:off x="5897666" y="4366599"/>
                <a:ext cx="176944" cy="155187"/>
              </a:xfrm>
              <a:custGeom>
                <a:avLst/>
                <a:gdLst>
                  <a:gd name="T0" fmla="*/ 398 w 398"/>
                  <a:gd name="T1" fmla="*/ 0 h 335"/>
                  <a:gd name="T2" fmla="*/ 322 w 398"/>
                  <a:gd name="T3" fmla="*/ 0 h 335"/>
                  <a:gd name="T4" fmla="*/ 267 w 398"/>
                  <a:gd name="T5" fmla="*/ 0 h 335"/>
                  <a:gd name="T6" fmla="*/ 130 w 398"/>
                  <a:gd name="T7" fmla="*/ 0 h 335"/>
                  <a:gd name="T8" fmla="*/ 75 w 398"/>
                  <a:gd name="T9" fmla="*/ 0 h 335"/>
                  <a:gd name="T10" fmla="*/ 0 w 398"/>
                  <a:gd name="T11" fmla="*/ 0 h 335"/>
                  <a:gd name="T12" fmla="*/ 0 w 398"/>
                  <a:gd name="T13" fmla="*/ 335 h 335"/>
                  <a:gd name="T14" fmla="*/ 181 w 398"/>
                  <a:gd name="T15" fmla="*/ 181 h 335"/>
                  <a:gd name="T16" fmla="*/ 398 w 398"/>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335">
                    <a:moveTo>
                      <a:pt x="398" y="0"/>
                    </a:moveTo>
                    <a:lnTo>
                      <a:pt x="322" y="0"/>
                    </a:lnTo>
                    <a:lnTo>
                      <a:pt x="267" y="0"/>
                    </a:lnTo>
                    <a:lnTo>
                      <a:pt x="130" y="0"/>
                    </a:lnTo>
                    <a:lnTo>
                      <a:pt x="75" y="0"/>
                    </a:lnTo>
                    <a:lnTo>
                      <a:pt x="0" y="0"/>
                    </a:lnTo>
                    <a:lnTo>
                      <a:pt x="0" y="335"/>
                    </a:lnTo>
                    <a:lnTo>
                      <a:pt x="181" y="181"/>
                    </a:lnTo>
                    <a:lnTo>
                      <a:pt x="398" y="0"/>
                    </a:lnTo>
                    <a:close/>
                  </a:path>
                </a:pathLst>
              </a:cu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1" name="Freeform 17"/>
              <p:cNvSpPr>
                <a:spLocks/>
              </p:cNvSpPr>
              <p:nvPr/>
            </p:nvSpPr>
            <p:spPr bwMode="auto">
              <a:xfrm>
                <a:off x="5897666" y="4366599"/>
                <a:ext cx="176944" cy="155187"/>
              </a:xfrm>
              <a:custGeom>
                <a:avLst/>
                <a:gdLst>
                  <a:gd name="T0" fmla="*/ 398 w 398"/>
                  <a:gd name="T1" fmla="*/ 0 h 335"/>
                  <a:gd name="T2" fmla="*/ 322 w 398"/>
                  <a:gd name="T3" fmla="*/ 0 h 335"/>
                  <a:gd name="T4" fmla="*/ 267 w 398"/>
                  <a:gd name="T5" fmla="*/ 0 h 335"/>
                  <a:gd name="T6" fmla="*/ 130 w 398"/>
                  <a:gd name="T7" fmla="*/ 0 h 335"/>
                  <a:gd name="T8" fmla="*/ 75 w 398"/>
                  <a:gd name="T9" fmla="*/ 0 h 335"/>
                  <a:gd name="T10" fmla="*/ 0 w 398"/>
                  <a:gd name="T11" fmla="*/ 0 h 335"/>
                  <a:gd name="T12" fmla="*/ 0 w 398"/>
                  <a:gd name="T13" fmla="*/ 335 h 335"/>
                  <a:gd name="T14" fmla="*/ 181 w 398"/>
                  <a:gd name="T15" fmla="*/ 181 h 335"/>
                  <a:gd name="T16" fmla="*/ 398 w 398"/>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335">
                    <a:moveTo>
                      <a:pt x="398" y="0"/>
                    </a:moveTo>
                    <a:lnTo>
                      <a:pt x="322" y="0"/>
                    </a:lnTo>
                    <a:lnTo>
                      <a:pt x="267" y="0"/>
                    </a:lnTo>
                    <a:lnTo>
                      <a:pt x="130" y="0"/>
                    </a:lnTo>
                    <a:lnTo>
                      <a:pt x="75" y="0"/>
                    </a:lnTo>
                    <a:lnTo>
                      <a:pt x="0" y="0"/>
                    </a:lnTo>
                    <a:lnTo>
                      <a:pt x="0" y="335"/>
                    </a:lnTo>
                    <a:lnTo>
                      <a:pt x="181" y="181"/>
                    </a:lnTo>
                    <a:lnTo>
                      <a:pt x="3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2" name="Oval 18"/>
              <p:cNvSpPr>
                <a:spLocks noChangeArrowheads="1"/>
              </p:cNvSpPr>
              <p:nvPr/>
            </p:nvSpPr>
            <p:spPr bwMode="auto">
              <a:xfrm>
                <a:off x="5999475" y="4393929"/>
                <a:ext cx="39123" cy="375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3" name="Freeform 19"/>
              <p:cNvSpPr>
                <a:spLocks/>
              </p:cNvSpPr>
              <p:nvPr/>
            </p:nvSpPr>
            <p:spPr bwMode="auto">
              <a:xfrm>
                <a:off x="5933677" y="4407827"/>
                <a:ext cx="88028" cy="43082"/>
              </a:xfrm>
              <a:custGeom>
                <a:avLst/>
                <a:gdLst>
                  <a:gd name="T0" fmla="*/ 124 w 127"/>
                  <a:gd name="T1" fmla="*/ 8 h 66"/>
                  <a:gd name="T2" fmla="*/ 124 w 127"/>
                  <a:gd name="T3" fmla="*/ 8 h 66"/>
                  <a:gd name="T4" fmla="*/ 111 w 127"/>
                  <a:gd name="T5" fmla="*/ 2 h 66"/>
                  <a:gd name="T6" fmla="*/ 8 w 127"/>
                  <a:gd name="T7" fmla="*/ 45 h 66"/>
                  <a:gd name="T8" fmla="*/ 2 w 127"/>
                  <a:gd name="T9" fmla="*/ 59 h 66"/>
                  <a:gd name="T10" fmla="*/ 16 w 127"/>
                  <a:gd name="T11" fmla="*/ 64 h 66"/>
                  <a:gd name="T12" fmla="*/ 119 w 127"/>
                  <a:gd name="T13" fmla="*/ 21 h 66"/>
                  <a:gd name="T14" fmla="*/ 124 w 127"/>
                  <a:gd name="T15" fmla="*/ 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66">
                    <a:moveTo>
                      <a:pt x="124" y="8"/>
                    </a:moveTo>
                    <a:cubicBezTo>
                      <a:pt x="124" y="8"/>
                      <a:pt x="124" y="8"/>
                      <a:pt x="124" y="8"/>
                    </a:cubicBezTo>
                    <a:cubicBezTo>
                      <a:pt x="122" y="2"/>
                      <a:pt x="116" y="0"/>
                      <a:pt x="111" y="2"/>
                    </a:cubicBezTo>
                    <a:cubicBezTo>
                      <a:pt x="8" y="45"/>
                      <a:pt x="8" y="45"/>
                      <a:pt x="8" y="45"/>
                    </a:cubicBezTo>
                    <a:cubicBezTo>
                      <a:pt x="3" y="47"/>
                      <a:pt x="0" y="53"/>
                      <a:pt x="2" y="59"/>
                    </a:cubicBezTo>
                    <a:cubicBezTo>
                      <a:pt x="5" y="64"/>
                      <a:pt x="11" y="66"/>
                      <a:pt x="16" y="64"/>
                    </a:cubicBezTo>
                    <a:cubicBezTo>
                      <a:pt x="119" y="21"/>
                      <a:pt x="119" y="21"/>
                      <a:pt x="119" y="21"/>
                    </a:cubicBezTo>
                    <a:cubicBezTo>
                      <a:pt x="124" y="19"/>
                      <a:pt x="127" y="13"/>
                      <a:pt x="12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4" name="Oval 20"/>
              <p:cNvSpPr>
                <a:spLocks noChangeArrowheads="1"/>
              </p:cNvSpPr>
              <p:nvPr/>
            </p:nvSpPr>
            <p:spPr bwMode="auto">
              <a:xfrm>
                <a:off x="5999475" y="4456005"/>
                <a:ext cx="39123" cy="375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485" name="Freeform 21"/>
              <p:cNvSpPr>
                <a:spLocks/>
              </p:cNvSpPr>
              <p:nvPr/>
            </p:nvSpPr>
            <p:spPr bwMode="auto">
              <a:xfrm>
                <a:off x="5933677" y="4436548"/>
                <a:ext cx="88028" cy="43082"/>
              </a:xfrm>
              <a:custGeom>
                <a:avLst/>
                <a:gdLst>
                  <a:gd name="T0" fmla="*/ 124 w 127"/>
                  <a:gd name="T1" fmla="*/ 58 h 66"/>
                  <a:gd name="T2" fmla="*/ 124 w 127"/>
                  <a:gd name="T3" fmla="*/ 58 h 66"/>
                  <a:gd name="T4" fmla="*/ 111 w 127"/>
                  <a:gd name="T5" fmla="*/ 64 h 66"/>
                  <a:gd name="T6" fmla="*/ 8 w 127"/>
                  <a:gd name="T7" fmla="*/ 21 h 66"/>
                  <a:gd name="T8" fmla="*/ 2 w 127"/>
                  <a:gd name="T9" fmla="*/ 7 h 66"/>
                  <a:gd name="T10" fmla="*/ 16 w 127"/>
                  <a:gd name="T11" fmla="*/ 2 h 66"/>
                  <a:gd name="T12" fmla="*/ 119 w 127"/>
                  <a:gd name="T13" fmla="*/ 45 h 66"/>
                  <a:gd name="T14" fmla="*/ 124 w 127"/>
                  <a:gd name="T15" fmla="*/ 5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66">
                    <a:moveTo>
                      <a:pt x="124" y="58"/>
                    </a:moveTo>
                    <a:cubicBezTo>
                      <a:pt x="124" y="58"/>
                      <a:pt x="124" y="58"/>
                      <a:pt x="124" y="58"/>
                    </a:cubicBezTo>
                    <a:cubicBezTo>
                      <a:pt x="122" y="64"/>
                      <a:pt x="116" y="66"/>
                      <a:pt x="111" y="64"/>
                    </a:cubicBezTo>
                    <a:cubicBezTo>
                      <a:pt x="8" y="21"/>
                      <a:pt x="8" y="21"/>
                      <a:pt x="8" y="21"/>
                    </a:cubicBezTo>
                    <a:cubicBezTo>
                      <a:pt x="3" y="19"/>
                      <a:pt x="0" y="13"/>
                      <a:pt x="2" y="7"/>
                    </a:cubicBezTo>
                    <a:cubicBezTo>
                      <a:pt x="5" y="2"/>
                      <a:pt x="11" y="0"/>
                      <a:pt x="16" y="2"/>
                    </a:cubicBezTo>
                    <a:cubicBezTo>
                      <a:pt x="119" y="45"/>
                      <a:pt x="119" y="45"/>
                      <a:pt x="119" y="45"/>
                    </a:cubicBezTo>
                    <a:cubicBezTo>
                      <a:pt x="124" y="47"/>
                      <a:pt x="127" y="53"/>
                      <a:pt x="124"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grpSp>
      </p:grpSp>
      <p:grpSp>
        <p:nvGrpSpPr>
          <p:cNvPr id="30" name="Group 29"/>
          <p:cNvGrpSpPr/>
          <p:nvPr/>
        </p:nvGrpSpPr>
        <p:grpSpPr>
          <a:xfrm>
            <a:off x="6272282" y="5749981"/>
            <a:ext cx="416918" cy="416474"/>
            <a:chOff x="6424789" y="5335384"/>
            <a:chExt cx="417086" cy="416642"/>
          </a:xfrm>
        </p:grpSpPr>
        <p:sp>
          <p:nvSpPr>
            <p:cNvPr id="196" name="Oval 195"/>
            <p:cNvSpPr/>
            <p:nvPr/>
          </p:nvSpPr>
          <p:spPr bwMode="auto">
            <a:xfrm>
              <a:off x="6424789" y="5335384"/>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pic>
          <p:nvPicPr>
            <p:cNvPr id="259" name="Picture 258"/>
            <p:cNvPicPr>
              <a:picLocks noChangeAspect="1"/>
            </p:cNvPicPr>
            <p:nvPr/>
          </p:nvPicPr>
          <p:blipFill>
            <a:blip r:embed="rId7"/>
            <a:stretch>
              <a:fillRect/>
            </a:stretch>
          </p:blipFill>
          <p:spPr>
            <a:xfrm>
              <a:off x="6539114" y="5452760"/>
              <a:ext cx="185782" cy="193789"/>
            </a:xfrm>
            <a:prstGeom prst="rect">
              <a:avLst/>
            </a:prstGeom>
            <a:solidFill>
              <a:schemeClr val="bg1"/>
            </a:solidFill>
          </p:spPr>
        </p:pic>
      </p:grpSp>
      <p:grpSp>
        <p:nvGrpSpPr>
          <p:cNvPr id="29" name="Group 28"/>
          <p:cNvGrpSpPr/>
          <p:nvPr/>
        </p:nvGrpSpPr>
        <p:grpSpPr>
          <a:xfrm>
            <a:off x="5612835" y="5745546"/>
            <a:ext cx="416918" cy="416474"/>
            <a:chOff x="6424789" y="4712408"/>
            <a:chExt cx="417086" cy="416642"/>
          </a:xfrm>
        </p:grpSpPr>
        <p:sp>
          <p:nvSpPr>
            <p:cNvPr id="195" name="Oval 194"/>
            <p:cNvSpPr/>
            <p:nvPr/>
          </p:nvSpPr>
          <p:spPr bwMode="auto">
            <a:xfrm>
              <a:off x="6424789" y="4712408"/>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pic>
          <p:nvPicPr>
            <p:cNvPr id="231" name="Picture 230"/>
            <p:cNvPicPr>
              <a:picLocks noChangeAspect="1"/>
            </p:cNvPicPr>
            <p:nvPr/>
          </p:nvPicPr>
          <p:blipFill>
            <a:blip r:embed="rId8"/>
            <a:stretch>
              <a:fillRect/>
            </a:stretch>
          </p:blipFill>
          <p:spPr>
            <a:xfrm>
              <a:off x="6547983" y="4826102"/>
              <a:ext cx="209737" cy="192169"/>
            </a:xfrm>
            <a:prstGeom prst="rect">
              <a:avLst/>
            </a:prstGeom>
            <a:solidFill>
              <a:schemeClr val="bg1"/>
            </a:solidFill>
          </p:spPr>
        </p:pic>
      </p:grpSp>
      <p:pic>
        <p:nvPicPr>
          <p:cNvPr id="110" name="Picture 10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90251" y="4988905"/>
            <a:ext cx="323805" cy="341025"/>
          </a:xfrm>
          <a:prstGeom prst="rect">
            <a:avLst/>
          </a:prstGeom>
        </p:spPr>
      </p:pic>
      <p:grpSp>
        <p:nvGrpSpPr>
          <p:cNvPr id="3" name="Group 2"/>
          <p:cNvGrpSpPr/>
          <p:nvPr/>
        </p:nvGrpSpPr>
        <p:grpSpPr>
          <a:xfrm>
            <a:off x="10131389" y="5140037"/>
            <a:ext cx="1816228" cy="1333964"/>
            <a:chOff x="10296297" y="5111705"/>
            <a:chExt cx="1816959" cy="1334501"/>
          </a:xfrm>
        </p:grpSpPr>
        <p:sp>
          <p:nvSpPr>
            <p:cNvPr id="105" name="Rectangle 104"/>
            <p:cNvSpPr/>
            <p:nvPr/>
          </p:nvSpPr>
          <p:spPr>
            <a:xfrm>
              <a:off x="10839069" y="5309092"/>
              <a:ext cx="1141557" cy="361783"/>
            </a:xfrm>
            <a:prstGeom prst="rect">
              <a:avLst/>
            </a:prstGeom>
          </p:spPr>
          <p:txBody>
            <a:bodyPr wrap="square" lIns="0" tIns="0" rIns="0" bIns="0" anchor="b">
              <a:spAutoFit/>
            </a:bodyPr>
            <a:lstStyle/>
            <a:p>
              <a:pPr defTabSz="1095507">
                <a:spcBef>
                  <a:spcPts val="1440"/>
                </a:spcBef>
                <a:defRPr/>
              </a:pPr>
              <a:r>
                <a:rPr lang="en-US" sz="1175" b="1" kern="0" dirty="0">
                  <a:ln>
                    <a:solidFill>
                      <a:srgbClr val="FFFFFF">
                        <a:alpha val="0"/>
                      </a:srgbClr>
                    </a:solidFill>
                  </a:ln>
                  <a:solidFill>
                    <a:schemeClr val="bg1"/>
                  </a:solidFill>
                  <a:latin typeface="Segoe UI"/>
                </a:rPr>
                <a:t>Rights Management</a:t>
              </a:r>
            </a:p>
          </p:txBody>
        </p:sp>
        <p:sp>
          <p:nvSpPr>
            <p:cNvPr id="107" name="Rectangle 106"/>
            <p:cNvSpPr/>
            <p:nvPr/>
          </p:nvSpPr>
          <p:spPr>
            <a:xfrm>
              <a:off x="10982824" y="6186370"/>
              <a:ext cx="355333" cy="259836"/>
            </a:xfrm>
            <a:prstGeom prst="rect">
              <a:avLst/>
            </a:prstGeom>
          </p:spPr>
          <p:txBody>
            <a:bodyPr wrap="none" lIns="0" rIns="0">
              <a:spAutoFit/>
            </a:bodyPr>
            <a:lstStyle/>
            <a:p>
              <a:pPr defTabSz="913863">
                <a:defRPr/>
              </a:pPr>
              <a:r>
                <a:rPr lang="en-US" sz="1100" i="1" kern="0" spc="-30" dirty="0">
                  <a:solidFill>
                    <a:schemeClr val="bg1"/>
                  </a:solidFill>
                  <a:latin typeface="Segoe UI"/>
                </a:rPr>
                <a:t>HYOK</a:t>
              </a:r>
              <a:endParaRPr lang="en-US" sz="1100" i="1" kern="0" dirty="0">
                <a:solidFill>
                  <a:schemeClr val="bg1"/>
                </a:solidFill>
                <a:latin typeface="Segoe UI"/>
              </a:endParaRPr>
            </a:p>
          </p:txBody>
        </p:sp>
        <p:sp>
          <p:nvSpPr>
            <p:cNvPr id="109" name="Rectangle 108"/>
            <p:cNvSpPr/>
            <p:nvPr/>
          </p:nvSpPr>
          <p:spPr>
            <a:xfrm>
              <a:off x="10854353" y="5732422"/>
              <a:ext cx="1258903" cy="361783"/>
            </a:xfrm>
            <a:prstGeom prst="rect">
              <a:avLst/>
            </a:prstGeom>
            <a:ln>
              <a:noFill/>
            </a:ln>
          </p:spPr>
          <p:txBody>
            <a:bodyPr wrap="square" lIns="0" tIns="0" rIns="0" bIns="0" anchor="ctr">
              <a:spAutoFit/>
            </a:bodyPr>
            <a:lstStyle/>
            <a:p>
              <a:pPr defTabSz="1074660" fontAlgn="base">
                <a:spcBef>
                  <a:spcPts val="1411"/>
                </a:spcBef>
                <a:spcAft>
                  <a:spcPct val="0"/>
                </a:spcAft>
                <a:defRPr/>
              </a:pPr>
              <a:r>
                <a:rPr lang="en-US" sz="1175" b="1" kern="0" dirty="0">
                  <a:ln>
                    <a:solidFill>
                      <a:srgbClr val="FFFFFF">
                        <a:alpha val="0"/>
                      </a:srgbClr>
                    </a:solidFill>
                  </a:ln>
                  <a:solidFill>
                    <a:schemeClr val="bg1"/>
                  </a:solidFill>
                  <a:latin typeface="Segoe UI"/>
                </a:rPr>
                <a:t>Key </a:t>
              </a:r>
              <a:br>
                <a:rPr lang="en-US" sz="1175" b="1" kern="0" dirty="0">
                  <a:ln>
                    <a:solidFill>
                      <a:srgbClr val="FFFFFF">
                        <a:alpha val="0"/>
                      </a:srgbClr>
                    </a:solidFill>
                  </a:ln>
                  <a:solidFill>
                    <a:schemeClr val="bg1"/>
                  </a:solidFill>
                  <a:latin typeface="Segoe UI"/>
                </a:rPr>
              </a:br>
              <a:r>
                <a:rPr lang="en-US" sz="1175" b="1" kern="0" dirty="0">
                  <a:ln>
                    <a:solidFill>
                      <a:srgbClr val="FFFFFF">
                        <a:alpha val="0"/>
                      </a:srgbClr>
                    </a:solidFill>
                  </a:ln>
                  <a:solidFill>
                    <a:schemeClr val="bg1"/>
                  </a:solidFill>
                  <a:latin typeface="Segoe UI"/>
                </a:rPr>
                <a:t>Management</a:t>
              </a:r>
            </a:p>
          </p:txBody>
        </p:sp>
        <p:sp>
          <p:nvSpPr>
            <p:cNvPr id="111" name="Rectangle 40"/>
            <p:cNvSpPr/>
            <p:nvPr/>
          </p:nvSpPr>
          <p:spPr bwMode="auto">
            <a:xfrm>
              <a:off x="11008065" y="5681638"/>
              <a:ext cx="355418" cy="155039"/>
            </a:xfrm>
            <a:custGeom>
              <a:avLst/>
              <a:gdLst/>
              <a:ahLst/>
              <a:cxnLst/>
              <a:rect l="l" t="t" r="r" b="b"/>
              <a:pathLst>
                <a:path w="2814123" h="1162742">
                  <a:moveTo>
                    <a:pt x="2232752" y="301490"/>
                  </a:moveTo>
                  <a:cubicBezTo>
                    <a:pt x="2078178" y="301490"/>
                    <a:pt x="1952871" y="426797"/>
                    <a:pt x="1952871" y="581371"/>
                  </a:cubicBezTo>
                  <a:cubicBezTo>
                    <a:pt x="1952871" y="735945"/>
                    <a:pt x="2078178" y="861252"/>
                    <a:pt x="2232752" y="861252"/>
                  </a:cubicBezTo>
                  <a:cubicBezTo>
                    <a:pt x="2387326" y="861252"/>
                    <a:pt x="2512633" y="735945"/>
                    <a:pt x="2512633" y="581371"/>
                  </a:cubicBezTo>
                  <a:cubicBezTo>
                    <a:pt x="2512633" y="426797"/>
                    <a:pt x="2387326" y="301490"/>
                    <a:pt x="2232752" y="301490"/>
                  </a:cubicBezTo>
                  <a:close/>
                  <a:moveTo>
                    <a:pt x="2232752" y="0"/>
                  </a:moveTo>
                  <a:cubicBezTo>
                    <a:pt x="2553834" y="0"/>
                    <a:pt x="2814123" y="260289"/>
                    <a:pt x="2814123" y="581371"/>
                  </a:cubicBezTo>
                  <a:cubicBezTo>
                    <a:pt x="2814123" y="902453"/>
                    <a:pt x="2553834" y="1162742"/>
                    <a:pt x="2232752" y="1162742"/>
                  </a:cubicBezTo>
                  <a:cubicBezTo>
                    <a:pt x="1982009" y="1162742"/>
                    <a:pt x="1768342" y="1004004"/>
                    <a:pt x="1688733" y="780815"/>
                  </a:cubicBezTo>
                  <a:lnTo>
                    <a:pt x="1095650" y="780815"/>
                  </a:lnTo>
                  <a:lnTo>
                    <a:pt x="1095650" y="876349"/>
                  </a:lnTo>
                  <a:lnTo>
                    <a:pt x="922059" y="876349"/>
                  </a:lnTo>
                  <a:lnTo>
                    <a:pt x="922059" y="780815"/>
                  </a:lnTo>
                  <a:lnTo>
                    <a:pt x="668742" y="780815"/>
                  </a:lnTo>
                  <a:lnTo>
                    <a:pt x="668742" y="931491"/>
                  </a:lnTo>
                  <a:lnTo>
                    <a:pt x="313307" y="931491"/>
                  </a:lnTo>
                  <a:lnTo>
                    <a:pt x="313307" y="780815"/>
                  </a:lnTo>
                  <a:lnTo>
                    <a:pt x="177421" y="780815"/>
                  </a:lnTo>
                  <a:lnTo>
                    <a:pt x="0" y="381927"/>
                  </a:lnTo>
                  <a:lnTo>
                    <a:pt x="1688733" y="381927"/>
                  </a:lnTo>
                  <a:cubicBezTo>
                    <a:pt x="1768342" y="158738"/>
                    <a:pt x="1982009" y="0"/>
                    <a:pt x="2232752" y="0"/>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kern="0" dirty="0" err="1">
                <a:solidFill>
                  <a:schemeClr val="bg1"/>
                </a:solidFill>
                <a:ea typeface="Segoe UI" pitchFamily="34" charset="0"/>
                <a:cs typeface="Segoe UI" pitchFamily="34" charset="0"/>
              </a:endParaRPr>
            </a:p>
          </p:txBody>
        </p:sp>
        <p:grpSp>
          <p:nvGrpSpPr>
            <p:cNvPr id="112" name="Group 111"/>
            <p:cNvGrpSpPr/>
            <p:nvPr/>
          </p:nvGrpSpPr>
          <p:grpSpPr>
            <a:xfrm>
              <a:off x="10296297" y="5111705"/>
              <a:ext cx="492258" cy="670460"/>
              <a:chOff x="5606149" y="4501139"/>
              <a:chExt cx="571148" cy="777908"/>
            </a:xfrm>
          </p:grpSpPr>
          <p:grpSp>
            <p:nvGrpSpPr>
              <p:cNvPr id="113" name="Group 112"/>
              <p:cNvGrpSpPr/>
              <p:nvPr/>
            </p:nvGrpSpPr>
            <p:grpSpPr>
              <a:xfrm>
                <a:off x="5606149" y="4501139"/>
                <a:ext cx="571148" cy="377798"/>
                <a:chOff x="2735263" y="1203325"/>
                <a:chExt cx="6724650" cy="4448176"/>
              </a:xfrm>
              <a:solidFill>
                <a:schemeClr val="bg1"/>
              </a:solidFill>
            </p:grpSpPr>
            <p:sp>
              <p:nvSpPr>
                <p:cNvPr id="117"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18"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nvGrpSpPr>
              <p:cNvPr id="114" name="Group 113"/>
              <p:cNvGrpSpPr/>
              <p:nvPr/>
            </p:nvGrpSpPr>
            <p:grpSpPr>
              <a:xfrm>
                <a:off x="5606149" y="4901249"/>
                <a:ext cx="571148" cy="377798"/>
                <a:chOff x="2735263" y="1203325"/>
                <a:chExt cx="6724650" cy="4448176"/>
              </a:xfrm>
              <a:solidFill>
                <a:schemeClr val="bg1"/>
              </a:solidFill>
            </p:grpSpPr>
            <p:sp>
              <p:nvSpPr>
                <p:cNvPr id="115" name="Freeform 19"/>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sp>
              <p:nvSpPr>
                <p:cNvPr id="116" name="Freeform 20"/>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38"/>
                  <a:endParaRPr lang="en-US" sz="1799" kern="0">
                    <a:solidFill>
                      <a:sysClr val="windowText" lastClr="000000"/>
                    </a:solidFill>
                  </a:endParaRPr>
                </a:p>
              </p:txBody>
            </p:sp>
          </p:grpSp>
        </p:grpSp>
        <p:grpSp>
          <p:nvGrpSpPr>
            <p:cNvPr id="119" name="Group 118"/>
            <p:cNvGrpSpPr/>
            <p:nvPr/>
          </p:nvGrpSpPr>
          <p:grpSpPr>
            <a:xfrm>
              <a:off x="10336245" y="5708238"/>
              <a:ext cx="417086" cy="416642"/>
              <a:chOff x="5877241" y="5343476"/>
              <a:chExt cx="417086" cy="416642"/>
            </a:xfrm>
          </p:grpSpPr>
          <p:sp>
            <p:nvSpPr>
              <p:cNvPr id="120" name="Oval 119"/>
              <p:cNvSpPr/>
              <p:nvPr/>
            </p:nvSpPr>
            <p:spPr bwMode="auto">
              <a:xfrm>
                <a:off x="5877241" y="5343476"/>
                <a:ext cx="417086" cy="416642"/>
              </a:xfrm>
              <a:prstGeom prst="ellipse">
                <a:avLst/>
              </a:prstGeom>
              <a:solidFill>
                <a:schemeClr val="bg1"/>
              </a:solidFill>
              <a:ln w="28575">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55" tIns="146203" rIns="182755" bIns="146203" numCol="1" spcCol="0" rtlCol="0" fromWordArt="0" anchor="t" anchorCtr="0" forceAA="0" compatLnSpc="1">
                <a:prstTxWarp prst="textNoShape">
                  <a:avLst/>
                </a:prstTxWarp>
                <a:noAutofit/>
              </a:bodyPr>
              <a:lstStyle/>
              <a:p>
                <a:pPr algn="ctr" defTabSz="913386" fontAlgn="base">
                  <a:lnSpc>
                    <a:spcPct val="90000"/>
                  </a:lnSpc>
                  <a:spcBef>
                    <a:spcPct val="0"/>
                  </a:spcBef>
                  <a:spcAft>
                    <a:spcPct val="0"/>
                  </a:spcAft>
                  <a:defRPr/>
                </a:pPr>
                <a:endParaRPr lang="en-US" sz="1999" kern="0" spc="-50" dirty="0">
                  <a:gradFill>
                    <a:gsLst>
                      <a:gs pos="1250">
                        <a:srgbClr val="EFEFEF"/>
                      </a:gs>
                      <a:gs pos="10417">
                        <a:srgbClr val="EFEFEF"/>
                      </a:gs>
                    </a:gsLst>
                    <a:lin ang="5400000" scaled="0"/>
                  </a:gradFill>
                  <a:latin typeface="Segoe UI"/>
                </a:endParaRPr>
              </a:p>
            </p:txBody>
          </p:sp>
          <p:grpSp>
            <p:nvGrpSpPr>
              <p:cNvPr id="121" name="Group 120"/>
              <p:cNvGrpSpPr/>
              <p:nvPr/>
            </p:nvGrpSpPr>
            <p:grpSpPr>
              <a:xfrm>
                <a:off x="5997312" y="5417456"/>
                <a:ext cx="176944" cy="248300"/>
                <a:chOff x="5897666" y="4273486"/>
                <a:chExt cx="176944" cy="248300"/>
              </a:xfrm>
            </p:grpSpPr>
            <p:sp>
              <p:nvSpPr>
                <p:cNvPr id="122" name="Freeform 13"/>
                <p:cNvSpPr>
                  <a:spLocks/>
                </p:cNvSpPr>
                <p:nvPr/>
              </p:nvSpPr>
              <p:spPr bwMode="auto">
                <a:xfrm>
                  <a:off x="5931009" y="4273486"/>
                  <a:ext cx="109812" cy="117201"/>
                </a:xfrm>
                <a:custGeom>
                  <a:avLst/>
                  <a:gdLst>
                    <a:gd name="T0" fmla="*/ 158 w 158"/>
                    <a:gd name="T1" fmla="*/ 149 h 179"/>
                    <a:gd name="T2" fmla="*/ 123 w 158"/>
                    <a:gd name="T3" fmla="*/ 149 h 179"/>
                    <a:gd name="T4" fmla="*/ 123 w 158"/>
                    <a:gd name="T5" fmla="*/ 78 h 179"/>
                    <a:gd name="T6" fmla="*/ 79 w 158"/>
                    <a:gd name="T7" fmla="*/ 35 h 179"/>
                    <a:gd name="T8" fmla="*/ 35 w 158"/>
                    <a:gd name="T9" fmla="*/ 78 h 179"/>
                    <a:gd name="T10" fmla="*/ 35 w 158"/>
                    <a:gd name="T11" fmla="*/ 179 h 179"/>
                    <a:gd name="T12" fmla="*/ 0 w 158"/>
                    <a:gd name="T13" fmla="*/ 179 h 179"/>
                    <a:gd name="T14" fmla="*/ 0 w 158"/>
                    <a:gd name="T15" fmla="*/ 78 h 179"/>
                    <a:gd name="T16" fmla="*/ 79 w 158"/>
                    <a:gd name="T17" fmla="*/ 0 h 179"/>
                    <a:gd name="T18" fmla="*/ 158 w 158"/>
                    <a:gd name="T19" fmla="*/ 78 h 179"/>
                    <a:gd name="T20" fmla="*/ 158 w 158"/>
                    <a:gd name="T21" fmla="*/ 14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8" h="179">
                      <a:moveTo>
                        <a:pt x="158" y="149"/>
                      </a:moveTo>
                      <a:cubicBezTo>
                        <a:pt x="123" y="149"/>
                        <a:pt x="123" y="149"/>
                        <a:pt x="123" y="149"/>
                      </a:cubicBezTo>
                      <a:cubicBezTo>
                        <a:pt x="123" y="131"/>
                        <a:pt x="123" y="78"/>
                        <a:pt x="123" y="78"/>
                      </a:cubicBezTo>
                      <a:cubicBezTo>
                        <a:pt x="123" y="55"/>
                        <a:pt x="102" y="35"/>
                        <a:pt x="79" y="35"/>
                      </a:cubicBezTo>
                      <a:cubicBezTo>
                        <a:pt x="56" y="35"/>
                        <a:pt x="35" y="55"/>
                        <a:pt x="35" y="78"/>
                      </a:cubicBezTo>
                      <a:cubicBezTo>
                        <a:pt x="35" y="179"/>
                        <a:pt x="35" y="179"/>
                        <a:pt x="35" y="179"/>
                      </a:cubicBezTo>
                      <a:cubicBezTo>
                        <a:pt x="0" y="179"/>
                        <a:pt x="0" y="179"/>
                        <a:pt x="0" y="179"/>
                      </a:cubicBezTo>
                      <a:cubicBezTo>
                        <a:pt x="0" y="78"/>
                        <a:pt x="0" y="78"/>
                        <a:pt x="0" y="78"/>
                      </a:cubicBezTo>
                      <a:cubicBezTo>
                        <a:pt x="0" y="35"/>
                        <a:pt x="35" y="0"/>
                        <a:pt x="79" y="0"/>
                      </a:cubicBezTo>
                      <a:cubicBezTo>
                        <a:pt x="123" y="0"/>
                        <a:pt x="158" y="35"/>
                        <a:pt x="158" y="78"/>
                      </a:cubicBezTo>
                      <a:cubicBezTo>
                        <a:pt x="158" y="149"/>
                        <a:pt x="158" y="149"/>
                        <a:pt x="158" y="149"/>
                      </a:cubicBezTo>
                    </a:path>
                  </a:pathLst>
                </a:cu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123" name="Rectangle 14"/>
                <p:cNvSpPr>
                  <a:spLocks noChangeArrowheads="1"/>
                </p:cNvSpPr>
                <p:nvPr/>
              </p:nvSpPr>
              <p:spPr bwMode="auto">
                <a:xfrm>
                  <a:off x="5897666" y="4366599"/>
                  <a:ext cx="176944" cy="155187"/>
                </a:xfrm>
                <a:prstGeom prst="rect">
                  <a:avLst/>
                </a:pr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124" name="Rectangle 15"/>
                <p:cNvSpPr>
                  <a:spLocks noChangeArrowheads="1"/>
                </p:cNvSpPr>
                <p:nvPr/>
              </p:nvSpPr>
              <p:spPr bwMode="auto">
                <a:xfrm>
                  <a:off x="5897666" y="4366599"/>
                  <a:ext cx="176944" cy="15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125" name="Freeform 16"/>
                <p:cNvSpPr>
                  <a:spLocks/>
                </p:cNvSpPr>
                <p:nvPr/>
              </p:nvSpPr>
              <p:spPr bwMode="auto">
                <a:xfrm>
                  <a:off x="5897666" y="4366599"/>
                  <a:ext cx="176944" cy="155187"/>
                </a:xfrm>
                <a:custGeom>
                  <a:avLst/>
                  <a:gdLst>
                    <a:gd name="T0" fmla="*/ 398 w 398"/>
                    <a:gd name="T1" fmla="*/ 0 h 335"/>
                    <a:gd name="T2" fmla="*/ 322 w 398"/>
                    <a:gd name="T3" fmla="*/ 0 h 335"/>
                    <a:gd name="T4" fmla="*/ 267 w 398"/>
                    <a:gd name="T5" fmla="*/ 0 h 335"/>
                    <a:gd name="T6" fmla="*/ 130 w 398"/>
                    <a:gd name="T7" fmla="*/ 0 h 335"/>
                    <a:gd name="T8" fmla="*/ 75 w 398"/>
                    <a:gd name="T9" fmla="*/ 0 h 335"/>
                    <a:gd name="T10" fmla="*/ 0 w 398"/>
                    <a:gd name="T11" fmla="*/ 0 h 335"/>
                    <a:gd name="T12" fmla="*/ 0 w 398"/>
                    <a:gd name="T13" fmla="*/ 335 h 335"/>
                    <a:gd name="T14" fmla="*/ 181 w 398"/>
                    <a:gd name="T15" fmla="*/ 181 h 335"/>
                    <a:gd name="T16" fmla="*/ 398 w 398"/>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335">
                      <a:moveTo>
                        <a:pt x="398" y="0"/>
                      </a:moveTo>
                      <a:lnTo>
                        <a:pt x="322" y="0"/>
                      </a:lnTo>
                      <a:lnTo>
                        <a:pt x="267" y="0"/>
                      </a:lnTo>
                      <a:lnTo>
                        <a:pt x="130" y="0"/>
                      </a:lnTo>
                      <a:lnTo>
                        <a:pt x="75" y="0"/>
                      </a:lnTo>
                      <a:lnTo>
                        <a:pt x="0" y="0"/>
                      </a:lnTo>
                      <a:lnTo>
                        <a:pt x="0" y="335"/>
                      </a:lnTo>
                      <a:lnTo>
                        <a:pt x="181" y="181"/>
                      </a:lnTo>
                      <a:lnTo>
                        <a:pt x="398" y="0"/>
                      </a:lnTo>
                      <a:close/>
                    </a:path>
                  </a:pathLst>
                </a:custGeom>
                <a:solidFill>
                  <a:schemeClr val="accent1"/>
                </a:solidFill>
                <a:ln>
                  <a:noFill/>
                </a:ln>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126" name="Freeform 17"/>
                <p:cNvSpPr>
                  <a:spLocks/>
                </p:cNvSpPr>
                <p:nvPr/>
              </p:nvSpPr>
              <p:spPr bwMode="auto">
                <a:xfrm>
                  <a:off x="5897666" y="4366599"/>
                  <a:ext cx="176944" cy="155187"/>
                </a:xfrm>
                <a:custGeom>
                  <a:avLst/>
                  <a:gdLst>
                    <a:gd name="T0" fmla="*/ 398 w 398"/>
                    <a:gd name="T1" fmla="*/ 0 h 335"/>
                    <a:gd name="T2" fmla="*/ 322 w 398"/>
                    <a:gd name="T3" fmla="*/ 0 h 335"/>
                    <a:gd name="T4" fmla="*/ 267 w 398"/>
                    <a:gd name="T5" fmla="*/ 0 h 335"/>
                    <a:gd name="T6" fmla="*/ 130 w 398"/>
                    <a:gd name="T7" fmla="*/ 0 h 335"/>
                    <a:gd name="T8" fmla="*/ 75 w 398"/>
                    <a:gd name="T9" fmla="*/ 0 h 335"/>
                    <a:gd name="T10" fmla="*/ 0 w 398"/>
                    <a:gd name="T11" fmla="*/ 0 h 335"/>
                    <a:gd name="T12" fmla="*/ 0 w 398"/>
                    <a:gd name="T13" fmla="*/ 335 h 335"/>
                    <a:gd name="T14" fmla="*/ 181 w 398"/>
                    <a:gd name="T15" fmla="*/ 181 h 335"/>
                    <a:gd name="T16" fmla="*/ 398 w 398"/>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335">
                      <a:moveTo>
                        <a:pt x="398" y="0"/>
                      </a:moveTo>
                      <a:lnTo>
                        <a:pt x="322" y="0"/>
                      </a:lnTo>
                      <a:lnTo>
                        <a:pt x="267" y="0"/>
                      </a:lnTo>
                      <a:lnTo>
                        <a:pt x="130" y="0"/>
                      </a:lnTo>
                      <a:lnTo>
                        <a:pt x="75" y="0"/>
                      </a:lnTo>
                      <a:lnTo>
                        <a:pt x="0" y="0"/>
                      </a:lnTo>
                      <a:lnTo>
                        <a:pt x="0" y="335"/>
                      </a:lnTo>
                      <a:lnTo>
                        <a:pt x="181" y="181"/>
                      </a:lnTo>
                      <a:lnTo>
                        <a:pt x="3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127" name="Oval 18"/>
                <p:cNvSpPr>
                  <a:spLocks noChangeArrowheads="1"/>
                </p:cNvSpPr>
                <p:nvPr/>
              </p:nvSpPr>
              <p:spPr bwMode="auto">
                <a:xfrm>
                  <a:off x="5999475" y="4393929"/>
                  <a:ext cx="39123" cy="375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128" name="Freeform 19"/>
                <p:cNvSpPr>
                  <a:spLocks/>
                </p:cNvSpPr>
                <p:nvPr/>
              </p:nvSpPr>
              <p:spPr bwMode="auto">
                <a:xfrm>
                  <a:off x="5933677" y="4407827"/>
                  <a:ext cx="88028" cy="43082"/>
                </a:xfrm>
                <a:custGeom>
                  <a:avLst/>
                  <a:gdLst>
                    <a:gd name="T0" fmla="*/ 124 w 127"/>
                    <a:gd name="T1" fmla="*/ 8 h 66"/>
                    <a:gd name="T2" fmla="*/ 124 w 127"/>
                    <a:gd name="T3" fmla="*/ 8 h 66"/>
                    <a:gd name="T4" fmla="*/ 111 w 127"/>
                    <a:gd name="T5" fmla="*/ 2 h 66"/>
                    <a:gd name="T6" fmla="*/ 8 w 127"/>
                    <a:gd name="T7" fmla="*/ 45 h 66"/>
                    <a:gd name="T8" fmla="*/ 2 w 127"/>
                    <a:gd name="T9" fmla="*/ 59 h 66"/>
                    <a:gd name="T10" fmla="*/ 16 w 127"/>
                    <a:gd name="T11" fmla="*/ 64 h 66"/>
                    <a:gd name="T12" fmla="*/ 119 w 127"/>
                    <a:gd name="T13" fmla="*/ 21 h 66"/>
                    <a:gd name="T14" fmla="*/ 124 w 127"/>
                    <a:gd name="T15" fmla="*/ 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66">
                      <a:moveTo>
                        <a:pt x="124" y="8"/>
                      </a:moveTo>
                      <a:cubicBezTo>
                        <a:pt x="124" y="8"/>
                        <a:pt x="124" y="8"/>
                        <a:pt x="124" y="8"/>
                      </a:cubicBezTo>
                      <a:cubicBezTo>
                        <a:pt x="122" y="2"/>
                        <a:pt x="116" y="0"/>
                        <a:pt x="111" y="2"/>
                      </a:cubicBezTo>
                      <a:cubicBezTo>
                        <a:pt x="8" y="45"/>
                        <a:pt x="8" y="45"/>
                        <a:pt x="8" y="45"/>
                      </a:cubicBezTo>
                      <a:cubicBezTo>
                        <a:pt x="3" y="47"/>
                        <a:pt x="0" y="53"/>
                        <a:pt x="2" y="59"/>
                      </a:cubicBezTo>
                      <a:cubicBezTo>
                        <a:pt x="5" y="64"/>
                        <a:pt x="11" y="66"/>
                        <a:pt x="16" y="64"/>
                      </a:cubicBezTo>
                      <a:cubicBezTo>
                        <a:pt x="119" y="21"/>
                        <a:pt x="119" y="21"/>
                        <a:pt x="119" y="21"/>
                      </a:cubicBezTo>
                      <a:cubicBezTo>
                        <a:pt x="124" y="19"/>
                        <a:pt x="127" y="13"/>
                        <a:pt x="12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129" name="Oval 20"/>
                <p:cNvSpPr>
                  <a:spLocks noChangeArrowheads="1"/>
                </p:cNvSpPr>
                <p:nvPr/>
              </p:nvSpPr>
              <p:spPr bwMode="auto">
                <a:xfrm>
                  <a:off x="5999475" y="4456005"/>
                  <a:ext cx="39123" cy="375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sp>
              <p:nvSpPr>
                <p:cNvPr id="130" name="Freeform 21"/>
                <p:cNvSpPr>
                  <a:spLocks/>
                </p:cNvSpPr>
                <p:nvPr/>
              </p:nvSpPr>
              <p:spPr bwMode="auto">
                <a:xfrm>
                  <a:off x="5933677" y="4436548"/>
                  <a:ext cx="88028" cy="43082"/>
                </a:xfrm>
                <a:custGeom>
                  <a:avLst/>
                  <a:gdLst>
                    <a:gd name="T0" fmla="*/ 124 w 127"/>
                    <a:gd name="T1" fmla="*/ 58 h 66"/>
                    <a:gd name="T2" fmla="*/ 124 w 127"/>
                    <a:gd name="T3" fmla="*/ 58 h 66"/>
                    <a:gd name="T4" fmla="*/ 111 w 127"/>
                    <a:gd name="T5" fmla="*/ 64 h 66"/>
                    <a:gd name="T6" fmla="*/ 8 w 127"/>
                    <a:gd name="T7" fmla="*/ 21 h 66"/>
                    <a:gd name="T8" fmla="*/ 2 w 127"/>
                    <a:gd name="T9" fmla="*/ 7 h 66"/>
                    <a:gd name="T10" fmla="*/ 16 w 127"/>
                    <a:gd name="T11" fmla="*/ 2 h 66"/>
                    <a:gd name="T12" fmla="*/ 119 w 127"/>
                    <a:gd name="T13" fmla="*/ 45 h 66"/>
                    <a:gd name="T14" fmla="*/ 124 w 127"/>
                    <a:gd name="T15" fmla="*/ 5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66">
                      <a:moveTo>
                        <a:pt x="124" y="58"/>
                      </a:moveTo>
                      <a:cubicBezTo>
                        <a:pt x="124" y="58"/>
                        <a:pt x="124" y="58"/>
                        <a:pt x="124" y="58"/>
                      </a:cubicBezTo>
                      <a:cubicBezTo>
                        <a:pt x="122" y="64"/>
                        <a:pt x="116" y="66"/>
                        <a:pt x="111" y="64"/>
                      </a:cubicBezTo>
                      <a:cubicBezTo>
                        <a:pt x="8" y="21"/>
                        <a:pt x="8" y="21"/>
                        <a:pt x="8" y="21"/>
                      </a:cubicBezTo>
                      <a:cubicBezTo>
                        <a:pt x="3" y="19"/>
                        <a:pt x="0" y="13"/>
                        <a:pt x="2" y="7"/>
                      </a:cubicBezTo>
                      <a:cubicBezTo>
                        <a:pt x="5" y="2"/>
                        <a:pt x="11" y="0"/>
                        <a:pt x="16" y="2"/>
                      </a:cubicBezTo>
                      <a:cubicBezTo>
                        <a:pt x="119" y="45"/>
                        <a:pt x="119" y="45"/>
                        <a:pt x="119" y="45"/>
                      </a:cubicBezTo>
                      <a:cubicBezTo>
                        <a:pt x="124" y="47"/>
                        <a:pt x="127" y="53"/>
                        <a:pt x="124"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3" rIns="89606" bIns="44803" numCol="1" anchor="t" anchorCtr="0" compatLnSpc="1">
                  <a:prstTxWarp prst="textNoShape">
                    <a:avLst/>
                  </a:prstTxWarp>
                </a:bodyPr>
                <a:lstStyle/>
                <a:p>
                  <a:pPr defTabSz="914005">
                    <a:defRPr/>
                  </a:pPr>
                  <a:endParaRPr lang="en-US" sz="2352" kern="0">
                    <a:solidFill>
                      <a:srgbClr val="FFFFFF"/>
                    </a:solidFill>
                    <a:latin typeface="Segoe UI"/>
                  </a:endParaRPr>
                </a:p>
              </p:txBody>
            </p:sp>
          </p:grpSp>
        </p:grpSp>
      </p:grpSp>
      <p:sp>
        <p:nvSpPr>
          <p:cNvPr id="149" name="Rectangle 148"/>
          <p:cNvSpPr/>
          <p:nvPr/>
        </p:nvSpPr>
        <p:spPr bwMode="auto">
          <a:xfrm>
            <a:off x="9737912" y="5025231"/>
            <a:ext cx="2224969" cy="1470434"/>
          </a:xfrm>
          <a:prstGeom prst="rect">
            <a:avLst/>
          </a:prstGeom>
          <a:noFill/>
          <a:ln w="30607" cap="rnd" cmpd="sng">
            <a:solidFill>
              <a:srgbClr val="FF0000"/>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1" rIns="0" bIns="45701" numCol="1" rtlCol="0" anchor="ctr" anchorCtr="0" compatLnSpc="1">
            <a:prstTxWarp prst="textNoShape">
              <a:avLst/>
            </a:prstTxWarp>
          </a:bodyPr>
          <a:lstStyle/>
          <a:p>
            <a:pPr algn="ctr" defTabSz="913740"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cxnSp>
        <p:nvCxnSpPr>
          <p:cNvPr id="157" name="Straight Connector 156"/>
          <p:cNvCxnSpPr/>
          <p:nvPr/>
        </p:nvCxnSpPr>
        <p:spPr>
          <a:xfrm>
            <a:off x="11045419" y="3124323"/>
            <a:ext cx="0" cy="1828065"/>
          </a:xfrm>
          <a:prstGeom prst="line">
            <a:avLst/>
          </a:prstGeom>
          <a:ln w="28575" cap="flat">
            <a:solidFill>
              <a:srgbClr val="FF0000"/>
            </a:solidFill>
            <a:prstDash val="sysDot"/>
            <a:miter lim="8000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439500" y="5680831"/>
            <a:ext cx="283102" cy="283104"/>
            <a:chOff x="5372581" y="1617831"/>
            <a:chExt cx="498112" cy="498112"/>
          </a:xfrm>
          <a:solidFill>
            <a:schemeClr val="bg1"/>
          </a:solidFill>
        </p:grpSpPr>
        <p:sp>
          <p:nvSpPr>
            <p:cNvPr id="143" name="Oval 142"/>
            <p:cNvSpPr/>
            <p:nvPr/>
          </p:nvSpPr>
          <p:spPr bwMode="auto">
            <a:xfrm>
              <a:off x="5372581" y="1617831"/>
              <a:ext cx="498112" cy="49811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88" rIns="0" bIns="45688" numCol="1" rtlCol="0" anchor="ctr" anchorCtr="0" compatLnSpc="1">
              <a:prstTxWarp prst="textNoShape">
                <a:avLst/>
              </a:prstTxWarp>
            </a:bodyPr>
            <a:lstStyle/>
            <a:p>
              <a:pPr algn="ctr" defTabSz="913389" fontAlgn="base">
                <a:spcBef>
                  <a:spcPct val="0"/>
                </a:spcBef>
                <a:spcAft>
                  <a:spcPct val="0"/>
                </a:spcAft>
                <a:defRPr/>
              </a:pPr>
              <a:endParaRPr lang="en-US" sz="1960" kern="0" dirty="0">
                <a:gradFill>
                  <a:gsLst>
                    <a:gs pos="0">
                      <a:srgbClr val="FFFFFF"/>
                    </a:gs>
                    <a:gs pos="100000">
                      <a:srgbClr val="FFFFFF"/>
                    </a:gs>
                  </a:gsLst>
                  <a:lin ang="5400000" scaled="0"/>
                </a:gradFill>
                <a:latin typeface="Segoe UI"/>
              </a:endParaRPr>
            </a:p>
          </p:txBody>
        </p:sp>
        <p:sp>
          <p:nvSpPr>
            <p:cNvPr id="144" name="Isosceles Triangle 42"/>
            <p:cNvSpPr/>
            <p:nvPr/>
          </p:nvSpPr>
          <p:spPr bwMode="auto">
            <a:xfrm rot="5400000">
              <a:off x="5559440" y="1802229"/>
              <a:ext cx="181888" cy="13033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2" tIns="143329" rIns="179162" bIns="143329" numCol="1" spcCol="0" rtlCol="0" fromWordArt="0" anchor="t" anchorCtr="0" forceAA="0" compatLnSpc="1">
              <a:prstTxWarp prst="textNoShape">
                <a:avLst/>
              </a:prstTxWarp>
              <a:noAutofit/>
            </a:bodyPr>
            <a:lstStyle/>
            <a:p>
              <a:pPr algn="ctr" defTabSz="913389" fontAlgn="base">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cxnSp>
        <p:nvCxnSpPr>
          <p:cNvPr id="146" name="Straight Connector 145"/>
          <p:cNvCxnSpPr/>
          <p:nvPr/>
        </p:nvCxnSpPr>
        <p:spPr>
          <a:xfrm>
            <a:off x="9294609" y="2568348"/>
            <a:ext cx="1195786" cy="0"/>
          </a:xfrm>
          <a:prstGeom prst="line">
            <a:avLst/>
          </a:prstGeom>
          <a:ln w="28575" cap="rnd" cmpd="sng">
            <a:solidFill>
              <a:schemeClr val="accent3"/>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9369695" y="2607306"/>
            <a:ext cx="1173567" cy="264903"/>
          </a:xfrm>
          <a:prstGeom prst="rect">
            <a:avLst/>
          </a:prstGeom>
        </p:spPr>
        <p:txBody>
          <a:bodyPr wrap="none" lIns="0" rIns="0">
            <a:spAutoFit/>
          </a:bodyPr>
          <a:lstStyle/>
          <a:p>
            <a:pPr defTabSz="913863">
              <a:defRPr/>
            </a:pPr>
            <a:r>
              <a:rPr lang="en-US" sz="1100" i="1" kern="0" spc="-30" dirty="0">
                <a:solidFill>
                  <a:schemeClr val="accent1"/>
                </a:solidFill>
                <a:latin typeface="Segoe UI"/>
              </a:rPr>
              <a:t>Service supplied Key</a:t>
            </a:r>
            <a:endParaRPr lang="en-US" sz="1100" i="1" kern="0" dirty="0">
              <a:solidFill>
                <a:schemeClr val="accent1"/>
              </a:solidFill>
              <a:latin typeface="Segoe UI"/>
            </a:endParaRPr>
          </a:p>
        </p:txBody>
      </p:sp>
      <p:cxnSp>
        <p:nvCxnSpPr>
          <p:cNvPr id="148" name="Straight Connector 147"/>
          <p:cNvCxnSpPr>
            <a:cxnSpLocks/>
          </p:cNvCxnSpPr>
          <p:nvPr/>
        </p:nvCxnSpPr>
        <p:spPr>
          <a:xfrm>
            <a:off x="10609607" y="2561979"/>
            <a:ext cx="940719" cy="6369"/>
          </a:xfrm>
          <a:prstGeom prst="line">
            <a:avLst/>
          </a:prstGeom>
          <a:ln w="28575" cap="rnd" cmpd="sng">
            <a:solidFill>
              <a:schemeClr val="accent3"/>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10852163" y="2607306"/>
            <a:ext cx="334766" cy="259732"/>
          </a:xfrm>
          <a:prstGeom prst="rect">
            <a:avLst/>
          </a:prstGeom>
        </p:spPr>
        <p:txBody>
          <a:bodyPr wrap="none" lIns="0" rIns="0">
            <a:spAutoFit/>
          </a:bodyPr>
          <a:lstStyle/>
          <a:p>
            <a:pPr defTabSz="913863">
              <a:defRPr/>
            </a:pPr>
            <a:r>
              <a:rPr lang="en-US" sz="1100" i="1" kern="0" spc="-30" dirty="0">
                <a:solidFill>
                  <a:schemeClr val="accent1"/>
                </a:solidFill>
                <a:latin typeface="Segoe UI"/>
              </a:rPr>
              <a:t>BYOK</a:t>
            </a:r>
            <a:endParaRPr lang="en-US" sz="1100" i="1" kern="0" dirty="0">
              <a:solidFill>
                <a:schemeClr val="accent1"/>
              </a:solidFill>
              <a:latin typeface="Segoe UI"/>
            </a:endParaRPr>
          </a:p>
        </p:txBody>
      </p:sp>
      <p:sp>
        <p:nvSpPr>
          <p:cNvPr id="159" name="Title 1"/>
          <p:cNvSpPr txBox="1">
            <a:spLocks/>
          </p:cNvSpPr>
          <p:nvPr/>
        </p:nvSpPr>
        <p:spPr>
          <a:xfrm>
            <a:off x="-100064" y="164138"/>
            <a:ext cx="5960617" cy="899303"/>
          </a:xfrm>
          <a:prstGeom prst="rect">
            <a:avLst/>
          </a:prstGeom>
        </p:spPr>
        <p:txBody>
          <a:bodyPr vert="horz" wrap="square" lIns="146246" tIns="91403" rIns="146246" bIns="91403" rtlCol="0" anchor="t">
            <a:noAutofit/>
          </a:bodyPr>
          <a:lstStyle>
            <a:lvl1pPr algn="l" defTabSz="913505" rtl="0" fontAlgn="base">
              <a:lnSpc>
                <a:spcPct val="90000"/>
              </a:lnSpc>
              <a:spcBef>
                <a:spcPct val="0"/>
              </a:spcBef>
              <a:spcAft>
                <a:spcPct val="0"/>
              </a:spcAft>
              <a:defRPr lang="en-US" sz="4400" kern="1200" spc="-100" dirty="0">
                <a:ln w="3175">
                  <a:noFill/>
                </a:ln>
                <a:gradFill>
                  <a:gsLst>
                    <a:gs pos="1250">
                      <a:schemeClr val="tx1"/>
                    </a:gs>
                    <a:gs pos="100000">
                      <a:schemeClr val="tx1"/>
                    </a:gs>
                  </a:gsLst>
                  <a:lin ang="5400000" scaled="0"/>
                </a:gra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fontAlgn="base">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fontAlgn="base">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9pPr>
          </a:lstStyle>
          <a:p>
            <a:pPr defTabSz="913143"/>
            <a:r>
              <a:rPr lang="en-US" sz="4399" dirty="0">
                <a:solidFill>
                  <a:schemeClr val="bg1"/>
                </a:solidFill>
              </a:rPr>
              <a:t>Topology for </a:t>
            </a:r>
          </a:p>
          <a:p>
            <a:pPr defTabSz="913143"/>
            <a:r>
              <a:rPr lang="en-US" sz="4399" dirty="0">
                <a:solidFill>
                  <a:schemeClr val="bg1"/>
                </a:solidFill>
              </a:rPr>
              <a:t>Regulated Environments</a:t>
            </a:r>
          </a:p>
        </p:txBody>
      </p:sp>
    </p:spTree>
    <p:extLst>
      <p:ext uri="{BB962C8B-B14F-4D97-AF65-F5344CB8AC3E}">
        <p14:creationId xmlns:p14="http://schemas.microsoft.com/office/powerpoint/2010/main" val="64645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Getting started with key scenarios</a:t>
            </a:r>
            <a:endParaRPr lang="en-US" dirty="0"/>
          </a:p>
        </p:txBody>
      </p:sp>
      <p:grpSp>
        <p:nvGrpSpPr>
          <p:cNvPr id="44" name="Group 43"/>
          <p:cNvGrpSpPr/>
          <p:nvPr/>
        </p:nvGrpSpPr>
        <p:grpSpPr>
          <a:xfrm>
            <a:off x="238479" y="1668015"/>
            <a:ext cx="3571524" cy="882119"/>
            <a:chOff x="-26645" y="762001"/>
            <a:chExt cx="2338907" cy="882474"/>
          </a:xfrm>
        </p:grpSpPr>
        <p:sp>
          <p:nvSpPr>
            <p:cNvPr id="45" name="Rectangle 44"/>
            <p:cNvSpPr/>
            <p:nvPr/>
          </p:nvSpPr>
          <p:spPr bwMode="auto">
            <a:xfrm>
              <a:off x="-13070" y="762001"/>
              <a:ext cx="2325332" cy="882474"/>
            </a:xfrm>
            <a:prstGeom prst="rect">
              <a:avLst/>
            </a:prstGeom>
            <a:solidFill>
              <a:schemeClr val="bg2">
                <a:alpha val="39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t" anchorCtr="0" compatLnSpc="1">
              <a:prstTxWarp prst="textNoShape">
                <a:avLst/>
              </a:prstTxWarp>
            </a:bodyPr>
            <a:lstStyle/>
            <a:p>
              <a:pPr algn="ctr" defTabSz="932103" fontAlgn="base">
                <a:spcBef>
                  <a:spcPct val="0"/>
                </a:spcBef>
                <a:spcAft>
                  <a:spcPct val="0"/>
                </a:spcAft>
              </a:pPr>
              <a:endParaRPr lang="en-US" sz="1999" kern="0" dirty="0">
                <a:solidFill>
                  <a:schemeClr val="bg1"/>
                </a:solidFill>
              </a:endParaRPr>
            </a:p>
          </p:txBody>
        </p:sp>
        <p:sp>
          <p:nvSpPr>
            <p:cNvPr id="46" name="Rectangle 45"/>
            <p:cNvSpPr>
              <a:spLocks noChangeAspect="1"/>
            </p:cNvSpPr>
            <p:nvPr/>
          </p:nvSpPr>
          <p:spPr>
            <a:xfrm>
              <a:off x="-26645" y="801548"/>
              <a:ext cx="2338907" cy="688709"/>
            </a:xfrm>
            <a:prstGeom prst="rect">
              <a:avLst/>
            </a:prstGeom>
            <a:noFill/>
          </p:spPr>
          <p:txBody>
            <a:bodyPr wrap="square" lIns="182807" tIns="137105" rIns="182807" bIns="46615">
              <a:noAutofit/>
            </a:bodyPr>
            <a:lstStyle/>
            <a:p>
              <a:pPr defTabSz="914038">
                <a:lnSpc>
                  <a:spcPts val="3478"/>
                </a:lnSpc>
                <a:defRPr/>
              </a:pPr>
              <a:r>
                <a:rPr lang="en-US" sz="3199" kern="0" dirty="0">
                  <a:solidFill>
                    <a:schemeClr val="bg1"/>
                  </a:solidFill>
                  <a:latin typeface="+mj-lt"/>
                  <a:ea typeface="Segoe Pro Light" charset="0"/>
                  <a:cs typeface="Segoe Pro Light" charset="0"/>
                </a:rPr>
                <a:t>Classification only</a:t>
              </a: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p:txBody>
        </p:sp>
      </p:grpSp>
      <p:sp>
        <p:nvSpPr>
          <p:cNvPr id="47" name="TextBox 46"/>
          <p:cNvSpPr txBox="1"/>
          <p:nvPr/>
        </p:nvSpPr>
        <p:spPr>
          <a:xfrm>
            <a:off x="4723364" y="1662482"/>
            <a:ext cx="6779072" cy="803614"/>
          </a:xfrm>
          <a:prstGeom prst="rect">
            <a:avLst/>
          </a:prstGeom>
          <a:noFill/>
        </p:spPr>
        <p:txBody>
          <a:bodyPr wrap="square" lIns="182807" tIns="146246" rIns="182807" bIns="146246" rtlCol="0">
            <a:spAutoFit/>
          </a:bodyPr>
          <a:lstStyle/>
          <a:p>
            <a:pPr defTabSz="914038">
              <a:lnSpc>
                <a:spcPct val="90000"/>
              </a:lnSpc>
            </a:pPr>
            <a:r>
              <a:rPr lang="en-US" sz="1799" kern="0" dirty="0">
                <a:solidFill>
                  <a:schemeClr val="bg1"/>
                </a:solidFill>
              </a:rPr>
              <a:t>Understand your data classification needs, enable the service and define a default policy so all documents are labelled.</a:t>
            </a:r>
          </a:p>
        </p:txBody>
      </p:sp>
      <p:grpSp>
        <p:nvGrpSpPr>
          <p:cNvPr id="48" name="Group 47"/>
          <p:cNvGrpSpPr/>
          <p:nvPr/>
        </p:nvGrpSpPr>
        <p:grpSpPr>
          <a:xfrm>
            <a:off x="238479" y="2633493"/>
            <a:ext cx="3571523" cy="886611"/>
            <a:chOff x="-13507" y="762000"/>
            <a:chExt cx="2325769" cy="886968"/>
          </a:xfrm>
        </p:grpSpPr>
        <p:sp>
          <p:nvSpPr>
            <p:cNvPr id="49" name="Rectangle 48"/>
            <p:cNvSpPr/>
            <p:nvPr/>
          </p:nvSpPr>
          <p:spPr bwMode="auto">
            <a:xfrm>
              <a:off x="-13070" y="762000"/>
              <a:ext cx="2325332" cy="886968"/>
            </a:xfrm>
            <a:prstGeom prst="rect">
              <a:avLst/>
            </a:prstGeom>
            <a:solidFill>
              <a:schemeClr val="bg2">
                <a:alpha val="39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t" anchorCtr="0" compatLnSpc="1">
              <a:prstTxWarp prst="textNoShape">
                <a:avLst/>
              </a:prstTxWarp>
            </a:bodyPr>
            <a:lstStyle/>
            <a:p>
              <a:pPr algn="ctr" defTabSz="932103" fontAlgn="base">
                <a:spcBef>
                  <a:spcPct val="0"/>
                </a:spcBef>
                <a:spcAft>
                  <a:spcPct val="0"/>
                </a:spcAft>
              </a:pPr>
              <a:endParaRPr lang="en-US" sz="1999" kern="0" dirty="0">
                <a:solidFill>
                  <a:schemeClr val="bg1"/>
                </a:solidFill>
              </a:endParaRPr>
            </a:p>
          </p:txBody>
        </p:sp>
        <p:sp>
          <p:nvSpPr>
            <p:cNvPr id="50" name="Rectangle 49"/>
            <p:cNvSpPr>
              <a:spLocks noChangeAspect="1"/>
            </p:cNvSpPr>
            <p:nvPr/>
          </p:nvSpPr>
          <p:spPr>
            <a:xfrm>
              <a:off x="-13507" y="870048"/>
              <a:ext cx="2325333" cy="688709"/>
            </a:xfrm>
            <a:prstGeom prst="rect">
              <a:avLst/>
            </a:prstGeom>
            <a:noFill/>
          </p:spPr>
          <p:txBody>
            <a:bodyPr wrap="square" lIns="182807" tIns="137105" rIns="182807" bIns="46615">
              <a:noAutofit/>
            </a:bodyPr>
            <a:lstStyle/>
            <a:p>
              <a:pPr defTabSz="914038">
                <a:lnSpc>
                  <a:spcPts val="3478"/>
                </a:lnSpc>
                <a:defRPr/>
              </a:pPr>
              <a:r>
                <a:rPr lang="en-US" sz="3199" kern="0" dirty="0">
                  <a:solidFill>
                    <a:schemeClr val="bg1"/>
                  </a:solidFill>
                  <a:latin typeface="+mj-lt"/>
                  <a:ea typeface="Segoe Pro Light" charset="0"/>
                  <a:cs typeface="Segoe Pro Light" charset="0"/>
                </a:rPr>
                <a:t>+ Automation</a:t>
              </a: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p:txBody>
        </p:sp>
      </p:grpSp>
      <p:grpSp>
        <p:nvGrpSpPr>
          <p:cNvPr id="69" name="Group 68"/>
          <p:cNvGrpSpPr/>
          <p:nvPr/>
        </p:nvGrpSpPr>
        <p:grpSpPr>
          <a:xfrm>
            <a:off x="238479" y="3603464"/>
            <a:ext cx="3570853" cy="886611"/>
            <a:chOff x="-13070" y="762000"/>
            <a:chExt cx="2338906" cy="886968"/>
          </a:xfrm>
        </p:grpSpPr>
        <p:sp>
          <p:nvSpPr>
            <p:cNvPr id="71" name="Rectangle 70"/>
            <p:cNvSpPr/>
            <p:nvPr/>
          </p:nvSpPr>
          <p:spPr bwMode="auto">
            <a:xfrm>
              <a:off x="-13070" y="762000"/>
              <a:ext cx="2338906" cy="886968"/>
            </a:xfrm>
            <a:prstGeom prst="rect">
              <a:avLst/>
            </a:prstGeom>
            <a:solidFill>
              <a:schemeClr val="bg2">
                <a:alpha val="39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t" anchorCtr="0" compatLnSpc="1">
              <a:prstTxWarp prst="textNoShape">
                <a:avLst/>
              </a:prstTxWarp>
            </a:bodyPr>
            <a:lstStyle/>
            <a:p>
              <a:pPr algn="ctr" defTabSz="932103" fontAlgn="base">
                <a:spcBef>
                  <a:spcPct val="0"/>
                </a:spcBef>
                <a:spcAft>
                  <a:spcPct val="0"/>
                </a:spcAft>
              </a:pPr>
              <a:endParaRPr lang="en-US" sz="1999" kern="0" dirty="0">
                <a:solidFill>
                  <a:schemeClr val="bg1"/>
                </a:solidFill>
              </a:endParaRPr>
            </a:p>
          </p:txBody>
        </p:sp>
        <p:sp>
          <p:nvSpPr>
            <p:cNvPr id="72" name="Rectangle 71"/>
            <p:cNvSpPr>
              <a:spLocks noChangeAspect="1"/>
            </p:cNvSpPr>
            <p:nvPr/>
          </p:nvSpPr>
          <p:spPr>
            <a:xfrm>
              <a:off x="503" y="870048"/>
              <a:ext cx="2325333" cy="688709"/>
            </a:xfrm>
            <a:prstGeom prst="rect">
              <a:avLst/>
            </a:prstGeom>
            <a:noFill/>
          </p:spPr>
          <p:txBody>
            <a:bodyPr wrap="square" lIns="182807" tIns="137105" rIns="182807" bIns="46615">
              <a:noAutofit/>
            </a:bodyPr>
            <a:lstStyle/>
            <a:p>
              <a:pPr defTabSz="914038">
                <a:lnSpc>
                  <a:spcPts val="3478"/>
                </a:lnSpc>
                <a:defRPr/>
              </a:pPr>
              <a:r>
                <a:rPr lang="en-US" sz="3199" kern="0" dirty="0">
                  <a:solidFill>
                    <a:schemeClr val="bg1"/>
                  </a:solidFill>
                  <a:latin typeface="+mj-lt"/>
                  <a:ea typeface="Segoe Pro Light" charset="0"/>
                  <a:cs typeface="Segoe Pro Light" charset="0"/>
                </a:rPr>
                <a:t>+ Protection</a:t>
              </a: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p:txBody>
        </p:sp>
      </p:grpSp>
      <p:grpSp>
        <p:nvGrpSpPr>
          <p:cNvPr id="74" name="Group 73"/>
          <p:cNvGrpSpPr/>
          <p:nvPr/>
        </p:nvGrpSpPr>
        <p:grpSpPr>
          <a:xfrm>
            <a:off x="238479" y="4573433"/>
            <a:ext cx="3571523" cy="886611"/>
            <a:chOff x="-13071" y="762000"/>
            <a:chExt cx="2325333" cy="886968"/>
          </a:xfrm>
        </p:grpSpPr>
        <p:sp>
          <p:nvSpPr>
            <p:cNvPr id="76" name="Rectangle 75"/>
            <p:cNvSpPr/>
            <p:nvPr/>
          </p:nvSpPr>
          <p:spPr bwMode="auto">
            <a:xfrm>
              <a:off x="-13070" y="762000"/>
              <a:ext cx="2325332" cy="886968"/>
            </a:xfrm>
            <a:prstGeom prst="rect">
              <a:avLst/>
            </a:prstGeom>
            <a:solidFill>
              <a:schemeClr val="bg2">
                <a:alpha val="39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t" anchorCtr="0" compatLnSpc="1">
              <a:prstTxWarp prst="textNoShape">
                <a:avLst/>
              </a:prstTxWarp>
            </a:bodyPr>
            <a:lstStyle/>
            <a:p>
              <a:pPr algn="ctr" defTabSz="932103" fontAlgn="base">
                <a:spcBef>
                  <a:spcPct val="0"/>
                </a:spcBef>
                <a:spcAft>
                  <a:spcPct val="0"/>
                </a:spcAft>
              </a:pPr>
              <a:endParaRPr lang="en-US" sz="1999" kern="0" dirty="0">
                <a:solidFill>
                  <a:schemeClr val="bg1"/>
                </a:solidFill>
              </a:endParaRPr>
            </a:p>
          </p:txBody>
        </p:sp>
        <p:sp>
          <p:nvSpPr>
            <p:cNvPr id="77" name="Rectangle 76"/>
            <p:cNvSpPr>
              <a:spLocks noChangeAspect="1"/>
            </p:cNvSpPr>
            <p:nvPr/>
          </p:nvSpPr>
          <p:spPr>
            <a:xfrm>
              <a:off x="-13071" y="870048"/>
              <a:ext cx="2325333" cy="688709"/>
            </a:xfrm>
            <a:prstGeom prst="rect">
              <a:avLst/>
            </a:prstGeom>
            <a:noFill/>
          </p:spPr>
          <p:txBody>
            <a:bodyPr wrap="square" lIns="182807" tIns="137105" rIns="182807" bIns="46615">
              <a:noAutofit/>
            </a:bodyPr>
            <a:lstStyle/>
            <a:p>
              <a:pPr defTabSz="914038">
                <a:lnSpc>
                  <a:spcPts val="3478"/>
                </a:lnSpc>
                <a:defRPr/>
              </a:pPr>
              <a:r>
                <a:rPr lang="en-US" sz="3199" kern="0" dirty="0">
                  <a:solidFill>
                    <a:schemeClr val="bg1"/>
                  </a:solidFill>
                  <a:latin typeface="+mj-lt"/>
                  <a:ea typeface="Segoe Pro Light" charset="0"/>
                  <a:cs typeface="Segoe Pro Light" charset="0"/>
                </a:rPr>
                <a:t>+ Reporting</a:t>
              </a: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p:txBody>
        </p:sp>
      </p:grpSp>
      <p:sp>
        <p:nvSpPr>
          <p:cNvPr id="81" name="Rectangle 80"/>
          <p:cNvSpPr/>
          <p:nvPr/>
        </p:nvSpPr>
        <p:spPr bwMode="auto">
          <a:xfrm>
            <a:off x="238479" y="5543402"/>
            <a:ext cx="3570853" cy="886611"/>
          </a:xfrm>
          <a:prstGeom prst="rect">
            <a:avLst/>
          </a:prstGeom>
          <a:solidFill>
            <a:schemeClr val="bg2">
              <a:alpha val="39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8" rIns="0" bIns="46618" numCol="1" rtlCol="0" anchor="t" anchorCtr="0" compatLnSpc="1">
            <a:prstTxWarp prst="textNoShape">
              <a:avLst/>
            </a:prstTxWarp>
          </a:bodyPr>
          <a:lstStyle/>
          <a:p>
            <a:pPr defTabSz="932103" fontAlgn="base">
              <a:spcBef>
                <a:spcPct val="0"/>
              </a:spcBef>
              <a:spcAft>
                <a:spcPct val="0"/>
              </a:spcAft>
            </a:pPr>
            <a:endParaRPr lang="en-US" sz="1999" kern="0" dirty="0">
              <a:solidFill>
                <a:schemeClr val="bg1"/>
              </a:solidFill>
            </a:endParaRPr>
          </a:p>
        </p:txBody>
      </p:sp>
      <p:sp>
        <p:nvSpPr>
          <p:cNvPr id="82" name="Rectangle 81"/>
          <p:cNvSpPr>
            <a:spLocks noChangeAspect="1"/>
          </p:cNvSpPr>
          <p:nvPr/>
        </p:nvSpPr>
        <p:spPr>
          <a:xfrm>
            <a:off x="252048" y="5651407"/>
            <a:ext cx="3557285" cy="688432"/>
          </a:xfrm>
          <a:prstGeom prst="rect">
            <a:avLst/>
          </a:prstGeom>
          <a:noFill/>
        </p:spPr>
        <p:txBody>
          <a:bodyPr wrap="square" lIns="182807" tIns="137105" rIns="182807" bIns="46615">
            <a:noAutofit/>
          </a:bodyPr>
          <a:lstStyle/>
          <a:p>
            <a:pPr defTabSz="914038">
              <a:lnSpc>
                <a:spcPts val="3478"/>
              </a:lnSpc>
              <a:defRPr/>
            </a:pPr>
            <a:r>
              <a:rPr lang="en-US" sz="3199" kern="0" dirty="0">
                <a:solidFill>
                  <a:schemeClr val="bg1"/>
                </a:solidFill>
                <a:latin typeface="+mj-lt"/>
                <a:ea typeface="Segoe Pro Light" charset="0"/>
                <a:cs typeface="Segoe Pro Light" charset="0"/>
              </a:rPr>
              <a:t>+ Collaboration</a:t>
            </a: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a:p>
            <a:pPr defTabSz="914038">
              <a:lnSpc>
                <a:spcPts val="3478"/>
              </a:lnSpc>
              <a:defRPr/>
            </a:pPr>
            <a:endParaRPr lang="en-US" sz="3199" dirty="0">
              <a:solidFill>
                <a:schemeClr val="bg1"/>
              </a:solidFill>
              <a:latin typeface="+mj-lt"/>
              <a:ea typeface="Segoe Pro Light" charset="0"/>
              <a:cs typeface="Segoe Pro Light" charset="0"/>
            </a:endParaRPr>
          </a:p>
        </p:txBody>
      </p:sp>
      <p:sp>
        <p:nvSpPr>
          <p:cNvPr id="29" name="TextBox 28"/>
          <p:cNvSpPr txBox="1"/>
          <p:nvPr/>
        </p:nvSpPr>
        <p:spPr>
          <a:xfrm>
            <a:off x="4723364" y="2633493"/>
            <a:ext cx="6779072" cy="793695"/>
          </a:xfrm>
          <a:prstGeom prst="rect">
            <a:avLst/>
          </a:prstGeom>
          <a:noFill/>
        </p:spPr>
        <p:txBody>
          <a:bodyPr wrap="square" lIns="182807" tIns="146246" rIns="182807" bIns="146246" rtlCol="0">
            <a:spAutoFit/>
          </a:bodyPr>
          <a:lstStyle/>
          <a:p>
            <a:pPr defTabSz="914038">
              <a:lnSpc>
                <a:spcPct val="90000"/>
              </a:lnSpc>
            </a:pPr>
            <a:r>
              <a:rPr lang="en-US" sz="1799" kern="0" dirty="0">
                <a:solidFill>
                  <a:schemeClr val="bg1"/>
                </a:solidFill>
              </a:rPr>
              <a:t>Define content based actions to automatically classify and label documents or make recommendations to users to confirm.</a:t>
            </a:r>
          </a:p>
        </p:txBody>
      </p:sp>
      <p:sp>
        <p:nvSpPr>
          <p:cNvPr id="30" name="TextBox 29"/>
          <p:cNvSpPr txBox="1"/>
          <p:nvPr/>
        </p:nvSpPr>
        <p:spPr>
          <a:xfrm>
            <a:off x="4723364" y="3603463"/>
            <a:ext cx="6779072" cy="803614"/>
          </a:xfrm>
          <a:prstGeom prst="rect">
            <a:avLst/>
          </a:prstGeom>
          <a:noFill/>
        </p:spPr>
        <p:txBody>
          <a:bodyPr wrap="square" lIns="182807" tIns="146246" rIns="182807" bIns="146246" rtlCol="0">
            <a:spAutoFit/>
          </a:bodyPr>
          <a:lstStyle/>
          <a:p>
            <a:pPr defTabSz="914038">
              <a:lnSpc>
                <a:spcPct val="90000"/>
              </a:lnSpc>
            </a:pPr>
            <a:r>
              <a:rPr lang="en-US" sz="1799" kern="0" dirty="0">
                <a:solidFill>
                  <a:schemeClr val="bg1"/>
                </a:solidFill>
              </a:rPr>
              <a:t>For sensitive information, define protection policies that require authentication and enforce use rights.</a:t>
            </a:r>
          </a:p>
        </p:txBody>
      </p:sp>
      <p:sp>
        <p:nvSpPr>
          <p:cNvPr id="31" name="TextBox 30"/>
          <p:cNvSpPr txBox="1"/>
          <p:nvPr/>
        </p:nvSpPr>
        <p:spPr>
          <a:xfrm>
            <a:off x="4723364" y="4573432"/>
            <a:ext cx="6779072" cy="1042861"/>
          </a:xfrm>
          <a:prstGeom prst="rect">
            <a:avLst/>
          </a:prstGeom>
          <a:noFill/>
        </p:spPr>
        <p:txBody>
          <a:bodyPr wrap="square" lIns="182807" tIns="146246" rIns="182807" bIns="146246" rtlCol="0">
            <a:spAutoFit/>
          </a:bodyPr>
          <a:lstStyle/>
          <a:p>
            <a:pPr defTabSz="914038">
              <a:lnSpc>
                <a:spcPct val="90000"/>
              </a:lnSpc>
            </a:pPr>
            <a:r>
              <a:rPr lang="en-US" sz="1799" kern="0" dirty="0">
                <a:solidFill>
                  <a:schemeClr val="bg1"/>
                </a:solidFill>
              </a:rPr>
              <a:t>Gain insights into the types of information you have, users that work with  different sensitivity levels and trends in data creation.</a:t>
            </a:r>
          </a:p>
        </p:txBody>
      </p:sp>
      <p:sp>
        <p:nvSpPr>
          <p:cNvPr id="32" name="TextBox 31"/>
          <p:cNvSpPr txBox="1"/>
          <p:nvPr/>
        </p:nvSpPr>
        <p:spPr>
          <a:xfrm>
            <a:off x="4723364" y="5543401"/>
            <a:ext cx="6779072" cy="803614"/>
          </a:xfrm>
          <a:prstGeom prst="rect">
            <a:avLst/>
          </a:prstGeom>
          <a:noFill/>
        </p:spPr>
        <p:txBody>
          <a:bodyPr wrap="square" lIns="182807" tIns="146246" rIns="182807" bIns="146246" rtlCol="0">
            <a:spAutoFit/>
          </a:bodyPr>
          <a:lstStyle/>
          <a:p>
            <a:pPr defTabSz="914038">
              <a:lnSpc>
                <a:spcPct val="90000"/>
              </a:lnSpc>
            </a:pPr>
            <a:r>
              <a:rPr lang="en-US" sz="1799" kern="0" dirty="0">
                <a:solidFill>
                  <a:schemeClr val="bg1"/>
                </a:solidFill>
              </a:rPr>
              <a:t>Securely share documents and email with internal and external recipients. </a:t>
            </a:r>
          </a:p>
        </p:txBody>
      </p:sp>
    </p:spTree>
    <p:extLst>
      <p:ext uri="{BB962C8B-B14F-4D97-AF65-F5344CB8AC3E}">
        <p14:creationId xmlns:p14="http://schemas.microsoft.com/office/powerpoint/2010/main" val="281032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3188" y="136801"/>
            <a:ext cx="9928378" cy="907576"/>
          </a:xfrm>
          <a:prstGeom prst="rect">
            <a:avLst/>
          </a:prstGeom>
          <a:noFill/>
        </p:spPr>
        <p:txBody>
          <a:bodyPr wrap="square">
            <a:spAutoFit/>
          </a:bodyPr>
          <a:lstStyle/>
          <a:p>
            <a:pPr defTabSz="931836" fontAlgn="base">
              <a:spcBef>
                <a:spcPct val="0"/>
              </a:spcBef>
              <a:spcAft>
                <a:spcPct val="0"/>
              </a:spcAft>
              <a:defRPr/>
            </a:pPr>
            <a:r>
              <a:rPr lang="en-US" sz="5195" dirty="0">
                <a:gradFill>
                  <a:gsLst>
                    <a:gs pos="2917">
                      <a:srgbClr val="FFFFFF"/>
                    </a:gs>
                    <a:gs pos="100000">
                      <a:srgbClr val="FFFFFF"/>
                    </a:gs>
                  </a:gsLst>
                  <a:lin ang="5400000" scaled="0"/>
                </a:gradFill>
                <a:latin typeface="Segoe UI Light"/>
                <a:ea typeface="ＭＳ Ｐゴシック" charset="0"/>
              </a:rPr>
              <a:t>Keep going…</a:t>
            </a:r>
          </a:p>
        </p:txBody>
      </p:sp>
      <p:sp>
        <p:nvSpPr>
          <p:cNvPr id="5" name="TextBox 4"/>
          <p:cNvSpPr txBox="1"/>
          <p:nvPr/>
        </p:nvSpPr>
        <p:spPr>
          <a:xfrm>
            <a:off x="1022157" y="1216866"/>
            <a:ext cx="9670440" cy="5813420"/>
          </a:xfrm>
          <a:prstGeom prst="rect">
            <a:avLst/>
          </a:prstGeom>
          <a:noFill/>
        </p:spPr>
        <p:txBody>
          <a:bodyPr wrap="square" anchor="t">
            <a:spAutoFit/>
          </a:bodyPr>
          <a:lstStyle/>
          <a:p>
            <a:pPr defTabSz="913654" fontAlgn="base">
              <a:spcBef>
                <a:spcPct val="0"/>
              </a:spcBef>
              <a:tabLst>
                <a:tab pos="2861129" algn="l"/>
              </a:tabLst>
              <a:defRPr/>
            </a:pPr>
            <a:r>
              <a:rPr lang="EN-US" sz="2399" kern="0" dirty="0">
                <a:solidFill>
                  <a:schemeClr val="bg1"/>
                </a:solidFill>
                <a:latin typeface="Segoe UI Light" charset="0"/>
                <a:ea typeface="Segoe UI Light" charset="0"/>
                <a:cs typeface="Segoe UI Light" charset="0"/>
              </a:rPr>
              <a:t>Try Enterprise Mobility + Security for free, today:</a:t>
            </a:r>
          </a:p>
          <a:p>
            <a:pPr defTabSz="913654" fontAlgn="base">
              <a:spcBef>
                <a:spcPct val="0"/>
              </a:spcBef>
              <a:spcAft>
                <a:spcPts val="1200"/>
              </a:spcAft>
              <a:defRPr/>
            </a:pPr>
            <a:r>
              <a:rPr lang="EN-US" sz="1600" kern="0" dirty="0">
                <a:solidFill>
                  <a:schemeClr val="bg1"/>
                </a:solidFill>
                <a:latin typeface="Segoe UI Light" charset="0"/>
                <a:ea typeface="Segoe UI Light" charset="0"/>
                <a:cs typeface="Segoe UI Light" charset="0"/>
              </a:rPr>
              <a:t>www.microsoft.com/en-us/cloud-platform/enterprise-mobility-trial</a:t>
            </a:r>
          </a:p>
          <a:p>
            <a:pPr defTabSz="913654" fontAlgn="base">
              <a:spcBef>
                <a:spcPct val="0"/>
              </a:spcBef>
              <a:defRPr/>
            </a:pPr>
            <a:r>
              <a:rPr lang="EN-US" sz="2399" kern="0" dirty="0">
                <a:solidFill>
                  <a:schemeClr val="bg1"/>
                </a:solidFill>
                <a:latin typeface="Segoe UI Light" charset="0"/>
                <a:ea typeface="Segoe UI Light" charset="0"/>
                <a:cs typeface="Segoe UI Light" charset="0"/>
              </a:rPr>
              <a:t>See Microsoft Cloud App Security in action</a:t>
            </a:r>
          </a:p>
          <a:p>
            <a:pPr defTabSz="913654" fontAlgn="base">
              <a:spcBef>
                <a:spcPct val="0"/>
              </a:spcBef>
              <a:spcAft>
                <a:spcPts val="1200"/>
              </a:spcAft>
              <a:defRPr/>
            </a:pPr>
            <a:r>
              <a:rPr lang="en-US" altLang="en-US" sz="1600" kern="0" dirty="0">
                <a:solidFill>
                  <a:schemeClr val="bg1"/>
                </a:solidFill>
                <a:latin typeface="Segoe UI" panose="020B0502040204020203" pitchFamily="34" charset="0"/>
                <a:cs typeface="Segoe UI" panose="020B0502040204020203" pitchFamily="34" charset="0"/>
              </a:rPr>
              <a:t>https://www.microsoft.com/en-us/cloud-platform/cloud-app-security-trial </a:t>
            </a:r>
            <a:endParaRPr lang="en-US" sz="1600" kern="0" dirty="0">
              <a:solidFill>
                <a:schemeClr val="bg1"/>
              </a:solidFill>
              <a:latin typeface="Segoe UI Light" charset="0"/>
              <a:ea typeface="Segoe UI Light" charset="0"/>
              <a:cs typeface="Segoe UI Light" charset="0"/>
            </a:endParaRPr>
          </a:p>
          <a:p>
            <a:pPr defTabSz="913654" fontAlgn="base">
              <a:spcBef>
                <a:spcPct val="0"/>
              </a:spcBef>
              <a:spcAft>
                <a:spcPts val="1200"/>
              </a:spcAft>
              <a:defRPr/>
            </a:pPr>
            <a:r>
              <a:rPr lang="EN-US" sz="2399" kern="0" dirty="0">
                <a:solidFill>
                  <a:schemeClr val="bg1"/>
                </a:solidFill>
                <a:latin typeface="Segoe UI Light" charset="0"/>
                <a:ea typeface="Segoe UI Light" charset="0"/>
                <a:cs typeface="Segoe UI Light" charset="0"/>
              </a:rPr>
              <a:t>Evaluate and try Microsoft Advanced Threat Analytics now </a:t>
            </a:r>
            <a:r>
              <a:rPr lang="EN-US" sz="1600" kern="0" dirty="0">
                <a:solidFill>
                  <a:schemeClr val="bg1"/>
                </a:solidFill>
                <a:latin typeface="Segoe UI Light" charset="0"/>
                <a:ea typeface="Segoe UI Light" charset="0"/>
                <a:cs typeface="Segoe UI Light" charset="0"/>
              </a:rPr>
              <a:t>www.microsoft.com/en-us/evalcenter/evaluate-microsoft-advanced-threat-analytics</a:t>
            </a:r>
          </a:p>
          <a:p>
            <a:pPr defTabSz="913654" fontAlgn="base">
              <a:spcBef>
                <a:spcPct val="0"/>
              </a:spcBef>
              <a:spcAft>
                <a:spcPts val="1200"/>
              </a:spcAft>
              <a:defRPr/>
            </a:pPr>
            <a:r>
              <a:rPr lang="EN-US" sz="2399" kern="0" dirty="0">
                <a:solidFill>
                  <a:schemeClr val="bg1"/>
                </a:solidFill>
                <a:latin typeface="Segoe UI Light" charset="0"/>
                <a:ea typeface="Segoe UI Light" charset="0"/>
                <a:cs typeface="Segoe UI Light" charset="0"/>
              </a:rPr>
              <a:t>Explore Identity + Access Management</a:t>
            </a:r>
            <a:br>
              <a:rPr lang="en-US" sz="1999" kern="0" dirty="0">
                <a:solidFill>
                  <a:schemeClr val="bg1"/>
                </a:solidFill>
                <a:latin typeface="Segoe UI Light" charset="0"/>
                <a:ea typeface="Segoe UI Light" charset="0"/>
                <a:cs typeface="Segoe UI Light" charset="0"/>
              </a:rPr>
            </a:br>
            <a:r>
              <a:rPr lang="EN-US" sz="1600" kern="0" dirty="0">
                <a:solidFill>
                  <a:schemeClr val="bg1"/>
                </a:solidFill>
                <a:latin typeface="Segoe UI Light" charset="0"/>
                <a:ea typeface="Segoe UI Light" charset="0"/>
                <a:cs typeface="Segoe UI Light" charset="0"/>
              </a:rPr>
              <a:t>www.microsoft.com/en-us/cloud-platform/identity-management</a:t>
            </a:r>
          </a:p>
          <a:p>
            <a:pPr defTabSz="913654" fontAlgn="base">
              <a:spcBef>
                <a:spcPct val="0"/>
              </a:spcBef>
              <a:spcAft>
                <a:spcPts val="1200"/>
              </a:spcAft>
              <a:defRPr/>
            </a:pPr>
            <a:r>
              <a:rPr lang="EN-US" sz="2399" kern="0" dirty="0">
                <a:solidFill>
                  <a:schemeClr val="bg1"/>
                </a:solidFill>
                <a:latin typeface="Segoe UI Light" charset="0"/>
                <a:ea typeface="Segoe UI Light" charset="0"/>
                <a:cs typeface="Segoe UI Light" charset="0"/>
              </a:rPr>
              <a:t>Learn more about Azure Information Protection</a:t>
            </a:r>
            <a:br>
              <a:rPr lang="en-US" sz="1999" kern="0" dirty="0">
                <a:solidFill>
                  <a:schemeClr val="bg1"/>
                </a:solidFill>
                <a:latin typeface="Segoe UI Light" charset="0"/>
                <a:ea typeface="Segoe UI Light" charset="0"/>
                <a:cs typeface="Segoe UI Light" charset="0"/>
              </a:rPr>
            </a:br>
            <a:r>
              <a:rPr lang="EN-US" sz="1600" kern="0" dirty="0">
                <a:solidFill>
                  <a:schemeClr val="bg1"/>
                </a:solidFill>
                <a:latin typeface="Segoe UI Light" charset="0"/>
                <a:ea typeface="Segoe UI Light" charset="0"/>
                <a:cs typeface="Segoe UI Light" charset="0"/>
              </a:rPr>
              <a:t>www.microsoft.com/en-us/cloud-platform/information-protection</a:t>
            </a:r>
          </a:p>
          <a:p>
            <a:pPr defTabSz="913654" fontAlgn="base">
              <a:spcBef>
                <a:spcPct val="0"/>
              </a:spcBef>
              <a:spcAft>
                <a:spcPts val="1200"/>
              </a:spcAft>
              <a:defRPr/>
            </a:pPr>
            <a:r>
              <a:rPr lang="EN-US" sz="2399" kern="0" dirty="0">
                <a:solidFill>
                  <a:schemeClr val="bg1"/>
                </a:solidFill>
                <a:latin typeface="Segoe UI Light" charset="0"/>
                <a:ea typeface="Segoe UI Light" charset="0"/>
                <a:cs typeface="Segoe UI Light" charset="0"/>
              </a:rPr>
              <a:t>Discover new MDM and MAM solutions with Microsoft Intune</a:t>
            </a:r>
            <a:br>
              <a:rPr lang="en-US" sz="1999" kern="0" dirty="0">
                <a:solidFill>
                  <a:schemeClr val="bg1"/>
                </a:solidFill>
                <a:latin typeface="Segoe UI Light" charset="0"/>
                <a:ea typeface="Segoe UI Light" charset="0"/>
                <a:cs typeface="Segoe UI Light" charset="0"/>
              </a:rPr>
            </a:br>
            <a:r>
              <a:rPr lang="EN-US" sz="1600" kern="0" dirty="0">
                <a:solidFill>
                  <a:schemeClr val="bg1"/>
                </a:solidFill>
                <a:latin typeface="Segoe UI Light" charset="0"/>
                <a:ea typeface="Segoe UI Light" charset="0"/>
                <a:cs typeface="Segoe UI Light" charset="0"/>
              </a:rPr>
              <a:t>www.microsoft.com/en-us/cloud-platform/mobile-device-managementlink</a:t>
            </a:r>
          </a:p>
          <a:p>
            <a:pPr defTabSz="913654" fontAlgn="base">
              <a:spcBef>
                <a:spcPct val="0"/>
              </a:spcBef>
              <a:spcAft>
                <a:spcPts val="1200"/>
              </a:spcAft>
              <a:defRPr/>
            </a:pPr>
            <a:r>
              <a:rPr lang="EN-US" sz="2399" kern="0" dirty="0">
                <a:solidFill>
                  <a:schemeClr val="bg1"/>
                </a:solidFill>
                <a:latin typeface="Segoe UI Light" charset="0"/>
                <a:ea typeface="Segoe UI Light" charset="0"/>
                <a:cs typeface="Segoe UI Light" charset="0"/>
              </a:rPr>
              <a:t>Check out new Desktop virtualization capabilities</a:t>
            </a:r>
            <a:br>
              <a:rPr lang="en-US" sz="1999" kern="0" dirty="0">
                <a:solidFill>
                  <a:schemeClr val="bg1"/>
                </a:solidFill>
                <a:latin typeface="Segoe UI Light" charset="0"/>
                <a:ea typeface="Segoe UI Light" charset="0"/>
                <a:cs typeface="Segoe UI Light" charset="0"/>
              </a:rPr>
            </a:br>
            <a:r>
              <a:rPr lang="EN-US" sz="1600" kern="0" dirty="0">
                <a:solidFill>
                  <a:schemeClr val="bg1"/>
                </a:solidFill>
                <a:latin typeface="Segoe UI Light" charset="0"/>
                <a:ea typeface="Segoe UI Light" charset="0"/>
                <a:cs typeface="Segoe UI Light" charset="0"/>
              </a:rPr>
              <a:t>www.microsoft.com/en-us/cloud-platform/desktop-virtualization</a:t>
            </a:r>
          </a:p>
          <a:p>
            <a:pPr defTabSz="913654" fontAlgn="base">
              <a:spcBef>
                <a:spcPct val="0"/>
              </a:spcBef>
              <a:spcAft>
                <a:spcPts val="1200"/>
              </a:spcAft>
              <a:defRPr/>
            </a:pPr>
            <a:endParaRPr lang="en-US" sz="1600" kern="0" dirty="0">
              <a:solidFill>
                <a:schemeClr val="bg1"/>
              </a:solidFill>
              <a:latin typeface="Segoe UI Light" charset="0"/>
              <a:ea typeface="Segoe UI Light" charset="0"/>
              <a:cs typeface="Segoe UI Light" charset="0"/>
            </a:endParaRPr>
          </a:p>
        </p:txBody>
      </p:sp>
      <p:sp>
        <p:nvSpPr>
          <p:cNvPr id="4" name="Freeform 9"/>
          <p:cNvSpPr>
            <a:spLocks noEditPoints="1"/>
          </p:cNvSpPr>
          <p:nvPr/>
        </p:nvSpPr>
        <p:spPr bwMode="black">
          <a:xfrm>
            <a:off x="477763" y="1345133"/>
            <a:ext cx="457016" cy="45701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
        <p:nvSpPr>
          <p:cNvPr id="6" name="Freeform 9"/>
          <p:cNvSpPr>
            <a:spLocks noEditPoints="1"/>
          </p:cNvSpPr>
          <p:nvPr/>
        </p:nvSpPr>
        <p:spPr bwMode="black">
          <a:xfrm>
            <a:off x="477763" y="2102904"/>
            <a:ext cx="457016" cy="45701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
        <p:nvSpPr>
          <p:cNvPr id="7" name="Freeform 9"/>
          <p:cNvSpPr>
            <a:spLocks noEditPoints="1"/>
          </p:cNvSpPr>
          <p:nvPr/>
        </p:nvSpPr>
        <p:spPr bwMode="black">
          <a:xfrm>
            <a:off x="477763" y="2860674"/>
            <a:ext cx="457016" cy="45701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
        <p:nvSpPr>
          <p:cNvPr id="8" name="Freeform 9"/>
          <p:cNvSpPr>
            <a:spLocks noEditPoints="1"/>
          </p:cNvSpPr>
          <p:nvPr/>
        </p:nvSpPr>
        <p:spPr bwMode="black">
          <a:xfrm>
            <a:off x="477763" y="3618446"/>
            <a:ext cx="457016" cy="45701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
        <p:nvSpPr>
          <p:cNvPr id="9" name="Freeform 9"/>
          <p:cNvSpPr>
            <a:spLocks noEditPoints="1"/>
          </p:cNvSpPr>
          <p:nvPr/>
        </p:nvSpPr>
        <p:spPr bwMode="black">
          <a:xfrm>
            <a:off x="477763" y="4376217"/>
            <a:ext cx="457016" cy="45701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
        <p:nvSpPr>
          <p:cNvPr id="10" name="Freeform 9"/>
          <p:cNvSpPr>
            <a:spLocks noEditPoints="1"/>
          </p:cNvSpPr>
          <p:nvPr/>
        </p:nvSpPr>
        <p:spPr bwMode="black">
          <a:xfrm>
            <a:off x="477763" y="5133988"/>
            <a:ext cx="457016" cy="45701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
        <p:nvSpPr>
          <p:cNvPr id="11" name="Freeform 9"/>
          <p:cNvSpPr>
            <a:spLocks noEditPoints="1"/>
          </p:cNvSpPr>
          <p:nvPr/>
        </p:nvSpPr>
        <p:spPr bwMode="black">
          <a:xfrm>
            <a:off x="483584" y="5891758"/>
            <a:ext cx="457016" cy="45701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tx1"/>
          </a:solidFill>
          <a:ln>
            <a:noFill/>
          </a:ln>
          <a:extLst/>
        </p:spPr>
        <p:txBody>
          <a:bodyPr vert="horz" wrap="square" lIns="91403" tIns="45701" rIns="91403" bIns="45701" numCol="1" anchor="t" anchorCtr="0" compatLnSpc="1">
            <a:prstTxWarp prst="textNoShape">
              <a:avLst/>
            </a:prstTxWarp>
          </a:bodyPr>
          <a:lstStyle/>
          <a:p>
            <a:pPr defTabSz="914038">
              <a:defRPr/>
            </a:pPr>
            <a:endParaRPr lang="en-US" sz="1799" kern="0">
              <a:solidFill>
                <a:sysClr val="windowText" lastClr="000000"/>
              </a:solidFill>
            </a:endParaRPr>
          </a:p>
        </p:txBody>
      </p:sp>
    </p:spTree>
    <p:extLst>
      <p:ext uri="{BB962C8B-B14F-4D97-AF65-F5344CB8AC3E}">
        <p14:creationId xmlns:p14="http://schemas.microsoft.com/office/powerpoint/2010/main" val="21568727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209562"/>
          </a:xfrm>
        </p:spPr>
        <p:txBody>
          <a:bodyPr/>
          <a:lstStyle/>
          <a:p>
            <a:pPr marL="0" indent="0">
              <a:buNone/>
            </a:pPr>
            <a:r>
              <a:rPr lang="en-US" sz="4700" dirty="0">
                <a:solidFill>
                  <a:srgbClr val="92D050"/>
                </a:solidFill>
                <a:latin typeface="Segoe Pro Semibold" panose="020B0702040504020203" pitchFamily="34" charset="0"/>
              </a:rPr>
              <a:t>Microsoft 4 Startups</a:t>
            </a:r>
          </a:p>
          <a:p>
            <a:pPr marL="0" indent="0">
              <a:buNone/>
            </a:pPr>
            <a:r>
              <a:rPr lang="en-US" sz="3300" dirty="0"/>
              <a:t>https://startups.microsoft.com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705" y="1365453"/>
            <a:ext cx="4303443" cy="1828658"/>
          </a:xfrm>
          <a:prstGeom prst="rect">
            <a:avLst/>
          </a:prstGeom>
        </p:spPr>
      </p:pic>
      <p:pic>
        <p:nvPicPr>
          <p:cNvPr id="5" name="Picture 4"/>
          <p:cNvPicPr>
            <a:picLocks noChangeAspect="1"/>
          </p:cNvPicPr>
          <p:nvPr/>
        </p:nvPicPr>
        <p:blipFill>
          <a:blip r:embed="rId5"/>
          <a:stretch>
            <a:fillRect/>
          </a:stretch>
        </p:blipFill>
        <p:spPr>
          <a:xfrm>
            <a:off x="4001099" y="2553291"/>
            <a:ext cx="1360100" cy="640820"/>
          </a:xfrm>
          <a:prstGeom prst="rect">
            <a:avLst/>
          </a:prstGeom>
        </p:spPr>
      </p:pic>
      <p:pic>
        <p:nvPicPr>
          <p:cNvPr id="6" name="Picture 5"/>
          <p:cNvPicPr>
            <a:picLocks noChangeAspect="1"/>
          </p:cNvPicPr>
          <p:nvPr/>
        </p:nvPicPr>
        <p:blipFill>
          <a:blip r:embed="rId6"/>
          <a:stretch>
            <a:fillRect/>
          </a:stretch>
        </p:blipFill>
        <p:spPr>
          <a:xfrm>
            <a:off x="1992649" y="3215304"/>
            <a:ext cx="2688500" cy="869679"/>
          </a:xfrm>
          <a:prstGeom prst="rect">
            <a:avLst/>
          </a:prstGeom>
        </p:spPr>
      </p:pic>
    </p:spTree>
    <p:extLst>
      <p:ext uri="{BB962C8B-B14F-4D97-AF65-F5344CB8AC3E}">
        <p14:creationId xmlns:p14="http://schemas.microsoft.com/office/powerpoint/2010/main" val="2828568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038" y="893"/>
            <a:ext cx="7008748" cy="523084"/>
          </a:xfrm>
          <a:prstGeom prst="rect">
            <a:avLst/>
          </a:prstGeom>
          <a:noFill/>
        </p:spPr>
        <p:txBody>
          <a:bodyPr wrap="non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 BIG thank you to the 2018 Global Sponsors!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0172" y="5513175"/>
            <a:ext cx="3491499" cy="71602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461" y="1811408"/>
            <a:ext cx="3007531" cy="838012"/>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9931" y="2911029"/>
            <a:ext cx="2151982" cy="1811088"/>
          </a:xfrm>
          <a:prstGeom prst="rect">
            <a:avLst/>
          </a:prstGeom>
          <a:noFill/>
          <a:ln>
            <a:noFill/>
          </a:ln>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982" y="2195206"/>
            <a:ext cx="3566611" cy="45421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356" y="4483399"/>
            <a:ext cx="2458493" cy="644363"/>
          </a:xfrm>
          <a:prstGeom prst="rect">
            <a:avLst/>
          </a:prstGeom>
        </p:spPr>
      </p:pic>
      <p:pic>
        <p:nvPicPr>
          <p:cNvPr id="2050" name="Picture 2" descr="https://global.azurebootcamp.net/wp-content/uploads/2018/03/jetbrains-150x15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733" y="974195"/>
            <a:ext cx="1428378" cy="14283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global.azurebootcamp.net/wp-content/uploads/2014/11/logo-2018-250x22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lobal.azurebootcamp.net/wp-content/uploads/2013/02/cerebrata-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5142" y="4407874"/>
            <a:ext cx="3066251" cy="62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112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8D697F-A2B2-4F21-8DCB-1E7572A55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63" y="583726"/>
            <a:ext cx="5586289" cy="5586289"/>
          </a:xfrm>
          <a:prstGeom prst="rect">
            <a:avLst/>
          </a:prstGeom>
        </p:spPr>
      </p:pic>
      <p:sp>
        <p:nvSpPr>
          <p:cNvPr id="4" name="TextBox 3"/>
          <p:cNvSpPr txBox="1"/>
          <p:nvPr/>
        </p:nvSpPr>
        <p:spPr>
          <a:xfrm>
            <a:off x="2880911" y="893"/>
            <a:ext cx="6427009" cy="523084"/>
          </a:xfrm>
          <a:prstGeom prst="rect">
            <a:avLst/>
          </a:prstGeom>
          <a:noFill/>
        </p:spPr>
        <p:txBody>
          <a:bodyPr wrap="none" rtlCol="0" anchor="ctr">
            <a:spAutoFit/>
          </a:bodyPr>
          <a:lstStyle/>
          <a:p>
            <a:pPr algn="ctr" defTabSz="914126"/>
            <a:r>
              <a:rPr lang="en-US" sz="2799" dirty="0">
                <a:solidFill>
                  <a:srgbClr val="000000"/>
                </a:solidFill>
                <a:latin typeface="Segoe UI Light"/>
                <a:cs typeface="Segoe UI Light" panose="020B0502040204020203" pitchFamily="34" charset="0"/>
              </a:rPr>
              <a:t>Another BIG thank you to local sponsors!</a:t>
            </a:r>
          </a:p>
        </p:txBody>
      </p:sp>
      <p:pic>
        <p:nvPicPr>
          <p:cNvPr id="13" name="Picture 4" descr="https://global.azurebootcamp.net/wp-content/uploads/2014/11/logo-2018-250x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6079C35-03FF-47DD-9E57-E210C163F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775" y="2586188"/>
            <a:ext cx="4056024" cy="1710076"/>
          </a:xfrm>
          <a:prstGeom prst="rect">
            <a:avLst/>
          </a:prstGeom>
        </p:spPr>
      </p:pic>
    </p:spTree>
    <p:extLst>
      <p:ext uri="{BB962C8B-B14F-4D97-AF65-F5344CB8AC3E}">
        <p14:creationId xmlns:p14="http://schemas.microsoft.com/office/powerpoint/2010/main" val="2382307814"/>
      </p:ext>
    </p:extLst>
  </p:cSld>
  <p:clrMapOvr>
    <a:masterClrMapping/>
  </p:clrMapOvr>
  <p:transition advTm="5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604" y="4244787"/>
            <a:ext cx="2271016" cy="289218"/>
          </a:xfrm>
          <a:prstGeom prst="rect">
            <a:avLst/>
          </a:prstGeom>
        </p:spPr>
      </p:pic>
      <p:graphicFrame>
        <p:nvGraphicFramePr>
          <p:cNvPr id="2" name="Table 1"/>
          <p:cNvGraphicFramePr>
            <a:graphicFrameLocks noGrp="1"/>
          </p:cNvGraphicFramePr>
          <p:nvPr>
            <p:extLst/>
          </p:nvPr>
        </p:nvGraphicFramePr>
        <p:xfrm>
          <a:off x="2723440" y="1027141"/>
          <a:ext cx="9027348" cy="5157788"/>
        </p:xfrm>
        <a:graphic>
          <a:graphicData uri="http://schemas.openxmlformats.org/drawingml/2006/table">
            <a:tbl>
              <a:tblPr firstRow="1" firstCol="1" bandRow="1">
                <a:tableStyleId>{5C22544A-7EE6-4342-B048-85BDC9FD1C3A}</a:tableStyleId>
              </a:tblPr>
              <a:tblGrid>
                <a:gridCol w="3780440">
                  <a:extLst>
                    <a:ext uri="{9D8B030D-6E8A-4147-A177-3AD203B41FA5}">
                      <a16:colId xmlns:a16="http://schemas.microsoft.com/office/drawing/2014/main" val="20000"/>
                    </a:ext>
                  </a:extLst>
                </a:gridCol>
                <a:gridCol w="5246908">
                  <a:extLst>
                    <a:ext uri="{9D8B030D-6E8A-4147-A177-3AD203B41FA5}">
                      <a16:colId xmlns:a16="http://schemas.microsoft.com/office/drawing/2014/main" val="20001"/>
                    </a:ext>
                  </a:extLst>
                </a:gridCol>
              </a:tblGrid>
              <a:tr h="338515">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extLst>
                  <a:ext uri="{0D108BD9-81ED-4DB2-BD59-A6C34878D82A}">
                    <a16:rowId xmlns:a16="http://schemas.microsoft.com/office/drawing/2014/main" val="10000"/>
                  </a:ext>
                </a:extLst>
              </a:tr>
              <a:tr h="1167545">
                <a:tc>
                  <a:txBody>
                    <a:bodyPr/>
                    <a:lstStyle/>
                    <a:p>
                      <a:pPr marL="0" marR="0">
                        <a:spcBef>
                          <a:spcPts val="0"/>
                        </a:spcBef>
                        <a:spcAft>
                          <a:spcPts val="0"/>
                        </a:spcAft>
                      </a:pPr>
                      <a:r>
                        <a:rPr lang="en-US" sz="1600" dirty="0" err="1">
                          <a:effectLst/>
                          <a:latin typeface="+mj-lt"/>
                        </a:rPr>
                        <a:t>Cloudmonix</a:t>
                      </a:r>
                      <a:endParaRPr lang="en-US" sz="1600" dirty="0">
                        <a:effectLst/>
                        <a:latin typeface="+mj-lt"/>
                      </a:endParaRPr>
                    </a:p>
                    <a:p>
                      <a:pPr marL="0" marR="0">
                        <a:spcBef>
                          <a:spcPts val="0"/>
                        </a:spcBef>
                        <a:spcAft>
                          <a:spcPts val="0"/>
                        </a:spcAft>
                      </a:pPr>
                      <a:r>
                        <a:rPr lang="en-US" sz="1600" u="sng" dirty="0">
                          <a:effectLst/>
                          <a:latin typeface="+mj-lt"/>
                        </a:rPr>
                        <a:t>https://cloudmonix.com</a:t>
                      </a:r>
                      <a:endParaRPr lang="en-US" sz="1600" dirty="0">
                        <a:effectLst/>
                        <a:latin typeface="+mj-lt"/>
                        <a:ea typeface="Calibri" panose="020F0502020204030204" pitchFamily="34" charset="0"/>
                        <a:cs typeface="Times New Roman" panose="02020603050405020304" pitchFamily="18" charset="0"/>
                      </a:endParaRPr>
                    </a:p>
                  </a:txBody>
                  <a:tcPr marL="57407" marR="57407" marT="0" marB="0" anchor="ctr"/>
                </a:tc>
                <a:tc>
                  <a:txBody>
                    <a:bodyPr/>
                    <a:lstStyle/>
                    <a:p>
                      <a:pPr marL="0" marR="0">
                        <a:spcBef>
                          <a:spcPts val="0"/>
                        </a:spcBef>
                        <a:spcAft>
                          <a:spcPts val="0"/>
                        </a:spcAft>
                      </a:pPr>
                      <a:r>
                        <a:rPr lang="en-US" sz="1600" dirty="0" err="1">
                          <a:effectLst/>
                          <a:latin typeface="+mj-lt"/>
                        </a:rPr>
                        <a:t>Cloudmonix</a:t>
                      </a:r>
                      <a:r>
                        <a:rPr lang="en-US" sz="1600" dirty="0">
                          <a:effectLst/>
                          <a:latin typeface="+mj-lt"/>
                        </a:rPr>
                        <a:t> offers a $300 off any paid plan for Azure monitoring!</a:t>
                      </a:r>
                      <a:br>
                        <a:rPr lang="en-US" sz="1600" dirty="0">
                          <a:effectLst/>
                          <a:latin typeface="+mj-lt"/>
                        </a:rPr>
                      </a:br>
                      <a:br>
                        <a:rPr lang="en-US" sz="1600" dirty="0">
                          <a:effectLst/>
                          <a:latin typeface="+mj-lt"/>
                        </a:rPr>
                      </a:br>
                      <a:r>
                        <a:rPr lang="en-US" sz="1400" u="sng" kern="1200" dirty="0">
                          <a:solidFill>
                            <a:schemeClr val="bg2">
                              <a:lumMod val="90000"/>
                              <a:lumOff val="10000"/>
                            </a:schemeClr>
                          </a:solidFill>
                          <a:effectLst/>
                          <a:latin typeface="+mn-lt"/>
                          <a:ea typeface="+mn-ea"/>
                          <a:cs typeface="+mn-cs"/>
                        </a:rPr>
                        <a:t>http://</a:t>
                      </a:r>
                      <a:r>
                        <a:rPr lang="en-US" sz="1600" u="sng" kern="1200" dirty="0">
                          <a:solidFill>
                            <a:schemeClr val="bg2">
                              <a:lumMod val="90000"/>
                              <a:lumOff val="10000"/>
                            </a:schemeClr>
                          </a:solidFill>
                          <a:effectLst/>
                          <a:latin typeface="+mn-lt"/>
                          <a:ea typeface="+mn-ea"/>
                          <a:cs typeface="+mn-cs"/>
                        </a:rPr>
                        <a:t>bit.ly/gab2018-cloudmonix</a:t>
                      </a:r>
                      <a:r>
                        <a:rPr lang="en-US" sz="1400" kern="1200" dirty="0">
                          <a:solidFill>
                            <a:schemeClr val="bg2">
                              <a:lumMod val="90000"/>
                              <a:lumOff val="10000"/>
                            </a:schemeClr>
                          </a:solidFill>
                          <a:effectLst/>
                          <a:latin typeface="+mn-lt"/>
                          <a:ea typeface="+mn-ea"/>
                          <a:cs typeface="+mn-cs"/>
                        </a:rPr>
                        <a:t> </a:t>
                      </a:r>
                      <a:r>
                        <a:rPr lang="en-US" sz="1600" kern="1200" dirty="0">
                          <a:solidFill>
                            <a:schemeClr val="dk1"/>
                          </a:solidFill>
                          <a:effectLst/>
                          <a:latin typeface="+mj-lt"/>
                          <a:ea typeface="+mn-ea"/>
                          <a:cs typeface="+mn-cs"/>
                        </a:rPr>
                        <a:t>Code: GAB2018</a:t>
                      </a:r>
                    </a:p>
                  </a:txBody>
                  <a:tcPr marL="57407" marR="57407" marT="0" marB="0" anchor="ctr"/>
                </a:tc>
                <a:extLst>
                  <a:ext uri="{0D108BD9-81ED-4DB2-BD59-A6C34878D82A}">
                    <a16:rowId xmlns:a16="http://schemas.microsoft.com/office/drawing/2014/main" val="10006"/>
                  </a:ext>
                </a:extLst>
              </a:tr>
              <a:tr h="1197482">
                <a:tc>
                  <a:txBody>
                    <a:bodyPr/>
                    <a:lstStyle/>
                    <a:p>
                      <a:pPr marL="0" marR="0">
                        <a:spcBef>
                          <a:spcPts val="0"/>
                        </a:spcBef>
                        <a:spcAft>
                          <a:spcPts val="0"/>
                        </a:spcAft>
                      </a:pPr>
                      <a:r>
                        <a:rPr lang="en-US" sz="1600" dirty="0" err="1">
                          <a:effectLst/>
                          <a:latin typeface="+mj-lt"/>
                          <a:ea typeface="Calibri" panose="020F0502020204030204" pitchFamily="34" charset="0"/>
                          <a:cs typeface="Times New Roman" panose="02020603050405020304" pitchFamily="18" charset="0"/>
                        </a:rPr>
                        <a:t>MyGet</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https://myget.org</a:t>
                      </a:r>
                    </a:p>
                  </a:txBody>
                  <a:tcPr marL="57407" marR="57407" marT="0" marB="0" anchor="ctr"/>
                </a:tc>
                <a:tc>
                  <a:txBody>
                    <a:bodyPr/>
                    <a:lstStyle/>
                    <a:p>
                      <a:r>
                        <a:rPr lang="nl-BE" sz="1600" dirty="0">
                          <a:effectLst/>
                          <a:latin typeface="+mj-lt"/>
                        </a:rPr>
                        <a:t>MyGet offers a free 1 month Starter</a:t>
                      </a:r>
                      <a:r>
                        <a:rPr lang="nl-BE" sz="1600" baseline="0" dirty="0">
                          <a:effectLst/>
                          <a:latin typeface="+mj-lt"/>
                        </a:rPr>
                        <a:t> Plan for hosting your NuGet, npm, Maven, Bower of VSIX feeds!</a:t>
                      </a:r>
                      <a:br>
                        <a:rPr lang="nl-BE" sz="1600" baseline="0" dirty="0">
                          <a:effectLst/>
                          <a:latin typeface="+mj-lt"/>
                        </a:rPr>
                      </a:br>
                      <a:br>
                        <a:rPr lang="nl-BE" sz="1600" baseline="0" dirty="0">
                          <a:effectLst/>
                          <a:latin typeface="+mj-lt"/>
                        </a:rPr>
                      </a:br>
                      <a:r>
                        <a:rPr lang="nl-BE" sz="1600" u="sng" baseline="0" dirty="0">
                          <a:solidFill>
                            <a:schemeClr val="bg2">
                              <a:lumMod val="90000"/>
                              <a:lumOff val="10000"/>
                            </a:schemeClr>
                          </a:solidFill>
                          <a:effectLst/>
                          <a:latin typeface="+mj-lt"/>
                        </a:rPr>
                        <a:t>http://bit.ly/gab2018-myget</a:t>
                      </a:r>
                      <a:r>
                        <a:rPr lang="nl-BE" sz="1600" baseline="0" dirty="0">
                          <a:effectLst/>
                          <a:latin typeface="+mj-lt"/>
                        </a:rPr>
                        <a:t> Code: GGAB2018-MG</a:t>
                      </a:r>
                      <a:endParaRPr lang="nl-BE" sz="1600" dirty="0">
                        <a:effectLst/>
                        <a:latin typeface="+mj-lt"/>
                      </a:endParaRPr>
                    </a:p>
                  </a:txBody>
                  <a:tcPr marL="57407" marR="57407" marT="0" marB="0" anchor="ctr"/>
                </a:tc>
                <a:extLst>
                  <a:ext uri="{0D108BD9-81ED-4DB2-BD59-A6C34878D82A}">
                    <a16:rowId xmlns:a16="http://schemas.microsoft.com/office/drawing/2014/main" val="10008"/>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https://servicebus360.com</a:t>
                      </a:r>
                    </a:p>
                  </a:txBody>
                  <a:tcPr marL="57407" marR="57407" marT="0" marB="0" anchor="ctr"/>
                </a:tc>
                <a:tc>
                  <a:txBody>
                    <a:bodyPr/>
                    <a:lstStyle/>
                    <a:p>
                      <a:r>
                        <a:rPr lang="en-US" sz="1600" dirty="0">
                          <a:effectLst/>
                          <a:latin typeface="+mj-lt"/>
                        </a:rPr>
                        <a:t>Servicebus360</a:t>
                      </a:r>
                      <a:r>
                        <a:rPr lang="en-US" sz="1600" baseline="0" dirty="0">
                          <a:effectLst/>
                          <a:latin typeface="+mj-lt"/>
                        </a:rPr>
                        <a:t> is offering 2 months free of their Gold Plan!</a:t>
                      </a:r>
                      <a:br>
                        <a:rPr lang="en-US" sz="1600" baseline="0" dirty="0">
                          <a:effectLst/>
                          <a:latin typeface="+mj-lt"/>
                        </a:rPr>
                      </a:br>
                      <a:br>
                        <a:rPr lang="en-US" sz="1600" baseline="0" dirty="0">
                          <a:effectLst/>
                          <a:latin typeface="+mj-lt"/>
                        </a:rPr>
                      </a:br>
                      <a:r>
                        <a:rPr lang="en-US" sz="1600" u="sng" baseline="0" dirty="0">
                          <a:solidFill>
                            <a:schemeClr val="bg2">
                              <a:lumMod val="75000"/>
                              <a:lumOff val="25000"/>
                            </a:schemeClr>
                          </a:solidFill>
                          <a:effectLst/>
                          <a:latin typeface="+mj-lt"/>
                        </a:rPr>
                        <a:t>http://</a:t>
                      </a:r>
                      <a:r>
                        <a:rPr lang="en-US" sz="1600" u="sng" baseline="0" dirty="0">
                          <a:solidFill>
                            <a:schemeClr val="bg2">
                              <a:lumMod val="90000"/>
                              <a:lumOff val="10000"/>
                            </a:schemeClr>
                          </a:solidFill>
                          <a:effectLst/>
                          <a:latin typeface="+mj-lt"/>
                        </a:rPr>
                        <a:t>bit.ly/gab2018-sb360</a:t>
                      </a:r>
                      <a:r>
                        <a:rPr lang="en-US" sz="1600" baseline="0" dirty="0">
                          <a:solidFill>
                            <a:schemeClr val="bg2">
                              <a:lumMod val="75000"/>
                              <a:lumOff val="25000"/>
                            </a:schemeClr>
                          </a:solidFill>
                          <a:effectLst/>
                          <a:latin typeface="+mj-lt"/>
                        </a:rPr>
                        <a:t> </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279315004"/>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Cerebrata</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https://cerebrata.com</a:t>
                      </a:r>
                    </a:p>
                  </a:txBody>
                  <a:tcPr marL="57407" marR="57407" marT="0" marB="0" anchor="ctr"/>
                </a:tc>
                <a:tc>
                  <a:txBody>
                    <a:bodyPr/>
                    <a:lstStyle/>
                    <a:p>
                      <a:r>
                        <a:rPr lang="en-US" sz="1600" kern="1200" baseline="0" dirty="0">
                          <a:solidFill>
                            <a:schemeClr val="dk1"/>
                          </a:solidFill>
                          <a:effectLst/>
                          <a:latin typeface="+mj-lt"/>
                          <a:ea typeface="+mn-ea"/>
                          <a:cs typeface="+mn-cs"/>
                        </a:rPr>
                        <a:t>Cerebrata is providing a 3 month subscription to it’s Cerulean product!</a:t>
                      </a:r>
                    </a:p>
                    <a:p>
                      <a:endParaRPr lang="en-US" sz="1600" kern="1200" baseline="0" dirty="0">
                        <a:solidFill>
                          <a:schemeClr val="dk1"/>
                        </a:solidFill>
                        <a:effectLst/>
                        <a:latin typeface="+mj-lt"/>
                        <a:ea typeface="+mn-ea"/>
                        <a:cs typeface="+mn-cs"/>
                      </a:endParaRPr>
                    </a:p>
                    <a:p>
                      <a:r>
                        <a:rPr lang="en-US" sz="1600" dirty="0">
                          <a:solidFill>
                            <a:schemeClr val="bg2">
                              <a:lumMod val="75000"/>
                              <a:lumOff val="25000"/>
                            </a:schemeClr>
                          </a:solidFill>
                          <a:effectLst/>
                          <a:latin typeface="+mj-lt"/>
                        </a:rPr>
                        <a:t>Get your subscription key from </a:t>
                      </a:r>
                      <a:r>
                        <a:rPr lang="en-US" sz="1600">
                          <a:solidFill>
                            <a:schemeClr val="bg2">
                              <a:lumMod val="75000"/>
                              <a:lumOff val="25000"/>
                            </a:schemeClr>
                          </a:solidFill>
                          <a:effectLst/>
                          <a:latin typeface="+mj-lt"/>
                        </a:rPr>
                        <a:t>your organizer!</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10004"/>
                  </a:ext>
                </a:extLst>
              </a:tr>
            </a:tbl>
          </a:graphicData>
        </a:graphic>
      </p:graphicFrame>
      <p:sp>
        <p:nvSpPr>
          <p:cNvPr id="4" name="TextBox 3"/>
          <p:cNvSpPr txBox="1"/>
          <p:nvPr/>
        </p:nvSpPr>
        <p:spPr>
          <a:xfrm>
            <a:off x="4823459" y="354963"/>
            <a:ext cx="4827308"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All attendees get the following:</a:t>
            </a:r>
          </a:p>
        </p:txBody>
      </p:sp>
      <p:pic>
        <p:nvPicPr>
          <p:cNvPr id="1044" name="Picture 20" descr="CloudMonix-Orange-cropp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00" y="1727999"/>
            <a:ext cx="2196338" cy="448010"/>
          </a:xfrm>
          <a:prstGeom prst="rect">
            <a:avLst/>
          </a:prstGeom>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38" y="2903945"/>
            <a:ext cx="2203701" cy="577583"/>
          </a:xfrm>
          <a:prstGeom prst="rect">
            <a:avLst/>
          </a:prstGeom>
        </p:spPr>
      </p:pic>
      <p:sp>
        <p:nvSpPr>
          <p:cNvPr id="13" name="TextBox 12"/>
          <p:cNvSpPr txBox="1"/>
          <p:nvPr/>
        </p:nvSpPr>
        <p:spPr>
          <a:xfrm>
            <a:off x="5147022" y="6334023"/>
            <a:ext cx="4180184"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Offers valid until April 30th</a:t>
            </a:r>
          </a:p>
        </p:txBody>
      </p:sp>
      <p:pic>
        <p:nvPicPr>
          <p:cNvPr id="15" name="Picture 4" descr="https://global.azurebootcamp.net/wp-content/uploads/2013/02/cerebrat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98" y="5297264"/>
            <a:ext cx="2220240" cy="455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global.azurebootcamp.net/wp-content/uploads/2014/11/logo-2018-250x2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30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0649" y="893"/>
            <a:ext cx="1987527"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Raffle Prizes</a:t>
            </a:r>
          </a:p>
        </p:txBody>
      </p:sp>
      <p:grpSp>
        <p:nvGrpSpPr>
          <p:cNvPr id="2" name="Group 1"/>
          <p:cNvGrpSpPr/>
          <p:nvPr/>
        </p:nvGrpSpPr>
        <p:grpSpPr>
          <a:xfrm>
            <a:off x="1001289" y="1703731"/>
            <a:ext cx="10527127" cy="3828679"/>
            <a:chOff x="1171582" y="1536880"/>
            <a:chExt cx="10529869" cy="3829676"/>
          </a:xfrm>
        </p:grpSpPr>
        <p:sp>
          <p:nvSpPr>
            <p:cNvPr id="6" name="TextBox 5"/>
            <p:cNvSpPr txBox="1"/>
            <p:nvPr/>
          </p:nvSpPr>
          <p:spPr>
            <a:xfrm>
              <a:off x="3831543" y="1595422"/>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personal subscription of the All Products Pack. Get all desktop products including IntelliJ IDEA Ultimate, </a:t>
              </a:r>
              <a:r>
                <a:rPr lang="en-US" sz="1799" dirty="0" err="1">
                  <a:solidFill>
                    <a:srgbClr val="FFFFFF"/>
                  </a:solidFill>
                  <a:latin typeface="Segoe UI Light" panose="020B0502040204020203" pitchFamily="34" charset="0"/>
                  <a:cs typeface="Segoe UI Light" panose="020B0502040204020203" pitchFamily="34" charset="0"/>
                </a:rPr>
                <a:t>ReSharper</a:t>
              </a:r>
              <a:r>
                <a:rPr lang="en-US" sz="1799" dirty="0">
                  <a:solidFill>
                    <a:srgbClr val="FFFFFF"/>
                  </a:solidFill>
                  <a:latin typeface="Segoe UI Light" panose="020B0502040204020203" pitchFamily="34" charset="0"/>
                  <a:cs typeface="Segoe UI Light" panose="020B0502040204020203" pitchFamily="34" charset="0"/>
                </a:rPr>
                <a:t> Ultimate and other IDEs </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3" y="3203358"/>
              <a:ext cx="7869908"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Cerulean! A cross-platform Azure management tool for storage, </a:t>
              </a:r>
              <a:r>
                <a:rPr lang="en-US" sz="1799" dirty="0" err="1">
                  <a:solidFill>
                    <a:srgbClr val="FFFFFF"/>
                  </a:solidFill>
                  <a:latin typeface="Segoe UI Light" panose="020B0502040204020203" pitchFamily="34" charset="0"/>
                  <a:cs typeface="Segoe UI Light" panose="020B0502040204020203" pitchFamily="34" charset="0"/>
                </a:rPr>
                <a:t>CosmosDB</a:t>
              </a:r>
              <a:r>
                <a:rPr lang="en-US" sz="1799" dirty="0">
                  <a:solidFill>
                    <a:srgbClr val="FFFFFF"/>
                  </a:solidFill>
                  <a:latin typeface="Segoe UI Light" panose="020B0502040204020203" pitchFamily="34" charset="0"/>
                  <a:cs typeface="Segoe UI Light" panose="020B0502040204020203" pitchFamily="34" charset="0"/>
                </a:rPr>
                <a:t>, Search, </a:t>
              </a:r>
              <a:r>
                <a:rPr lang="en-US" sz="1799" dirty="0" err="1">
                  <a:solidFill>
                    <a:srgbClr val="FFFFFF"/>
                  </a:solidFill>
                  <a:latin typeface="Segoe UI Light" panose="020B0502040204020203" pitchFamily="34" charset="0"/>
                  <a:cs typeface="Segoe UI Light" panose="020B0502040204020203" pitchFamily="34" charset="0"/>
                </a:rPr>
                <a:t>Redis</a:t>
              </a:r>
              <a:r>
                <a:rPr lang="en-US" sz="1799" dirty="0">
                  <a:solidFill>
                    <a:srgbClr val="FFFFFF"/>
                  </a:solidFill>
                  <a:latin typeface="Segoe UI Light" panose="020B0502040204020203" pitchFamily="34" charset="0"/>
                  <a:cs typeface="Segoe UI Light" panose="020B0502040204020203" pitchFamily="34" charset="0"/>
                </a:rPr>
                <a:t> Cache and Service Bus.</a:t>
              </a:r>
              <a:endParaRPr lang="en-US" sz="1799" b="1" dirty="0">
                <a:solidFill>
                  <a:srgbClr val="FFFFFF"/>
                </a:solidFill>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2" y="4720225"/>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their online training, Skill Me Up! Online training to continue your Azure journey.</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582" y="4641172"/>
              <a:ext cx="2423689" cy="675332"/>
            </a:xfrm>
            <a:prstGeom prst="rect">
              <a:avLst/>
            </a:prstGeom>
          </p:spPr>
        </p:pic>
      </p:grpSp>
      <p:pic>
        <p:nvPicPr>
          <p:cNvPr id="20" name="Picture 4" descr="https://global.azurebootcamp.net/wp-content/uploads/2013/02/cerebrat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83" y="3245504"/>
            <a:ext cx="2515864" cy="515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global.azurebootcamp.net/wp-content/uploads/2014/11/logo-2018-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16190" y="6228611"/>
            <a:ext cx="7356445" cy="369236"/>
          </a:xfrm>
          <a:prstGeom prst="rect">
            <a:avLst/>
          </a:prstGeom>
        </p:spPr>
        <p:txBody>
          <a:bodyPr wrap="none">
            <a:spAutoFit/>
          </a:bodyPr>
          <a:lstStyle/>
          <a:p>
            <a:pPr defTabSz="914126"/>
            <a:r>
              <a:rPr lang="en-US" sz="1799" b="1" dirty="0">
                <a:solidFill>
                  <a:srgbClr val="000000"/>
                </a:solidFill>
                <a:latin typeface="Segoe UI Light" panose="020B0502040204020203" pitchFamily="34" charset="0"/>
                <a:cs typeface="Segoe UI Light" panose="020B0502040204020203" pitchFamily="34" charset="0"/>
              </a:rPr>
              <a:t>Raffle winners will receive a voucher with a code from the local organizers.</a:t>
            </a:r>
            <a:endParaRPr lang="en-US" sz="1799" dirty="0">
              <a:solidFill>
                <a:srgbClr val="000000"/>
              </a:solidFill>
              <a:latin typeface="Segoe UI Light"/>
            </a:endParaRPr>
          </a:p>
        </p:txBody>
      </p:sp>
    </p:spTree>
    <p:extLst>
      <p:ext uri="{BB962C8B-B14F-4D97-AF65-F5344CB8AC3E}">
        <p14:creationId xmlns:p14="http://schemas.microsoft.com/office/powerpoint/2010/main" val="27882674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632409"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7845" y="5196857"/>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a:xfrm>
            <a:off x="310099" y="2084310"/>
            <a:ext cx="8373521" cy="1359196"/>
          </a:xfrm>
        </p:spPr>
        <p:txBody>
          <a:bodyPr anchor="ctr"/>
          <a:lstStyle/>
          <a:p>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Como o </a:t>
            </a:r>
            <a:r>
              <a:rPr lang="en-US" sz="4800" b="1" dirty="0">
                <a:effectLst>
                  <a:outerShdw blurRad="38100" dist="38100" dir="2700000" algn="tl">
                    <a:srgbClr val="000000">
                      <a:alpha val="43137"/>
                    </a:srgbClr>
                  </a:outerShdw>
                </a:effectLst>
                <a:ea typeface="メイリオ" pitchFamily="50" charset="-128"/>
                <a:cs typeface="Segoe UI Light" panose="020B0502040204020203" pitchFamily="34" charset="0"/>
              </a:rPr>
              <a:t>AIP</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a:t>
            </a:r>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pode</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a:t>
            </a: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manter</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meus dados </a:t>
            </a:r>
            <a:r>
              <a:rPr lang="en-US" sz="4800" dirty="0" err="1">
                <a:effectLst>
                  <a:outerShdw blurRad="38100" dist="38100" dir="2700000" algn="tl">
                    <a:srgbClr val="000000">
                      <a:alpha val="43137"/>
                    </a:srgbClr>
                  </a:outerShdw>
                </a:effectLst>
                <a:ea typeface="メイリオ" pitchFamily="50" charset="-128"/>
                <a:cs typeface="Segoe UI Light" panose="020B0502040204020203" pitchFamily="34" charset="0"/>
              </a:rPr>
              <a:t>seguros</a:t>
            </a:r>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 </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142289" y="5411855"/>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b="1" dirty="0">
                <a:effectLst>
                  <a:outerShdw blurRad="38100" dist="38100" dir="2700000" algn="tl">
                    <a:srgbClr val="000000">
                      <a:alpha val="43137"/>
                    </a:srgbClr>
                  </a:outerShdw>
                </a:effectLst>
              </a:rPr>
              <a:t>Bruno Lopes</a:t>
            </a:r>
          </a:p>
          <a:p>
            <a:pPr lvl="0"/>
            <a:r>
              <a:rPr lang="en-US" dirty="0">
                <a:effectLst>
                  <a:outerShdw blurRad="38100" dist="38100" dir="2700000" algn="tl">
                    <a:srgbClr val="000000">
                      <a:alpha val="43137"/>
                    </a:srgbClr>
                  </a:outerShdw>
                </a:effectLst>
              </a:rPr>
              <a:t>Technical Trainer &amp; MVP Microsoft</a:t>
            </a:r>
          </a:p>
          <a:p>
            <a:pPr lvl="0"/>
            <a:r>
              <a:rPr lang="en-US" dirty="0">
                <a:effectLst>
                  <a:outerShdw blurRad="38100" dist="38100" dir="2700000" algn="tl">
                    <a:srgbClr val="000000">
                      <a:alpha val="43137"/>
                    </a:srgbClr>
                  </a:outerShdw>
                </a:effectLst>
              </a:rPr>
              <a:t>Wipro do Brasil</a:t>
            </a: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4679682" y="6285513"/>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pic>
        <p:nvPicPr>
          <p:cNvPr id="5" name="Picture 4">
            <a:extLst>
              <a:ext uri="{FF2B5EF4-FFF2-40B4-BE49-F238E27FC236}">
                <a16:creationId xmlns:a16="http://schemas.microsoft.com/office/drawing/2014/main" id="{A5F85AFD-8CC2-482F-A084-65F67922FC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7482" y="4936748"/>
            <a:ext cx="466702" cy="735216"/>
          </a:xfrm>
          <a:prstGeom prst="rect">
            <a:avLst/>
          </a:prstGeom>
        </p:spPr>
      </p:pic>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5644" y="1654352"/>
            <a:ext cx="979320" cy="979320"/>
          </a:xfrm>
          <a:prstGeom prst="rect">
            <a:avLst/>
          </a:prstGeom>
        </p:spPr>
      </p:pic>
      <p:sp>
        <p:nvSpPr>
          <p:cNvPr id="9" name="Rectangle 8"/>
          <p:cNvSpPr/>
          <p:nvPr/>
        </p:nvSpPr>
        <p:spPr>
          <a:xfrm>
            <a:off x="4303724" y="1961202"/>
            <a:ext cx="2159722" cy="468850"/>
          </a:xfrm>
          <a:prstGeom prst="rect">
            <a:avLst/>
          </a:prstGeom>
        </p:spPr>
        <p:txBody>
          <a:bodyPr wrap="none">
            <a:spAutoFit/>
          </a:bodyPr>
          <a:lstStyle/>
          <a:p>
            <a:r>
              <a:rPr lang="pt-BR" sz="2399" b="1" dirty="0"/>
              <a:t>@brunokktro</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9225" y="2633673"/>
            <a:ext cx="1115740" cy="1115740"/>
          </a:xfrm>
          <a:prstGeom prst="rect">
            <a:avLst/>
          </a:prstGeom>
        </p:spPr>
      </p:pic>
      <p:pic>
        <p:nvPicPr>
          <p:cNvPr id="13" name="Picture 12"/>
          <p:cNvPicPr>
            <a:picLocks noChangeAspect="1"/>
          </p:cNvPicPr>
          <p:nvPr/>
        </p:nvPicPr>
        <p:blipFill>
          <a:blip r:embed="rId4"/>
          <a:stretch>
            <a:fillRect/>
          </a:stretch>
        </p:blipFill>
        <p:spPr>
          <a:xfrm>
            <a:off x="227703" y="477571"/>
            <a:ext cx="2589758" cy="5788871"/>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6202" y="3951610"/>
            <a:ext cx="1005760" cy="1005760"/>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62057" y="5192397"/>
            <a:ext cx="1074046" cy="1074046"/>
          </a:xfrm>
          <a:prstGeom prst="rect">
            <a:avLst/>
          </a:prstGeom>
        </p:spPr>
      </p:pic>
      <p:sp>
        <p:nvSpPr>
          <p:cNvPr id="18" name="Rectangle 17"/>
          <p:cNvSpPr/>
          <p:nvPr/>
        </p:nvSpPr>
        <p:spPr>
          <a:xfrm>
            <a:off x="4334593" y="5576508"/>
            <a:ext cx="4743943" cy="468850"/>
          </a:xfrm>
          <a:prstGeom prst="rect">
            <a:avLst/>
          </a:prstGeom>
        </p:spPr>
        <p:txBody>
          <a:bodyPr wrap="none">
            <a:spAutoFit/>
          </a:bodyPr>
          <a:lstStyle/>
          <a:p>
            <a:r>
              <a:rPr lang="pt-BR" sz="2399" dirty="0"/>
              <a:t>http://bit.ly/</a:t>
            </a:r>
            <a:r>
              <a:rPr lang="pt-BR" sz="2399" b="1" dirty="0"/>
              <a:t>Youtube_BlogLopez</a:t>
            </a:r>
          </a:p>
        </p:txBody>
      </p:sp>
      <p:sp>
        <p:nvSpPr>
          <p:cNvPr id="19" name="Rectangle 18"/>
          <p:cNvSpPr/>
          <p:nvPr/>
        </p:nvSpPr>
        <p:spPr>
          <a:xfrm>
            <a:off x="3145320" y="514072"/>
            <a:ext cx="8638058" cy="939495"/>
          </a:xfrm>
          <a:prstGeom prst="rect">
            <a:avLst/>
          </a:prstGeom>
        </p:spPr>
        <p:txBody>
          <a:bodyPr wrap="none">
            <a:spAutoFit/>
          </a:bodyPr>
          <a:lstStyle/>
          <a:p>
            <a:r>
              <a:rPr lang="en-US" sz="1799" b="1" dirty="0"/>
              <a:t>Technical Trainer </a:t>
            </a:r>
            <a:r>
              <a:rPr lang="en-US" sz="1799" dirty="0"/>
              <a:t>e </a:t>
            </a:r>
            <a:r>
              <a:rPr lang="en-US" sz="1799" dirty="0" err="1"/>
              <a:t>Engenheiro</a:t>
            </a:r>
            <a:r>
              <a:rPr lang="en-US" sz="1799" dirty="0"/>
              <a:t> de Suporte no Frontline Microsoft (vendor Wipro). </a:t>
            </a:r>
          </a:p>
          <a:p>
            <a:r>
              <a:rPr lang="en-US" sz="1799" dirty="0" err="1"/>
              <a:t>Especialista</a:t>
            </a:r>
            <a:r>
              <a:rPr lang="en-US" sz="1799" dirty="0"/>
              <a:t> em </a:t>
            </a:r>
            <a:r>
              <a:rPr lang="en-US" sz="1799" dirty="0" err="1"/>
              <a:t>infraestrutura</a:t>
            </a:r>
            <a:r>
              <a:rPr lang="en-US" sz="1799" dirty="0"/>
              <a:t>, com </a:t>
            </a:r>
            <a:r>
              <a:rPr lang="en-US" sz="1799" dirty="0" err="1"/>
              <a:t>foco</a:t>
            </a:r>
            <a:r>
              <a:rPr lang="en-US" sz="1799" dirty="0"/>
              <a:t> em Exchange Server, Office 365, </a:t>
            </a:r>
          </a:p>
          <a:p>
            <a:r>
              <a:rPr lang="en-US" sz="1799" dirty="0"/>
              <a:t>Skype for Business e Azure. </a:t>
            </a:r>
            <a:r>
              <a:rPr lang="en-US" sz="1799" b="1" dirty="0"/>
              <a:t>MTAC Lead</a:t>
            </a:r>
            <a:r>
              <a:rPr lang="en-US" sz="1799" dirty="0"/>
              <a:t> </a:t>
            </a:r>
            <a:r>
              <a:rPr lang="en-US" sz="1799" dirty="0" err="1"/>
              <a:t>na</a:t>
            </a:r>
            <a:r>
              <a:rPr lang="en-US" sz="1799" dirty="0"/>
              <a:t> </a:t>
            </a:r>
            <a:r>
              <a:rPr lang="en-US" sz="1799" dirty="0" err="1"/>
              <a:t>região</a:t>
            </a:r>
            <a:r>
              <a:rPr lang="en-US" sz="1799" dirty="0"/>
              <a:t> Sul do Brasil.</a:t>
            </a:r>
            <a:endParaRPr lang="pt-BR" sz="1799" dirty="0"/>
          </a:p>
        </p:txBody>
      </p:sp>
      <p:sp>
        <p:nvSpPr>
          <p:cNvPr id="20" name="Rectangle 19"/>
          <p:cNvSpPr/>
          <p:nvPr/>
        </p:nvSpPr>
        <p:spPr>
          <a:xfrm>
            <a:off x="4303724" y="3006950"/>
            <a:ext cx="3484489" cy="468850"/>
          </a:xfrm>
          <a:prstGeom prst="rect">
            <a:avLst/>
          </a:prstGeom>
        </p:spPr>
        <p:txBody>
          <a:bodyPr wrap="none">
            <a:spAutoFit/>
          </a:bodyPr>
          <a:lstStyle/>
          <a:p>
            <a:r>
              <a:rPr lang="pt-BR" sz="2399" dirty="0"/>
              <a:t>FanPage: </a:t>
            </a:r>
            <a:r>
              <a:rPr lang="pt-BR" sz="2399" b="1" dirty="0"/>
              <a:t>/blogdolopez</a:t>
            </a:r>
          </a:p>
        </p:txBody>
      </p:sp>
      <p:sp>
        <p:nvSpPr>
          <p:cNvPr id="21" name="Rectangle 20"/>
          <p:cNvSpPr/>
          <p:nvPr/>
        </p:nvSpPr>
        <p:spPr>
          <a:xfrm>
            <a:off x="4303724" y="4300020"/>
            <a:ext cx="5764516" cy="468850"/>
          </a:xfrm>
          <a:prstGeom prst="rect">
            <a:avLst/>
          </a:prstGeom>
        </p:spPr>
        <p:txBody>
          <a:bodyPr wrap="none">
            <a:spAutoFit/>
          </a:bodyPr>
          <a:lstStyle/>
          <a:p>
            <a:r>
              <a:rPr lang="pt-BR" sz="2399" dirty="0"/>
              <a:t>https://www.linkedin.com/in</a:t>
            </a:r>
            <a:r>
              <a:rPr lang="pt-BR" sz="2399" b="1" dirty="0"/>
              <a:t>/blopesinfo</a:t>
            </a:r>
          </a:p>
        </p:txBody>
      </p:sp>
    </p:spTree>
    <p:extLst>
      <p:ext uri="{BB962C8B-B14F-4D97-AF65-F5344CB8AC3E}">
        <p14:creationId xmlns:p14="http://schemas.microsoft.com/office/powerpoint/2010/main" val="15405660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2006/metadata/properties"/>
    <ds:schemaRef ds:uri="http://schemas.microsoft.com/office/infopath/2007/PartnerControls"/>
    <ds:schemaRef ds:uri="3D5A1351-83CF-45BD-AB30-2C1F7AE191BE"/>
  </ds:schemaRefs>
</ds:datastoreItem>
</file>

<file path=customXml/itemProps2.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19266</TotalTime>
  <Words>2104</Words>
  <Application>Microsoft Office PowerPoint</Application>
  <PresentationFormat>Custom</PresentationFormat>
  <Paragraphs>357</Paragraphs>
  <Slides>39</Slides>
  <Notes>31</Notes>
  <HiddenSlides>0</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1</vt:i4>
      </vt:variant>
      <vt:variant>
        <vt:lpstr>Slide Titles</vt:lpstr>
      </vt:variant>
      <vt:variant>
        <vt:i4>39</vt:i4>
      </vt:variant>
    </vt:vector>
  </HeadingPairs>
  <TitlesOfParts>
    <vt:vector size="57" baseType="lpstr">
      <vt:lpstr>メイリオ</vt:lpstr>
      <vt:lpstr>ＭＳ Ｐゴシック</vt:lpstr>
      <vt:lpstr>Arial</vt:lpstr>
      <vt:lpstr>Calibri</vt:lpstr>
      <vt:lpstr>Consolas</vt:lpstr>
      <vt:lpstr>Segoe Pro Light</vt:lpstr>
      <vt:lpstr>Segoe Pro Semibold</vt:lpstr>
      <vt:lpstr>Segoe Semibold</vt:lpstr>
      <vt:lpstr>Segoe UI</vt:lpstr>
      <vt:lpstr>Segoe UI Light</vt:lpstr>
      <vt:lpstr>Times New Roman</vt:lpstr>
      <vt:lpstr>Wingdings</vt:lpstr>
      <vt:lpstr>MS1444_Windows Azure Template 16x9_r08a</vt:lpstr>
      <vt:lpstr>White with Consolas font for code slides</vt:lpstr>
      <vt:lpstr>5-30404_TR16_BO_CT_Template_16x9</vt:lpstr>
      <vt:lpstr>4_5-30404_TR16_BO_CT_Template_16x9</vt:lpstr>
      <vt:lpstr>Magnus Master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Como o AIP pode  manter meus dados seguros? </vt:lpstr>
      <vt:lpstr>PowerPoint Presentation</vt:lpstr>
      <vt:lpstr>Enterprise Mobility + Security </vt:lpstr>
      <vt:lpstr>Enterprise Mobility +Security</vt:lpstr>
      <vt:lpstr>PowerPoint Presentation</vt:lpstr>
      <vt:lpstr>PowerPoint Presentation</vt:lpstr>
      <vt:lpstr>How much control do YOU have?</vt:lpstr>
      <vt:lpstr>The evolution of Information Protection</vt:lpstr>
      <vt:lpstr>PowerPoint Presentation</vt:lpstr>
      <vt:lpstr>PowerPoint Presentation</vt:lpstr>
      <vt:lpstr>Classification</vt:lpstr>
      <vt:lpstr>Classify Data – Begin the Journey</vt:lpstr>
      <vt:lpstr>Classification user experiences</vt:lpstr>
      <vt:lpstr>Apply Labels based on classification</vt:lpstr>
      <vt:lpstr>Protection</vt:lpstr>
      <vt:lpstr>Protect data against unauthorized use</vt:lpstr>
      <vt:lpstr>How Protection Works</vt:lpstr>
      <vt:lpstr>How Protection Works</vt:lpstr>
      <vt:lpstr>Demo</vt:lpstr>
      <vt:lpstr>Reporting</vt:lpstr>
      <vt:lpstr>Monitor and Respond</vt:lpstr>
      <vt:lpstr>Collaboration</vt:lpstr>
      <vt:lpstr>Road to sharing data safely with anyone</vt:lpstr>
      <vt:lpstr>How Sharing Works </vt:lpstr>
      <vt:lpstr>Architectures</vt:lpstr>
      <vt:lpstr>Topology</vt:lpstr>
      <vt:lpstr>PowerPoint Presentation</vt:lpstr>
      <vt:lpstr>Getting started with key scenarios</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Bruno de Castro Lopes</cp:lastModifiedBy>
  <cp:revision>680</cp:revision>
  <cp:lastPrinted>2011-12-06T05:57:58Z</cp:lastPrinted>
  <dcterms:created xsi:type="dcterms:W3CDTF">2011-03-29T16:07:22Z</dcterms:created>
  <dcterms:modified xsi:type="dcterms:W3CDTF">2018-04-22T12:56:10Z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