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5" r:id="rId6"/>
    <p:sldMasterId id="2147483885" r:id="rId7"/>
  </p:sldMasterIdLst>
  <p:notesMasterIdLst>
    <p:notesMasterId r:id="rId32"/>
  </p:notesMasterIdLst>
  <p:handoutMasterIdLst>
    <p:handoutMasterId r:id="rId33"/>
  </p:handoutMasterIdLst>
  <p:sldIdLst>
    <p:sldId id="330" r:id="rId8"/>
    <p:sldId id="777" r:id="rId9"/>
    <p:sldId id="769" r:id="rId10"/>
    <p:sldId id="778" r:id="rId11"/>
    <p:sldId id="779" r:id="rId12"/>
    <p:sldId id="780" r:id="rId13"/>
    <p:sldId id="773" r:id="rId14"/>
    <p:sldId id="766" r:id="rId15"/>
    <p:sldId id="509" r:id="rId16"/>
    <p:sldId id="684" r:id="rId17"/>
    <p:sldId id="479" r:id="rId18"/>
    <p:sldId id="507" r:id="rId19"/>
    <p:sldId id="730" r:id="rId20"/>
    <p:sldId id="768" r:id="rId21"/>
    <p:sldId id="775" r:id="rId22"/>
    <p:sldId id="770" r:id="rId23"/>
    <p:sldId id="771" r:id="rId24"/>
    <p:sldId id="772" r:id="rId25"/>
    <p:sldId id="657" r:id="rId26"/>
    <p:sldId id="774" r:id="rId27"/>
    <p:sldId id="714" r:id="rId28"/>
    <p:sldId id="767" r:id="rId29"/>
    <p:sldId id="776" r:id="rId30"/>
    <p:sldId id="614" r:id="rId31"/>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Global Azure BootCamp" id="{C32BF143-2A19-4EE7-8BD5-6798161C09D7}">
          <p14:sldIdLst>
            <p14:sldId id="330"/>
            <p14:sldId id="777"/>
            <p14:sldId id="769"/>
            <p14:sldId id="778"/>
            <p14:sldId id="779"/>
            <p14:sldId id="780"/>
            <p14:sldId id="773"/>
            <p14:sldId id="766"/>
            <p14:sldId id="509"/>
            <p14:sldId id="684"/>
            <p14:sldId id="479"/>
            <p14:sldId id="507"/>
            <p14:sldId id="730"/>
            <p14:sldId id="768"/>
            <p14:sldId id="775"/>
            <p14:sldId id="770"/>
            <p14:sldId id="771"/>
            <p14:sldId id="772"/>
            <p14:sldId id="657"/>
            <p14:sldId id="774"/>
            <p14:sldId id="714"/>
            <p14:sldId id="767"/>
            <p14:sldId id="776"/>
            <p14:sldId id="614"/>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3399FF"/>
    <a:srgbClr val="00AEEF"/>
    <a:srgbClr val="5BADFF"/>
    <a:srgbClr val="9A009A"/>
    <a:srgbClr val="92D050"/>
    <a:srgbClr val="000000"/>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6" autoAdjust="0"/>
    <p:restoredTop sz="82529" autoAdjust="0"/>
  </p:normalViewPr>
  <p:slideViewPr>
    <p:cSldViewPr snapToGrid="0">
      <p:cViewPr varScale="1">
        <p:scale>
          <a:sx n="60" d="100"/>
          <a:sy n="60" d="100"/>
        </p:scale>
        <p:origin x="294" y="60"/>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55" d="100"/>
          <a:sy n="55" d="100"/>
        </p:scale>
        <p:origin x="2850" y="9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4/23/2018</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‹nº›</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4/23/2018</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‹nº›</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976758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178682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3000" dirty="0"/>
              <a:t>Microsoft</a:t>
            </a:r>
            <a:r>
              <a:rPr lang="en-US" sz="3000" baseline="0" dirty="0"/>
              <a:t> for Startup é o </a:t>
            </a:r>
            <a:r>
              <a:rPr lang="en-US" sz="3000" baseline="0" dirty="0" err="1"/>
              <a:t>substituto</a:t>
            </a:r>
            <a:r>
              <a:rPr lang="en-US" sz="3000" baseline="0" dirty="0"/>
              <a:t> do </a:t>
            </a:r>
            <a:r>
              <a:rPr lang="en-US" sz="3000" baseline="0" dirty="0" err="1"/>
              <a:t>antigo</a:t>
            </a:r>
            <a:r>
              <a:rPr lang="en-US" sz="3000" baseline="0" dirty="0"/>
              <a:t> “Microsoft BizSpark”.</a:t>
            </a:r>
            <a:endParaRPr lang="en-US" sz="30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218848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10B1CD-E74A-4C0E-84E5-AF5B297AC5FC}"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4/23/2018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5306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739322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ltLang="pt-BR" dirty="0"/>
              <a:t>Visão geral</a:t>
            </a:r>
          </a:p>
          <a:p>
            <a:r>
              <a:rPr lang="pt-BR" altLang="pt-BR" dirty="0"/>
              <a:t>O Armazenamento do Azure é a solução de armazenamento em nuvem para aplicativos modernos que dependem de durabilidade, disponibilidade e escalabilidade para atender às necessidades dos clientes. Lendo este artigo, os desenvolvedores, profissionais de TI e responsáveis por decisões de negócios podem aprender sobre:</a:t>
            </a:r>
          </a:p>
          <a:p>
            <a:r>
              <a:rPr lang="pt-BR" altLang="pt-BR" dirty="0"/>
              <a:t>O que é o Armazenamento do Azure e como você pode tirar proveito dele em aplicativos de nuvem, móveis, de servidor e de área de trabalho</a:t>
            </a:r>
          </a:p>
          <a:p>
            <a:r>
              <a:rPr lang="pt-BR" altLang="pt-BR" dirty="0"/>
              <a:t>Quais tipos de dados você pode armazenar com os serviços de armazenamento do Azure: dados de </a:t>
            </a:r>
            <a:r>
              <a:rPr lang="pt-BR" altLang="pt-BR" dirty="0" err="1"/>
              <a:t>blob</a:t>
            </a:r>
            <a:r>
              <a:rPr lang="pt-BR" altLang="pt-BR" dirty="0"/>
              <a:t> (objeto), dados da tabela </a:t>
            </a:r>
            <a:r>
              <a:rPr lang="pt-BR" altLang="pt-BR" dirty="0" err="1"/>
              <a:t>NoSQL</a:t>
            </a:r>
            <a:r>
              <a:rPr lang="pt-BR" altLang="pt-BR" dirty="0"/>
              <a:t>, mensagens da fila e compartilhamentos de arquivos.</a:t>
            </a:r>
          </a:p>
          <a:p>
            <a:r>
              <a:rPr lang="pt-BR" altLang="pt-BR" dirty="0"/>
              <a:t>Como o acesso aos seus dados no Armazenamento do Azure é gerenciado</a:t>
            </a:r>
          </a:p>
          <a:p>
            <a:r>
              <a:rPr lang="pt-BR" altLang="pt-BR" dirty="0"/>
              <a:t>Como os dados do armazenamento do Azure tornam-se duráveis por meio de redundância e replicação</a:t>
            </a:r>
          </a:p>
          <a:p>
            <a:r>
              <a:rPr lang="pt-BR" altLang="pt-BR" dirty="0"/>
              <a:t>Onde ir em seguida para criar seu primeiro aplicativo de Armazenamento do Azure</a:t>
            </a:r>
          </a:p>
          <a:p>
            <a:r>
              <a:rPr lang="pt-BR" altLang="pt-BR" dirty="0"/>
              <a:t>Fonte: https://azure.microsoft.com/pt-br/documentation/articles/storage-introduction/</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pt-BR" altLang="pt-BR" dirty="0"/>
              <a:t>É uma solução escalável, elástica</a:t>
            </a:r>
          </a:p>
          <a:p>
            <a:endParaRPr lang="pt-BR" altLang="pt-BR" dirty="0"/>
          </a:p>
          <a:p>
            <a:r>
              <a:rPr lang="pt-BR" altLang="pt-BR" dirty="0"/>
              <a:t>O Armazenamento do Azure dá suporte a clientes que usam um conjunto variado de sistemas operacionais (inclusive o Windows e o Linux) e uma variedade de linguagens de programação (incluindo .NET, Java, Node.js, Python, Ruby, PHP e C++ e linguagens de programação móveis) para tornar o desenvolvimento conveniente. O Armazenamento do Azure também expõe recursos de dados por meio de APIs REST simples, que estão disponíveis para qualquer cliente capaz de enviar e receber dados via HTTP/HTTPS.</a:t>
            </a:r>
          </a:p>
          <a:p>
            <a:endParaRPr lang="pt-BR" altLang="pt-BR" dirty="0"/>
          </a:p>
          <a:p>
            <a:r>
              <a:rPr lang="pt-BR" altLang="pt-BR" dirty="0"/>
              <a:t>Visão geral</a:t>
            </a:r>
          </a:p>
          <a:p>
            <a:r>
              <a:rPr lang="pt-BR" altLang="pt-BR" dirty="0"/>
              <a:t>O Armazenamento do Azure é a solução de armazenamento em nuvem para aplicativos modernos que dependem de durabilidade, disponibilidade e escalabilidade para atender às necessidades dos clientes. Lendo este artigo, os desenvolvedores, profissionais de TI e responsáveis por decisões de negócios podem aprender sobre:</a:t>
            </a:r>
          </a:p>
          <a:p>
            <a:r>
              <a:rPr lang="pt-BR" altLang="pt-BR" dirty="0"/>
              <a:t>O que é o Armazenamento do Azure e como você pode tirar proveito dele em aplicativos de nuvem, móveis, de servidor e de área de trabalho</a:t>
            </a:r>
          </a:p>
          <a:p>
            <a:r>
              <a:rPr lang="pt-BR" altLang="pt-BR" dirty="0"/>
              <a:t>Quais tipos de dados você pode armazenar com os serviços de armazenamento do Azure: dados de </a:t>
            </a:r>
            <a:r>
              <a:rPr lang="pt-BR" altLang="pt-BR" dirty="0" err="1"/>
              <a:t>blob</a:t>
            </a:r>
            <a:r>
              <a:rPr lang="pt-BR" altLang="pt-BR" dirty="0"/>
              <a:t> (objeto), dados da tabela </a:t>
            </a:r>
            <a:r>
              <a:rPr lang="pt-BR" altLang="pt-BR" dirty="0" err="1"/>
              <a:t>NoSQL</a:t>
            </a:r>
            <a:r>
              <a:rPr lang="pt-BR" altLang="pt-BR" dirty="0"/>
              <a:t>, mensagens da fila e compartilhamentos de arquivos.</a:t>
            </a:r>
          </a:p>
          <a:p>
            <a:r>
              <a:rPr lang="pt-BR" altLang="pt-BR" dirty="0"/>
              <a:t>Como o acesso aos seus dados no Armazenamento do Azure é gerenciado</a:t>
            </a:r>
          </a:p>
          <a:p>
            <a:r>
              <a:rPr lang="pt-BR" altLang="pt-BR" dirty="0"/>
              <a:t>Como os dados do armazenamento do Azure tornam-se duráveis por meio de redundância e replicação</a:t>
            </a:r>
          </a:p>
          <a:p>
            <a:r>
              <a:rPr lang="pt-BR" altLang="pt-BR" dirty="0"/>
              <a:t>Onde ir em seguida para criar seu primeiro aplicativo de Armazenamento do Azure</a:t>
            </a:r>
          </a:p>
          <a:p>
            <a:r>
              <a:rPr lang="pt-BR" altLang="pt-BR" dirty="0"/>
              <a:t>Fonte: https://azure.microsoft.com/pt-br/documentation/articles/storage-introduction/</a:t>
            </a:r>
          </a:p>
          <a:p>
            <a:endParaRPr lang="pt-BR" altLang="pt-BR" dirty="0"/>
          </a:p>
          <a:p>
            <a:endParaRPr lang="pt-BR" dirty="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979326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09988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828964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9.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Global Azure </a:t>
            </a:r>
            <a:r>
              <a:rPr lang="en-US" dirty="0" err="1"/>
              <a:t>BootCamp</a:t>
            </a:r>
            <a:endParaRPr lang="en-US" dirty="0"/>
          </a:p>
        </p:txBody>
      </p:sp>
      <p:pic>
        <p:nvPicPr>
          <p:cNvPr id="4" name="Picture 3">
            <a:extLst>
              <a:ext uri="{FF2B5EF4-FFF2-40B4-BE49-F238E27FC236}">
                <a16:creationId xmlns:a16="http://schemas.microsoft.com/office/drawing/2014/main" id="{6024DE7A-851A-4749-A799-3818B95BB2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4646" y="5181600"/>
            <a:ext cx="1627790" cy="1446212"/>
          </a:xfrm>
          <a:prstGeom prst="rect">
            <a:avLst/>
          </a:prstGeom>
        </p:spPr>
      </p:pic>
      <p:pic>
        <p:nvPicPr>
          <p:cNvPr id="6" name="Picture 5">
            <a:extLst>
              <a:ext uri="{FF2B5EF4-FFF2-40B4-BE49-F238E27FC236}">
                <a16:creationId xmlns:a16="http://schemas.microsoft.com/office/drawing/2014/main" id="{B64B1EF3-194A-4250-BD79-8C929C81582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94888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0238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65095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5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22918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79992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3477717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869724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475219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6" name="Picture 5">
            <a:extLst>
              <a:ext uri="{FF2B5EF4-FFF2-40B4-BE49-F238E27FC236}">
                <a16:creationId xmlns:a16="http://schemas.microsoft.com/office/drawing/2014/main" id="{BFD3AA73-E622-4290-9B12-165811D3EE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10687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1292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060643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820901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805632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51061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00567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91001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465619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5912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4" name="Picture 3">
            <a:extLst>
              <a:ext uri="{FF2B5EF4-FFF2-40B4-BE49-F238E27FC236}">
                <a16:creationId xmlns:a16="http://schemas.microsoft.com/office/drawing/2014/main" id="{3ED7BE5F-0622-4C87-84B6-F5C6BF07A0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47872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1304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17865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40344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2263103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255122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86883" y="1733063"/>
            <a:ext cx="2098477" cy="149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0288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14949902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Tree>
    <p:extLst>
      <p:ext uri="{BB962C8B-B14F-4D97-AF65-F5344CB8AC3E}">
        <p14:creationId xmlns:p14="http://schemas.microsoft.com/office/powerpoint/2010/main" val="285928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20779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3" name="Picture 2">
            <a:extLst>
              <a:ext uri="{FF2B5EF4-FFF2-40B4-BE49-F238E27FC236}">
                <a16:creationId xmlns:a16="http://schemas.microsoft.com/office/drawing/2014/main" id="{4AB2DD48-5A7B-4DD2-8EC9-9598277403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235604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992753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869514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307424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312696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955062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097664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474124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146268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0102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9" name="Picture 8">
            <a:extLst>
              <a:ext uri="{FF2B5EF4-FFF2-40B4-BE49-F238E27FC236}">
                <a16:creationId xmlns:a16="http://schemas.microsoft.com/office/drawing/2014/main" id="{21779974-8768-47F0-9756-09EEAA0FE15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732808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96424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id="{900BC3E0-ECCF-4170-B452-7AD048AE78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47934096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FBB047-9165-4473-AAAD-5D55B80BFC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02057910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8B1AE4-1703-4C70-80B0-BAEF662EB0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2238025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4DEF7F-727C-4510-B2A8-83A60B4D37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14010103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096B2-E4B1-4691-B7AC-B47ADE25A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61725829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736222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9540581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19032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pic>
        <p:nvPicPr>
          <p:cNvPr id="8" name="Picture 7">
            <a:extLst>
              <a:ext uri="{FF2B5EF4-FFF2-40B4-BE49-F238E27FC236}">
                <a16:creationId xmlns:a16="http://schemas.microsoft.com/office/drawing/2014/main" id="{A42BCB26-90AF-4491-AD94-BABBE4EA436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653584" y="1733063"/>
            <a:ext cx="1569908"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2B6E2876-3517-41EC-8122-3873C8637C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928567123"/>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86818204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pic>
        <p:nvPicPr>
          <p:cNvPr id="8" name="Picture 7">
            <a:extLst>
              <a:ext uri="{FF2B5EF4-FFF2-40B4-BE49-F238E27FC236}">
                <a16:creationId xmlns:a16="http://schemas.microsoft.com/office/drawing/2014/main" id="{7426BDF8-C984-4A77-A177-A505315523A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9184018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135328" y="1948904"/>
            <a:ext cx="5942103" cy="2185766"/>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2018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a:extLst>
              <a:ext uri="{FF2B5EF4-FFF2-40B4-BE49-F238E27FC236}">
                <a16:creationId xmlns:a16="http://schemas.microsoft.com/office/drawing/2014/main" id="{2B3257EF-5C2A-429A-AC81-0EC0112AF7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48B73733-84E0-46F2-8672-2A48302743B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50402" y="3898900"/>
            <a:ext cx="1911954" cy="1698678"/>
          </a:xfrm>
          <a:prstGeom prst="rect">
            <a:avLst/>
          </a:prstGeom>
        </p:spPr>
      </p:pic>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13" name="Picture 12">
            <a:extLst>
              <a:ext uri="{FF2B5EF4-FFF2-40B4-BE49-F238E27FC236}">
                <a16:creationId xmlns:a16="http://schemas.microsoft.com/office/drawing/2014/main" id="{6FA5D009-EB77-4311-A861-9D98868FA8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19" name="Picture 18">
            <a:extLst>
              <a:ext uri="{FF2B5EF4-FFF2-40B4-BE49-F238E27FC236}">
                <a16:creationId xmlns:a16="http://schemas.microsoft.com/office/drawing/2014/main" id="{E16DA75C-B4A0-48FC-9D56-C17BC247639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5A498941-C9DC-4B61-A255-F5338716170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8878797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theme" Target="../theme/theme3.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image" Target="../media/image6.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theme" Target="../theme/theme4.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 id="2147483913" r:id="rId10"/>
    <p:sldLayoutId id="2147483914" r:id="rId11"/>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5240D447-6454-4615-9E96-F8799E482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E78E5C9B-13C7-4542-83E0-F9846E4602F8}"/>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5BD68CFE-FBF6-4A0D-A9C3-0D271BE55E74}"/>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445259753"/>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4" r:id="rId18"/>
    <p:sldLayoutId id="2147483795" r:id="rId19"/>
    <p:sldLayoutId id="2147483796" r:id="rId20"/>
    <p:sldLayoutId id="2147483797" r:id="rId21"/>
    <p:sldLayoutId id="2147483798" r:id="rId22"/>
    <p:sldLayoutId id="2147483799" r:id="rId23"/>
    <p:sldLayoutId id="2147483800" r:id="rId24"/>
    <p:sldLayoutId id="2147483801" r:id="rId25"/>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43DC94A9-24EB-440F-84AB-DAEAD3FF62F0}"/>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503552668"/>
      </p:ext>
    </p:extLst>
  </p:cSld>
  <p:clrMap bg1="dk1" tx1="lt1" bg2="dk2" tx2="lt2" accent1="accent1" accent2="accent2" accent3="accent3" accent4="accent4" accent5="accent5" accent6="accent6" hlink="hlink" folHlink="folHlink"/>
  <p:sldLayoutIdLst>
    <p:sldLayoutId id="2147483886"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4" r:id="rId17"/>
    <p:sldLayoutId id="2147483905" r:id="rId18"/>
    <p:sldLayoutId id="2147483906" r:id="rId19"/>
    <p:sldLayoutId id="2147483907" r:id="rId20"/>
    <p:sldLayoutId id="2147483908" r:id="rId21"/>
    <p:sldLayoutId id="2147483909" r:id="rId22"/>
    <p:sldLayoutId id="2147483910" r:id="rId23"/>
    <p:sldLayoutId id="2147483911" r:id="rId24"/>
    <p:sldLayoutId id="2147483912" r:id="rId25"/>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jp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3.xm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3.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png"/><Relationship Id="rId4" Type="http://schemas.openxmlformats.org/officeDocument/2006/relationships/image" Target="../media/image31.emf"/></Relationships>
</file>

<file path=ppt/slides/_rels/slide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C0F5DBF-A961-4866-BEF1-74FC97228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3" y="-1"/>
            <a:ext cx="12217627" cy="6841871"/>
          </a:xfrm>
          <a:prstGeom prst="rect">
            <a:avLst/>
          </a:prstGeom>
        </p:spPr>
      </p:pic>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748" y="4300523"/>
            <a:ext cx="3292475" cy="1329595"/>
          </a:xfrm>
        </p:spPr>
        <p:txBody>
          <a:bodyPr anchor="ctr"/>
          <a:lstStyle/>
          <a:p>
            <a:r>
              <a:rPr lang="en-US" altLang="ja-JP" sz="4800" dirty="0">
                <a:ea typeface="メイリオ" pitchFamily="50" charset="-128"/>
                <a:cs typeface="Segoe UI Light" panose="020B0502040204020203" pitchFamily="34" charset="0"/>
              </a:rPr>
              <a:t>Global Footprint</a:t>
            </a:r>
            <a:endParaRPr lang="en-US" sz="4800" dirty="0">
              <a:ea typeface="メイリオ" pitchFamily="50" charset="-128"/>
              <a:cs typeface="Segoe UI Light" panose="020B0502040204020203" pitchFamily="34" charset="0"/>
            </a:endParaRPr>
          </a:p>
        </p:txBody>
      </p:sp>
      <p:grpSp>
        <p:nvGrpSpPr>
          <p:cNvPr id="3" name="Group 2"/>
          <p:cNvGrpSpPr/>
          <p:nvPr/>
        </p:nvGrpSpPr>
        <p:grpSpPr>
          <a:xfrm>
            <a:off x="257805" y="55040"/>
            <a:ext cx="11826333" cy="6548957"/>
            <a:chOff x="395371" y="1139688"/>
            <a:chExt cx="8399866" cy="4651514"/>
          </a:xfrm>
          <a:solidFill>
            <a:schemeClr val="accent6">
              <a:lumMod val="60000"/>
              <a:lumOff val="40000"/>
            </a:schemeClr>
          </a:solidFill>
        </p:grpSpPr>
        <p:sp>
          <p:nvSpPr>
            <p:cNvPr id="2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endParaRPr lang="en-US" dirty="0"/>
            </a:p>
          </p:txBody>
        </p:sp>
        <p:sp>
          <p:nvSpPr>
            <p:cNvPr id="39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endParaRPr lang="en-US"/>
            </a:p>
          </p:txBody>
        </p:sp>
        <p:sp>
          <p:nvSpPr>
            <p:cNvPr id="40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endParaRPr lang="en-US" dirty="0"/>
            </a:p>
          </p:txBody>
        </p:sp>
        <p:sp>
          <p:nvSpPr>
            <p:cNvPr id="44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endParaRPr lang="en-US"/>
            </a:p>
          </p:txBody>
        </p:sp>
        <p:sp>
          <p:nvSpPr>
            <p:cNvPr id="54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endParaRPr lang="en-US"/>
            </a:p>
          </p:txBody>
        </p:sp>
        <p:sp>
          <p:nvSpPr>
            <p:cNvPr id="59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endParaRPr lang="en-US"/>
            </a:p>
          </p:txBody>
        </p:sp>
        <p:sp>
          <p:nvSpPr>
            <p:cNvPr id="64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endParaRPr lang="en-US"/>
            </a:p>
          </p:txBody>
        </p:sp>
        <p:sp>
          <p:nvSpPr>
            <p:cNvPr id="66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endParaRPr lang="en-US"/>
            </a:p>
          </p:txBody>
        </p:sp>
        <p:sp>
          <p:nvSpPr>
            <p:cNvPr id="76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endParaRPr lang="en-US"/>
            </a:p>
          </p:txBody>
        </p:sp>
        <p:sp>
          <p:nvSpPr>
            <p:cNvPr id="78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endParaRPr lang="en-US"/>
            </a:p>
          </p:txBody>
        </p:sp>
        <p:sp>
          <p:nvSpPr>
            <p:cNvPr id="97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endParaRPr lang="en-US"/>
            </a:p>
          </p:txBody>
        </p:sp>
        <p:sp>
          <p:nvSpPr>
            <p:cNvPr id="105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endParaRPr lang="en-US"/>
            </a:p>
          </p:txBody>
        </p:sp>
        <p:sp>
          <p:nvSpPr>
            <p:cNvPr id="111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endParaRPr lang="en-US"/>
            </a:p>
          </p:txBody>
        </p:sp>
        <p:sp>
          <p:nvSpPr>
            <p:cNvPr id="121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9"/>
          <p:cNvGrpSpPr/>
          <p:nvPr/>
        </p:nvGrpSpPr>
        <p:grpSpPr>
          <a:xfrm>
            <a:off x="1591145" y="1590734"/>
            <a:ext cx="8507313" cy="2800146"/>
            <a:chOff x="1067332" y="2443650"/>
            <a:chExt cx="5795198" cy="1907465"/>
          </a:xfrm>
          <a:solidFill>
            <a:srgbClr val="C9F0FF">
              <a:alpha val="89804"/>
            </a:srgbClr>
          </a:solidFill>
        </p:grpSpPr>
        <p:sp>
          <p:nvSpPr>
            <p:cNvPr id="1269" name="Oval 1268"/>
            <p:cNvSpPr/>
            <p:nvPr/>
          </p:nvSpPr>
          <p:spPr bwMode="auto">
            <a:xfrm>
              <a:off x="1067332" y="274876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0" name="Oval 1269"/>
            <p:cNvSpPr/>
            <p:nvPr/>
          </p:nvSpPr>
          <p:spPr bwMode="auto">
            <a:xfrm>
              <a:off x="1901814" y="2590206"/>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1" name="Oval 1270"/>
            <p:cNvSpPr/>
            <p:nvPr/>
          </p:nvSpPr>
          <p:spPr bwMode="auto">
            <a:xfrm>
              <a:off x="1614712" y="3172729"/>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3" name="Oval 1272"/>
            <p:cNvSpPr/>
            <p:nvPr/>
          </p:nvSpPr>
          <p:spPr bwMode="auto">
            <a:xfrm>
              <a:off x="3982820" y="2466847"/>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09" name="Oval 1308"/>
            <p:cNvSpPr/>
            <p:nvPr/>
          </p:nvSpPr>
          <p:spPr bwMode="auto">
            <a:xfrm>
              <a:off x="3649160" y="244365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10" name="Oval 1309"/>
            <p:cNvSpPr/>
            <p:nvPr/>
          </p:nvSpPr>
          <p:spPr bwMode="auto">
            <a:xfrm>
              <a:off x="6550015" y="3350006"/>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311" name="Oval 1310"/>
            <p:cNvSpPr/>
            <p:nvPr/>
          </p:nvSpPr>
          <p:spPr bwMode="auto">
            <a:xfrm>
              <a:off x="6139082" y="403860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sp>
        <p:nvSpPr>
          <p:cNvPr id="1262" name="Oval 1261"/>
          <p:cNvSpPr/>
          <p:nvPr/>
        </p:nvSpPr>
        <p:spPr bwMode="auto">
          <a:xfrm>
            <a:off x="10356238" y="4831534"/>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3" name="Oval 1262"/>
          <p:cNvSpPr/>
          <p:nvPr/>
        </p:nvSpPr>
        <p:spPr bwMode="auto">
          <a:xfrm>
            <a:off x="10545970" y="5488767"/>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4" name="Oval 1263"/>
          <p:cNvSpPr/>
          <p:nvPr/>
        </p:nvSpPr>
        <p:spPr bwMode="auto">
          <a:xfrm>
            <a:off x="10316585" y="2433918"/>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6" name="Oval 1265"/>
          <p:cNvSpPr/>
          <p:nvPr/>
        </p:nvSpPr>
        <p:spPr bwMode="auto">
          <a:xfrm>
            <a:off x="10316585" y="2127147"/>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7" name="Oval 1266"/>
          <p:cNvSpPr/>
          <p:nvPr/>
        </p:nvSpPr>
        <p:spPr bwMode="auto">
          <a:xfrm>
            <a:off x="9492997" y="1840139"/>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8" name="Oval 1267"/>
          <p:cNvSpPr/>
          <p:nvPr/>
        </p:nvSpPr>
        <p:spPr bwMode="auto">
          <a:xfrm>
            <a:off x="9191301" y="2663303"/>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72" name="Oval 1271"/>
          <p:cNvSpPr/>
          <p:nvPr/>
        </p:nvSpPr>
        <p:spPr bwMode="auto">
          <a:xfrm>
            <a:off x="2717266" y="2291884"/>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74" name="Oval 1273"/>
          <p:cNvSpPr/>
          <p:nvPr/>
        </p:nvSpPr>
        <p:spPr bwMode="auto">
          <a:xfrm>
            <a:off x="3121494" y="2161609"/>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5" name="Oval 1264"/>
          <p:cNvSpPr/>
          <p:nvPr/>
        </p:nvSpPr>
        <p:spPr bwMode="auto">
          <a:xfrm>
            <a:off x="4249138" y="4372764"/>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0497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1914" y="2714625"/>
            <a:ext cx="11149013" cy="1123950"/>
          </a:xfrm>
        </p:spPr>
        <p:txBody>
          <a:bodyPr/>
          <a:lstStyle/>
          <a:p>
            <a:pPr algn="ctr"/>
            <a:r>
              <a:rPr lang="en-US" sz="8000" dirty="0"/>
              <a:t>pay </a:t>
            </a:r>
            <a:r>
              <a:rPr lang="en-US" sz="8000" dirty="0">
                <a:effectLst/>
              </a:rPr>
              <a:t>only</a:t>
            </a:r>
            <a:r>
              <a:rPr lang="en-US" sz="8000" dirty="0">
                <a:solidFill>
                  <a:srgbClr val="92D050"/>
                </a:solidFill>
              </a:rPr>
              <a:t> </a:t>
            </a:r>
            <a:r>
              <a:rPr lang="en-US" sz="8000" dirty="0"/>
              <a:t>for what you use</a:t>
            </a:r>
          </a:p>
        </p:txBody>
      </p:sp>
      <p:sp>
        <p:nvSpPr>
          <p:cNvPr id="5" name="TextBox 4"/>
          <p:cNvSpPr txBox="1"/>
          <p:nvPr/>
        </p:nvSpPr>
        <p:spPr>
          <a:xfrm rot="16200000">
            <a:off x="2863969" y="3787071"/>
            <a:ext cx="1106072" cy="1218795"/>
          </a:xfrm>
          <a:prstGeom prst="rect">
            <a:avLst/>
          </a:prstGeom>
          <a:noFill/>
        </p:spPr>
        <p:txBody>
          <a:bodyPr wrap="none" lIns="0" tIns="0" rIns="0" bIns="0" rtlCol="0">
            <a:spAutoFit/>
          </a:bodyPr>
          <a:lstStyle/>
          <a:p>
            <a:pPr>
              <a:lnSpc>
                <a:spcPct val="90000"/>
              </a:lnSpc>
              <a:spcBef>
                <a:spcPct val="20000"/>
              </a:spcBef>
              <a:buSzPct val="80000"/>
            </a:pPr>
            <a:r>
              <a:rPr lang="en-US" sz="8800" dirty="0">
                <a:solidFill>
                  <a:schemeClr val="bg1"/>
                </a:solidFill>
                <a:sym typeface="Wingdings" panose="05000000000000000000" pitchFamily="2" charset="2"/>
              </a:rPr>
              <a:t></a:t>
            </a:r>
            <a:endParaRPr lang="en-US" sz="8800" dirty="0">
              <a:solidFill>
                <a:schemeClr val="bg1"/>
              </a:solidFill>
            </a:endParaRPr>
          </a:p>
        </p:txBody>
      </p:sp>
    </p:spTree>
    <p:extLst>
      <p:ext uri="{BB962C8B-B14F-4D97-AF65-F5344CB8AC3E}">
        <p14:creationId xmlns:p14="http://schemas.microsoft.com/office/powerpoint/2010/main" val="274024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AB61868A-AB50-4B74-B8E5-06F5E0CBD3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9526" y="1072400"/>
            <a:ext cx="5389772" cy="538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ítulo 4">
            <a:extLst>
              <a:ext uri="{FF2B5EF4-FFF2-40B4-BE49-F238E27FC236}">
                <a16:creationId xmlns:a16="http://schemas.microsoft.com/office/drawing/2014/main" id="{17076ACB-0EB4-481A-A9C7-C6C1CED8941A}"/>
              </a:ext>
            </a:extLst>
          </p:cNvPr>
          <p:cNvSpPr>
            <a:spLocks noGrp="1"/>
          </p:cNvSpPr>
          <p:nvPr>
            <p:ph type="title"/>
          </p:nvPr>
        </p:nvSpPr>
        <p:spPr/>
        <p:txBody>
          <a:bodyPr/>
          <a:lstStyle/>
          <a:p>
            <a:r>
              <a:rPr lang="pt-BR" dirty="0"/>
              <a:t>Falando um pouco do Azure</a:t>
            </a:r>
          </a:p>
        </p:txBody>
      </p:sp>
      <p:sp>
        <p:nvSpPr>
          <p:cNvPr id="6" name="Espaço Reservado para Texto 5">
            <a:extLst>
              <a:ext uri="{FF2B5EF4-FFF2-40B4-BE49-F238E27FC236}">
                <a16:creationId xmlns:a16="http://schemas.microsoft.com/office/drawing/2014/main" id="{A136F154-66A0-41CE-AB5A-BBC30CF29784}"/>
              </a:ext>
            </a:extLst>
          </p:cNvPr>
          <p:cNvSpPr>
            <a:spLocks noGrp="1"/>
          </p:cNvSpPr>
          <p:nvPr>
            <p:ph type="body" sz="quarter" idx="10"/>
          </p:nvPr>
        </p:nvSpPr>
        <p:spPr/>
        <p:txBody>
          <a:bodyPr/>
          <a:lstStyle/>
          <a:p>
            <a:endParaRPr lang="pt-BR"/>
          </a:p>
        </p:txBody>
      </p:sp>
    </p:spTree>
    <p:extLst>
      <p:ext uri="{BB962C8B-B14F-4D97-AF65-F5344CB8AC3E}">
        <p14:creationId xmlns:p14="http://schemas.microsoft.com/office/powerpoint/2010/main" val="19308545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0109" y="2281272"/>
            <a:ext cx="7205455" cy="747897"/>
          </a:xfrm>
        </p:spPr>
        <p:txBody>
          <a:bodyPr/>
          <a:lstStyle/>
          <a:p>
            <a:pPr>
              <a:tabLst>
                <a:tab pos="1089025" algn="l"/>
              </a:tabLst>
            </a:pPr>
            <a:r>
              <a:rPr lang="en-US" dirty="0"/>
              <a:t>Storage</a:t>
            </a:r>
          </a:p>
        </p:txBody>
      </p:sp>
      <p:sp>
        <p:nvSpPr>
          <p:cNvPr id="3" name="Content Placeholder 2"/>
          <p:cNvSpPr>
            <a:spLocks noGrp="1"/>
          </p:cNvSpPr>
          <p:nvPr>
            <p:ph type="body" sz="quarter" idx="10"/>
          </p:nvPr>
        </p:nvSpPr>
        <p:spPr>
          <a:xfrm>
            <a:off x="4430109" y="3197088"/>
            <a:ext cx="7217605" cy="2108269"/>
          </a:xfrm>
        </p:spPr>
        <p:txBody>
          <a:bodyPr/>
          <a:lstStyle/>
          <a:p>
            <a:pPr marL="460375" lvl="0" indent="-457200">
              <a:lnSpc>
                <a:spcPct val="100000"/>
              </a:lnSpc>
              <a:spcAft>
                <a:spcPts val="1000"/>
              </a:spcAft>
              <a:buFont typeface="Wingdings" panose="05000000000000000000" pitchFamily="2" charset="2"/>
              <a:buChar char="ß"/>
            </a:pPr>
            <a:r>
              <a:rPr lang="en-US" sz="2800" dirty="0">
                <a:solidFill>
                  <a:schemeClr val="bg1">
                    <a:alpha val="99000"/>
                  </a:schemeClr>
                </a:solidFill>
              </a:rPr>
              <a:t>Highly scalable, durable, available storage system</a:t>
            </a:r>
          </a:p>
          <a:p>
            <a:pPr marL="460375" indent="-457200">
              <a:lnSpc>
                <a:spcPct val="100000"/>
              </a:lnSpc>
              <a:spcAft>
                <a:spcPts val="1000"/>
              </a:spcAft>
              <a:buFont typeface="Wingdings" panose="05000000000000000000" pitchFamily="2" charset="2"/>
              <a:buChar char="ß"/>
            </a:pPr>
            <a:r>
              <a:rPr lang="en-US" sz="2800" dirty="0">
                <a:solidFill>
                  <a:schemeClr val="bg1">
                    <a:alpha val="99000"/>
                  </a:schemeClr>
                </a:solidFill>
              </a:rPr>
              <a:t>Blobs can be exposed over http (JSON + CORS)</a:t>
            </a:r>
          </a:p>
          <a:p>
            <a:pPr marL="460375" indent="-457200">
              <a:lnSpc>
                <a:spcPct val="100000"/>
              </a:lnSpc>
              <a:spcAft>
                <a:spcPts val="1000"/>
              </a:spcAft>
              <a:buFont typeface="Wingdings" panose="05000000000000000000" pitchFamily="2" charset="2"/>
              <a:buChar char="ß"/>
              <a:tabLst>
                <a:tab pos="1828800" algn="l"/>
              </a:tabLst>
            </a:pPr>
            <a:r>
              <a:rPr lang="en-US" sz="2800" dirty="0">
                <a:solidFill>
                  <a:schemeClr val="bg1">
                    <a:alpha val="99000"/>
                  </a:schemeClr>
                </a:solidFill>
              </a:rPr>
              <a:t>Optionally enable client apps short term access</a:t>
            </a:r>
          </a:p>
          <a:p>
            <a:pPr marL="460375" indent="-457200">
              <a:lnSpc>
                <a:spcPct val="100000"/>
              </a:lnSpc>
              <a:spcAft>
                <a:spcPts val="1000"/>
              </a:spcAft>
              <a:buFont typeface="Wingdings" panose="05000000000000000000" pitchFamily="2" charset="2"/>
              <a:buChar char="ß"/>
              <a:tabLst>
                <a:tab pos="1828800" algn="l"/>
              </a:tabLst>
            </a:pPr>
            <a:r>
              <a:rPr lang="en-US" sz="2800" dirty="0">
                <a:solidFill>
                  <a:schemeClr val="bg1">
                    <a:alpha val="99000"/>
                  </a:schemeClr>
                </a:solidFill>
              </a:rPr>
              <a:t>Import / Export Service with Physical Drives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20" y="1974005"/>
            <a:ext cx="3212327" cy="2909990"/>
          </a:xfrm>
          <a:prstGeom prst="rect">
            <a:avLst/>
          </a:prstGeom>
        </p:spPr>
      </p:pic>
      <p:pic>
        <p:nvPicPr>
          <p:cNvPr id="5" name="Picture 4">
            <a:extLst>
              <a:ext uri="{FF2B5EF4-FFF2-40B4-BE49-F238E27FC236}">
                <a16:creationId xmlns:a16="http://schemas.microsoft.com/office/drawing/2014/main" id="{95F3969D-A4B6-4956-8779-4F9194285B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63336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4F5666-2058-4EEF-B7D4-FB08782138E9}"/>
              </a:ext>
            </a:extLst>
          </p:cNvPr>
          <p:cNvSpPr>
            <a:spLocks noGrp="1"/>
          </p:cNvSpPr>
          <p:nvPr>
            <p:ph type="title"/>
          </p:nvPr>
        </p:nvSpPr>
        <p:spPr/>
        <p:txBody>
          <a:bodyPr/>
          <a:lstStyle/>
          <a:p>
            <a:r>
              <a:rPr lang="pt-BR" dirty="0"/>
              <a:t>O que é o Azure </a:t>
            </a:r>
            <a:r>
              <a:rPr lang="pt-BR" dirty="0" err="1"/>
              <a:t>Storage</a:t>
            </a:r>
            <a:r>
              <a:rPr lang="pt-BR" dirty="0"/>
              <a:t>?</a:t>
            </a:r>
          </a:p>
        </p:txBody>
      </p:sp>
      <p:sp>
        <p:nvSpPr>
          <p:cNvPr id="3" name="Espaço Reservado para Texto 2">
            <a:extLst>
              <a:ext uri="{FF2B5EF4-FFF2-40B4-BE49-F238E27FC236}">
                <a16:creationId xmlns:a16="http://schemas.microsoft.com/office/drawing/2014/main" id="{927570B3-02CA-4AA2-9131-C04AFB661AC0}"/>
              </a:ext>
            </a:extLst>
          </p:cNvPr>
          <p:cNvSpPr>
            <a:spLocks noGrp="1"/>
          </p:cNvSpPr>
          <p:nvPr>
            <p:ph type="body" sz="quarter" idx="10"/>
          </p:nvPr>
        </p:nvSpPr>
        <p:spPr/>
        <p:txBody>
          <a:bodyPr/>
          <a:lstStyle/>
          <a:p>
            <a:endParaRPr lang="pt-BR"/>
          </a:p>
        </p:txBody>
      </p:sp>
      <p:pic>
        <p:nvPicPr>
          <p:cNvPr id="4" name="Imagem 3">
            <a:extLst>
              <a:ext uri="{FF2B5EF4-FFF2-40B4-BE49-F238E27FC236}">
                <a16:creationId xmlns:a16="http://schemas.microsoft.com/office/drawing/2014/main" id="{043524C8-A09C-4252-A5AF-0C31D018B9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7717" y="1370525"/>
            <a:ext cx="8656304" cy="485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0964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F931B-414A-4C33-9BF6-CFE7086CE164}"/>
              </a:ext>
            </a:extLst>
          </p:cNvPr>
          <p:cNvSpPr>
            <a:spLocks noGrp="1"/>
          </p:cNvSpPr>
          <p:nvPr>
            <p:ph type="title"/>
          </p:nvPr>
        </p:nvSpPr>
        <p:spPr/>
        <p:txBody>
          <a:bodyPr/>
          <a:lstStyle/>
          <a:p>
            <a:r>
              <a:rPr lang="pt-BR" dirty="0"/>
              <a:t>Azure </a:t>
            </a:r>
            <a:r>
              <a:rPr lang="pt-BR" dirty="0" err="1"/>
              <a:t>Storage</a:t>
            </a:r>
            <a:r>
              <a:rPr lang="pt-BR" dirty="0"/>
              <a:t> </a:t>
            </a:r>
            <a:r>
              <a:rPr lang="pt-BR" dirty="0" err="1"/>
              <a:t>Blob</a:t>
            </a:r>
            <a:endParaRPr lang="pt-BR" dirty="0"/>
          </a:p>
        </p:txBody>
      </p:sp>
      <p:sp>
        <p:nvSpPr>
          <p:cNvPr id="3" name="Espaço Reservado para Texto 2">
            <a:extLst>
              <a:ext uri="{FF2B5EF4-FFF2-40B4-BE49-F238E27FC236}">
                <a16:creationId xmlns:a16="http://schemas.microsoft.com/office/drawing/2014/main" id="{264AF909-8FCA-44AD-A3BB-D0A95444990B}"/>
              </a:ext>
            </a:extLst>
          </p:cNvPr>
          <p:cNvSpPr>
            <a:spLocks noGrp="1"/>
          </p:cNvSpPr>
          <p:nvPr>
            <p:ph type="body" sz="quarter" idx="10"/>
          </p:nvPr>
        </p:nvSpPr>
        <p:spPr/>
        <p:txBody>
          <a:bodyPr/>
          <a:lstStyle/>
          <a:p>
            <a:endParaRPr lang="pt-BR"/>
          </a:p>
        </p:txBody>
      </p:sp>
      <p:pic>
        <p:nvPicPr>
          <p:cNvPr id="5" name="Imagem 4">
            <a:extLst>
              <a:ext uri="{FF2B5EF4-FFF2-40B4-BE49-F238E27FC236}">
                <a16:creationId xmlns:a16="http://schemas.microsoft.com/office/drawing/2014/main" id="{135294DF-4B7C-4340-A9FC-594736BAC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903" y="1370525"/>
            <a:ext cx="6871429" cy="5089947"/>
          </a:xfrm>
          <a:prstGeom prst="rect">
            <a:avLst/>
          </a:prstGeom>
        </p:spPr>
      </p:pic>
    </p:spTree>
    <p:extLst>
      <p:ext uri="{BB962C8B-B14F-4D97-AF65-F5344CB8AC3E}">
        <p14:creationId xmlns:p14="http://schemas.microsoft.com/office/powerpoint/2010/main" val="18496073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36D88E8-EFA1-490B-94A5-AE1CD7D417D3}"/>
              </a:ext>
            </a:extLst>
          </p:cNvPr>
          <p:cNvSpPr>
            <a:spLocks noGrp="1"/>
          </p:cNvSpPr>
          <p:nvPr>
            <p:ph type="title"/>
          </p:nvPr>
        </p:nvSpPr>
        <p:spPr/>
        <p:txBody>
          <a:bodyPr/>
          <a:lstStyle/>
          <a:p>
            <a:r>
              <a:rPr lang="pt-BR" dirty="0"/>
              <a:t>Proposta de aplicação?</a:t>
            </a:r>
          </a:p>
        </p:txBody>
      </p:sp>
      <p:sp>
        <p:nvSpPr>
          <p:cNvPr id="7" name="Espaço Reservado para Texto 6">
            <a:extLst>
              <a:ext uri="{FF2B5EF4-FFF2-40B4-BE49-F238E27FC236}">
                <a16:creationId xmlns:a16="http://schemas.microsoft.com/office/drawing/2014/main" id="{DF626496-35A4-436A-A300-677B0D91B8A3}"/>
              </a:ext>
            </a:extLst>
          </p:cNvPr>
          <p:cNvSpPr>
            <a:spLocks noGrp="1"/>
          </p:cNvSpPr>
          <p:nvPr>
            <p:ph type="body" sz="quarter" idx="12"/>
          </p:nvPr>
        </p:nvSpPr>
        <p:spPr/>
        <p:txBody>
          <a:bodyPr/>
          <a:lstStyle/>
          <a:p>
            <a:r>
              <a:rPr lang="pt-BR" dirty="0"/>
              <a:t>Azure </a:t>
            </a:r>
            <a:r>
              <a:rPr lang="pt-BR" dirty="0" err="1"/>
              <a:t>Storage</a:t>
            </a:r>
            <a:r>
              <a:rPr lang="pt-BR" dirty="0"/>
              <a:t> </a:t>
            </a:r>
            <a:r>
              <a:rPr lang="pt-BR" dirty="0" err="1"/>
              <a:t>Blob</a:t>
            </a:r>
            <a:r>
              <a:rPr lang="pt-BR" dirty="0"/>
              <a:t> + </a:t>
            </a:r>
            <a:r>
              <a:rPr lang="pt-BR" dirty="0" err="1"/>
              <a:t>Xamarin</a:t>
            </a:r>
            <a:endParaRPr lang="pt-BR" dirty="0"/>
          </a:p>
        </p:txBody>
      </p:sp>
    </p:spTree>
    <p:extLst>
      <p:ext uri="{BB962C8B-B14F-4D97-AF65-F5344CB8AC3E}">
        <p14:creationId xmlns:p14="http://schemas.microsoft.com/office/powerpoint/2010/main" val="1871776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A2BA22B-0390-42E9-870E-5714A14656FB}"/>
              </a:ext>
            </a:extLst>
          </p:cNvPr>
          <p:cNvSpPr>
            <a:spLocks noGrp="1"/>
          </p:cNvSpPr>
          <p:nvPr>
            <p:ph type="title"/>
          </p:nvPr>
        </p:nvSpPr>
        <p:spPr/>
        <p:txBody>
          <a:bodyPr/>
          <a:lstStyle/>
          <a:p>
            <a:r>
              <a:rPr lang="pt-BR" dirty="0"/>
              <a:t>Mas o que é </a:t>
            </a:r>
            <a:r>
              <a:rPr lang="pt-BR" dirty="0" err="1"/>
              <a:t>Xamarin</a:t>
            </a:r>
            <a:r>
              <a:rPr lang="pt-BR" dirty="0"/>
              <a:t>?</a:t>
            </a:r>
          </a:p>
        </p:txBody>
      </p:sp>
    </p:spTree>
    <p:extLst>
      <p:ext uri="{BB962C8B-B14F-4D97-AF65-F5344CB8AC3E}">
        <p14:creationId xmlns:p14="http://schemas.microsoft.com/office/powerpoint/2010/main" val="15018106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97511B3-F6EE-4DEF-B3B8-BE409E9E76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4737" y="2413794"/>
            <a:ext cx="74993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ítulo 3">
            <a:extLst>
              <a:ext uri="{FF2B5EF4-FFF2-40B4-BE49-F238E27FC236}">
                <a16:creationId xmlns:a16="http://schemas.microsoft.com/office/drawing/2014/main" id="{7CC10440-C882-410F-9668-C6B160251BC3}"/>
              </a:ext>
            </a:extLst>
          </p:cNvPr>
          <p:cNvSpPr>
            <a:spLocks noGrp="1"/>
          </p:cNvSpPr>
          <p:nvPr>
            <p:ph type="title"/>
          </p:nvPr>
        </p:nvSpPr>
        <p:spPr/>
        <p:txBody>
          <a:bodyPr/>
          <a:lstStyle/>
          <a:p>
            <a:r>
              <a:rPr lang="pt-BR" dirty="0" err="1"/>
              <a:t>Xamarin</a:t>
            </a:r>
            <a:endParaRPr lang="pt-BR" dirty="0"/>
          </a:p>
        </p:txBody>
      </p:sp>
      <p:sp>
        <p:nvSpPr>
          <p:cNvPr id="5" name="Espaço Reservado para Texto 4">
            <a:extLst>
              <a:ext uri="{FF2B5EF4-FFF2-40B4-BE49-F238E27FC236}">
                <a16:creationId xmlns:a16="http://schemas.microsoft.com/office/drawing/2014/main" id="{FB040002-4EE7-4B58-B8D6-F762BCF4D348}"/>
              </a:ext>
            </a:extLst>
          </p:cNvPr>
          <p:cNvSpPr>
            <a:spLocks noGrp="1"/>
          </p:cNvSpPr>
          <p:nvPr>
            <p:ph type="body" sz="quarter" idx="10"/>
          </p:nvPr>
        </p:nvSpPr>
        <p:spPr/>
        <p:txBody>
          <a:bodyPr/>
          <a:lstStyle/>
          <a:p>
            <a:endParaRPr lang="pt-BR"/>
          </a:p>
        </p:txBody>
      </p:sp>
    </p:spTree>
    <p:extLst>
      <p:ext uri="{BB962C8B-B14F-4D97-AF65-F5344CB8AC3E}">
        <p14:creationId xmlns:p14="http://schemas.microsoft.com/office/powerpoint/2010/main" val="15769989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2353529" cy="1107996"/>
          </a:xfrm>
          <a:prstGeom prst="rect">
            <a:avLst/>
          </a:prstGeom>
        </p:spPr>
        <p:txBody>
          <a:bodyPr wrap="none">
            <a:spAutoFit/>
          </a:bodyPr>
          <a:lstStyle/>
          <a:p>
            <a:pPr lvl="0" defTabSz="914099" fontAlgn="base">
              <a:spcBef>
                <a:spcPct val="0"/>
              </a:spcBef>
              <a:spcAft>
                <a:spcPct val="0"/>
              </a:spcAft>
            </a:pP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406147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 y="893"/>
            <a:ext cx="12188825" cy="523084"/>
          </a:xfrm>
          <a:prstGeom prst="rect">
            <a:avLst/>
          </a:prstGeom>
          <a:noFill/>
        </p:spPr>
        <p:txBody>
          <a:bodyPr wrap="square" rtlCol="0" anchor="ctr">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Welcome to the</a:t>
            </a:r>
          </a:p>
        </p:txBody>
      </p:sp>
      <p:sp>
        <p:nvSpPr>
          <p:cNvPr id="6" name="TextBox 5"/>
          <p:cNvSpPr txBox="1"/>
          <p:nvPr/>
        </p:nvSpPr>
        <p:spPr>
          <a:xfrm>
            <a:off x="-1" y="5881051"/>
            <a:ext cx="12188825" cy="646163"/>
          </a:xfrm>
          <a:prstGeom prst="rect">
            <a:avLst/>
          </a:prstGeom>
          <a:noFill/>
        </p:spPr>
        <p:txBody>
          <a:bodyPr wrap="square" rtlCol="0">
            <a:spAutoFit/>
          </a:bodyPr>
          <a:lstStyle/>
          <a:p>
            <a:pPr algn="ctr" defTabSz="914126"/>
            <a:r>
              <a:rPr lang="en-US" sz="3599" dirty="0">
                <a:solidFill>
                  <a:srgbClr val="000000"/>
                </a:solidFill>
                <a:latin typeface="Segoe UI Light" panose="020B0502040204020203" pitchFamily="34" charset="0"/>
                <a:cs typeface="Segoe UI Light" panose="020B0502040204020203" pitchFamily="34" charset="0"/>
              </a:rPr>
              <a:t>{Curitiba - PR}</a:t>
            </a:r>
          </a:p>
        </p:txBody>
      </p:sp>
      <p:pic>
        <p:nvPicPr>
          <p:cNvPr id="1026" name="Picture 2" descr="https://global.azurebootcamp.net/wp-content/uploads/2014/11/logo-2018-762x67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422" y="523977"/>
            <a:ext cx="5675981" cy="5042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7361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3350597" cy="1107996"/>
          </a:xfrm>
          <a:prstGeom prst="rect">
            <a:avLst/>
          </a:prstGeom>
        </p:spPr>
        <p:txBody>
          <a:bodyPr wrap="none">
            <a:spAutoFit/>
          </a:bodyPr>
          <a:lstStyle/>
          <a:p>
            <a:pPr lvl="0" defTabSz="914099" fontAlgn="base">
              <a:spcBef>
                <a:spcPct val="0"/>
              </a:spcBef>
              <a:spcAft>
                <a:spcPct val="0"/>
              </a:spcAft>
            </a:pPr>
            <a:r>
              <a:rPr lang="en-US" sz="6600" dirty="0" err="1">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Dúvidas</a:t>
            </a: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32080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440394"/>
          </a:xfrm>
        </p:spPr>
        <p:txBody>
          <a:bodyPr/>
          <a:lstStyle/>
          <a:p>
            <a:pPr marL="0" indent="0">
              <a:buNone/>
            </a:pPr>
            <a:r>
              <a:rPr lang="en-US" sz="6000" dirty="0">
                <a:solidFill>
                  <a:srgbClr val="92D050"/>
                </a:solidFill>
                <a:latin typeface="Segoe Pro Semibold" panose="020B0702040504020203" pitchFamily="34" charset="0"/>
              </a:rPr>
              <a:t>Comece agora.</a:t>
            </a:r>
          </a:p>
          <a:p>
            <a:pPr marL="0" indent="0">
              <a:buNone/>
            </a:pPr>
            <a:r>
              <a:rPr lang="en-US" sz="3600" dirty="0"/>
              <a:t>http://WindowsAzure.com</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3" name="Picture 2"/>
          <p:cNvPicPr>
            <a:picLocks noChangeAspect="1"/>
          </p:cNvPicPr>
          <p:nvPr/>
        </p:nvPicPr>
        <p:blipFill>
          <a:blip r:embed="rId4"/>
          <a:stretch>
            <a:fillRect/>
          </a:stretch>
        </p:blipFill>
        <p:spPr>
          <a:xfrm>
            <a:off x="1125229" y="1358901"/>
            <a:ext cx="4410189" cy="2705100"/>
          </a:xfrm>
          <a:prstGeom prst="rect">
            <a:avLst/>
          </a:prstGeom>
        </p:spPr>
      </p:pic>
    </p:spTree>
    <p:extLst>
      <p:ext uri="{BB962C8B-B14F-4D97-AF65-F5344CB8AC3E}">
        <p14:creationId xmlns:p14="http://schemas.microsoft.com/office/powerpoint/2010/main" val="721431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fade">
                                      <p:cBhvr>
                                        <p:cTn id="16"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209562"/>
          </a:xfrm>
        </p:spPr>
        <p:txBody>
          <a:bodyPr/>
          <a:lstStyle/>
          <a:p>
            <a:pPr marL="0" indent="0">
              <a:buNone/>
            </a:pPr>
            <a:r>
              <a:rPr lang="en-US" sz="4700" dirty="0">
                <a:solidFill>
                  <a:srgbClr val="92D050"/>
                </a:solidFill>
                <a:latin typeface="Segoe Pro Semibold" panose="020B0702040504020203" pitchFamily="34" charset="0"/>
              </a:rPr>
              <a:t>Microsoft 4 Startups</a:t>
            </a:r>
          </a:p>
          <a:p>
            <a:pPr marL="0" indent="0">
              <a:buNone/>
            </a:pPr>
            <a:r>
              <a:rPr lang="en-US" sz="3300" dirty="0"/>
              <a:t>https://startups.microsoft.com</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9705" y="1365453"/>
            <a:ext cx="4303443" cy="1828658"/>
          </a:xfrm>
          <a:prstGeom prst="rect">
            <a:avLst/>
          </a:prstGeom>
        </p:spPr>
      </p:pic>
      <p:pic>
        <p:nvPicPr>
          <p:cNvPr id="5" name="Picture 4"/>
          <p:cNvPicPr>
            <a:picLocks noChangeAspect="1"/>
          </p:cNvPicPr>
          <p:nvPr/>
        </p:nvPicPr>
        <p:blipFill>
          <a:blip r:embed="rId5"/>
          <a:stretch>
            <a:fillRect/>
          </a:stretch>
        </p:blipFill>
        <p:spPr>
          <a:xfrm>
            <a:off x="4001099" y="2553291"/>
            <a:ext cx="1360100" cy="640820"/>
          </a:xfrm>
          <a:prstGeom prst="rect">
            <a:avLst/>
          </a:prstGeom>
        </p:spPr>
      </p:pic>
      <p:pic>
        <p:nvPicPr>
          <p:cNvPr id="6" name="Picture 5"/>
          <p:cNvPicPr>
            <a:picLocks noChangeAspect="1"/>
          </p:cNvPicPr>
          <p:nvPr/>
        </p:nvPicPr>
        <p:blipFill>
          <a:blip r:embed="rId6"/>
          <a:stretch>
            <a:fillRect/>
          </a:stretch>
        </p:blipFill>
        <p:spPr>
          <a:xfrm>
            <a:off x="1992649" y="3215304"/>
            <a:ext cx="2688500" cy="869679"/>
          </a:xfrm>
          <a:prstGeom prst="rect">
            <a:avLst/>
          </a:prstGeom>
        </p:spPr>
      </p:pic>
    </p:spTree>
    <p:extLst>
      <p:ext uri="{BB962C8B-B14F-4D97-AF65-F5344CB8AC3E}">
        <p14:creationId xmlns:p14="http://schemas.microsoft.com/office/powerpoint/2010/main" val="28285685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FF7E5-003C-4FFB-819F-FE592D8C587E}"/>
              </a:ext>
            </a:extLst>
          </p:cNvPr>
          <p:cNvSpPr>
            <a:spLocks noGrp="1"/>
          </p:cNvSpPr>
          <p:nvPr>
            <p:ph type="title"/>
          </p:nvPr>
        </p:nvSpPr>
        <p:spPr/>
        <p:txBody>
          <a:bodyPr/>
          <a:lstStyle/>
          <a:p>
            <a:r>
              <a:rPr lang="pt-BR" dirty="0"/>
              <a:t>Onde me encontrar</a:t>
            </a:r>
          </a:p>
        </p:txBody>
      </p:sp>
      <p:sp>
        <p:nvSpPr>
          <p:cNvPr id="3" name="Espaço Reservado para Texto 2">
            <a:extLst>
              <a:ext uri="{FF2B5EF4-FFF2-40B4-BE49-F238E27FC236}">
                <a16:creationId xmlns:a16="http://schemas.microsoft.com/office/drawing/2014/main" id="{D68EC209-0BB4-43D1-859A-F825CD1EBD8C}"/>
              </a:ext>
            </a:extLst>
          </p:cNvPr>
          <p:cNvSpPr>
            <a:spLocks noGrp="1"/>
          </p:cNvSpPr>
          <p:nvPr>
            <p:ph type="body" sz="quarter" idx="10"/>
          </p:nvPr>
        </p:nvSpPr>
        <p:spPr>
          <a:xfrm>
            <a:off x="1709351" y="2014385"/>
            <a:ext cx="2987377" cy="542379"/>
          </a:xfrm>
        </p:spPr>
        <p:txBody>
          <a:bodyPr/>
          <a:lstStyle/>
          <a:p>
            <a:r>
              <a:rPr lang="pt-BR" dirty="0"/>
              <a:t>@</a:t>
            </a:r>
            <a:r>
              <a:rPr lang="pt-BR" dirty="0" err="1"/>
              <a:t>cleiton_felipe</a:t>
            </a:r>
            <a:endParaRPr lang="pt-BR" dirty="0"/>
          </a:p>
        </p:txBody>
      </p:sp>
      <p:pic>
        <p:nvPicPr>
          <p:cNvPr id="5" name="Imagem 4">
            <a:extLst>
              <a:ext uri="{FF2B5EF4-FFF2-40B4-BE49-F238E27FC236}">
                <a16:creationId xmlns:a16="http://schemas.microsoft.com/office/drawing/2014/main" id="{3006C60D-2392-4F38-A9A1-CC31CEEF8B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378" y="1502708"/>
            <a:ext cx="1261330" cy="1261330"/>
          </a:xfrm>
          <a:prstGeom prst="rect">
            <a:avLst/>
          </a:prstGeom>
        </p:spPr>
      </p:pic>
      <p:pic>
        <p:nvPicPr>
          <p:cNvPr id="7" name="Imagem 6">
            <a:extLst>
              <a:ext uri="{FF2B5EF4-FFF2-40B4-BE49-F238E27FC236}">
                <a16:creationId xmlns:a16="http://schemas.microsoft.com/office/drawing/2014/main" id="{AA5D7CEF-506F-46F0-95AD-BD2C459AD5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2388" y="3219924"/>
            <a:ext cx="876195" cy="876195"/>
          </a:xfrm>
          <a:prstGeom prst="rect">
            <a:avLst/>
          </a:prstGeom>
        </p:spPr>
      </p:pic>
      <p:pic>
        <p:nvPicPr>
          <p:cNvPr id="9" name="Imagem 8">
            <a:extLst>
              <a:ext uri="{FF2B5EF4-FFF2-40B4-BE49-F238E27FC236}">
                <a16:creationId xmlns:a16="http://schemas.microsoft.com/office/drawing/2014/main" id="{4FD1B1C0-DE05-4312-8CDB-706BA5BC6F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1894" y="1739701"/>
            <a:ext cx="987457" cy="987457"/>
          </a:xfrm>
          <a:prstGeom prst="rect">
            <a:avLst/>
          </a:prstGeom>
        </p:spPr>
      </p:pic>
      <p:pic>
        <p:nvPicPr>
          <p:cNvPr id="11" name="Imagem 10">
            <a:extLst>
              <a:ext uri="{FF2B5EF4-FFF2-40B4-BE49-F238E27FC236}">
                <a16:creationId xmlns:a16="http://schemas.microsoft.com/office/drawing/2014/main" id="{411BF1FE-F6C1-4DC0-B167-A3CC4016B0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40505" y="4320109"/>
            <a:ext cx="5707814" cy="1035423"/>
          </a:xfrm>
          <a:prstGeom prst="rect">
            <a:avLst/>
          </a:prstGeom>
        </p:spPr>
      </p:pic>
      <p:sp>
        <p:nvSpPr>
          <p:cNvPr id="12" name="CaixaDeTexto 11">
            <a:extLst>
              <a:ext uri="{FF2B5EF4-FFF2-40B4-BE49-F238E27FC236}">
                <a16:creationId xmlns:a16="http://schemas.microsoft.com/office/drawing/2014/main" id="{A5D52C2E-C4F8-4152-BC26-2A31EC565BE5}"/>
              </a:ext>
            </a:extLst>
          </p:cNvPr>
          <p:cNvSpPr txBox="1"/>
          <p:nvPr/>
        </p:nvSpPr>
        <p:spPr>
          <a:xfrm>
            <a:off x="6671708" y="1895373"/>
            <a:ext cx="4795223" cy="578837"/>
          </a:xfrm>
          <a:prstGeom prst="rect">
            <a:avLst/>
          </a:prstGeom>
        </p:spPr>
        <p:txBody>
          <a:bodyPr vert="horz" wrap="square" lIns="107563" tIns="67227" rIns="107563" bIns="67227" rtlCol="0">
            <a:spAutoFit/>
          </a:bodyPr>
          <a:lstStyle>
            <a:lvl1pPr marR="0" indent="0" defTabSz="914107" fontAlgn="auto">
              <a:lnSpc>
                <a:spcPct val="90000"/>
              </a:lnSpc>
              <a:spcBef>
                <a:spcPct val="20000"/>
              </a:spcBef>
              <a:spcAft>
                <a:spcPts val="0"/>
              </a:spcAft>
              <a:buClrTx/>
              <a:buSzPct val="90000"/>
              <a:buFont typeface="Arial" pitchFamily="34" charset="0"/>
              <a:buNone/>
              <a:tabLst/>
              <a:defRPr sz="3199" spc="0" baseline="0">
                <a:gradFill>
                  <a:gsLst>
                    <a:gs pos="1250">
                      <a:srgbClr val="000000"/>
                    </a:gs>
                    <a:gs pos="100000">
                      <a:srgbClr val="000000"/>
                    </a:gs>
                  </a:gsLst>
                  <a:lin ang="5400000" scaled="0"/>
                </a:gradFill>
                <a:latin typeface="Segoe UI" pitchFamily="34" charset="0"/>
                <a:cs typeface="Segoe UI" pitchFamily="34" charset="0"/>
              </a:defRPr>
            </a:lvl1pPr>
            <a:lvl2pPr marL="339630" marR="0" indent="0" defTabSz="914107" fontAlgn="auto">
              <a:lnSpc>
                <a:spcPct val="90000"/>
              </a:lnSpc>
              <a:spcBef>
                <a:spcPct val="20000"/>
              </a:spcBef>
              <a:spcAft>
                <a:spcPts val="0"/>
              </a:spcAft>
              <a:buClrTx/>
              <a:buSzPct val="90000"/>
              <a:buFont typeface="Arial" pitchFamily="34" charset="0"/>
              <a:buNone/>
              <a:tabLst/>
              <a:defRPr sz="2399" spc="0" baseline="0">
                <a:gradFill>
                  <a:gsLst>
                    <a:gs pos="1250">
                      <a:srgbClr val="000000"/>
                    </a:gs>
                    <a:gs pos="100000">
                      <a:srgbClr val="000000"/>
                    </a:gs>
                  </a:gsLst>
                  <a:lin ang="5400000" scaled="0"/>
                </a:gradFill>
                <a:latin typeface="Segoe UI" pitchFamily="34" charset="0"/>
                <a:cs typeface="Segoe UI" pitchFamily="34" charset="0"/>
              </a:defRPr>
            </a:lvl2pPr>
            <a:lvl3pPr marL="572927" marR="0" indent="0" defTabSz="914107" fontAlgn="auto">
              <a:lnSpc>
                <a:spcPct val="90000"/>
              </a:lnSpc>
              <a:spcBef>
                <a:spcPct val="20000"/>
              </a:spcBef>
              <a:spcAft>
                <a:spcPts val="0"/>
              </a:spcAft>
              <a:buClrTx/>
              <a:buSzPct val="90000"/>
              <a:buFont typeface="Arial" pitchFamily="34" charset="0"/>
              <a:buNone/>
              <a:tabLst/>
              <a:defRPr sz="2000" spc="0" baseline="0">
                <a:gradFill>
                  <a:gsLst>
                    <a:gs pos="1250">
                      <a:srgbClr val="000000"/>
                    </a:gs>
                    <a:gs pos="100000">
                      <a:srgbClr val="000000"/>
                    </a:gs>
                  </a:gsLst>
                  <a:lin ang="5400000" scaled="0"/>
                </a:gradFill>
                <a:latin typeface="Segoe UI" pitchFamily="34" charset="0"/>
                <a:cs typeface="Segoe UI" pitchFamily="34" charset="0"/>
              </a:defRPr>
            </a:lvl3pPr>
            <a:lvl4pPr marL="798290" marR="0" indent="0" defTabSz="914107" fontAlgn="auto">
              <a:lnSpc>
                <a:spcPct val="90000"/>
              </a:lnSpc>
              <a:spcBef>
                <a:spcPct val="20000"/>
              </a:spcBef>
              <a:spcAft>
                <a:spcPts val="0"/>
              </a:spcAft>
              <a:buClrTx/>
              <a:buSzPct val="90000"/>
              <a:buFont typeface="Arial" pitchFamily="34" charset="0"/>
              <a:buNone/>
              <a:tabLst/>
              <a:defRPr sz="1733" spc="0" baseline="0">
                <a:gradFill>
                  <a:gsLst>
                    <a:gs pos="1250">
                      <a:srgbClr val="000000"/>
                    </a:gs>
                    <a:gs pos="100000">
                      <a:srgbClr val="000000"/>
                    </a:gs>
                  </a:gsLst>
                  <a:lin ang="5400000" scaled="0"/>
                </a:gradFill>
                <a:latin typeface="Segoe UI" pitchFamily="34" charset="0"/>
                <a:cs typeface="Segoe UI" pitchFamily="34" charset="0"/>
              </a:defRPr>
            </a:lvl4pPr>
            <a:lvl5pPr marL="1030000" marR="0" indent="0" defTabSz="914107" fontAlgn="auto">
              <a:lnSpc>
                <a:spcPct val="90000"/>
              </a:lnSpc>
              <a:spcBef>
                <a:spcPct val="20000"/>
              </a:spcBef>
              <a:spcAft>
                <a:spcPts val="0"/>
              </a:spcAft>
              <a:buClrTx/>
              <a:buSzPct val="90000"/>
              <a:buFont typeface="Arial" pitchFamily="34" charset="0"/>
              <a:buNone/>
              <a:tabLst/>
              <a:defRPr sz="1733" spc="0" baseline="0">
                <a:gradFill>
                  <a:gsLst>
                    <a:gs pos="1250">
                      <a:srgbClr val="000000"/>
                    </a:gs>
                    <a:gs pos="100000">
                      <a:srgbClr val="000000"/>
                    </a:gs>
                  </a:gsLst>
                  <a:lin ang="5400000" scaled="0"/>
                </a:gradFill>
                <a:latin typeface="Segoe UI" pitchFamily="34" charset="0"/>
                <a:cs typeface="Segoe UI" pitchFamily="34" charset="0"/>
              </a:defRPr>
            </a:lvl5pPr>
            <a:lvl6pPr marL="2513794" indent="-228527" defTabSz="914107">
              <a:spcBef>
                <a:spcPct val="20000"/>
              </a:spcBef>
              <a:buFont typeface="Arial" pitchFamily="34" charset="0"/>
              <a:buChar char="•"/>
              <a:defRPr sz="2000"/>
            </a:lvl6pPr>
            <a:lvl7pPr marL="2970849" indent="-228527" defTabSz="914107">
              <a:spcBef>
                <a:spcPct val="20000"/>
              </a:spcBef>
              <a:buFont typeface="Arial" pitchFamily="34" charset="0"/>
              <a:buChar char="•"/>
              <a:defRPr sz="2000"/>
            </a:lvl7pPr>
            <a:lvl8pPr marL="3427903" indent="-228527" defTabSz="914107">
              <a:spcBef>
                <a:spcPct val="20000"/>
              </a:spcBef>
              <a:buFont typeface="Arial" pitchFamily="34" charset="0"/>
              <a:buChar char="•"/>
              <a:defRPr sz="2000"/>
            </a:lvl8pPr>
            <a:lvl9pPr marL="3884958" indent="-228527" defTabSz="914107">
              <a:spcBef>
                <a:spcPct val="20000"/>
              </a:spcBef>
              <a:buFont typeface="Arial" pitchFamily="34" charset="0"/>
              <a:buChar char="•"/>
              <a:defRPr sz="2000"/>
            </a:lvl9pPr>
          </a:lstStyle>
          <a:p>
            <a:r>
              <a:rPr lang="pt-BR" dirty="0"/>
              <a:t>github.com/cleitonfelipe</a:t>
            </a:r>
          </a:p>
        </p:txBody>
      </p:sp>
      <p:sp>
        <p:nvSpPr>
          <p:cNvPr id="13" name="Retângulo 12">
            <a:extLst>
              <a:ext uri="{FF2B5EF4-FFF2-40B4-BE49-F238E27FC236}">
                <a16:creationId xmlns:a16="http://schemas.microsoft.com/office/drawing/2014/main" id="{51373657-9564-4071-B147-73806204150A}"/>
              </a:ext>
            </a:extLst>
          </p:cNvPr>
          <p:cNvSpPr/>
          <p:nvPr/>
        </p:nvSpPr>
        <p:spPr>
          <a:xfrm>
            <a:off x="3203036" y="3470234"/>
            <a:ext cx="6937344" cy="578837"/>
          </a:xfrm>
          <a:prstGeom prst="rect">
            <a:avLst/>
          </a:prstGeom>
        </p:spPr>
        <p:txBody>
          <a:bodyPr vert="horz" wrap="square" lIns="107563" tIns="67227" rIns="107563" bIns="67227" rtlCol="0">
            <a:spAutoFit/>
          </a:bodyPr>
          <a:lstStyle/>
          <a:p>
            <a:pPr defTabSz="914107">
              <a:lnSpc>
                <a:spcPct val="90000"/>
              </a:lnSpc>
              <a:spcBef>
                <a:spcPct val="20000"/>
              </a:spcBef>
              <a:buSzPct val="90000"/>
            </a:pPr>
            <a:r>
              <a:rPr lang="pt-BR" sz="3199" dirty="0">
                <a:gradFill>
                  <a:gsLst>
                    <a:gs pos="1250">
                      <a:srgbClr val="000000"/>
                    </a:gs>
                    <a:gs pos="100000">
                      <a:srgbClr val="000000"/>
                    </a:gs>
                  </a:gsLst>
                  <a:lin ang="5400000" scaled="0"/>
                </a:gradFill>
                <a:latin typeface="Segoe UI" pitchFamily="34" charset="0"/>
                <a:cs typeface="Segoe UI" pitchFamily="34" charset="0"/>
              </a:rPr>
              <a:t>facebook.com/cleitonfelipedemoraes</a:t>
            </a:r>
          </a:p>
        </p:txBody>
      </p:sp>
      <p:sp>
        <p:nvSpPr>
          <p:cNvPr id="14" name="CaixaDeTexto 13">
            <a:extLst>
              <a:ext uri="{FF2B5EF4-FFF2-40B4-BE49-F238E27FC236}">
                <a16:creationId xmlns:a16="http://schemas.microsoft.com/office/drawing/2014/main" id="{A53C460C-81D6-4A24-BD2B-DE78BFF55DB0}"/>
              </a:ext>
            </a:extLst>
          </p:cNvPr>
          <p:cNvSpPr txBox="1"/>
          <p:nvPr/>
        </p:nvSpPr>
        <p:spPr>
          <a:xfrm>
            <a:off x="269171" y="5626570"/>
            <a:ext cx="11652804" cy="745165"/>
          </a:xfrm>
          <a:prstGeom prst="rect">
            <a:avLst/>
          </a:prstGeom>
        </p:spPr>
        <p:txBody>
          <a:bodyPr vert="horz" wrap="square" lIns="107563" tIns="67227" rIns="107563" bIns="67227" rtlCol="0">
            <a:spAutoFit/>
          </a:bodyPr>
          <a:lstStyle>
            <a:defPPr>
              <a:defRPr lang="en-US"/>
            </a:defPPr>
            <a:lvl1pPr defTabSz="914107">
              <a:lnSpc>
                <a:spcPct val="90000"/>
              </a:lnSpc>
              <a:spcBef>
                <a:spcPct val="20000"/>
              </a:spcBef>
              <a:buSzPct val="90000"/>
              <a:defRPr sz="3199">
                <a:gradFill>
                  <a:gsLst>
                    <a:gs pos="1250">
                      <a:srgbClr val="000000"/>
                    </a:gs>
                    <a:gs pos="100000">
                      <a:srgbClr val="000000"/>
                    </a:gs>
                  </a:gsLst>
                  <a:lin ang="5400000" scaled="0"/>
                </a:gradFill>
                <a:latin typeface="Segoe UI" pitchFamily="34" charset="0"/>
                <a:cs typeface="Segoe UI" pitchFamily="34" charset="0"/>
              </a:defRPr>
            </a:lvl1pPr>
          </a:lstStyle>
          <a:p>
            <a:r>
              <a:rPr lang="pt-BR" sz="4400" dirty="0"/>
              <a:t>TEMOS VAGAS: cleiton.felipe@yahoo.com.br</a:t>
            </a:r>
          </a:p>
        </p:txBody>
      </p:sp>
    </p:spTree>
    <p:extLst>
      <p:ext uri="{BB962C8B-B14F-4D97-AF65-F5344CB8AC3E}">
        <p14:creationId xmlns:p14="http://schemas.microsoft.com/office/powerpoint/2010/main" val="27586852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67454"/>
            <a:ext cx="12188824" cy="1323094"/>
          </a:xfrm>
          <a:prstGeom prst="rect">
            <a:avLst/>
          </a:prstGeom>
        </p:spPr>
        <p:txBody>
          <a:bodyPr wrap="square" anchor="ctr">
            <a:spAutoFit/>
          </a:bodyPr>
          <a:lstStyle/>
          <a:p>
            <a:pPr algn="ctr" defTabSz="914126"/>
            <a:r>
              <a:rPr lang="nl-BE" sz="7998" dirty="0">
                <a:solidFill>
                  <a:srgbClr val="FFFFFF"/>
                </a:solidFill>
                <a:latin typeface="Segoe UI Light" panose="020B0502040204020203" pitchFamily="34" charset="0"/>
                <a:cs typeface="Segoe UI Light" panose="020B0502040204020203" pitchFamily="34" charset="0"/>
              </a:rPr>
              <a:t>Sponsors &amp; Prices</a:t>
            </a:r>
          </a:p>
        </p:txBody>
      </p:sp>
      <p:pic>
        <p:nvPicPr>
          <p:cNvPr id="3078" name="Picture 6" descr="https://global.azurebootcamp.net/wp-content/uploads/2014/11/logo-2018-250x222-inver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4086" y="5437544"/>
            <a:ext cx="1619015" cy="1437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287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590038" y="893"/>
            <a:ext cx="7008748" cy="523084"/>
          </a:xfrm>
          <a:prstGeom prst="rect">
            <a:avLst/>
          </a:prstGeom>
          <a:noFill/>
        </p:spPr>
        <p:txBody>
          <a:bodyPr wrap="none" rtlCol="0" anchor="ctr">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A BIG thank you to the 2018 Global Sponsors!</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0172" y="5513175"/>
            <a:ext cx="3491499" cy="716029"/>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461" y="1811408"/>
            <a:ext cx="3007531" cy="838012"/>
          </a:xfrm>
          <a:prstGeom prst="rect">
            <a:avLst/>
          </a:prstGeom>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8483" y="2911029"/>
            <a:ext cx="2491899" cy="2125332"/>
          </a:xfrm>
          <a:prstGeom prst="rect">
            <a:avLst/>
          </a:prstGeom>
          <a:noFill/>
          <a:ln>
            <a:noFill/>
          </a:ln>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67982" y="2195206"/>
            <a:ext cx="3566611" cy="454214"/>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8356" y="4483399"/>
            <a:ext cx="2458493" cy="644363"/>
          </a:xfrm>
          <a:prstGeom prst="rect">
            <a:avLst/>
          </a:prstGeom>
        </p:spPr>
      </p:pic>
      <p:pic>
        <p:nvPicPr>
          <p:cNvPr id="2050" name="Picture 2" descr="https://global.azurebootcamp.net/wp-content/uploads/2018/03/jetbrains-150x15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733" y="974195"/>
            <a:ext cx="1428378" cy="14283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global.azurebootcamp.net/wp-content/uploads/2014/11/logo-2018-250x22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global.azurebootcamp.net/wp-content/uploads/2013/02/cerebrata-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95142" y="4407874"/>
            <a:ext cx="3066251" cy="62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8112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8D697F-A2B2-4F21-8DCB-1E7572A55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263" y="583726"/>
            <a:ext cx="5586289" cy="5586289"/>
          </a:xfrm>
          <a:prstGeom prst="rect">
            <a:avLst/>
          </a:prstGeom>
        </p:spPr>
      </p:pic>
      <p:sp>
        <p:nvSpPr>
          <p:cNvPr id="4" name="TextBox 3"/>
          <p:cNvSpPr txBox="1"/>
          <p:nvPr/>
        </p:nvSpPr>
        <p:spPr>
          <a:xfrm>
            <a:off x="2880911" y="893"/>
            <a:ext cx="6427009" cy="523084"/>
          </a:xfrm>
          <a:prstGeom prst="rect">
            <a:avLst/>
          </a:prstGeom>
          <a:noFill/>
        </p:spPr>
        <p:txBody>
          <a:bodyPr wrap="none" rtlCol="0" anchor="ctr">
            <a:spAutoFit/>
          </a:bodyPr>
          <a:lstStyle/>
          <a:p>
            <a:pPr algn="ctr" defTabSz="914126"/>
            <a:r>
              <a:rPr lang="en-US" sz="2799" dirty="0">
                <a:solidFill>
                  <a:srgbClr val="000000"/>
                </a:solidFill>
                <a:latin typeface="Segoe UI Light"/>
                <a:cs typeface="Segoe UI Light" panose="020B0502040204020203" pitchFamily="34" charset="0"/>
              </a:rPr>
              <a:t>Another BIG thank you to local sponsors!</a:t>
            </a:r>
          </a:p>
        </p:txBody>
      </p:sp>
      <p:pic>
        <p:nvPicPr>
          <p:cNvPr id="13" name="Picture 4" descr="https://global.azurebootcamp.net/wp-content/uploads/2014/11/logo-2018-250x2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6079C35-03FF-47DD-9E57-E210C163F2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775" y="2586188"/>
            <a:ext cx="4056024" cy="1710076"/>
          </a:xfrm>
          <a:prstGeom prst="rect">
            <a:avLst/>
          </a:prstGeom>
        </p:spPr>
      </p:pic>
    </p:spTree>
    <p:extLst>
      <p:ext uri="{BB962C8B-B14F-4D97-AF65-F5344CB8AC3E}">
        <p14:creationId xmlns:p14="http://schemas.microsoft.com/office/powerpoint/2010/main" val="2382307814"/>
      </p:ext>
    </p:extLst>
  </p:cSld>
  <p:clrMapOvr>
    <a:masterClrMapping/>
  </p:clrMapOvr>
  <p:transition advTm="5000">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604" y="4244787"/>
            <a:ext cx="2271016" cy="289218"/>
          </a:xfrm>
          <a:prstGeom prst="rect">
            <a:avLst/>
          </a:prstGeom>
        </p:spPr>
      </p:pic>
      <p:graphicFrame>
        <p:nvGraphicFramePr>
          <p:cNvPr id="2" name="Table 1"/>
          <p:cNvGraphicFramePr>
            <a:graphicFrameLocks noGrp="1"/>
          </p:cNvGraphicFramePr>
          <p:nvPr>
            <p:extLst/>
          </p:nvPr>
        </p:nvGraphicFramePr>
        <p:xfrm>
          <a:off x="2723440" y="1027141"/>
          <a:ext cx="9027348" cy="5157788"/>
        </p:xfrm>
        <a:graphic>
          <a:graphicData uri="http://schemas.openxmlformats.org/drawingml/2006/table">
            <a:tbl>
              <a:tblPr firstRow="1" firstCol="1" bandRow="1">
                <a:tableStyleId>{5C22544A-7EE6-4342-B048-85BDC9FD1C3A}</a:tableStyleId>
              </a:tblPr>
              <a:tblGrid>
                <a:gridCol w="3780440">
                  <a:extLst>
                    <a:ext uri="{9D8B030D-6E8A-4147-A177-3AD203B41FA5}">
                      <a16:colId xmlns:a16="http://schemas.microsoft.com/office/drawing/2014/main" val="20000"/>
                    </a:ext>
                  </a:extLst>
                </a:gridCol>
                <a:gridCol w="5246908">
                  <a:extLst>
                    <a:ext uri="{9D8B030D-6E8A-4147-A177-3AD203B41FA5}">
                      <a16:colId xmlns:a16="http://schemas.microsoft.com/office/drawing/2014/main" val="20001"/>
                    </a:ext>
                  </a:extLst>
                </a:gridCol>
              </a:tblGrid>
              <a:tr h="338515">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07" marR="57407"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07" marR="57407" marT="0" marB="0"/>
                </a:tc>
                <a:extLst>
                  <a:ext uri="{0D108BD9-81ED-4DB2-BD59-A6C34878D82A}">
                    <a16:rowId xmlns:a16="http://schemas.microsoft.com/office/drawing/2014/main" val="10000"/>
                  </a:ext>
                </a:extLst>
              </a:tr>
              <a:tr h="1167545">
                <a:tc>
                  <a:txBody>
                    <a:bodyPr/>
                    <a:lstStyle/>
                    <a:p>
                      <a:pPr marL="0" marR="0">
                        <a:spcBef>
                          <a:spcPts val="0"/>
                        </a:spcBef>
                        <a:spcAft>
                          <a:spcPts val="0"/>
                        </a:spcAft>
                      </a:pPr>
                      <a:r>
                        <a:rPr lang="en-US" sz="1600" dirty="0" err="1">
                          <a:effectLst/>
                          <a:latin typeface="+mj-lt"/>
                        </a:rPr>
                        <a:t>Cloudmonix</a:t>
                      </a:r>
                      <a:endParaRPr lang="en-US" sz="1600" dirty="0">
                        <a:effectLst/>
                        <a:latin typeface="+mj-lt"/>
                      </a:endParaRPr>
                    </a:p>
                    <a:p>
                      <a:pPr marL="0" marR="0">
                        <a:spcBef>
                          <a:spcPts val="0"/>
                        </a:spcBef>
                        <a:spcAft>
                          <a:spcPts val="0"/>
                        </a:spcAft>
                      </a:pPr>
                      <a:r>
                        <a:rPr lang="en-US" sz="1600" u="sng" dirty="0">
                          <a:effectLst/>
                          <a:latin typeface="+mj-lt"/>
                        </a:rPr>
                        <a:t>https://cloudmonix.com</a:t>
                      </a:r>
                      <a:endParaRPr lang="en-US" sz="1600" dirty="0">
                        <a:effectLst/>
                        <a:latin typeface="+mj-lt"/>
                        <a:ea typeface="Calibri" panose="020F0502020204030204" pitchFamily="34" charset="0"/>
                        <a:cs typeface="Times New Roman" panose="02020603050405020304" pitchFamily="18" charset="0"/>
                      </a:endParaRPr>
                    </a:p>
                  </a:txBody>
                  <a:tcPr marL="57407" marR="57407" marT="0" marB="0" anchor="ctr"/>
                </a:tc>
                <a:tc>
                  <a:txBody>
                    <a:bodyPr/>
                    <a:lstStyle/>
                    <a:p>
                      <a:pPr marL="0" marR="0">
                        <a:spcBef>
                          <a:spcPts val="0"/>
                        </a:spcBef>
                        <a:spcAft>
                          <a:spcPts val="0"/>
                        </a:spcAft>
                      </a:pPr>
                      <a:r>
                        <a:rPr lang="en-US" sz="1600" dirty="0" err="1">
                          <a:effectLst/>
                          <a:latin typeface="+mj-lt"/>
                        </a:rPr>
                        <a:t>Cloudmonix</a:t>
                      </a:r>
                      <a:r>
                        <a:rPr lang="en-US" sz="1600" dirty="0">
                          <a:effectLst/>
                          <a:latin typeface="+mj-lt"/>
                        </a:rPr>
                        <a:t> offers a $300 off any paid plan for Azure monitoring!</a:t>
                      </a:r>
                      <a:br>
                        <a:rPr lang="en-US" sz="1600" dirty="0">
                          <a:effectLst/>
                          <a:latin typeface="+mj-lt"/>
                        </a:rPr>
                      </a:br>
                      <a:br>
                        <a:rPr lang="en-US" sz="1600" dirty="0">
                          <a:effectLst/>
                          <a:latin typeface="+mj-lt"/>
                        </a:rPr>
                      </a:br>
                      <a:r>
                        <a:rPr lang="en-US" sz="1400" u="sng" kern="1200" dirty="0">
                          <a:solidFill>
                            <a:schemeClr val="bg2">
                              <a:lumMod val="90000"/>
                              <a:lumOff val="10000"/>
                            </a:schemeClr>
                          </a:solidFill>
                          <a:effectLst/>
                          <a:latin typeface="+mn-lt"/>
                          <a:ea typeface="+mn-ea"/>
                          <a:cs typeface="+mn-cs"/>
                        </a:rPr>
                        <a:t>http://</a:t>
                      </a:r>
                      <a:r>
                        <a:rPr lang="en-US" sz="1600" u="sng" kern="1200" dirty="0">
                          <a:solidFill>
                            <a:schemeClr val="bg2">
                              <a:lumMod val="90000"/>
                              <a:lumOff val="10000"/>
                            </a:schemeClr>
                          </a:solidFill>
                          <a:effectLst/>
                          <a:latin typeface="+mn-lt"/>
                          <a:ea typeface="+mn-ea"/>
                          <a:cs typeface="+mn-cs"/>
                        </a:rPr>
                        <a:t>bit.ly/gab2018-cloudmonix</a:t>
                      </a:r>
                      <a:r>
                        <a:rPr lang="en-US" sz="1400" kern="1200" dirty="0">
                          <a:solidFill>
                            <a:schemeClr val="bg2">
                              <a:lumMod val="90000"/>
                              <a:lumOff val="10000"/>
                            </a:schemeClr>
                          </a:solidFill>
                          <a:effectLst/>
                          <a:latin typeface="+mn-lt"/>
                          <a:ea typeface="+mn-ea"/>
                          <a:cs typeface="+mn-cs"/>
                        </a:rPr>
                        <a:t> </a:t>
                      </a:r>
                      <a:r>
                        <a:rPr lang="en-US" sz="1600" kern="1200" dirty="0">
                          <a:solidFill>
                            <a:schemeClr val="dk1"/>
                          </a:solidFill>
                          <a:effectLst/>
                          <a:latin typeface="+mj-lt"/>
                          <a:ea typeface="+mn-ea"/>
                          <a:cs typeface="+mn-cs"/>
                        </a:rPr>
                        <a:t>Code: GAB2018</a:t>
                      </a:r>
                    </a:p>
                  </a:txBody>
                  <a:tcPr marL="57407" marR="57407" marT="0" marB="0" anchor="ctr"/>
                </a:tc>
                <a:extLst>
                  <a:ext uri="{0D108BD9-81ED-4DB2-BD59-A6C34878D82A}">
                    <a16:rowId xmlns:a16="http://schemas.microsoft.com/office/drawing/2014/main" val="10006"/>
                  </a:ext>
                </a:extLst>
              </a:tr>
              <a:tr h="1197482">
                <a:tc>
                  <a:txBody>
                    <a:bodyPr/>
                    <a:lstStyle/>
                    <a:p>
                      <a:pPr marL="0" marR="0">
                        <a:spcBef>
                          <a:spcPts val="0"/>
                        </a:spcBef>
                        <a:spcAft>
                          <a:spcPts val="0"/>
                        </a:spcAft>
                      </a:pPr>
                      <a:r>
                        <a:rPr lang="en-US" sz="1600" dirty="0" err="1">
                          <a:effectLst/>
                          <a:latin typeface="+mj-lt"/>
                          <a:ea typeface="Calibri" panose="020F0502020204030204" pitchFamily="34" charset="0"/>
                          <a:cs typeface="Times New Roman" panose="02020603050405020304" pitchFamily="18" charset="0"/>
                        </a:rPr>
                        <a:t>MyGet</a:t>
                      </a:r>
                      <a:br>
                        <a:rPr lang="en-US" sz="1600" dirty="0">
                          <a:effectLst/>
                          <a:latin typeface="+mj-lt"/>
                          <a:ea typeface="Calibri" panose="020F0502020204030204" pitchFamily="34" charset="0"/>
                          <a:cs typeface="Times New Roman" panose="02020603050405020304" pitchFamily="18" charset="0"/>
                        </a:rPr>
                      </a:br>
                      <a:r>
                        <a:rPr lang="en-US" sz="1600" dirty="0">
                          <a:effectLst/>
                          <a:latin typeface="+mj-lt"/>
                          <a:ea typeface="Calibri" panose="020F0502020204030204" pitchFamily="34" charset="0"/>
                          <a:cs typeface="Times New Roman" panose="02020603050405020304" pitchFamily="18" charset="0"/>
                        </a:rPr>
                        <a:t>https://myget.org</a:t>
                      </a:r>
                    </a:p>
                  </a:txBody>
                  <a:tcPr marL="57407" marR="57407" marT="0" marB="0" anchor="ctr"/>
                </a:tc>
                <a:tc>
                  <a:txBody>
                    <a:bodyPr/>
                    <a:lstStyle/>
                    <a:p>
                      <a:r>
                        <a:rPr lang="nl-BE" sz="1600" dirty="0">
                          <a:effectLst/>
                          <a:latin typeface="+mj-lt"/>
                        </a:rPr>
                        <a:t>MyGet offers a free 1 month Starter</a:t>
                      </a:r>
                      <a:r>
                        <a:rPr lang="nl-BE" sz="1600" baseline="0" dirty="0">
                          <a:effectLst/>
                          <a:latin typeface="+mj-lt"/>
                        </a:rPr>
                        <a:t> Plan for hosting your NuGet, npm, Maven, Bower of VSIX feeds!</a:t>
                      </a:r>
                      <a:br>
                        <a:rPr lang="nl-BE" sz="1600" baseline="0" dirty="0">
                          <a:effectLst/>
                          <a:latin typeface="+mj-lt"/>
                        </a:rPr>
                      </a:br>
                      <a:br>
                        <a:rPr lang="nl-BE" sz="1600" baseline="0" dirty="0">
                          <a:effectLst/>
                          <a:latin typeface="+mj-lt"/>
                        </a:rPr>
                      </a:br>
                      <a:r>
                        <a:rPr lang="nl-BE" sz="1600" u="sng" baseline="0" dirty="0">
                          <a:solidFill>
                            <a:schemeClr val="bg2">
                              <a:lumMod val="90000"/>
                              <a:lumOff val="10000"/>
                            </a:schemeClr>
                          </a:solidFill>
                          <a:effectLst/>
                          <a:latin typeface="+mj-lt"/>
                        </a:rPr>
                        <a:t>http://bit.ly/gab2018-myget</a:t>
                      </a:r>
                      <a:r>
                        <a:rPr lang="nl-BE" sz="1600" baseline="0" dirty="0">
                          <a:effectLst/>
                          <a:latin typeface="+mj-lt"/>
                        </a:rPr>
                        <a:t> Code: GGAB2018-MG</a:t>
                      </a:r>
                      <a:endParaRPr lang="nl-BE" sz="1600" dirty="0">
                        <a:effectLst/>
                        <a:latin typeface="+mj-lt"/>
                      </a:endParaRPr>
                    </a:p>
                  </a:txBody>
                  <a:tcPr marL="57407" marR="57407" marT="0" marB="0" anchor="ctr"/>
                </a:tc>
                <a:extLst>
                  <a:ext uri="{0D108BD9-81ED-4DB2-BD59-A6C34878D82A}">
                    <a16:rowId xmlns:a16="http://schemas.microsoft.com/office/drawing/2014/main" val="10008"/>
                  </a:ext>
                </a:extLst>
              </a:tr>
              <a:tr h="1227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https://servicebus360.com</a:t>
                      </a:r>
                    </a:p>
                  </a:txBody>
                  <a:tcPr marL="57407" marR="57407" marT="0" marB="0" anchor="ctr"/>
                </a:tc>
                <a:tc>
                  <a:txBody>
                    <a:bodyPr/>
                    <a:lstStyle/>
                    <a:p>
                      <a:r>
                        <a:rPr lang="en-US" sz="1600" dirty="0">
                          <a:effectLst/>
                          <a:latin typeface="+mj-lt"/>
                        </a:rPr>
                        <a:t>Servicebus360</a:t>
                      </a:r>
                      <a:r>
                        <a:rPr lang="en-US" sz="1600" baseline="0" dirty="0">
                          <a:effectLst/>
                          <a:latin typeface="+mj-lt"/>
                        </a:rPr>
                        <a:t> is offering 2 months free of their Gold Plan!</a:t>
                      </a:r>
                      <a:br>
                        <a:rPr lang="en-US" sz="1600" baseline="0" dirty="0">
                          <a:effectLst/>
                          <a:latin typeface="+mj-lt"/>
                        </a:rPr>
                      </a:br>
                      <a:br>
                        <a:rPr lang="en-US" sz="1600" baseline="0" dirty="0">
                          <a:effectLst/>
                          <a:latin typeface="+mj-lt"/>
                        </a:rPr>
                      </a:br>
                      <a:r>
                        <a:rPr lang="en-US" sz="1600" u="sng" baseline="0" dirty="0">
                          <a:solidFill>
                            <a:schemeClr val="bg2">
                              <a:lumMod val="75000"/>
                              <a:lumOff val="25000"/>
                            </a:schemeClr>
                          </a:solidFill>
                          <a:effectLst/>
                          <a:latin typeface="+mj-lt"/>
                        </a:rPr>
                        <a:t>http://</a:t>
                      </a:r>
                      <a:r>
                        <a:rPr lang="en-US" sz="1600" u="sng" baseline="0" dirty="0">
                          <a:solidFill>
                            <a:schemeClr val="bg2">
                              <a:lumMod val="90000"/>
                              <a:lumOff val="10000"/>
                            </a:schemeClr>
                          </a:solidFill>
                          <a:effectLst/>
                          <a:latin typeface="+mj-lt"/>
                        </a:rPr>
                        <a:t>bit.ly/gab2018-sb360</a:t>
                      </a:r>
                      <a:r>
                        <a:rPr lang="en-US" sz="1600" baseline="0" dirty="0">
                          <a:solidFill>
                            <a:schemeClr val="bg2">
                              <a:lumMod val="75000"/>
                              <a:lumOff val="25000"/>
                            </a:schemeClr>
                          </a:solidFill>
                          <a:effectLst/>
                          <a:latin typeface="+mj-lt"/>
                        </a:rPr>
                        <a:t> </a:t>
                      </a:r>
                      <a:endParaRPr lang="en-US" sz="1600" dirty="0">
                        <a:solidFill>
                          <a:schemeClr val="bg2">
                            <a:lumMod val="75000"/>
                            <a:lumOff val="25000"/>
                          </a:schemeClr>
                        </a:solidFill>
                        <a:effectLst/>
                        <a:latin typeface="+mj-lt"/>
                      </a:endParaRPr>
                    </a:p>
                  </a:txBody>
                  <a:tcPr marL="57407" marR="57407" marT="0" marB="0" anchor="ctr"/>
                </a:tc>
                <a:extLst>
                  <a:ext uri="{0D108BD9-81ED-4DB2-BD59-A6C34878D82A}">
                    <a16:rowId xmlns:a16="http://schemas.microsoft.com/office/drawing/2014/main" val="279315004"/>
                  </a:ext>
                </a:extLst>
              </a:tr>
              <a:tr h="1227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Cerebrata</a:t>
                      </a:r>
                      <a:br>
                        <a:rPr lang="en-US" sz="1600" dirty="0">
                          <a:effectLst/>
                          <a:latin typeface="+mj-lt"/>
                          <a:ea typeface="Calibri" panose="020F0502020204030204" pitchFamily="34" charset="0"/>
                          <a:cs typeface="Times New Roman" panose="02020603050405020304" pitchFamily="18" charset="0"/>
                        </a:rPr>
                      </a:br>
                      <a:r>
                        <a:rPr lang="en-US" sz="1600" dirty="0">
                          <a:effectLst/>
                          <a:latin typeface="+mj-lt"/>
                          <a:ea typeface="Calibri" panose="020F0502020204030204" pitchFamily="34" charset="0"/>
                          <a:cs typeface="Times New Roman" panose="02020603050405020304" pitchFamily="18" charset="0"/>
                        </a:rPr>
                        <a:t>https://cerebrata.com</a:t>
                      </a:r>
                    </a:p>
                  </a:txBody>
                  <a:tcPr marL="57407" marR="57407" marT="0" marB="0" anchor="ctr"/>
                </a:tc>
                <a:tc>
                  <a:txBody>
                    <a:bodyPr/>
                    <a:lstStyle/>
                    <a:p>
                      <a:r>
                        <a:rPr lang="en-US" sz="1600" kern="1200" baseline="0" dirty="0">
                          <a:solidFill>
                            <a:schemeClr val="dk1"/>
                          </a:solidFill>
                          <a:effectLst/>
                          <a:latin typeface="+mj-lt"/>
                          <a:ea typeface="+mn-ea"/>
                          <a:cs typeface="+mn-cs"/>
                        </a:rPr>
                        <a:t>Cerebrata is providing a 3 month subscription to it’s Cerulean product!</a:t>
                      </a:r>
                    </a:p>
                    <a:p>
                      <a:endParaRPr lang="en-US" sz="1600" kern="1200" baseline="0" dirty="0">
                        <a:solidFill>
                          <a:schemeClr val="dk1"/>
                        </a:solidFill>
                        <a:effectLst/>
                        <a:latin typeface="+mj-lt"/>
                        <a:ea typeface="+mn-ea"/>
                        <a:cs typeface="+mn-cs"/>
                      </a:endParaRPr>
                    </a:p>
                    <a:p>
                      <a:r>
                        <a:rPr lang="en-US" sz="1600" dirty="0">
                          <a:solidFill>
                            <a:schemeClr val="bg2">
                              <a:lumMod val="75000"/>
                              <a:lumOff val="25000"/>
                            </a:schemeClr>
                          </a:solidFill>
                          <a:effectLst/>
                          <a:latin typeface="+mj-lt"/>
                        </a:rPr>
                        <a:t>Get your subscription key from your organizer!</a:t>
                      </a:r>
                    </a:p>
                  </a:txBody>
                  <a:tcPr marL="57407" marR="57407" marT="0" marB="0" anchor="ctr"/>
                </a:tc>
                <a:extLst>
                  <a:ext uri="{0D108BD9-81ED-4DB2-BD59-A6C34878D82A}">
                    <a16:rowId xmlns:a16="http://schemas.microsoft.com/office/drawing/2014/main" val="10004"/>
                  </a:ext>
                </a:extLst>
              </a:tr>
            </a:tbl>
          </a:graphicData>
        </a:graphic>
      </p:graphicFrame>
      <p:sp>
        <p:nvSpPr>
          <p:cNvPr id="4" name="TextBox 3"/>
          <p:cNvSpPr txBox="1"/>
          <p:nvPr/>
        </p:nvSpPr>
        <p:spPr>
          <a:xfrm>
            <a:off x="4823459" y="354963"/>
            <a:ext cx="4827308"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All attendees get the following:</a:t>
            </a:r>
          </a:p>
        </p:txBody>
      </p:sp>
      <p:pic>
        <p:nvPicPr>
          <p:cNvPr id="1044" name="Picture 20" descr="CloudMonix-Orange-cropp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600" y="1727999"/>
            <a:ext cx="2196338" cy="448010"/>
          </a:xfrm>
          <a:prstGeom prst="rect">
            <a:avLst/>
          </a:prstGeom>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238" y="2903945"/>
            <a:ext cx="2203701" cy="577583"/>
          </a:xfrm>
          <a:prstGeom prst="rect">
            <a:avLst/>
          </a:prstGeom>
        </p:spPr>
      </p:pic>
      <p:sp>
        <p:nvSpPr>
          <p:cNvPr id="13" name="TextBox 12"/>
          <p:cNvSpPr txBox="1"/>
          <p:nvPr/>
        </p:nvSpPr>
        <p:spPr>
          <a:xfrm>
            <a:off x="5147022" y="6334023"/>
            <a:ext cx="4180184"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Offers valid until April 30th</a:t>
            </a:r>
          </a:p>
        </p:txBody>
      </p:sp>
      <p:pic>
        <p:nvPicPr>
          <p:cNvPr id="15" name="Picture 4" descr="https://global.azurebootcamp.net/wp-content/uploads/2013/02/cerebrata-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98" y="5297264"/>
            <a:ext cx="2220240" cy="4550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global.azurebootcamp.net/wp-content/uploads/2014/11/logo-2018-250x22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8300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5100649" y="893"/>
            <a:ext cx="1987527"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Raffle Prizes</a:t>
            </a:r>
          </a:p>
        </p:txBody>
      </p:sp>
      <p:grpSp>
        <p:nvGrpSpPr>
          <p:cNvPr id="2" name="Group 1"/>
          <p:cNvGrpSpPr/>
          <p:nvPr/>
        </p:nvGrpSpPr>
        <p:grpSpPr>
          <a:xfrm>
            <a:off x="1001289" y="1703731"/>
            <a:ext cx="10527127" cy="3828679"/>
            <a:chOff x="1171582" y="1536880"/>
            <a:chExt cx="10529869" cy="3829676"/>
          </a:xfrm>
        </p:grpSpPr>
        <p:sp>
          <p:nvSpPr>
            <p:cNvPr id="6" name="TextBox 5"/>
            <p:cNvSpPr txBox="1"/>
            <p:nvPr/>
          </p:nvSpPr>
          <p:spPr>
            <a:xfrm>
              <a:off x="3831543" y="1595422"/>
              <a:ext cx="7869907"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personal subscription of the All Products Pack. Get all desktop products including IntelliJ IDEA Ultimate, </a:t>
              </a:r>
              <a:r>
                <a:rPr lang="en-US" sz="1799" dirty="0" err="1">
                  <a:solidFill>
                    <a:srgbClr val="FFFFFF"/>
                  </a:solidFill>
                  <a:latin typeface="Segoe UI Light" panose="020B0502040204020203" pitchFamily="34" charset="0"/>
                  <a:cs typeface="Segoe UI Light" panose="020B0502040204020203" pitchFamily="34" charset="0"/>
                </a:rPr>
                <a:t>ReSharper</a:t>
              </a:r>
              <a:r>
                <a:rPr lang="en-US" sz="1799" dirty="0">
                  <a:solidFill>
                    <a:srgbClr val="FFFFFF"/>
                  </a:solidFill>
                  <a:latin typeface="Segoe UI Light" panose="020B0502040204020203" pitchFamily="34" charset="0"/>
                  <a:cs typeface="Segoe UI Light" panose="020B0502040204020203" pitchFamily="34" charset="0"/>
                </a:rPr>
                <a:t> Ultimate and other IDEs </a:t>
              </a:r>
              <a:endParaRPr lang="en-US" sz="1799" b="1" dirty="0">
                <a:solidFill>
                  <a:srgbClr val="FFFFFF"/>
                </a:solidFill>
                <a:latin typeface="Segoe UI Light" panose="020B0502040204020203" pitchFamily="34" charset="0"/>
                <a:cs typeface="Segoe UI Light" panose="020B0502040204020203" pitchFamily="34" charset="0"/>
              </a:endParaRPr>
            </a:p>
          </p:txBody>
        </p:sp>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12" name="TextBox 11">
              <a:extLst>
                <a:ext uri="{FF2B5EF4-FFF2-40B4-BE49-F238E27FC236}">
                  <a16:creationId xmlns:a16="http://schemas.microsoft.com/office/drawing/2014/main" id="{CDBFFF62-C9B5-4C03-A0DA-2B2726B2C55E}"/>
                </a:ext>
              </a:extLst>
            </p:cNvPr>
            <p:cNvSpPr txBox="1"/>
            <p:nvPr/>
          </p:nvSpPr>
          <p:spPr>
            <a:xfrm>
              <a:off x="3831543" y="3203358"/>
              <a:ext cx="7869908"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subscription to Cerulean! A cross-platform Azure management tool for storage, </a:t>
              </a:r>
              <a:r>
                <a:rPr lang="en-US" sz="1799" dirty="0" err="1">
                  <a:solidFill>
                    <a:srgbClr val="FFFFFF"/>
                  </a:solidFill>
                  <a:latin typeface="Segoe UI Light" panose="020B0502040204020203" pitchFamily="34" charset="0"/>
                  <a:cs typeface="Segoe UI Light" panose="020B0502040204020203" pitchFamily="34" charset="0"/>
                </a:rPr>
                <a:t>CosmosDB</a:t>
              </a:r>
              <a:r>
                <a:rPr lang="en-US" sz="1799" dirty="0">
                  <a:solidFill>
                    <a:srgbClr val="FFFFFF"/>
                  </a:solidFill>
                  <a:latin typeface="Segoe UI Light" panose="020B0502040204020203" pitchFamily="34" charset="0"/>
                  <a:cs typeface="Segoe UI Light" panose="020B0502040204020203" pitchFamily="34" charset="0"/>
                </a:rPr>
                <a:t>, Search, </a:t>
              </a:r>
              <a:r>
                <a:rPr lang="en-US" sz="1799" dirty="0" err="1">
                  <a:solidFill>
                    <a:srgbClr val="FFFFFF"/>
                  </a:solidFill>
                  <a:latin typeface="Segoe UI Light" panose="020B0502040204020203" pitchFamily="34" charset="0"/>
                  <a:cs typeface="Segoe UI Light" panose="020B0502040204020203" pitchFamily="34" charset="0"/>
                </a:rPr>
                <a:t>Redis</a:t>
              </a:r>
              <a:r>
                <a:rPr lang="en-US" sz="1799" dirty="0">
                  <a:solidFill>
                    <a:srgbClr val="FFFFFF"/>
                  </a:solidFill>
                  <a:latin typeface="Segoe UI Light" panose="020B0502040204020203" pitchFamily="34" charset="0"/>
                  <a:cs typeface="Segoe UI Light" panose="020B0502040204020203" pitchFamily="34" charset="0"/>
                </a:rPr>
                <a:t> Cache and Service Bus.</a:t>
              </a:r>
              <a:endParaRPr lang="en-US" sz="1799" b="1" dirty="0">
                <a:solidFill>
                  <a:srgbClr val="FFFFFF"/>
                </a:solidFill>
                <a:latin typeface="Segoe UI Light" panose="020B0502040204020203" pitchFamily="34" charset="0"/>
                <a:cs typeface="Segoe UI Light" panose="020B0502040204020203" pitchFamily="34" charset="0"/>
              </a:endParaRPr>
            </a:p>
          </p:txBody>
        </p:sp>
        <p:sp>
          <p:nvSpPr>
            <p:cNvPr id="15" name="TextBox 14">
              <a:extLst>
                <a:ext uri="{FF2B5EF4-FFF2-40B4-BE49-F238E27FC236}">
                  <a16:creationId xmlns:a16="http://schemas.microsoft.com/office/drawing/2014/main" id="{D5FE5993-C5B8-47A4-892F-8315F6CBBC9A}"/>
                </a:ext>
              </a:extLst>
            </p:cNvPr>
            <p:cNvSpPr txBox="1"/>
            <p:nvPr/>
          </p:nvSpPr>
          <p:spPr>
            <a:xfrm>
              <a:off x="3831542" y="4720225"/>
              <a:ext cx="7869907"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subscription to their online training, Skill Me Up! Online training to continue your Azure journey.</a:t>
              </a:r>
              <a:endParaRPr lang="en-US" sz="1799" b="1" dirty="0">
                <a:solidFill>
                  <a:srgbClr val="FFFFFF"/>
                </a:solidFill>
                <a:latin typeface="Segoe UI Light" panose="020B0502040204020203" pitchFamily="34" charset="0"/>
                <a:cs typeface="Segoe UI Light" panose="020B0502040204020203" pitchFamily="34" charset="0"/>
              </a:endParaRPr>
            </a:p>
          </p:txBody>
        </p:sp>
        <p:pic>
          <p:nvPicPr>
            <p:cNvPr id="17" name="Picture 16">
              <a:extLst>
                <a:ext uri="{FF2B5EF4-FFF2-40B4-BE49-F238E27FC236}">
                  <a16:creationId xmlns:a16="http://schemas.microsoft.com/office/drawing/2014/main" id="{B6E080B8-4A59-4DD4-8D61-F1E9CEBA63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582" y="4641172"/>
              <a:ext cx="2423689" cy="675332"/>
            </a:xfrm>
            <a:prstGeom prst="rect">
              <a:avLst/>
            </a:prstGeom>
          </p:spPr>
        </p:pic>
      </p:grpSp>
      <p:pic>
        <p:nvPicPr>
          <p:cNvPr id="20" name="Picture 4" descr="https://global.azurebootcamp.net/wp-content/uploads/2013/02/cerebrata-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483" y="3245504"/>
            <a:ext cx="2515864" cy="5156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s://global.azurebootcamp.net/wp-content/uploads/2014/11/logo-2018-250x22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16190" y="6228611"/>
            <a:ext cx="7356445" cy="369236"/>
          </a:xfrm>
          <a:prstGeom prst="rect">
            <a:avLst/>
          </a:prstGeom>
        </p:spPr>
        <p:txBody>
          <a:bodyPr wrap="none">
            <a:spAutoFit/>
          </a:bodyPr>
          <a:lstStyle/>
          <a:p>
            <a:pPr defTabSz="914126"/>
            <a:r>
              <a:rPr lang="en-US" sz="1799" b="1" dirty="0">
                <a:solidFill>
                  <a:srgbClr val="000000"/>
                </a:solidFill>
                <a:latin typeface="Segoe UI Light" panose="020B0502040204020203" pitchFamily="34" charset="0"/>
                <a:cs typeface="Segoe UI Light" panose="020B0502040204020203" pitchFamily="34" charset="0"/>
              </a:rPr>
              <a:t>Raffle winners will receive a voucher with a code from the local organizers.</a:t>
            </a:r>
            <a:endParaRPr lang="en-US" sz="1799" dirty="0">
              <a:solidFill>
                <a:srgbClr val="000000"/>
              </a:solidFill>
              <a:latin typeface="Segoe UI Light"/>
            </a:endParaRPr>
          </a:p>
        </p:txBody>
      </p:sp>
    </p:spTree>
    <p:extLst>
      <p:ext uri="{BB962C8B-B14F-4D97-AF65-F5344CB8AC3E}">
        <p14:creationId xmlns:p14="http://schemas.microsoft.com/office/powerpoint/2010/main" val="27882674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051" y="16292"/>
            <a:ext cx="5486188" cy="6854429"/>
          </a:xfrm>
          <a:prstGeom prst="rect">
            <a:avLst/>
          </a:prstGeom>
        </p:spPr>
      </p:pic>
      <p:sp>
        <p:nvSpPr>
          <p:cNvPr id="37" name="Freeform 36"/>
          <p:cNvSpPr/>
          <p:nvPr/>
        </p:nvSpPr>
        <p:spPr bwMode="auto">
          <a:xfrm>
            <a:off x="-43085" y="1786"/>
            <a:ext cx="8717636" cy="686077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36267 w 8758445"/>
              <a:gd name="connsiteY6" fmla="*/ 20864 h 6864350"/>
              <a:gd name="connsiteX7" fmla="*/ 789195 w 8758445"/>
              <a:gd name="connsiteY7" fmla="*/ 3175 h 6864350"/>
              <a:gd name="connsiteX8" fmla="*/ 917783 w 8758445"/>
              <a:gd name="connsiteY8" fmla="*/ 3175 h 6864350"/>
              <a:gd name="connsiteX9" fmla="*/ 1295608 w 8758445"/>
              <a:gd name="connsiteY9" fmla="*/ 3175 h 6864350"/>
              <a:gd name="connsiteX10" fmla="*/ 1295608 w 8758445"/>
              <a:gd name="connsiteY10" fmla="*/ 0 h 6864350"/>
              <a:gd name="connsiteX0" fmla="*/ 1259341 w 8722178"/>
              <a:gd name="connsiteY0" fmla="*/ 0 h 6864350"/>
              <a:gd name="connsiteX1" fmla="*/ 8722178 w 8722178"/>
              <a:gd name="connsiteY1" fmla="*/ 0 h 6864350"/>
              <a:gd name="connsiteX2" fmla="*/ 6715578 w 8722178"/>
              <a:gd name="connsiteY2" fmla="*/ 6864350 h 6864350"/>
              <a:gd name="connsiteX3" fmla="*/ 1375228 w 8722178"/>
              <a:gd name="connsiteY3" fmla="*/ 6864350 h 6864350"/>
              <a:gd name="connsiteX4" fmla="*/ 752928 w 8722178"/>
              <a:gd name="connsiteY4" fmla="*/ 6864350 h 6864350"/>
              <a:gd name="connsiteX5" fmla="*/ 36305 w 8722178"/>
              <a:gd name="connsiteY5" fmla="*/ 6864350 h 6864350"/>
              <a:gd name="connsiteX6" fmla="*/ 0 w 8722178"/>
              <a:gd name="connsiteY6" fmla="*/ 20864 h 6864350"/>
              <a:gd name="connsiteX7" fmla="*/ 752928 w 8722178"/>
              <a:gd name="connsiteY7" fmla="*/ 3175 h 6864350"/>
              <a:gd name="connsiteX8" fmla="*/ 881516 w 8722178"/>
              <a:gd name="connsiteY8" fmla="*/ 3175 h 6864350"/>
              <a:gd name="connsiteX9" fmla="*/ 1259341 w 8722178"/>
              <a:gd name="connsiteY9" fmla="*/ 3175 h 6864350"/>
              <a:gd name="connsiteX10" fmla="*/ 1259341 w 8722178"/>
              <a:gd name="connsiteY10" fmla="*/ 0 h 686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22178" h="6864350">
                <a:moveTo>
                  <a:pt x="1259341" y="0"/>
                </a:moveTo>
                <a:lnTo>
                  <a:pt x="8722178" y="0"/>
                </a:lnTo>
                <a:lnTo>
                  <a:pt x="6715578" y="6864350"/>
                </a:lnTo>
                <a:lnTo>
                  <a:pt x="1375228" y="6864350"/>
                </a:lnTo>
                <a:lnTo>
                  <a:pt x="752928" y="6864350"/>
                </a:lnTo>
                <a:lnTo>
                  <a:pt x="36305" y="6864350"/>
                </a:lnTo>
                <a:lnTo>
                  <a:pt x="0" y="20864"/>
                </a:lnTo>
                <a:lnTo>
                  <a:pt x="752928" y="3175"/>
                </a:lnTo>
                <a:lnTo>
                  <a:pt x="881516" y="3175"/>
                </a:lnTo>
                <a:lnTo>
                  <a:pt x="1259341" y="3175"/>
                </a:lnTo>
                <a:lnTo>
                  <a:pt x="1259341" y="0"/>
                </a:lnTo>
                <a:close/>
              </a:path>
            </a:pathLst>
          </a:custGeom>
          <a:solidFill>
            <a:schemeClr val="tx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p:cNvSpPr/>
          <p:nvPr/>
        </p:nvSpPr>
        <p:spPr bwMode="auto">
          <a:xfrm>
            <a:off x="1587" y="4858256"/>
            <a:ext cx="12185651" cy="1997958"/>
          </a:xfrm>
          <a:prstGeom prst="rect">
            <a:avLst/>
          </a:prstGeom>
          <a:gradFill>
            <a:gsLst>
              <a:gs pos="0">
                <a:srgbClr val="000000">
                  <a:alpha val="0"/>
                </a:srgbClr>
              </a:gs>
              <a:gs pos="100000">
                <a:srgbClr val="000000">
                  <a:alpha val="50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Freeform 14"/>
          <p:cNvSpPr/>
          <p:nvPr/>
        </p:nvSpPr>
        <p:spPr bwMode="auto">
          <a:xfrm>
            <a:off x="-52154" y="-15894"/>
            <a:ext cx="8632409" cy="688661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789195 w 8758445"/>
              <a:gd name="connsiteY6" fmla="*/ 3175 h 6864350"/>
              <a:gd name="connsiteX7" fmla="*/ 917783 w 8758445"/>
              <a:gd name="connsiteY7" fmla="*/ 3175 h 6864350"/>
              <a:gd name="connsiteX8" fmla="*/ 1295608 w 8758445"/>
              <a:gd name="connsiteY8" fmla="*/ 3175 h 6864350"/>
              <a:gd name="connsiteX9" fmla="*/ 1295608 w 8758445"/>
              <a:gd name="connsiteY9" fmla="*/ 0 h 6864350"/>
              <a:gd name="connsiteX0" fmla="*/ 1295608 w 8758445"/>
              <a:gd name="connsiteY0" fmla="*/ 11339 h 6875689"/>
              <a:gd name="connsiteX1" fmla="*/ 8758445 w 8758445"/>
              <a:gd name="connsiteY1" fmla="*/ 11339 h 6875689"/>
              <a:gd name="connsiteX2" fmla="*/ 6751845 w 8758445"/>
              <a:gd name="connsiteY2" fmla="*/ 6875689 h 6875689"/>
              <a:gd name="connsiteX3" fmla="*/ 1411495 w 8758445"/>
              <a:gd name="connsiteY3" fmla="*/ 6875689 h 6875689"/>
              <a:gd name="connsiteX4" fmla="*/ 789195 w 8758445"/>
              <a:gd name="connsiteY4" fmla="*/ 6875689 h 6875689"/>
              <a:gd name="connsiteX5" fmla="*/ 0 w 8758445"/>
              <a:gd name="connsiteY5" fmla="*/ 6875689 h 6875689"/>
              <a:gd name="connsiteX6" fmla="*/ 194109 w 8758445"/>
              <a:gd name="connsiteY6" fmla="*/ 0 h 6875689"/>
              <a:gd name="connsiteX7" fmla="*/ 917783 w 8758445"/>
              <a:gd name="connsiteY7" fmla="*/ 14514 h 6875689"/>
              <a:gd name="connsiteX8" fmla="*/ 1295608 w 8758445"/>
              <a:gd name="connsiteY8" fmla="*/ 14514 h 6875689"/>
              <a:gd name="connsiteX9" fmla="*/ 1295608 w 8758445"/>
              <a:gd name="connsiteY9" fmla="*/ 11339 h 6875689"/>
              <a:gd name="connsiteX0" fmla="*/ 1101499 w 8564336"/>
              <a:gd name="connsiteY0" fmla="*/ 11339 h 6875689"/>
              <a:gd name="connsiteX1" fmla="*/ 8564336 w 8564336"/>
              <a:gd name="connsiteY1" fmla="*/ 11339 h 6875689"/>
              <a:gd name="connsiteX2" fmla="*/ 6557736 w 8564336"/>
              <a:gd name="connsiteY2" fmla="*/ 6875689 h 6875689"/>
              <a:gd name="connsiteX3" fmla="*/ 1217386 w 8564336"/>
              <a:gd name="connsiteY3" fmla="*/ 6875689 h 6875689"/>
              <a:gd name="connsiteX4" fmla="*/ 595086 w 8564336"/>
              <a:gd name="connsiteY4" fmla="*/ 6875689 h 6875689"/>
              <a:gd name="connsiteX5" fmla="*/ 110691 w 8564336"/>
              <a:gd name="connsiteY5" fmla="*/ 6875689 h 6875689"/>
              <a:gd name="connsiteX6" fmla="*/ 0 w 8564336"/>
              <a:gd name="connsiteY6" fmla="*/ 0 h 6875689"/>
              <a:gd name="connsiteX7" fmla="*/ 723674 w 8564336"/>
              <a:gd name="connsiteY7" fmla="*/ 14514 h 6875689"/>
              <a:gd name="connsiteX8" fmla="*/ 1101499 w 8564336"/>
              <a:gd name="connsiteY8" fmla="*/ 14514 h 6875689"/>
              <a:gd name="connsiteX9" fmla="*/ 1101499 w 8564336"/>
              <a:gd name="connsiteY9" fmla="*/ 11339 h 6875689"/>
              <a:gd name="connsiteX0" fmla="*/ 1135951 w 8598788"/>
              <a:gd name="connsiteY0" fmla="*/ 11339 h 6890203"/>
              <a:gd name="connsiteX1" fmla="*/ 8598788 w 8598788"/>
              <a:gd name="connsiteY1" fmla="*/ 11339 h 6890203"/>
              <a:gd name="connsiteX2" fmla="*/ 6592188 w 8598788"/>
              <a:gd name="connsiteY2" fmla="*/ 6875689 h 6890203"/>
              <a:gd name="connsiteX3" fmla="*/ 1251838 w 8598788"/>
              <a:gd name="connsiteY3" fmla="*/ 6875689 h 6890203"/>
              <a:gd name="connsiteX4" fmla="*/ 629538 w 8598788"/>
              <a:gd name="connsiteY4" fmla="*/ 6875689 h 6890203"/>
              <a:gd name="connsiteX5" fmla="*/ 0 w 8598788"/>
              <a:gd name="connsiteY5" fmla="*/ 6890203 h 6890203"/>
              <a:gd name="connsiteX6" fmla="*/ 34452 w 8598788"/>
              <a:gd name="connsiteY6" fmla="*/ 0 h 6890203"/>
              <a:gd name="connsiteX7" fmla="*/ 758126 w 8598788"/>
              <a:gd name="connsiteY7" fmla="*/ 14514 h 6890203"/>
              <a:gd name="connsiteX8" fmla="*/ 1135951 w 8598788"/>
              <a:gd name="connsiteY8" fmla="*/ 14514 h 6890203"/>
              <a:gd name="connsiteX9" fmla="*/ 1135951 w 8598788"/>
              <a:gd name="connsiteY9" fmla="*/ 11339 h 6890203"/>
              <a:gd name="connsiteX0" fmla="*/ 1174070 w 8636907"/>
              <a:gd name="connsiteY0" fmla="*/ 11339 h 6890203"/>
              <a:gd name="connsiteX1" fmla="*/ 8636907 w 8636907"/>
              <a:gd name="connsiteY1" fmla="*/ 11339 h 6890203"/>
              <a:gd name="connsiteX2" fmla="*/ 6630307 w 8636907"/>
              <a:gd name="connsiteY2" fmla="*/ 6875689 h 6890203"/>
              <a:gd name="connsiteX3" fmla="*/ 1289957 w 8636907"/>
              <a:gd name="connsiteY3" fmla="*/ 6875689 h 6890203"/>
              <a:gd name="connsiteX4" fmla="*/ 667657 w 8636907"/>
              <a:gd name="connsiteY4" fmla="*/ 6875689 h 6890203"/>
              <a:gd name="connsiteX5" fmla="*/ 38119 w 8636907"/>
              <a:gd name="connsiteY5" fmla="*/ 6890203 h 6890203"/>
              <a:gd name="connsiteX6" fmla="*/ 0 w 8636907"/>
              <a:gd name="connsiteY6" fmla="*/ 0 h 6890203"/>
              <a:gd name="connsiteX7" fmla="*/ 796245 w 8636907"/>
              <a:gd name="connsiteY7" fmla="*/ 14514 h 6890203"/>
              <a:gd name="connsiteX8" fmla="*/ 1174070 w 8636907"/>
              <a:gd name="connsiteY8" fmla="*/ 14514 h 6890203"/>
              <a:gd name="connsiteX9" fmla="*/ 1174070 w 8636907"/>
              <a:gd name="connsiteY9" fmla="*/ 11339 h 689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36907" h="6890203">
                <a:moveTo>
                  <a:pt x="1174070" y="11339"/>
                </a:moveTo>
                <a:lnTo>
                  <a:pt x="8636907" y="11339"/>
                </a:lnTo>
                <a:lnTo>
                  <a:pt x="6630307" y="6875689"/>
                </a:lnTo>
                <a:lnTo>
                  <a:pt x="1289957" y="6875689"/>
                </a:lnTo>
                <a:lnTo>
                  <a:pt x="667657" y="6875689"/>
                </a:lnTo>
                <a:lnTo>
                  <a:pt x="38119" y="6890203"/>
                </a:lnTo>
                <a:lnTo>
                  <a:pt x="0" y="0"/>
                </a:lnTo>
                <a:lnTo>
                  <a:pt x="796245" y="14514"/>
                </a:lnTo>
                <a:lnTo>
                  <a:pt x="1174070" y="14514"/>
                </a:lnTo>
                <a:lnTo>
                  <a:pt x="1174070" y="11339"/>
                </a:lnTo>
                <a:close/>
              </a:path>
            </a:pathLst>
          </a:cu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0" name="Picture 29"/>
          <p:cNvPicPr>
            <a:picLocks noChangeAspect="1"/>
          </p:cNvPicPr>
          <p:nvPr/>
        </p:nvPicPr>
        <p:blipFill>
          <a:blip r:embed="rId4"/>
          <a:stretch>
            <a:fillRect/>
          </a:stretch>
        </p:blipFill>
        <p:spPr>
          <a:xfrm>
            <a:off x="10448256" y="279900"/>
            <a:ext cx="1359780" cy="291190"/>
          </a:xfrm>
          <a:prstGeom prst="rect">
            <a:avLst/>
          </a:prstGeom>
        </p:spPr>
      </p:pic>
      <p:pic>
        <p:nvPicPr>
          <p:cNvPr id="4" name="Picture 3">
            <a:extLst>
              <a:ext uri="{FF2B5EF4-FFF2-40B4-BE49-F238E27FC236}">
                <a16:creationId xmlns:a16="http://schemas.microsoft.com/office/drawing/2014/main" id="{00BBBE07-FE7B-47C6-A4DD-781E720A00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7845" y="5196857"/>
            <a:ext cx="1382799" cy="1228550"/>
          </a:xfrm>
          <a:prstGeom prst="rect">
            <a:avLst/>
          </a:prstGeom>
        </p:spPr>
      </p:pic>
      <p:sp>
        <p:nvSpPr>
          <p:cNvPr id="33" name="Title 3">
            <a:extLst>
              <a:ext uri="{FF2B5EF4-FFF2-40B4-BE49-F238E27FC236}">
                <a16:creationId xmlns:a16="http://schemas.microsoft.com/office/drawing/2014/main" id="{18062E7E-99B2-4AB5-ADE9-622D38C3B700}"/>
              </a:ext>
            </a:extLst>
          </p:cNvPr>
          <p:cNvSpPr>
            <a:spLocks noGrp="1"/>
          </p:cNvSpPr>
          <p:nvPr>
            <p:ph type="ctrTitle"/>
          </p:nvPr>
        </p:nvSpPr>
        <p:spPr/>
        <p:txBody>
          <a:bodyPr anchor="ctr"/>
          <a:lstStyle/>
          <a:p>
            <a:r>
              <a:rPr lang="en-US" sz="4800" dirty="0" err="1">
                <a:effectLst>
                  <a:outerShdw blurRad="38100" dist="38100" dir="2700000" algn="tl">
                    <a:srgbClr val="000000">
                      <a:alpha val="43137"/>
                    </a:srgbClr>
                  </a:outerShdw>
                </a:effectLst>
                <a:ea typeface="メイリオ" pitchFamily="50" charset="-128"/>
                <a:cs typeface="Segoe UI Light" panose="020B0502040204020203" pitchFamily="34" charset="0"/>
              </a:rPr>
              <a:t>Utilizando</a:t>
            </a:r>
            <a: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t> Azure Storage Blob</a:t>
            </a:r>
            <a:b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en-US" sz="4800" dirty="0" err="1">
                <a:effectLst>
                  <a:outerShdw blurRad="38100" dist="38100" dir="2700000" algn="tl">
                    <a:srgbClr val="000000">
                      <a:alpha val="43137"/>
                    </a:srgbClr>
                  </a:outerShdw>
                </a:effectLst>
                <a:ea typeface="メイリオ" pitchFamily="50" charset="-128"/>
                <a:cs typeface="Segoe UI Light" panose="020B0502040204020203" pitchFamily="34" charset="0"/>
              </a:rPr>
              <a:t>em</a:t>
            </a:r>
            <a: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t> </a:t>
            </a:r>
            <a:r>
              <a:rPr lang="en-US" sz="4800" dirty="0" err="1">
                <a:effectLst>
                  <a:outerShdw blurRad="38100" dist="38100" dir="2700000" algn="tl">
                    <a:srgbClr val="000000">
                      <a:alpha val="43137"/>
                    </a:srgbClr>
                  </a:outerShdw>
                </a:effectLst>
                <a:ea typeface="メイリオ" pitchFamily="50" charset="-128"/>
                <a:cs typeface="Segoe UI Light" panose="020B0502040204020203" pitchFamily="34" charset="0"/>
              </a:rPr>
              <a:t>Aplicações</a:t>
            </a:r>
            <a: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t> </a:t>
            </a:r>
            <a:r>
              <a:rPr lang="en-US" sz="4800" dirty="0" err="1">
                <a:effectLst>
                  <a:outerShdw blurRad="38100" dist="38100" dir="2700000" algn="tl">
                    <a:srgbClr val="000000">
                      <a:alpha val="43137"/>
                    </a:srgbClr>
                  </a:outerShdw>
                </a:effectLst>
                <a:ea typeface="メイリオ" pitchFamily="50" charset="-128"/>
                <a:cs typeface="Segoe UI Light" panose="020B0502040204020203" pitchFamily="34" charset="0"/>
              </a:rPr>
              <a:t>móveis</a:t>
            </a:r>
            <a: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t> </a:t>
            </a:r>
          </a:p>
        </p:txBody>
      </p:sp>
      <p:sp>
        <p:nvSpPr>
          <p:cNvPr id="34" name="Text Placeholder 6">
            <a:extLst>
              <a:ext uri="{FF2B5EF4-FFF2-40B4-BE49-F238E27FC236}">
                <a16:creationId xmlns:a16="http://schemas.microsoft.com/office/drawing/2014/main" id="{07586AA6-FF33-4CD5-85A2-2FE48376668C}"/>
              </a:ext>
            </a:extLst>
          </p:cNvPr>
          <p:cNvSpPr>
            <a:spLocks noGrp="1"/>
          </p:cNvSpPr>
          <p:nvPr>
            <p:ph type="body" sz="quarter" idx="11" hasCustomPrompt="1"/>
          </p:nvPr>
        </p:nvSpPr>
        <p:spPr>
          <a:xfrm>
            <a:off x="445904" y="5328236"/>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effectLst>
                  <a:outerShdw blurRad="38100" dist="38100" dir="2700000" algn="tl">
                    <a:srgbClr val="000000">
                      <a:alpha val="43137"/>
                    </a:srgbClr>
                  </a:outerShdw>
                </a:effectLst>
              </a:rPr>
              <a:t>Cleiton Felipe de Moraes (MTAC)</a:t>
            </a:r>
          </a:p>
          <a:p>
            <a:pPr lvl="0"/>
            <a:r>
              <a:rPr lang="en-US" dirty="0">
                <a:effectLst>
                  <a:outerShdw blurRad="38100" dist="38100" dir="2700000" algn="tl">
                    <a:srgbClr val="000000">
                      <a:alpha val="43137"/>
                    </a:srgbClr>
                  </a:outerShdw>
                </a:effectLst>
              </a:rPr>
              <a:t>Senior Software Developer</a:t>
            </a:r>
          </a:p>
          <a:p>
            <a:pPr lvl="0"/>
            <a:r>
              <a:rPr lang="en-US" dirty="0">
                <a:effectLst>
                  <a:outerShdw blurRad="38100" dist="38100" dir="2700000" algn="tl">
                    <a:srgbClr val="000000">
                      <a:alpha val="43137"/>
                    </a:srgbClr>
                  </a:outerShdw>
                </a:effectLst>
              </a:rPr>
              <a:t>GFT Brazil</a:t>
            </a:r>
          </a:p>
        </p:txBody>
      </p:sp>
      <p:pic>
        <p:nvPicPr>
          <p:cNvPr id="9" name="Picture 8">
            <a:extLst>
              <a:ext uri="{FF2B5EF4-FFF2-40B4-BE49-F238E27FC236}">
                <a16:creationId xmlns:a16="http://schemas.microsoft.com/office/drawing/2014/main" id="{BFCB054B-BE3F-4C2E-8377-3836DE3C5A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86741" y="5861667"/>
            <a:ext cx="1946329" cy="1390235"/>
          </a:xfrm>
          <a:prstGeom prst="rect">
            <a:avLst/>
          </a:prstGeom>
        </p:spPr>
      </p:pic>
      <p:sp>
        <p:nvSpPr>
          <p:cNvPr id="3" name="Rectangle 2">
            <a:extLst>
              <a:ext uri="{FF2B5EF4-FFF2-40B4-BE49-F238E27FC236}">
                <a16:creationId xmlns:a16="http://schemas.microsoft.com/office/drawing/2014/main" id="{2BF5936C-AA57-46A7-ADA9-FF8FF280144D}"/>
              </a:ext>
            </a:extLst>
          </p:cNvPr>
          <p:cNvSpPr/>
          <p:nvPr/>
        </p:nvSpPr>
        <p:spPr>
          <a:xfrm>
            <a:off x="4679682" y="6285513"/>
            <a:ext cx="1748694" cy="553998"/>
          </a:xfrm>
          <a:prstGeom prst="rect">
            <a:avLst/>
          </a:prstGeom>
          <a:noFill/>
        </p:spPr>
        <p:txBody>
          <a:bodyPr wrap="square" lIns="91440" tIns="45720" rIns="91440" bIns="45720">
            <a:spAutoFit/>
          </a:bodyPr>
          <a:lstStyle/>
          <a:p>
            <a:pPr algn="ctr"/>
            <a:r>
              <a:rPr lang="en-US" sz="3000" b="1" cap="none" spc="0" dirty="0">
                <a:ln w="6600">
                  <a:solidFill>
                    <a:schemeClr val="accent2"/>
                  </a:solidFill>
                  <a:prstDash val="solid"/>
                </a:ln>
                <a:solidFill>
                  <a:srgbClr val="FFFFFF"/>
                </a:solidFill>
                <a:effectLst>
                  <a:outerShdw dist="38100" dir="2700000" algn="tl" rotWithShape="0">
                    <a:schemeClr val="accent2"/>
                  </a:outerShdw>
                </a:effectLst>
              </a:rPr>
              <a:t>Curitiba</a:t>
            </a:r>
          </a:p>
        </p:txBody>
      </p:sp>
    </p:spTree>
    <p:extLst>
      <p:ext uri="{BB962C8B-B14F-4D97-AF65-F5344CB8AC3E}">
        <p14:creationId xmlns:p14="http://schemas.microsoft.com/office/powerpoint/2010/main" val="108757423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24B38B-7B01-4AB4-9549-8D2958BC20C4}"/>
              </a:ext>
            </a:extLst>
          </p:cNvPr>
          <p:cNvSpPr txBox="1">
            <a:spLocks/>
          </p:cNvSpPr>
          <p:nvPr/>
        </p:nvSpPr>
        <p:spPr>
          <a:xfrm>
            <a:off x="1058779" y="466668"/>
            <a:ext cx="7173917" cy="642635"/>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pt-BR" altLang="pt-BR" dirty="0"/>
              <a:t>Quem vos fala?</a:t>
            </a:r>
          </a:p>
        </p:txBody>
      </p:sp>
      <p:sp>
        <p:nvSpPr>
          <p:cNvPr id="3" name="Espaço Reservado para Conteúdo 2">
            <a:extLst>
              <a:ext uri="{FF2B5EF4-FFF2-40B4-BE49-F238E27FC236}">
                <a16:creationId xmlns:a16="http://schemas.microsoft.com/office/drawing/2014/main" id="{A156F470-60A0-41DC-98C4-D2B2888A9A0C}"/>
              </a:ext>
            </a:extLst>
          </p:cNvPr>
          <p:cNvSpPr txBox="1">
            <a:spLocks/>
          </p:cNvSpPr>
          <p:nvPr/>
        </p:nvSpPr>
        <p:spPr>
          <a:xfrm>
            <a:off x="731099" y="1937526"/>
            <a:ext cx="10017112" cy="4623695"/>
          </a:xfrm>
          <a:prstGeom prst="rect">
            <a:avLst/>
          </a:prstGeom>
        </p:spPr>
        <p:txBody>
          <a:bodyPr vert="horz" wrap="square" lIns="0" tIns="0" rIns="0" bIns="0" rtlCol="0">
            <a:normAutofit fontScale="62500" lnSpcReduction="20000"/>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pt-BR" altLang="pt-BR" dirty="0"/>
              <a:t>Cleiton Felipe de Moraes</a:t>
            </a:r>
          </a:p>
          <a:p>
            <a:pPr lvl="1">
              <a:defRPr/>
            </a:pPr>
            <a:r>
              <a:rPr lang="pt-BR" altLang="pt-BR" dirty="0"/>
              <a:t>Casado com uma blogueira literária,</a:t>
            </a:r>
          </a:p>
          <a:p>
            <a:pPr marL="457200" lvl="1" indent="0">
              <a:buFont typeface="Arial" pitchFamily="34" charset="0"/>
              <a:buNone/>
              <a:defRPr/>
            </a:pPr>
            <a:r>
              <a:rPr lang="pt-BR" altLang="pt-BR" dirty="0"/>
              <a:t>Pai do Pedro e de dois gatos (Nina e Flash)</a:t>
            </a:r>
          </a:p>
          <a:p>
            <a:pPr lvl="1">
              <a:defRPr/>
            </a:pPr>
            <a:r>
              <a:rPr lang="pt-BR" altLang="pt-BR" dirty="0"/>
              <a:t>Cruzeirense, </a:t>
            </a:r>
            <a:r>
              <a:rPr lang="pt-BR" altLang="pt-BR" dirty="0" err="1"/>
              <a:t>Graffiteiro</a:t>
            </a:r>
            <a:r>
              <a:rPr lang="pt-BR" altLang="pt-BR" dirty="0"/>
              <a:t>, </a:t>
            </a:r>
          </a:p>
          <a:p>
            <a:pPr marL="457200" lvl="1" indent="0">
              <a:buFont typeface="Wingdings" panose="05000000000000000000" pitchFamily="2" charset="2"/>
              <a:buNone/>
              <a:defRPr/>
            </a:pPr>
            <a:r>
              <a:rPr lang="pt-BR" altLang="pt-BR" dirty="0"/>
              <a:t>skatista(já faz um tempo que não ando </a:t>
            </a:r>
            <a:r>
              <a:rPr lang="pt-BR" altLang="pt-BR" dirty="0" err="1"/>
              <a:t>rs</a:t>
            </a:r>
            <a:r>
              <a:rPr lang="pt-BR" altLang="pt-BR" dirty="0"/>
              <a:t>)</a:t>
            </a:r>
          </a:p>
          <a:p>
            <a:pPr lvl="1">
              <a:defRPr/>
            </a:pPr>
            <a:r>
              <a:rPr lang="pt-BR" altLang="pt-BR" dirty="0"/>
              <a:t>Community Manager da </a:t>
            </a:r>
            <a:r>
              <a:rPr lang="pt-BR" altLang="pt-BR" dirty="0" err="1"/>
              <a:t>Sorocódigos</a:t>
            </a:r>
            <a:r>
              <a:rPr lang="pt-BR" altLang="pt-BR" dirty="0"/>
              <a:t> Comunidade técnica</a:t>
            </a:r>
          </a:p>
          <a:p>
            <a:pPr marL="457200" lvl="1" indent="0">
              <a:buFont typeface="Arial" pitchFamily="34" charset="0"/>
              <a:buNone/>
              <a:defRPr/>
            </a:pPr>
            <a:r>
              <a:rPr lang="pt-BR" altLang="pt-BR" dirty="0"/>
              <a:t>de Sorocaba e região.</a:t>
            </a:r>
          </a:p>
          <a:p>
            <a:pPr lvl="1">
              <a:defRPr/>
            </a:pPr>
            <a:r>
              <a:rPr lang="pt-BR" altLang="pt-BR" dirty="0"/>
              <a:t>Associado MTAC (</a:t>
            </a:r>
            <a:r>
              <a:rPr lang="pt-BR" altLang="pt-BR" dirty="0" err="1"/>
              <a:t>Multi_Platform</a:t>
            </a:r>
            <a:r>
              <a:rPr lang="pt-BR" altLang="pt-BR" dirty="0"/>
              <a:t> Technical </a:t>
            </a:r>
            <a:r>
              <a:rPr lang="pt-BR" altLang="pt-BR" dirty="0" err="1"/>
              <a:t>Audience</a:t>
            </a:r>
            <a:r>
              <a:rPr lang="pt-BR" altLang="pt-BR" dirty="0"/>
              <a:t> </a:t>
            </a:r>
            <a:r>
              <a:rPr lang="pt-BR" altLang="pt-BR" dirty="0" err="1"/>
              <a:t>Contributor</a:t>
            </a:r>
            <a:r>
              <a:rPr lang="pt-BR" altLang="pt-BR" dirty="0"/>
              <a:t>)</a:t>
            </a:r>
          </a:p>
          <a:p>
            <a:pPr lvl="1">
              <a:defRPr/>
            </a:pPr>
            <a:r>
              <a:rPr lang="pt-BR" altLang="pt-BR" dirty="0"/>
              <a:t>Trabalho com desenvolvimento a mais de 6 anos</a:t>
            </a:r>
          </a:p>
          <a:p>
            <a:pPr lvl="2">
              <a:defRPr/>
            </a:pPr>
            <a:r>
              <a:rPr lang="pt-BR" altLang="pt-BR" dirty="0"/>
              <a:t>Plataforma </a:t>
            </a:r>
            <a:r>
              <a:rPr lang="pt-BR" altLang="pt-BR" dirty="0" err="1"/>
              <a:t>.Net</a:t>
            </a:r>
            <a:r>
              <a:rPr lang="pt-BR" altLang="pt-BR" dirty="0"/>
              <a:t>, PHP, Java e outras mais...</a:t>
            </a:r>
          </a:p>
          <a:p>
            <a:pPr lvl="2">
              <a:defRPr/>
            </a:pPr>
            <a:r>
              <a:rPr lang="pt-BR" altLang="pt-BR" dirty="0"/>
              <a:t>Sênior Software </a:t>
            </a:r>
            <a:r>
              <a:rPr lang="pt-BR" altLang="pt-BR" dirty="0" err="1"/>
              <a:t>Developer</a:t>
            </a:r>
            <a:r>
              <a:rPr lang="pt-BR" altLang="pt-BR" dirty="0"/>
              <a:t> na GFT </a:t>
            </a:r>
            <a:r>
              <a:rPr lang="pt-BR" altLang="pt-BR" dirty="0" err="1"/>
              <a:t>Brazil</a:t>
            </a:r>
            <a:endParaRPr lang="pt-BR" altLang="pt-BR" dirty="0"/>
          </a:p>
        </p:txBody>
      </p:sp>
      <p:pic>
        <p:nvPicPr>
          <p:cNvPr id="4" name="Imagem 3">
            <a:extLst>
              <a:ext uri="{FF2B5EF4-FFF2-40B4-BE49-F238E27FC236}">
                <a16:creationId xmlns:a16="http://schemas.microsoft.com/office/drawing/2014/main" id="{33EDB993-AC0D-40C5-88E0-C2AE80330A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8379" y="1109303"/>
            <a:ext cx="2169347" cy="20488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400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4.xml><?xml version="1.0" encoding="utf-8"?>
<a:theme xmlns:a="http://schemas.openxmlformats.org/drawingml/2006/main" name="4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E468DA37CF8947B8096BD772FC41E8" ma:contentTypeVersion="" ma:contentTypeDescription="Create a new document." ma:contentTypeScope="" ma:versionID="954d86a6fc3cd1cb44b28cfacb5c41ef">
  <xsd:schema xmlns:xsd="http://www.w3.org/2001/XMLSchema" xmlns:xs="http://www.w3.org/2001/XMLSchema" xmlns:p="http://schemas.microsoft.com/office/2006/metadata/properties" xmlns:ns2="3D5A1351-83CF-45BD-AB30-2C1F7AE191BE" targetNamespace="http://schemas.microsoft.com/office/2006/metadata/properties" ma:root="true" ma:fieldsID="629d69f6531b7cace63b5ff27c477896" ns2:_="">
    <xsd:import namespace="3D5A1351-83CF-45BD-AB30-2C1F7AE191B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A1351-83CF-45BD-AB30-2C1F7AE191B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3D5A1351-83CF-45BD-AB30-2C1F7AE191BE">Final</Status>
    <Content_x0020_Type xmlns="3D5A1351-83CF-45BD-AB30-2C1F7AE191BE">Slide Presentation</Content_x0020_Type>
    <Module xmlns="3D5A1351-83CF-45BD-AB30-2C1F7AE191BE">1</Module>
  </documentManagement>
</p:properties>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DE259DE6-3E5B-4E33-BF93-11A152954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5A1351-83CF-45BD-AB30-2C1F7AE191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B2F97D-0457-4986-9734-D03EB073C5EA}">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3D5A1351-83CF-45BD-AB30-2C1F7AE191B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20787</TotalTime>
  <Words>1040</Words>
  <Application>Microsoft Office PowerPoint</Application>
  <PresentationFormat>Personalizar</PresentationFormat>
  <Paragraphs>108</Paragraphs>
  <Slides>24</Slides>
  <Notes>13</Notes>
  <HiddenSlides>0</HiddenSlides>
  <MMClips>0</MMClips>
  <ScaleCrop>false</ScaleCrop>
  <HeadingPairs>
    <vt:vector size="6" baseType="variant">
      <vt:variant>
        <vt:lpstr>Fontes usadas</vt:lpstr>
      </vt:variant>
      <vt:variant>
        <vt:i4>10</vt:i4>
      </vt:variant>
      <vt:variant>
        <vt:lpstr>Tema</vt:lpstr>
      </vt:variant>
      <vt:variant>
        <vt:i4>4</vt:i4>
      </vt:variant>
      <vt:variant>
        <vt:lpstr>Títulos de slides</vt:lpstr>
      </vt:variant>
      <vt:variant>
        <vt:i4>24</vt:i4>
      </vt:variant>
    </vt:vector>
  </HeadingPairs>
  <TitlesOfParts>
    <vt:vector size="38" baseType="lpstr">
      <vt:lpstr>メイリオ</vt:lpstr>
      <vt:lpstr>Arial</vt:lpstr>
      <vt:lpstr>Calibri</vt:lpstr>
      <vt:lpstr>Consolas</vt:lpstr>
      <vt:lpstr>Segoe Pro Semibold</vt:lpstr>
      <vt:lpstr>Segoe Semibold</vt:lpstr>
      <vt:lpstr>Segoe UI</vt:lpstr>
      <vt:lpstr>Segoe UI Light</vt:lpstr>
      <vt:lpstr>Times New Roman</vt:lpstr>
      <vt:lpstr>Wingdings</vt:lpstr>
      <vt:lpstr>MS1444_Windows Azure Template 16x9_r08a</vt:lpstr>
      <vt:lpstr>White with Consolas font for code slides</vt:lpstr>
      <vt:lpstr>5-30404_TR16_BO_CT_Template_16x9</vt:lpstr>
      <vt:lpstr>4_5-30404_TR16_BO_CT_Template_16x9</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Utilizando Azure Storage Blob em Aplicações móveis </vt:lpstr>
      <vt:lpstr>Apresentação do PowerPoint</vt:lpstr>
      <vt:lpstr>Global Footprint</vt:lpstr>
      <vt:lpstr>pay only for what you use</vt:lpstr>
      <vt:lpstr>Falando um pouco do Azure</vt:lpstr>
      <vt:lpstr>Storage</vt:lpstr>
      <vt:lpstr>O que é o Azure Storage?</vt:lpstr>
      <vt:lpstr>Azure Storage Blob</vt:lpstr>
      <vt:lpstr>Proposta de aplicação?</vt:lpstr>
      <vt:lpstr>Mas o que é Xamarin?</vt:lpstr>
      <vt:lpstr>Xamarin</vt:lpstr>
      <vt:lpstr>Apresentação do PowerPoint</vt:lpstr>
      <vt:lpstr>Apresentação do PowerPoint</vt:lpstr>
      <vt:lpstr>Apresentação do PowerPoint</vt:lpstr>
      <vt:lpstr>Apresentação do PowerPoint</vt:lpstr>
      <vt:lpstr>Onde me encontrar</vt:lpstr>
      <vt:lpstr>Apresentação do PowerPoint</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bruno@blogdolopez.com</dc:creator>
  <cp:lastModifiedBy>Cleiton Felipe de Moraes</cp:lastModifiedBy>
  <cp:revision>688</cp:revision>
  <cp:lastPrinted>2011-12-06T05:57:58Z</cp:lastPrinted>
  <dcterms:created xsi:type="dcterms:W3CDTF">2011-03-29T16:07:22Z</dcterms:created>
  <dcterms:modified xsi:type="dcterms:W3CDTF">2018-04-23T23:46:40Z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0x0101009AE468DA37CF8947B8096BD772FC41E8</vt:lpwstr>
  </property>
  <property fmtid="{D5CDD505-2E9C-101B-9397-08002B2CF9AE}" pid="3" name="IsMyDocuments">
    <vt:bool>true</vt:bool>
  </property>
</Properties>
</file>