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93" r:id="rId3"/>
    <p:sldId id="261" r:id="rId4"/>
    <p:sldId id="294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68" r:id="rId13"/>
    <p:sldId id="271" r:id="rId14"/>
    <p:sldId id="295" r:id="rId15"/>
    <p:sldId id="270" r:id="rId16"/>
    <p:sldId id="287" r:id="rId17"/>
    <p:sldId id="288" r:id="rId18"/>
    <p:sldId id="273" r:id="rId19"/>
    <p:sldId id="275" r:id="rId20"/>
    <p:sldId id="276" r:id="rId21"/>
    <p:sldId id="283" r:id="rId22"/>
    <p:sldId id="274" r:id="rId23"/>
    <p:sldId id="277" r:id="rId24"/>
    <p:sldId id="279" r:id="rId25"/>
    <p:sldId id="289" r:id="rId26"/>
    <p:sldId id="292" r:id="rId27"/>
    <p:sldId id="282" r:id="rId28"/>
    <p:sldId id="284" r:id="rId29"/>
    <p:sldId id="286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270" y="96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I’m about to talk about spark kernels at low pressure, but who cares?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Afterburner ignition. If you need an afterburner during flight, you probably want it to light RIGHT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Applications for mid-flight re-ignition of main combustors in case of a flameout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plane suffered a dual-engine flame-out flying through a thunderstorm, and crashed in 2002.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volume of gas heated by the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Aircraft manufacturers are required to provide an in-flight Altitude-Airspeed re-ignition envelope, like this one over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determined by flight testing, and may be lower than the service ceiling of the craft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of spark kernel behavior at low pressures can help explain the ignition altitude ceiling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knowledge can also be used to help optimize igniter placement within the combustor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 me show a little of how ignition has been studied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 MIE is the minimum amount of energy input needed to ignite a combustible mixture</a:t>
            </a:r>
          </a:p>
          <a:p>
            <a:r>
              <a:rPr lang="en-US" dirty="0"/>
              <a:t>How: Determined by varying fuel concentration and igniter energy deposition to find the lowest ignition energy, as shown in this plot</a:t>
            </a:r>
          </a:p>
          <a:p>
            <a:r>
              <a:rPr lang="en-US" dirty="0"/>
              <a:t>Apparatus: This is done in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Venturi</a:t>
              </a:r>
              <a:r>
                <a:rPr lang="en-US" b="1" dirty="0"/>
                <a:t> Vacuum Ejector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82883" y="4298513"/>
            <a:ext cx="1402360" cy="10247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Gas Analyzer</a:t>
            </a: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Igniter: CH505050</a:t>
            </a:r>
          </a:p>
          <a:p>
            <a:r>
              <a:rPr lang="en-US" dirty="0">
                <a:latin typeface="+mn-lt"/>
              </a:rPr>
              <a:t>Sunken fire configuration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Exciter: CH</a:t>
            </a:r>
          </a:p>
          <a:p>
            <a:r>
              <a:rPr lang="en-US" dirty="0">
                <a:latin typeface="+mn-lt"/>
              </a:rPr>
              <a:t>Capacitive Exciter</a:t>
            </a:r>
          </a:p>
          <a:p>
            <a:r>
              <a:rPr lang="en-US" dirty="0">
                <a:latin typeface="+mn-lt"/>
              </a:rPr>
              <a:t>Input voltage: 10-30 VDC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Campbell Scientific IRGASON gas analyzer [8]</a:t>
            </a:r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IRGASON</a:t>
            </a: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Campbell Scientific IRGASON gas analyzer [8]</a:t>
            </a:r>
          </a:p>
        </p:txBody>
      </p:sp>
    </p:spTree>
    <p:extLst>
      <p:ext uri="{BB962C8B-B14F-4D97-AF65-F5344CB8AC3E}">
        <p14:creationId xmlns:p14="http://schemas.microsoft.com/office/powerpoint/2010/main" val="299524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l="5411" t="7161" r="3752" b="6393"/>
          <a:stretch/>
        </p:blipFill>
        <p:spPr>
          <a:xfrm>
            <a:off x="132866" y="1922585"/>
            <a:ext cx="3071446" cy="2391507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79724" y="2626009"/>
            <a:ext cx="3419781" cy="14059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68" y="4273430"/>
            <a:ext cx="315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78" y="1109148"/>
            <a:ext cx="6846825" cy="5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Spark Kernels?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496349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Afterburner ignition</a:t>
            </a:r>
          </a:p>
          <a:p>
            <a:r>
              <a:rPr lang="en-US" dirty="0">
                <a:latin typeface="+mn-lt"/>
              </a:rPr>
              <a:t>High altitude re-ignition of main combustor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rate of bifurcation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39542" b="39373"/>
          <a:stretch/>
        </p:blipFill>
        <p:spPr>
          <a:xfrm>
            <a:off x="1531786" y="1117601"/>
            <a:ext cx="5493086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40305" b="27552"/>
          <a:stretch/>
        </p:blipFill>
        <p:spPr>
          <a:xfrm>
            <a:off x="1531786" y="4452412"/>
            <a:ext cx="5416087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16120" b="8529"/>
          <a:stretch/>
        </p:blipFill>
        <p:spPr>
          <a:xfrm>
            <a:off x="531445" y="1154418"/>
            <a:ext cx="3266832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973" b="9116"/>
          <a:stretch/>
        </p:blipFill>
        <p:spPr>
          <a:xfrm>
            <a:off x="4134338" y="1154418"/>
            <a:ext cx="3259015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729415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7" y="1187410"/>
            <a:ext cx="11449538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050" dirty="0"/>
          </a:p>
          <a:p>
            <a:r>
              <a:rPr lang="en-US" sz="2800" dirty="0"/>
              <a:t>Oregon State University for funding</a:t>
            </a:r>
          </a:p>
          <a:p>
            <a:endParaRPr lang="en-US" sz="10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000" dirty="0"/>
          </a:p>
          <a:p>
            <a:r>
              <a:rPr lang="en-US" sz="2800" dirty="0"/>
              <a:t>OSU Water Resources Engineering (Chad Higgins) for use of the gas analyzer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https://www.campbellsci.com/irgason </a:t>
            </a:r>
          </a:p>
          <a:p>
            <a:pPr marL="457200" indent="-457200">
              <a:buNone/>
            </a:pPr>
            <a:r>
              <a:rPr lang="en-US" sz="1800" dirty="0"/>
              <a:t>[9] http://www.suprasport.com/E3-Spark-Plugs_p_1520.html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cxnSp>
        <p:nvCxnSpPr>
          <p:cNvPr id="14" name="Straight Connector 13"/>
          <p:cNvCxnSpPr>
            <a:cxnSpLocks/>
            <a:stCxn id="21" idx="1"/>
          </p:cNvCxnSpPr>
          <p:nvPr/>
        </p:nvCxnSpPr>
        <p:spPr>
          <a:xfrm flipH="1">
            <a:off x="5811253" y="2163183"/>
            <a:ext cx="3265914" cy="519859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7167" y="1932350"/>
            <a:ext cx="234083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Spark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4697" y="57679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a spark plug generating a spark kernel. 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B8DBC-4790-4BE1-A417-808CC7A40976}"/>
              </a:ext>
            </a:extLst>
          </p:cNvPr>
          <p:cNvSpPr txBox="1"/>
          <p:nvPr/>
        </p:nvSpPr>
        <p:spPr>
          <a:xfrm>
            <a:off x="444057" y="2423112"/>
            <a:ext cx="152032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Electrodes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113873-6725-4C4E-8A87-94AD674EEAC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64383" y="2653945"/>
            <a:ext cx="3317228" cy="696095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77000-BD26-428A-B584-DCD0901F778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964383" y="2315583"/>
            <a:ext cx="3004659" cy="338362"/>
          </a:xfrm>
          <a:prstGeom prst="line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can the Knowledge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745102"/>
            <a:ext cx="5440929" cy="1766740"/>
          </a:xfrm>
        </p:spPr>
        <p:txBody>
          <a:bodyPr/>
          <a:lstStyle/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>
                <a:latin typeface="+mn-lt"/>
              </a:rPr>
              <a:t>Useful for designing combustors and afterburners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1026" name="Picture 2" descr="https://i.stack.imgur.com/c8WH1.png">
            <a:extLst>
              <a:ext uri="{FF2B5EF4-FFF2-40B4-BE49-F238E27FC236}">
                <a16:creationId xmlns:a16="http://schemas.microsoft.com/office/drawing/2014/main" id="{B8E19E19-0C7B-409E-80CE-DF04152C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17" y="1725736"/>
            <a:ext cx="5523109" cy="38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55BDF-6FDE-4045-8EA9-A7F4E26AF075}"/>
              </a:ext>
            </a:extLst>
          </p:cNvPr>
          <p:cNvSpPr txBox="1"/>
          <p:nvPr/>
        </p:nvSpPr>
        <p:spPr>
          <a:xfrm>
            <a:off x="6591778" y="5582493"/>
            <a:ext cx="524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Inflight re-light envelope for BD100/AS907 aircraft. [#]</a:t>
            </a:r>
          </a:p>
        </p:txBody>
      </p:sp>
    </p:spTree>
    <p:extLst>
      <p:ext uri="{BB962C8B-B14F-4D97-AF65-F5344CB8AC3E}">
        <p14:creationId xmlns:p14="http://schemas.microsoft.com/office/powerpoint/2010/main" val="1049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quiescent air (</a:t>
            </a:r>
            <a:r>
              <a:rPr lang="en-US" sz="2400" dirty="0" err="1"/>
              <a:t>Blunck</a:t>
            </a:r>
            <a:r>
              <a:rPr lang="en-US" sz="2400" dirty="0"/>
              <a:t> et al. [#])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a crossflow of air (</a:t>
            </a:r>
            <a:r>
              <a:rPr lang="en-US" sz="2400" dirty="0" err="1"/>
              <a:t>Okhovat</a:t>
            </a:r>
            <a:r>
              <a:rPr lang="en-US" sz="2400" dirty="0"/>
              <a:t> et al. [#])</a:t>
            </a:r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1105</Words>
  <Application>Microsoft Office PowerPoint</Application>
  <PresentationFormat>Custom</PresentationFormat>
  <Paragraphs>202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Why Study Low Pressure Spark Kernels?</vt:lpstr>
      <vt:lpstr>What is a Spark Kernel?</vt:lpstr>
      <vt:lpstr>How can the Knowledge be Used?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Goals</vt:lpstr>
      <vt:lpstr>Experimental Setup</vt:lpstr>
      <vt:lpstr>Experimental Equipment</vt:lpstr>
      <vt:lpstr>Data Collection</vt:lpstr>
      <vt:lpstr>Experimental Setup</vt:lpstr>
      <vt:lpstr>Deconvolution Technique</vt:lpstr>
      <vt:lpstr>Determining Path Length</vt:lpstr>
      <vt:lpstr>Determining Ellipse Axes</vt:lpstr>
      <vt:lpstr>Temperature Interpolation Surface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100</cp:revision>
  <dcterms:created xsi:type="dcterms:W3CDTF">2017-05-19T18:48:06Z</dcterms:created>
  <dcterms:modified xsi:type="dcterms:W3CDTF">2018-01-05T03:37:11Z</dcterms:modified>
</cp:coreProperties>
</file>