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405" r:id="rId5"/>
    <p:sldId id="413" r:id="rId6"/>
    <p:sldId id="414" r:id="rId7"/>
    <p:sldId id="406" r:id="rId8"/>
    <p:sldId id="408" r:id="rId9"/>
    <p:sldId id="409" r:id="rId10"/>
    <p:sldId id="410" r:id="rId11"/>
    <p:sldId id="412" r:id="rId12"/>
    <p:sldId id="415" r:id="rId13"/>
    <p:sldId id="416" r:id="rId14"/>
    <p:sldId id="420" r:id="rId15"/>
    <p:sldId id="417" r:id="rId16"/>
    <p:sldId id="418" r:id="rId17"/>
    <p:sldId id="419" r:id="rId18"/>
    <p:sldId id="422" r:id="rId19"/>
    <p:sldId id="423" r:id="rId20"/>
    <p:sldId id="425" r:id="rId21"/>
    <p:sldId id="427" r:id="rId22"/>
    <p:sldId id="424" r:id="rId23"/>
    <p:sldId id="429" r:id="rId24"/>
    <p:sldId id="404" r:id="rId25"/>
    <p:sldId id="428" r:id="rId26"/>
    <p:sldId id="407" r:id="rId2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399"/>
    <a:srgbClr val="E08A1F"/>
    <a:srgbClr val="C2D9FA"/>
    <a:srgbClr val="0B3A7F"/>
    <a:srgbClr val="E98B01"/>
    <a:srgbClr val="FF0000"/>
    <a:srgbClr val="1380DC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16" autoAdjust="0"/>
    <p:restoredTop sz="97816" autoAdjust="0"/>
  </p:normalViewPr>
  <p:slideViewPr>
    <p:cSldViewPr>
      <p:cViewPr varScale="1">
        <p:scale>
          <a:sx n="132" d="100"/>
          <a:sy n="132" d="100"/>
        </p:scale>
        <p:origin x="6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579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579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fld id="{9301CC6A-B4E8-405F-AE79-859651258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23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579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711" y="4416426"/>
            <a:ext cx="5028579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579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fld id="{B7B05DEF-6DE7-4BF9-8DBB-FF904A788E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80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895600"/>
            <a:ext cx="7772400" cy="12954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6400800" cy="533400"/>
          </a:xfrm>
        </p:spPr>
        <p:txBody>
          <a:bodyPr/>
          <a:lstStyle>
            <a:lvl1pPr marL="0" indent="0">
              <a:buFont typeface="Times" pitchFamily="80" charset="0"/>
              <a:buNone/>
              <a:defRPr sz="17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A555D-8C50-4459-B2D6-7320F0E27A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1537A-5BF9-427D-B5E6-C0F642D26D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2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17779-8E6C-47D5-BE9C-F5E8CE6A83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6D440-F702-449A-AAC2-9ACFF17038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4904D-0451-4C7F-B922-EE63F46B2D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AD711-9F87-4FCB-8860-8E1F7DD17B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CA10D-3462-4032-B67E-FA4245F9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CB235-C00B-4A60-AD37-ED99E5923B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2A464-B9CC-49ED-909D-B0D6E71B35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10FA8-F6D1-4DAE-B0EC-A7B6724303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8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fld id="{9A0C21CE-AEBB-43C6-BA73-2ECF513A86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5" r:id="rId1"/>
    <p:sldLayoutId id="2147484825" r:id="rId2"/>
    <p:sldLayoutId id="2147484826" r:id="rId3"/>
    <p:sldLayoutId id="2147484827" r:id="rId4"/>
    <p:sldLayoutId id="2147484828" r:id="rId5"/>
    <p:sldLayoutId id="2147484829" r:id="rId6"/>
    <p:sldLayoutId id="2147484830" r:id="rId7"/>
    <p:sldLayoutId id="2147484831" r:id="rId8"/>
    <p:sldLayoutId id="2147484832" r:id="rId9"/>
    <p:sldLayoutId id="2147484833" r:id="rId10"/>
    <p:sldLayoutId id="2147484834" r:id="rId11"/>
    <p:sldLayoutId id="214748483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98B01"/>
        </a:buClr>
        <a:buFont typeface="Times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380DC"/>
        </a:buClr>
        <a:buFont typeface="Wingdings" pitchFamily="2" charset="2"/>
        <a:buChar char="§"/>
        <a:defRPr sz="2800">
          <a:solidFill>
            <a:srgbClr val="4F4F4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F4F4F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95600"/>
            <a:ext cx="8153400" cy="1295400"/>
          </a:xfrm>
        </p:spPr>
        <p:txBody>
          <a:bodyPr/>
          <a:lstStyle/>
          <a:p>
            <a:r>
              <a:rPr lang="en-US" dirty="0"/>
              <a:t>Effects of Sub-Atmospheric Pressures on </a:t>
            </a:r>
            <a:r>
              <a:rPr lang="en-US" dirty="0" smtClean="0"/>
              <a:t>the Temperature </a:t>
            </a:r>
            <a:r>
              <a:rPr lang="en-US" dirty="0"/>
              <a:t>Evolution of Spark Kernels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19600"/>
            <a:ext cx="7543800" cy="16764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latin typeface="+mj-lt"/>
              </a:rPr>
              <a:t>Daniel Caplan and David </a:t>
            </a:r>
            <a:r>
              <a:rPr lang="en-US" altLang="en-US" sz="2400" b="1" dirty="0" err="1" smtClean="0">
                <a:latin typeface="+mj-lt"/>
              </a:rPr>
              <a:t>Blunck</a:t>
            </a:r>
            <a:r>
              <a:rPr lang="en-US" altLang="en-US" sz="2400" b="1" dirty="0" smtClean="0">
                <a:latin typeface="+mj-lt"/>
              </a:rPr>
              <a:t>, PhD.</a:t>
            </a:r>
          </a:p>
          <a:p>
            <a:pPr eaLnBrk="1" hangingPunct="1"/>
            <a:r>
              <a:rPr lang="en-US" altLang="en-US" sz="2400" b="1" dirty="0" smtClean="0">
                <a:latin typeface="+mj-lt"/>
              </a:rPr>
              <a:t>Oregon State University</a:t>
            </a:r>
          </a:p>
          <a:p>
            <a:pPr eaLnBrk="1" hangingPunct="1"/>
            <a:r>
              <a:rPr lang="en-US" altLang="en-US" sz="2400" dirty="0" smtClean="0">
                <a:latin typeface="+mj-lt"/>
              </a:rPr>
              <a:t>SciTech, 8-12 January 2018</a:t>
            </a:r>
          </a:p>
          <a:p>
            <a:pPr eaLnBrk="1" hangingPunct="1"/>
            <a:r>
              <a:rPr lang="en-US" altLang="en-US" sz="2400" dirty="0" smtClean="0">
                <a:latin typeface="+mj-lt"/>
              </a:rPr>
              <a:t>Kissimmee, Florida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698" y="381000"/>
            <a:ext cx="4342302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4191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2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of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318483"/>
              </p:ext>
            </p:extLst>
          </p:nvPr>
        </p:nvGraphicFramePr>
        <p:xfrm>
          <a:off x="152400" y="6465664"/>
          <a:ext cx="891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0415559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414627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851883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5800066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62622530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228555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Background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Experiment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Image Processing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Results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Conclusions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1520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133600" cy="8534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304800" y="1628774"/>
            <a:ext cx="5486400" cy="4467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80" charset="-128"/>
              </a:rPr>
              <a:t>Photo of chamber with igniter inside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7" t="12671" r="41176" b="28297"/>
          <a:stretch/>
        </p:blipFill>
        <p:spPr>
          <a:xfrm>
            <a:off x="6257925" y="1553633"/>
            <a:ext cx="2495550" cy="4713817"/>
          </a:xfrm>
        </p:spPr>
      </p:pic>
    </p:spTree>
    <p:extLst>
      <p:ext uri="{BB962C8B-B14F-4D97-AF65-F5344CB8AC3E}">
        <p14:creationId xmlns:p14="http://schemas.microsoft.com/office/powerpoint/2010/main" val="34584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kernels in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0"/>
          <a:stretch/>
        </p:blipFill>
        <p:spPr>
          <a:xfrm>
            <a:off x="1348166" y="1568964"/>
            <a:ext cx="6447667" cy="4888513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16466"/>
              </p:ext>
            </p:extLst>
          </p:nvPr>
        </p:nvGraphicFramePr>
        <p:xfrm>
          <a:off x="152400" y="6465664"/>
          <a:ext cx="891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0415559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414627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851883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5800066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62622530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228555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Experiment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Image Processing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Results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Conclusions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1520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13360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7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Path 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 bwMode="auto">
          <a:xfrm>
            <a:off x="685800" y="1600200"/>
            <a:ext cx="2590800" cy="449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80" charset="-128"/>
              </a:rPr>
              <a:t>Intensity image with side view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429000" y="1600200"/>
            <a:ext cx="2895600" cy="449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80" charset="-128"/>
              </a:rPr>
              <a:t>Edge Detected Kernel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01538" y="1600200"/>
            <a:ext cx="2337661" cy="449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80" charset="-128"/>
              </a:rPr>
              <a:t>Ellipse axes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633034"/>
              </p:ext>
            </p:extLst>
          </p:nvPr>
        </p:nvGraphicFramePr>
        <p:xfrm>
          <a:off x="152400" y="6465664"/>
          <a:ext cx="891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0415559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414627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851883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5800066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62622530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228555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Experiment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Image Processing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Results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Conclusions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1520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13360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interpolation surface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7"/>
          <a:stretch/>
        </p:blipFill>
        <p:spPr>
          <a:xfrm>
            <a:off x="1066800" y="1509793"/>
            <a:ext cx="7113444" cy="495429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427084"/>
              </p:ext>
            </p:extLst>
          </p:nvPr>
        </p:nvGraphicFramePr>
        <p:xfrm>
          <a:off x="152400" y="6465664"/>
          <a:ext cx="891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0415559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414627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851883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5800066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62622530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228555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Experiment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Image Processing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Results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Conclusions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1520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13360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2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Determined Temperature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 bwMode="auto">
          <a:xfrm>
            <a:off x="685800" y="1600200"/>
            <a:ext cx="3200400" cy="449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80" charset="-128"/>
              </a:rPr>
              <a:t>Intensity image…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495800" y="1600200"/>
            <a:ext cx="3962400" cy="449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80" charset="-128"/>
              </a:rPr>
              <a:t>Temperature </a:t>
            </a:r>
            <a:r>
              <a:rPr lang="en-US" dirty="0" err="1" smtClean="0">
                <a:ea typeface="ＭＳ Ｐゴシック" pitchFamily="80" charset="-128"/>
              </a:rPr>
              <a:t>imge</a:t>
            </a:r>
            <a:r>
              <a:rPr lang="en-US" dirty="0" smtClean="0">
                <a:ea typeface="ＭＳ Ｐゴシック" pitchFamily="80" charset="-128"/>
              </a:rPr>
              <a:t>…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427084"/>
              </p:ext>
            </p:extLst>
          </p:nvPr>
        </p:nvGraphicFramePr>
        <p:xfrm>
          <a:off x="152400" y="6465664"/>
          <a:ext cx="891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0415559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414627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851883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5800066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62622530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228555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Experiment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Image Processing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Results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Conclusions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1520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133600" cy="8534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2513"/>
          <a:stretch/>
        </p:blipFill>
        <p:spPr>
          <a:xfrm>
            <a:off x="1066800" y="2971800"/>
            <a:ext cx="2514600" cy="23107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481" y="2971800"/>
            <a:ext cx="2699437" cy="231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Intensities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 bwMode="auto">
          <a:xfrm>
            <a:off x="685800" y="1600200"/>
            <a:ext cx="25908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80" charset="-128"/>
              </a:rPr>
              <a:t>1.0 </a:t>
            </a:r>
            <a:r>
              <a:rPr lang="en-US" dirty="0" err="1" smtClean="0">
                <a:ea typeface="ＭＳ Ｐゴシック" pitchFamily="80" charset="-128"/>
              </a:rPr>
              <a:t>atm</a:t>
            </a:r>
            <a:r>
              <a:rPr lang="en-US" dirty="0" smtClean="0">
                <a:ea typeface="ＭＳ Ｐゴシック" pitchFamily="80" charset="-128"/>
              </a:rPr>
              <a:t> video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429000" y="1600200"/>
            <a:ext cx="28956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0.6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atm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 video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501538" y="1600200"/>
            <a:ext cx="2337661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80" charset="-128"/>
              </a:rPr>
              <a:t>0.3 </a:t>
            </a:r>
            <a:r>
              <a:rPr lang="en-US" dirty="0" err="1" smtClean="0">
                <a:ea typeface="ＭＳ Ｐゴシック" pitchFamily="80" charset="-128"/>
              </a:rPr>
              <a:t>atm</a:t>
            </a:r>
            <a:r>
              <a:rPr lang="en-US" dirty="0" smtClean="0">
                <a:ea typeface="ＭＳ Ｐゴシック" pitchFamily="80" charset="-128"/>
              </a:rPr>
              <a:t> video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799" y="4267200"/>
            <a:ext cx="8153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lower pressure,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lower radiation emissions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shorter detectable duration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plits up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ore material ablation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171" y="2308381"/>
            <a:ext cx="4142857" cy="3285714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28287"/>
              </p:ext>
            </p:extLst>
          </p:nvPr>
        </p:nvGraphicFramePr>
        <p:xfrm>
          <a:off x="152400" y="6465664"/>
          <a:ext cx="891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0415559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414627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851883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5800066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262253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28555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Experiment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Image Processing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Results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Conclusions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1520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13360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9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Temperatures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 bwMode="auto">
          <a:xfrm>
            <a:off x="685800" y="1600200"/>
            <a:ext cx="25908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80" charset="-128"/>
              </a:rPr>
              <a:t>1.0 </a:t>
            </a:r>
            <a:r>
              <a:rPr lang="en-US" dirty="0" err="1" smtClean="0">
                <a:ea typeface="ＭＳ Ｐゴシック" pitchFamily="80" charset="-128"/>
              </a:rPr>
              <a:t>atm</a:t>
            </a:r>
            <a:r>
              <a:rPr lang="en-US" dirty="0" smtClean="0">
                <a:ea typeface="ＭＳ Ｐゴシック" pitchFamily="80" charset="-128"/>
              </a:rPr>
              <a:t> video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429000" y="1600200"/>
            <a:ext cx="28956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0.6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atm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 video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501538" y="1600200"/>
            <a:ext cx="2337661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80" charset="-128"/>
              </a:rPr>
              <a:t>0.3 </a:t>
            </a:r>
            <a:r>
              <a:rPr lang="en-US" dirty="0" err="1" smtClean="0">
                <a:ea typeface="ＭＳ Ｐゴシック" pitchFamily="80" charset="-128"/>
              </a:rPr>
              <a:t>atm</a:t>
            </a:r>
            <a:r>
              <a:rPr lang="en-US" dirty="0" smtClean="0">
                <a:ea typeface="ＭＳ Ｐゴシック" pitchFamily="80" charset="-128"/>
              </a:rPr>
              <a:t> video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799" y="4267200"/>
            <a:ext cx="8153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lower pressure,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Lower temperature?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plits up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ore material ablation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81438"/>
            <a:ext cx="4200000" cy="3209524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4581"/>
              </p:ext>
            </p:extLst>
          </p:nvPr>
        </p:nvGraphicFramePr>
        <p:xfrm>
          <a:off x="152400" y="6465664"/>
          <a:ext cx="891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0415559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414627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851883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5800066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262253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28555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Experiment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Image Processing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Results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Conclusions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1520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13360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0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Intensity Emissions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57" y="1504950"/>
            <a:ext cx="6614285" cy="4960714"/>
          </a:xfr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4581"/>
              </p:ext>
            </p:extLst>
          </p:nvPr>
        </p:nvGraphicFramePr>
        <p:xfrm>
          <a:off x="152400" y="6465664"/>
          <a:ext cx="891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0415559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414627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851883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5800066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262253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28555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Experiment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Image Processing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Results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Conclusions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1520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13360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Apparent area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1" y="1487837"/>
            <a:ext cx="6957017" cy="5217763"/>
          </a:xfr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4581"/>
              </p:ext>
            </p:extLst>
          </p:nvPr>
        </p:nvGraphicFramePr>
        <p:xfrm>
          <a:off x="152400" y="6465664"/>
          <a:ext cx="891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0415559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414627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851883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5800066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262253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28555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Experiment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Image Processing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Results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Conclusions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1520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13360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Kernel Temperatures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57" y="1509793"/>
            <a:ext cx="6946685" cy="5210014"/>
          </a:xfr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4581"/>
              </p:ext>
            </p:extLst>
          </p:nvPr>
        </p:nvGraphicFramePr>
        <p:xfrm>
          <a:off x="152400" y="6465664"/>
          <a:ext cx="891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0415559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414627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851883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5800066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262253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28555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Experiment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Image Processing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Results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Conclusions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1520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13360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Studying how </a:t>
            </a:r>
            <a:r>
              <a:rPr lang="en-US" dirty="0" err="1" smtClean="0"/>
              <a:t>subatmos</a:t>
            </a:r>
            <a:r>
              <a:rPr lang="en-US" dirty="0" smtClean="0"/>
              <a:t> pressure affects </a:t>
            </a:r>
          </a:p>
          <a:p>
            <a:pPr lvl="1"/>
            <a:r>
              <a:rPr lang="en-US" dirty="0" smtClean="0"/>
              <a:t>the temperature </a:t>
            </a:r>
          </a:p>
          <a:p>
            <a:pPr lvl="1"/>
            <a:r>
              <a:rPr lang="en-US" dirty="0" smtClean="0"/>
              <a:t>Fluid mechanics </a:t>
            </a:r>
          </a:p>
          <a:p>
            <a:pPr lvl="1"/>
            <a:r>
              <a:rPr lang="en-US" dirty="0" smtClean="0"/>
              <a:t>Other characteristics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34225" y="6096000"/>
            <a:ext cx="1905000" cy="457200"/>
          </a:xfrm>
        </p:spPr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6421"/>
              </p:ext>
            </p:extLst>
          </p:nvPr>
        </p:nvGraphicFramePr>
        <p:xfrm>
          <a:off x="152400" y="6465664"/>
          <a:ext cx="891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0415559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414627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851883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5800066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62622530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228555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Intro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Experiment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Image Processing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Results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Conclusions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152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13360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 lower pressure…</a:t>
            </a:r>
          </a:p>
          <a:p>
            <a:r>
              <a:rPr lang="en-US" dirty="0" smtClean="0"/>
              <a:t>Lower radiation emissions</a:t>
            </a:r>
          </a:p>
          <a:p>
            <a:r>
              <a:rPr lang="en-US" dirty="0" smtClean="0"/>
              <a:t>Lower temperatures</a:t>
            </a:r>
          </a:p>
          <a:p>
            <a:r>
              <a:rPr lang="en-US" dirty="0" smtClean="0"/>
              <a:t>More material ablation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133600" cy="85344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854958"/>
              </p:ext>
            </p:extLst>
          </p:nvPr>
        </p:nvGraphicFramePr>
        <p:xfrm>
          <a:off x="152400" y="6465664"/>
          <a:ext cx="891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0415559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414627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851883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5800066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262253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28555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Experiment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Image Processing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Results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Conclusions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1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6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550622"/>
            <a:ext cx="7467600" cy="11793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91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8" y="2362200"/>
            <a:ext cx="4218982" cy="316423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499" y="2362200"/>
            <a:ext cx="4218983" cy="31642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13360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30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algn="ctr">
              <a:spcBef>
                <a:spcPts val="1200"/>
              </a:spcBef>
              <a:buNone/>
            </a:pPr>
            <a:r>
              <a:rPr lang="en-US" altLang="en-US" sz="2400" i="1" dirty="0" smtClean="0"/>
              <a:t>Template is optional.  Please note formatting guidelines below.</a:t>
            </a:r>
          </a:p>
          <a:p>
            <a:pPr>
              <a:spcBef>
                <a:spcPts val="1200"/>
              </a:spcBef>
            </a:pPr>
            <a:r>
              <a:rPr lang="en-US" altLang="en-US" sz="2800" dirty="0" smtClean="0"/>
              <a:t>Landscape orientation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4:3 Ratio</a:t>
            </a:r>
          </a:p>
          <a:p>
            <a:r>
              <a:rPr lang="en-US" sz="2800" dirty="0" smtClean="0"/>
              <a:t>Fon</a:t>
            </a:r>
            <a:r>
              <a:rPr lang="en-US" dirty="0" smtClean="0"/>
              <a:t>t</a:t>
            </a:r>
          </a:p>
          <a:p>
            <a:pPr lvl="1"/>
            <a:r>
              <a:rPr lang="en-US" dirty="0" smtClean="0"/>
              <a:t>Sans serif (e.g. Arial, Tahoma)</a:t>
            </a:r>
          </a:p>
          <a:p>
            <a:pPr lvl="1"/>
            <a:r>
              <a:rPr lang="en-US" dirty="0" smtClean="0"/>
              <a:t>Sized 24-40 points</a:t>
            </a:r>
          </a:p>
          <a:p>
            <a:r>
              <a:rPr lang="en-US" sz="2800" dirty="0" smtClean="0"/>
              <a:t>Minimal information—highlight main points</a:t>
            </a:r>
          </a:p>
          <a:p>
            <a:pPr>
              <a:spcBef>
                <a:spcPts val="0"/>
              </a:spcBef>
            </a:pPr>
            <a:r>
              <a:rPr lang="en-US" altLang="en-US" sz="2800" dirty="0" smtClean="0"/>
              <a:t>No commercialism/advertising</a:t>
            </a:r>
          </a:p>
          <a:p>
            <a:pPr algn="ctr">
              <a:spcBef>
                <a:spcPts val="0"/>
              </a:spcBef>
              <a:buNone/>
            </a:pPr>
            <a:endParaRPr lang="en-US" sz="2800" i="1" smtClean="0"/>
          </a:p>
          <a:p>
            <a:pPr algn="ctr">
              <a:spcBef>
                <a:spcPts val="0"/>
              </a:spcBef>
              <a:buNone/>
            </a:pPr>
            <a:r>
              <a:rPr lang="en-US" sz="2800" i="1" smtClean="0"/>
              <a:t>Can </a:t>
            </a:r>
            <a:r>
              <a:rPr lang="en-US" sz="2800" i="1" dirty="0" smtClean="0"/>
              <a:t>your slides be easily read from 15 meters away?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7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low pressure ignition?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0332"/>
            <a:ext cx="3429000" cy="3429000"/>
          </a:xfrm>
        </p:spPr>
        <p:txBody>
          <a:bodyPr/>
          <a:lstStyle/>
          <a:p>
            <a:r>
              <a:rPr lang="en-US" dirty="0" smtClean="0"/>
              <a:t>Midflight flameout</a:t>
            </a:r>
          </a:p>
          <a:p>
            <a:pPr lvl="1"/>
            <a:r>
              <a:rPr lang="en-US" dirty="0" smtClean="0"/>
              <a:t>Push the ignition altitude envelope?</a:t>
            </a:r>
          </a:p>
          <a:p>
            <a:r>
              <a:rPr lang="en-US" dirty="0" smtClean="0"/>
              <a:t>Afterburner ignition</a:t>
            </a:r>
          </a:p>
          <a:p>
            <a:pPr lvl="1"/>
            <a:r>
              <a:rPr lang="en-US" dirty="0" smtClean="0"/>
              <a:t>High altitude ignition, right now!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336521"/>
              </p:ext>
            </p:extLst>
          </p:nvPr>
        </p:nvGraphicFramePr>
        <p:xfrm>
          <a:off x="152400" y="6465664"/>
          <a:ext cx="891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0415559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414627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851883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5800066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62622530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228555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Intro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Experiment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Image Processing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Results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Conclusions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1520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133600" cy="85344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386262" y="2511819"/>
            <a:ext cx="4638675" cy="2966025"/>
            <a:chOff x="4276724" y="1600200"/>
            <a:chExt cx="4638675" cy="2966025"/>
          </a:xfrm>
        </p:grpSpPr>
        <p:sp>
          <p:nvSpPr>
            <p:cNvPr id="9" name="Rectangle 8"/>
            <p:cNvSpPr/>
            <p:nvPr/>
          </p:nvSpPr>
          <p:spPr>
            <a:xfrm>
              <a:off x="4276724" y="3981450"/>
              <a:ext cx="463867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http://www.aviation-accidents.net/garuda-indonesia-boeing-b737-300-pk-gwa-flight-ga421/</a:t>
              </a:r>
            </a:p>
          </p:txBody>
        </p:sp>
        <p:pic>
          <p:nvPicPr>
            <p:cNvPr id="1026" name="Picture 2" descr="Garuda Indonesia flight GA421 - Boeing B737-300 (PK-GWA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8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825" y="1600200"/>
              <a:ext cx="4476750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7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ignition studied?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4000" dirty="0" smtClean="0"/>
              <a:t>Minimum Ignition Energy (MIE)</a:t>
            </a:r>
          </a:p>
          <a:p>
            <a:pPr>
              <a:spcBef>
                <a:spcPts val="1200"/>
              </a:spcBef>
            </a:pPr>
            <a:r>
              <a:rPr lang="en-US" altLang="en-US" sz="4000" dirty="0" smtClean="0"/>
              <a:t>Spark Kernels</a:t>
            </a:r>
          </a:p>
          <a:p>
            <a:pPr lvl="1">
              <a:spcBef>
                <a:spcPts val="1200"/>
              </a:spcBef>
            </a:pPr>
            <a:r>
              <a:rPr lang="en-US" altLang="en-US" sz="3200" dirty="0" smtClean="0"/>
              <a:t>Reacting</a:t>
            </a:r>
          </a:p>
          <a:p>
            <a:pPr lvl="1">
              <a:spcBef>
                <a:spcPts val="1200"/>
              </a:spcBef>
            </a:pPr>
            <a:r>
              <a:rPr lang="en-US" altLang="en-US" sz="3200" dirty="0" smtClean="0"/>
              <a:t>Non-Reacting</a:t>
            </a:r>
          </a:p>
          <a:p>
            <a:pPr>
              <a:spcBef>
                <a:spcPts val="1200"/>
              </a:spcBef>
            </a:pPr>
            <a:r>
              <a:rPr lang="en-US" altLang="en-US" sz="4000" dirty="0" smtClean="0"/>
              <a:t>Mathematical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32683"/>
              </p:ext>
            </p:extLst>
          </p:nvPr>
        </p:nvGraphicFramePr>
        <p:xfrm>
          <a:off x="152400" y="6465664"/>
          <a:ext cx="891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0415559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414627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851883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5800066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62622530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228555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Background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Experiment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Image Processing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Results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Conclusions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1520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13360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5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ignition studied?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 Ignition Energy (MIE)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67000"/>
            <a:ext cx="3637189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693" y="2667000"/>
            <a:ext cx="3038475" cy="25146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609428"/>
              </p:ext>
            </p:extLst>
          </p:nvPr>
        </p:nvGraphicFramePr>
        <p:xfrm>
          <a:off x="152400" y="6465664"/>
          <a:ext cx="891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0415559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414627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851883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5800066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62622530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228555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Background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Experiment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Image Processing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Results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Conclusions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1520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13360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4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ignition studied?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Kernels: Reacting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5" b="16956"/>
          <a:stretch/>
        </p:blipFill>
        <p:spPr>
          <a:xfrm>
            <a:off x="685800" y="2133600"/>
            <a:ext cx="74676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0567" y="5257800"/>
            <a:ext cx="6482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Upper: </a:t>
            </a:r>
            <a:r>
              <a:rPr lang="en-US" dirty="0" err="1" smtClean="0"/>
              <a:t>Chemiluminescence</a:t>
            </a:r>
            <a:endParaRPr lang="en-US" dirty="0" smtClean="0"/>
          </a:p>
          <a:p>
            <a:r>
              <a:rPr lang="en-US" dirty="0" smtClean="0"/>
              <a:t>Lower: OH* Laser Induced Fluorescence (LIF)</a:t>
            </a:r>
          </a:p>
          <a:p>
            <a:r>
              <a:rPr lang="en-US" dirty="0"/>
              <a:t>http://www.itt.kit.edu/english/323.php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609428"/>
              </p:ext>
            </p:extLst>
          </p:nvPr>
        </p:nvGraphicFramePr>
        <p:xfrm>
          <a:off x="152400" y="6465664"/>
          <a:ext cx="891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0415559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414627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851883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5800066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62622530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228555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Background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Experiment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Image Processing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Results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Conclusions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1520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13360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ignition studied?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Spark Kernels: Non-Reacting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2413682"/>
            <a:ext cx="2438400" cy="3200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ea typeface="ＭＳ Ｐゴシック" pitchFamily="80" charset="-128"/>
              </a:rPr>
              <a:t>Schlieren</a:t>
            </a:r>
            <a:r>
              <a:rPr lang="en-US" dirty="0" smtClean="0">
                <a:ea typeface="ＭＳ Ｐゴシック" pitchFamily="80" charset="-128"/>
              </a:rPr>
              <a:t> image of kernels from </a:t>
            </a:r>
            <a:r>
              <a:rPr lang="en-US" dirty="0" err="1" smtClean="0">
                <a:ea typeface="ＭＳ Ｐゴシック" pitchFamily="80" charset="-128"/>
              </a:rPr>
              <a:t>Sforzo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609428"/>
              </p:ext>
            </p:extLst>
          </p:nvPr>
        </p:nvGraphicFramePr>
        <p:xfrm>
          <a:off x="152400" y="6465664"/>
          <a:ext cx="891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0415559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414627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851883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5800066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62622530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228555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Background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Experiment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Image Processing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Results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Conclusions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1520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133600" cy="8534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3657600" y="2413682"/>
            <a:ext cx="4800600" cy="3200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80" charset="-128"/>
              </a:rPr>
              <a:t>Plot: Kernel temperatures from literature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54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ignition studied?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Spark Kernels: Mathematical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19200" y="2590800"/>
            <a:ext cx="6934200" cy="3200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80" charset="-128"/>
              </a:rPr>
              <a:t>Model image of kernels from </a:t>
            </a:r>
            <a:r>
              <a:rPr lang="en-US" dirty="0" err="1" smtClean="0">
                <a:ea typeface="ＭＳ Ｐゴシック" pitchFamily="80" charset="-128"/>
              </a:rPr>
              <a:t>Sforzo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609428"/>
              </p:ext>
            </p:extLst>
          </p:nvPr>
        </p:nvGraphicFramePr>
        <p:xfrm>
          <a:off x="152400" y="6465664"/>
          <a:ext cx="891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0415559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414627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851883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5800066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62622530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228555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Background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Experiment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Image Processing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Results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Conclusions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1520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13360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5413358" cy="4495800"/>
          </a:xfr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0440"/>
              </p:ext>
            </p:extLst>
          </p:nvPr>
        </p:nvGraphicFramePr>
        <p:xfrm>
          <a:off x="152400" y="6465664"/>
          <a:ext cx="891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0415559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414627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851883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5800066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62622530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228555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Experiment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Image Processing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Results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Conclusions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08A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1520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13360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DEA5B684E6D04C8F8F60CD32CD8F5C" ma:contentTypeVersion="0" ma:contentTypeDescription="Create a new document." ma:contentTypeScope="" ma:versionID="41e97edc035c2e5e5f60dbf406229cf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3F3348E-F4F4-4BE8-8083-AA7D450E2F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14BE1A-A2C4-4862-8AD0-8BDC37D6A979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80A3192-62F6-472E-B429-80C0520060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12816</TotalTime>
  <Words>474</Words>
  <Application>Microsoft Office PowerPoint</Application>
  <PresentationFormat>On-screen Show (4:3)</PresentationFormat>
  <Paragraphs>220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ＭＳ Ｐゴシック</vt:lpstr>
      <vt:lpstr>Arial</vt:lpstr>
      <vt:lpstr>Arial Narrow</vt:lpstr>
      <vt:lpstr>Times</vt:lpstr>
      <vt:lpstr>Wingdings</vt:lpstr>
      <vt:lpstr>Blank Presentation</vt:lpstr>
      <vt:lpstr>Effects of Sub-Atmospheric Pressures on the Temperature Evolution of Spark Kernels</vt:lpstr>
      <vt:lpstr>Introduction</vt:lpstr>
      <vt:lpstr>Why study low pressure ignition?</vt:lpstr>
      <vt:lpstr>How is ignition studied?</vt:lpstr>
      <vt:lpstr>How is ignition studied?</vt:lpstr>
      <vt:lpstr>How is ignition studied?</vt:lpstr>
      <vt:lpstr>How is ignition studied?</vt:lpstr>
      <vt:lpstr>How is ignition studied?</vt:lpstr>
      <vt:lpstr>Experimental Setup</vt:lpstr>
      <vt:lpstr>Field of View</vt:lpstr>
      <vt:lpstr>Finding the kernels in the data</vt:lpstr>
      <vt:lpstr>Determining Path Length</vt:lpstr>
      <vt:lpstr>Temperature interpolation surface</vt:lpstr>
      <vt:lpstr>Determined Temperature</vt:lpstr>
      <vt:lpstr>Kernel Intensities</vt:lpstr>
      <vt:lpstr>Kernel Temperatures</vt:lpstr>
      <vt:lpstr>Average Intensity Emissions</vt:lpstr>
      <vt:lpstr>Apparent area</vt:lpstr>
      <vt:lpstr>Average Kernel Temperatures</vt:lpstr>
      <vt:lpstr>Takeaways</vt:lpstr>
      <vt:lpstr>PowerPoint Presentation</vt:lpstr>
      <vt:lpstr>Technique Evaluation</vt:lpstr>
      <vt:lpstr>Presentation Title</vt:lpstr>
    </vt:vector>
  </TitlesOfParts>
  <Company>Bill Seymore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Seymore</dc:creator>
  <cp:lastModifiedBy>Caplan, Daniel L</cp:lastModifiedBy>
  <cp:revision>1326</cp:revision>
  <cp:lastPrinted>2013-07-30T01:46:25Z</cp:lastPrinted>
  <dcterms:modified xsi:type="dcterms:W3CDTF">2017-12-21T23:55:17Z</dcterms:modified>
</cp:coreProperties>
</file>