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60" r:id="rId2"/>
    <p:sldId id="261" r:id="rId3"/>
    <p:sldId id="293" r:id="rId4"/>
    <p:sldId id="294" r:id="rId5"/>
    <p:sldId id="295" r:id="rId6"/>
    <p:sldId id="262" r:id="rId7"/>
    <p:sldId id="264" r:id="rId8"/>
    <p:sldId id="263" r:id="rId9"/>
    <p:sldId id="265" r:id="rId10"/>
    <p:sldId id="266" r:id="rId11"/>
    <p:sldId id="267" r:id="rId12"/>
    <p:sldId id="269" r:id="rId13"/>
    <p:sldId id="268" r:id="rId14"/>
    <p:sldId id="271" r:id="rId15"/>
    <p:sldId id="270" r:id="rId16"/>
    <p:sldId id="287" r:id="rId17"/>
    <p:sldId id="288" r:id="rId18"/>
    <p:sldId id="273" r:id="rId19"/>
    <p:sldId id="275" r:id="rId20"/>
    <p:sldId id="276" r:id="rId21"/>
    <p:sldId id="283" r:id="rId22"/>
    <p:sldId id="274" r:id="rId23"/>
    <p:sldId id="277" r:id="rId24"/>
    <p:sldId id="279" r:id="rId25"/>
    <p:sldId id="289" r:id="rId26"/>
    <p:sldId id="292" r:id="rId27"/>
    <p:sldId id="282" r:id="rId28"/>
    <p:sldId id="284" r:id="rId29"/>
    <p:sldId id="286" r:id="rId30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2">
          <p15:clr>
            <a:srgbClr val="A4A3A4"/>
          </p15:clr>
        </p15:guide>
        <p15:guide id="2" pos="71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7F7F7F"/>
    <a:srgbClr val="1E7EC2"/>
    <a:srgbClr val="0A75C1"/>
    <a:srgbClr val="4F81BD"/>
    <a:srgbClr val="EB9E08"/>
    <a:srgbClr val="E36F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22" autoAdjust="0"/>
    <p:restoredTop sz="93367" autoAdjust="0"/>
  </p:normalViewPr>
  <p:slideViewPr>
    <p:cSldViewPr snapToGrid="0" snapToObjects="1" showGuides="1">
      <p:cViewPr varScale="1">
        <p:scale>
          <a:sx n="122" d="100"/>
          <a:sy n="122" d="100"/>
        </p:scale>
        <p:origin x="300" y="114"/>
      </p:cViewPr>
      <p:guideLst>
        <p:guide orient="horz" pos="1642"/>
        <p:guide pos="71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D4D2E2-C16C-45F6-8D33-F2D3EBEDACAA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FDED7-E4F6-4D63-87CF-7E227D0BC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65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2017_12_19, DP8, {1,1}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FDED7-E4F6-4D63-87CF-7E227D0BC59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943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 userDrawn="1"/>
        </p:nvSpPr>
        <p:spPr>
          <a:xfrm>
            <a:off x="-6940" y="-20820"/>
            <a:ext cx="12211242" cy="1143161"/>
          </a:xfrm>
          <a:prstGeom prst="rect">
            <a:avLst/>
          </a:prstGeom>
          <a:solidFill>
            <a:srgbClr val="DC44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tle 1"/>
          <p:cNvSpPr>
            <a:spLocks noGrp="1"/>
          </p:cNvSpPr>
          <p:nvPr>
            <p:ph type="ctrTitle" hasCustomPrompt="1"/>
          </p:nvPr>
        </p:nvSpPr>
        <p:spPr>
          <a:xfrm>
            <a:off x="914162" y="2732722"/>
            <a:ext cx="10360501" cy="108327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>
                <a:solidFill>
                  <a:srgbClr val="DC4400"/>
                </a:solidFill>
                <a:latin typeface="Impact"/>
                <a:cs typeface="Impac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324" y="3835235"/>
            <a:ext cx="8532178" cy="13278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buNone/>
              <a:defRPr sz="2800" baseline="0">
                <a:solidFill>
                  <a:schemeClr val="tx1"/>
                </a:solidFill>
                <a:latin typeface="Verdana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Presenter(s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41" name="Picture 40" descr="OSU_horizontal_2C_W_over_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161" y="155700"/>
            <a:ext cx="2515086" cy="802078"/>
          </a:xfrm>
          <a:prstGeom prst="rect">
            <a:avLst/>
          </a:prstGeom>
        </p:spPr>
      </p:pic>
      <p:pic>
        <p:nvPicPr>
          <p:cNvPr id="6" name="Picture 5" descr="COE_MIME_Verdana_Whit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637" y="460024"/>
            <a:ext cx="553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546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12979" y="1250845"/>
            <a:ext cx="10362867" cy="119311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DC4400"/>
                </a:solidFill>
                <a:latin typeface="Impact"/>
                <a:cs typeface="Impac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912979" y="2443959"/>
            <a:ext cx="10362867" cy="3682206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Verdana"/>
                <a:cs typeface="Verdana"/>
              </a:defRPr>
            </a:lvl1pPr>
            <a:lvl2pPr algn="l">
              <a:defRPr>
                <a:latin typeface="Verdana"/>
                <a:cs typeface="Verdana"/>
              </a:defRPr>
            </a:lvl2pPr>
            <a:lvl3pPr algn="l">
              <a:defRPr>
                <a:latin typeface="Verdana"/>
                <a:cs typeface="Verdana"/>
              </a:defRPr>
            </a:lvl3pPr>
            <a:lvl4pPr algn="l">
              <a:defRPr>
                <a:latin typeface="Verdana"/>
                <a:cs typeface="Verdana"/>
              </a:defRPr>
            </a:lvl4pPr>
            <a:lvl5pPr algn="l">
              <a:defRPr>
                <a:latin typeface="Verdana"/>
                <a:cs typeface="Verdan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912979" y="6356351"/>
            <a:ext cx="2540521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fld id="{9BD0DD54-9116-BF41-84A5-68A4D7F67848}" type="datetimeFigureOut">
              <a:rPr lang="en-US" smtClean="0"/>
              <a:pPr/>
              <a:t>1/4/2018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6" y="6356351"/>
            <a:ext cx="255543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fld id="{A9F06186-681F-7246-9274-0E5FA005C98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OSU_COE_horizontal_2C_O_over_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643" y="324700"/>
            <a:ext cx="2805112" cy="80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033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SU_COE_horizontal_2C_O_over_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643" y="324700"/>
            <a:ext cx="2805112" cy="80229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27889" y="2832443"/>
            <a:ext cx="10362867" cy="1193114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DC4400"/>
                </a:solidFill>
                <a:latin typeface="Impact"/>
                <a:cs typeface="Impac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912979" y="6356351"/>
            <a:ext cx="2540521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fld id="{9BD0DD54-9116-BF41-84A5-68A4D7F67848}" type="datetimeFigureOut">
              <a:rPr lang="en-US" smtClean="0"/>
              <a:pPr/>
              <a:t>1/4/2018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6" y="6356351"/>
            <a:ext cx="255543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fld id="{A9F06186-681F-7246-9274-0E5FA005C9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974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SU_COE_horizontal_2C_O_over_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643" y="324700"/>
            <a:ext cx="2805112" cy="802297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912979" y="6356351"/>
            <a:ext cx="2540521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fld id="{9BD0DD54-9116-BF41-84A5-68A4D7F67848}" type="datetimeFigureOut">
              <a:rPr lang="en-US" smtClean="0"/>
              <a:pPr/>
              <a:t>1/4/2018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6" y="6356351"/>
            <a:ext cx="255543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fld id="{A9F06186-681F-7246-9274-0E5FA005C9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626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0349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122" y="1951183"/>
            <a:ext cx="11855939" cy="151112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Effects of Sub-Atmospheric Pressures on the Temperature Evolution of Spark Kernels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6003" y="3585141"/>
            <a:ext cx="8532178" cy="1327821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Daniel Caplan and David </a:t>
            </a:r>
            <a:r>
              <a:rPr lang="en-US" alt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Blunck</a:t>
            </a:r>
            <a:r>
              <a:rPr lang="en-US" alt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PhD.</a:t>
            </a:r>
          </a:p>
          <a:p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SciTech, 8-12 January 2018</a:t>
            </a:r>
          </a:p>
          <a:p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Kissimmee, Florida</a:t>
            </a:r>
          </a:p>
          <a:p>
            <a:endParaRPr lang="en-US" dirty="0">
              <a:latin typeface="Century Gothic" panose="020B0502020202020204" pitchFamily="34" charset="0"/>
              <a:ea typeface="Microsoft YaHei UI" panose="020B0503020204020204" pitchFamily="34" charset="-122"/>
              <a:cs typeface="Angsana New" panose="02020603050405020304" pitchFamily="18" charset="-3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92669" y="5025818"/>
            <a:ext cx="3528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GTE-07, </a:t>
            </a:r>
            <a:r>
              <a:rPr lang="en-US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Control ID 2795470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368" y="5697114"/>
            <a:ext cx="7033723" cy="9125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22" y="5395150"/>
            <a:ext cx="2727816" cy="126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009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Spark Kernels: Non-Reacting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605" y="1420502"/>
            <a:ext cx="2014749" cy="19794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10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86805" y="1346597"/>
            <a:ext cx="25953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Interferogram photograph of a spark kernel shock wave in nitrogen. (</a:t>
            </a:r>
            <a:r>
              <a:rPr lang="en-US" sz="2400" dirty="0" err="1"/>
              <a:t>Topham</a:t>
            </a:r>
            <a:r>
              <a:rPr lang="en-US" sz="2400" dirty="0"/>
              <a:t> et al., [6])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r="31410"/>
          <a:stretch/>
        </p:blipFill>
        <p:spPr>
          <a:xfrm>
            <a:off x="123455" y="3883219"/>
            <a:ext cx="2166450" cy="21396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73742" y="3835200"/>
            <a:ext cx="2252427" cy="1971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Laser-</a:t>
            </a:r>
            <a:r>
              <a:rPr lang="en-US" sz="2400" dirty="0" err="1"/>
              <a:t>Schlieren</a:t>
            </a:r>
            <a:r>
              <a:rPr lang="en-US" sz="2400" dirty="0"/>
              <a:t> image of a spark kernel in a crossflow of air. (</a:t>
            </a:r>
            <a:r>
              <a:rPr lang="en-US" sz="2400" dirty="0" err="1"/>
              <a:t>Sforzo</a:t>
            </a:r>
            <a:r>
              <a:rPr lang="en-US" sz="2400" dirty="0"/>
              <a:t> et al. [2])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6"/>
          <a:srcRect l="11108" t="1" r="8347" b="14714"/>
          <a:stretch/>
        </p:blipFill>
        <p:spPr>
          <a:xfrm>
            <a:off x="5266876" y="3832281"/>
            <a:ext cx="3914912" cy="217496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222964" y="3793389"/>
            <a:ext cx="25704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Time resolved IR thermography temperatures of a spark kernel in quiescent air (</a:t>
            </a:r>
            <a:r>
              <a:rPr lang="en-US" sz="2400" dirty="0" err="1" smtClean="0"/>
              <a:t>Blunck</a:t>
            </a:r>
            <a:r>
              <a:rPr lang="en-US" sz="2400" dirty="0" smtClean="0"/>
              <a:t> </a:t>
            </a:r>
            <a:r>
              <a:rPr lang="en-US" sz="2400" dirty="0"/>
              <a:t>et al. </a:t>
            </a:r>
            <a:r>
              <a:rPr lang="en-US" sz="2400" dirty="0" smtClean="0"/>
              <a:t>[#])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7"/>
          <a:srcRect l="5407" t="6805" b="18980"/>
          <a:stretch/>
        </p:blipFill>
        <p:spPr>
          <a:xfrm>
            <a:off x="5204212" y="1233362"/>
            <a:ext cx="6638187" cy="157235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174136" y="2702742"/>
            <a:ext cx="6668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Time resolved IR thermography temperatures of a spark kernel in a crossflow of air (</a:t>
            </a:r>
            <a:r>
              <a:rPr lang="en-US" sz="2400" dirty="0" err="1" smtClean="0"/>
              <a:t>Okhovat</a:t>
            </a:r>
            <a:r>
              <a:rPr lang="en-US" sz="2400" dirty="0" smtClean="0"/>
              <a:t> </a:t>
            </a:r>
            <a:r>
              <a:rPr lang="en-US" sz="2400" dirty="0"/>
              <a:t>et al. </a:t>
            </a:r>
            <a:r>
              <a:rPr lang="en-US" sz="2400" dirty="0" smtClean="0"/>
              <a:t>[#])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4436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>
                <a:latin typeface="Century Gothic" panose="020B0502020202020204" pitchFamily="34" charset="0"/>
                <a:cs typeface="Aharoni" panose="02010803020104030203" pitchFamily="2" charset="-79"/>
              </a:rPr>
              <a:t>The Experiment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7" name="Footer Placeholder 5"/>
          <p:cNvSpPr txBox="1">
            <a:spLocks/>
          </p:cNvSpPr>
          <p:nvPr/>
        </p:nvSpPr>
        <p:spPr>
          <a:xfrm>
            <a:off x="3351714" y="6360897"/>
            <a:ext cx="385979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94DB0ED-754E-40D8-981C-E031DE5976A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48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605790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664" y="2463188"/>
            <a:ext cx="10362867" cy="3682206"/>
          </a:xfrm>
        </p:spPr>
        <p:txBody>
          <a:bodyPr/>
          <a:lstStyle/>
          <a:p>
            <a:r>
              <a:rPr lang="en-US" b="1" dirty="0">
                <a:latin typeface="+mn-lt"/>
              </a:rPr>
              <a:t>Spatially resolved </a:t>
            </a:r>
            <a:r>
              <a:rPr lang="en-US" dirty="0">
                <a:latin typeface="+mn-lt"/>
              </a:rPr>
              <a:t>intensities and temperatures</a:t>
            </a:r>
          </a:p>
          <a:p>
            <a:r>
              <a:rPr lang="en-US" dirty="0">
                <a:latin typeface="+mn-lt"/>
              </a:rPr>
              <a:t>Effects of decreasing pressure</a:t>
            </a:r>
          </a:p>
          <a:p>
            <a:r>
              <a:rPr lang="en-US" dirty="0">
                <a:latin typeface="+mn-lt"/>
              </a:rPr>
              <a:t>Possible links to ignition altitude envelope</a:t>
            </a: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975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Experimental Setup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13</a:t>
            </a:fld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930406" y="5323255"/>
            <a:ext cx="72755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CAD images of igniter jig inside vacuum chamber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41291" y="1128043"/>
            <a:ext cx="10065524" cy="5450619"/>
            <a:chOff x="1563973" y="1272211"/>
            <a:chExt cx="10065524" cy="5450619"/>
          </a:xfrm>
        </p:grpSpPr>
        <p:pic>
          <p:nvPicPr>
            <p:cNvPr id="56" name="Content Placeholder 8"/>
            <p:cNvPicPr>
              <a:picLocks noChangeAspect="1"/>
            </p:cNvPicPr>
            <p:nvPr/>
          </p:nvPicPr>
          <p:blipFill rotWithShape="1">
            <a:blip r:embed="rId4"/>
            <a:srcRect l="7332"/>
            <a:stretch/>
          </p:blipFill>
          <p:spPr>
            <a:xfrm>
              <a:off x="1563973" y="1560820"/>
              <a:ext cx="2889115" cy="5162010"/>
            </a:xfrm>
            <a:prstGeom prst="rect">
              <a:avLst/>
            </a:prstGeom>
          </p:spPr>
        </p:pic>
        <p:sp>
          <p:nvSpPr>
            <p:cNvPr id="44" name="Rounded Rectangular Callout 43"/>
            <p:cNvSpPr/>
            <p:nvPr/>
          </p:nvSpPr>
          <p:spPr>
            <a:xfrm>
              <a:off x="2115806" y="1272211"/>
              <a:ext cx="2820502" cy="332956"/>
            </a:xfrm>
            <a:prstGeom prst="wedgeRoundRectCallout">
              <a:avLst>
                <a:gd name="adj1" fmla="val -21663"/>
                <a:gd name="adj2" fmla="val 148526"/>
                <a:gd name="adj3" fmla="val 16667"/>
              </a:avLst>
            </a:prstGeom>
            <a:gradFill>
              <a:gsLst>
                <a:gs pos="100000">
                  <a:srgbClr val="FF0000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/>
                <a:t>Venturi</a:t>
              </a:r>
              <a:r>
                <a:rPr lang="en-US" b="1" dirty="0" smtClean="0"/>
                <a:t> Vacuum Ejector</a:t>
              </a:r>
              <a:endParaRPr lang="en-US" b="1" dirty="0"/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1976782" y="1766350"/>
              <a:ext cx="9652715" cy="3525507"/>
              <a:chOff x="1976782" y="1766350"/>
              <a:chExt cx="9652715" cy="3525507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1976782" y="1766350"/>
                <a:ext cx="9652715" cy="3525507"/>
                <a:chOff x="1341782" y="1296450"/>
                <a:chExt cx="9652715" cy="3525507"/>
              </a:xfrm>
            </p:grpSpPr>
            <p:pic>
              <p:nvPicPr>
                <p:cNvPr id="14" name="Picture 13"/>
                <p:cNvPicPr>
                  <a:picLocks noChangeAspect="1"/>
                </p:cNvPicPr>
                <p:nvPr/>
              </p:nvPicPr>
              <p:blipFill rotWithShape="1">
                <a:blip r:embed="rId5"/>
                <a:srcRect t="18258"/>
                <a:stretch/>
              </p:blipFill>
              <p:spPr>
                <a:xfrm>
                  <a:off x="4588857" y="1296450"/>
                  <a:ext cx="6405640" cy="3525507"/>
                </a:xfrm>
                <a:prstGeom prst="rect">
                  <a:avLst/>
                </a:prstGeom>
              </p:spPr>
            </p:pic>
            <p:sp>
              <p:nvSpPr>
                <p:cNvPr id="31" name="Rectangle 30"/>
                <p:cNvSpPr/>
                <p:nvPr/>
              </p:nvSpPr>
              <p:spPr>
                <a:xfrm>
                  <a:off x="1341782" y="3568147"/>
                  <a:ext cx="2009931" cy="1152939"/>
                </a:xfrm>
                <a:prstGeom prst="rect">
                  <a:avLst/>
                </a:prstGeom>
                <a:noFill/>
                <a:ln w="38100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" name="Straight Connector 32"/>
                <p:cNvCxnSpPr/>
                <p:nvPr/>
              </p:nvCxnSpPr>
              <p:spPr>
                <a:xfrm flipV="1">
                  <a:off x="3351713" y="1305938"/>
                  <a:ext cx="1498893" cy="2262210"/>
                </a:xfrm>
                <a:prstGeom prst="line">
                  <a:avLst/>
                </a:prstGeom>
                <a:ln w="38100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3351713" y="4721086"/>
                  <a:ext cx="1498893" cy="83483"/>
                </a:xfrm>
                <a:prstGeom prst="line">
                  <a:avLst/>
                </a:prstGeom>
                <a:ln w="38100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8" name="Line Callout 1 (No Border) 47"/>
              <p:cNvSpPr/>
              <p:nvPr/>
            </p:nvSpPr>
            <p:spPr>
              <a:xfrm>
                <a:off x="6726009" y="3718393"/>
                <a:ext cx="1130300" cy="368300"/>
              </a:xfrm>
              <a:prstGeom prst="callout1">
                <a:avLst>
                  <a:gd name="adj1" fmla="val 63578"/>
                  <a:gd name="adj2" fmla="val 97285"/>
                  <a:gd name="adj3" fmla="val 40086"/>
                  <a:gd name="adj4" fmla="val 142566"/>
                </a:avLst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rgbClr val="FF0000"/>
                    </a:solidFill>
                  </a:rPr>
                  <a:t>Igniter</a:t>
                </a:r>
              </a:p>
            </p:txBody>
          </p:sp>
          <p:sp>
            <p:nvSpPr>
              <p:cNvPr id="49" name="Line Callout 1 (No Border) 48"/>
              <p:cNvSpPr/>
              <p:nvPr/>
            </p:nvSpPr>
            <p:spPr>
              <a:xfrm>
                <a:off x="6793461" y="3160803"/>
                <a:ext cx="1130300" cy="368300"/>
              </a:xfrm>
              <a:prstGeom prst="callout1">
                <a:avLst>
                  <a:gd name="adj1" fmla="val 56681"/>
                  <a:gd name="adj2" fmla="val 90543"/>
                  <a:gd name="adj3" fmla="val -118534"/>
                  <a:gd name="adj4" fmla="val 126835"/>
                </a:avLst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rgbClr val="FF0000"/>
                    </a:solidFill>
                  </a:rPr>
                  <a:t>Mirror</a:t>
                </a:r>
              </a:p>
            </p:txBody>
          </p:sp>
          <p:sp>
            <p:nvSpPr>
              <p:cNvPr id="50" name="Line Callout 1 (No Border) 49"/>
              <p:cNvSpPr/>
              <p:nvPr/>
            </p:nvSpPr>
            <p:spPr>
              <a:xfrm>
                <a:off x="6082014" y="4478237"/>
                <a:ext cx="1613767" cy="368300"/>
              </a:xfrm>
              <a:prstGeom prst="callout1">
                <a:avLst>
                  <a:gd name="adj1" fmla="val 22198"/>
                  <a:gd name="adj2" fmla="val 14703"/>
                  <a:gd name="adj3" fmla="val -204741"/>
                  <a:gd name="adj4" fmla="val -4388"/>
                </a:avLst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rgbClr val="FF0000"/>
                    </a:solidFill>
                  </a:rPr>
                  <a:t>Heated Back Plate</a:t>
                </a:r>
              </a:p>
            </p:txBody>
          </p:sp>
          <p:sp>
            <p:nvSpPr>
              <p:cNvPr id="51" name="Line Callout 1 (No Border) 50"/>
              <p:cNvSpPr/>
              <p:nvPr/>
            </p:nvSpPr>
            <p:spPr>
              <a:xfrm>
                <a:off x="8405091" y="4478237"/>
                <a:ext cx="1316641" cy="368300"/>
              </a:xfrm>
              <a:prstGeom prst="callout1">
                <a:avLst>
                  <a:gd name="adj1" fmla="val 39440"/>
                  <a:gd name="adj2" fmla="val 90543"/>
                  <a:gd name="adj3" fmla="val -70258"/>
                  <a:gd name="adj4" fmla="val 195703"/>
                </a:avLst>
              </a:prstGeom>
              <a:noFill/>
              <a:ln w="25400" cap="flat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rgbClr val="FF0000"/>
                    </a:solidFill>
                  </a:rPr>
                  <a:t>Sapphire Window</a:t>
                </a:r>
              </a:p>
            </p:txBody>
          </p:sp>
        </p:grpSp>
        <p:sp>
          <p:nvSpPr>
            <p:cNvPr id="54" name="Line Callout 1 (No Border) 53"/>
            <p:cNvSpPr/>
            <p:nvPr/>
          </p:nvSpPr>
          <p:spPr>
            <a:xfrm>
              <a:off x="1961826" y="5400126"/>
              <a:ext cx="1613767" cy="368300"/>
            </a:xfrm>
            <a:prstGeom prst="callout1">
              <a:avLst>
                <a:gd name="adj1" fmla="val 149784"/>
                <a:gd name="adj2" fmla="val 48543"/>
                <a:gd name="adj3" fmla="val 260776"/>
                <a:gd name="adj4" fmla="val 54635"/>
              </a:avLst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FF0000"/>
                  </a:solidFill>
                </a:rPr>
                <a:t>Heated Back Plate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0604655" y="3245181"/>
            <a:ext cx="1480588" cy="557233"/>
            <a:chOff x="6742070" y="2897251"/>
            <a:chExt cx="2054798" cy="853481"/>
          </a:xfrm>
        </p:grpSpPr>
        <p:sp>
          <p:nvSpPr>
            <p:cNvPr id="22" name="Can 21"/>
            <p:cNvSpPr/>
            <p:nvPr/>
          </p:nvSpPr>
          <p:spPr>
            <a:xfrm rot="16200000">
              <a:off x="6772547" y="3036886"/>
              <a:ext cx="513256" cy="574209"/>
            </a:xfrm>
            <a:prstGeom prst="can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211510" y="2897251"/>
              <a:ext cx="1585358" cy="8534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Camera</a:t>
              </a:r>
            </a:p>
          </p:txBody>
        </p:sp>
      </p:grpSp>
      <p:sp>
        <p:nvSpPr>
          <p:cNvPr id="27" name="Rectangle 26"/>
          <p:cNvSpPr/>
          <p:nvPr/>
        </p:nvSpPr>
        <p:spPr>
          <a:xfrm>
            <a:off x="10682883" y="4298513"/>
            <a:ext cx="1402360" cy="102474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Gas Analyzer</a:t>
            </a:r>
          </a:p>
        </p:txBody>
      </p:sp>
    </p:spTree>
    <p:extLst>
      <p:ext uri="{BB962C8B-B14F-4D97-AF65-F5344CB8AC3E}">
        <p14:creationId xmlns:p14="http://schemas.microsoft.com/office/powerpoint/2010/main" val="3811450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057" y="1401451"/>
            <a:ext cx="10362867" cy="4472856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Camera: FLIR SC6700</a:t>
            </a:r>
          </a:p>
          <a:p>
            <a:r>
              <a:rPr lang="en-US" dirty="0">
                <a:latin typeface="+mn-lt"/>
              </a:rPr>
              <a:t>MWIR </a:t>
            </a:r>
            <a:r>
              <a:rPr lang="en-US" dirty="0" err="1">
                <a:latin typeface="+mn-lt"/>
              </a:rPr>
              <a:t>InSb</a:t>
            </a:r>
            <a:r>
              <a:rPr lang="en-US" dirty="0">
                <a:latin typeface="+mn-lt"/>
              </a:rPr>
              <a:t> Detector, 1-5 </a:t>
            </a:r>
            <a:r>
              <a:rPr lang="el-GR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μ</a:t>
            </a:r>
            <a:r>
              <a:rPr lang="en-US" dirty="0">
                <a:latin typeface="+mn-lt"/>
              </a:rPr>
              <a:t>m</a:t>
            </a:r>
          </a:p>
          <a:p>
            <a:r>
              <a:rPr lang="en-US" dirty="0">
                <a:latin typeface="+mn-lt"/>
              </a:rPr>
              <a:t>Blackbody calibrated</a:t>
            </a:r>
          </a:p>
          <a:p>
            <a:r>
              <a:rPr lang="en-US" dirty="0">
                <a:latin typeface="+mn-lt"/>
              </a:rPr>
              <a:t>~1500 Hz</a:t>
            </a:r>
          </a:p>
          <a:p>
            <a:pPr marL="0" indent="0">
              <a:buNone/>
            </a:pPr>
            <a:r>
              <a:rPr lang="en-US" b="1" dirty="0">
                <a:latin typeface="+mn-lt"/>
              </a:rPr>
              <a:t>Gas Analyzer: </a:t>
            </a:r>
            <a:r>
              <a:rPr lang="en-US" b="1" dirty="0" smtClean="0">
                <a:latin typeface="+mn-lt"/>
              </a:rPr>
              <a:t>IRGASON</a:t>
            </a:r>
            <a:endParaRPr lang="en-US" b="1" dirty="0">
              <a:latin typeface="+mn-lt"/>
            </a:endParaRPr>
          </a:p>
          <a:p>
            <a:r>
              <a:rPr lang="en-US" dirty="0">
                <a:latin typeface="+mn-lt"/>
              </a:rPr>
              <a:t>H2O and CO2 concentrations</a:t>
            </a:r>
          </a:p>
          <a:p>
            <a:r>
              <a:rPr lang="en-US" dirty="0">
                <a:latin typeface="+mn-lt"/>
              </a:rPr>
              <a:t>Ambient Temperature and Pressure</a:t>
            </a:r>
          </a:p>
          <a:p>
            <a:pPr marL="0" indent="0">
              <a:buNone/>
            </a:pPr>
            <a:endParaRPr lang="en-US" b="1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14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5976" y="1159181"/>
            <a:ext cx="2759992" cy="224249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234005" y="3332847"/>
            <a:ext cx="1871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FLIR SC6700 IR Camera [7]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570" y="2442595"/>
            <a:ext cx="2160105" cy="261514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655967" y="5017008"/>
            <a:ext cx="33099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Campbell Scientific IRGASON gas analyzer [8]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2077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Experimental Setup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15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 bwMode="auto">
          <a:xfrm>
            <a:off x="684273" y="1474141"/>
            <a:ext cx="6614186" cy="44925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ea typeface="ＭＳ Ｐゴシック" pitchFamily="80" charset="-128"/>
              </a:rPr>
              <a:t>Photo of chamber with igniter inside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  <p:pic>
        <p:nvPicPr>
          <p:cNvPr id="12" name="Content Placeholder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77" t="12671" r="41176" b="28297"/>
          <a:stretch/>
        </p:blipFill>
        <p:spPr>
          <a:xfrm>
            <a:off x="8405091" y="1647080"/>
            <a:ext cx="2495550" cy="471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538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Deconvolution Technique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16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BE518C-F12B-45BF-867B-C9A452A3B5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47"/>
          <a:stretch/>
        </p:blipFill>
        <p:spPr>
          <a:xfrm>
            <a:off x="1433511" y="2073069"/>
            <a:ext cx="9586898" cy="12960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CAEB5B-2503-4C9D-88EA-622F97A09123}"/>
              </a:ext>
            </a:extLst>
          </p:cNvPr>
          <p:cNvSpPr txBox="1"/>
          <p:nvPr/>
        </p:nvSpPr>
        <p:spPr>
          <a:xfrm>
            <a:off x="684273" y="1603928"/>
            <a:ext cx="9410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Radiation transfer equation for a participating medium: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8A75FB4-AE8C-407A-B047-08DE78BBC534}"/>
              </a:ext>
            </a:extLst>
          </p:cNvPr>
          <p:cNvGrpSpPr/>
          <p:nvPr/>
        </p:nvGrpSpPr>
        <p:grpSpPr>
          <a:xfrm>
            <a:off x="256455" y="3681137"/>
            <a:ext cx="7243689" cy="2862322"/>
            <a:chOff x="1903545" y="3602607"/>
            <a:chExt cx="7243689" cy="286232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8F89E59-EC5D-4E0E-B266-E46F91915F42}"/>
                </a:ext>
              </a:extLst>
            </p:cNvPr>
            <p:cNvSpPr txBox="1"/>
            <p:nvPr/>
          </p:nvSpPr>
          <p:spPr>
            <a:xfrm>
              <a:off x="5573820" y="3602607"/>
              <a:ext cx="3573414" cy="2862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(</a:t>
              </a:r>
              <a:r>
                <a:rPr lang="en-US" dirty="0"/>
                <a:t>                                      </a:t>
              </a:r>
              <a:r>
                <a:rPr lang="en-US" sz="180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91ED38D-B0E2-480C-88A9-C3F8B2555530}"/>
                </a:ext>
              </a:extLst>
            </p:cNvPr>
            <p:cNvSpPr txBox="1"/>
            <p:nvPr/>
          </p:nvSpPr>
          <p:spPr>
            <a:xfrm>
              <a:off x="6198767" y="4106555"/>
              <a:ext cx="2323521" cy="206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/>
                <a:t>Composition</a:t>
              </a:r>
            </a:p>
            <a:p>
              <a:pPr algn="ctr"/>
              <a:r>
                <a:rPr lang="en-US" sz="3200" dirty="0"/>
                <a:t>Path Length</a:t>
              </a:r>
            </a:p>
            <a:p>
              <a:pPr algn="ctr"/>
              <a:r>
                <a:rPr lang="en-US" sz="3200" dirty="0">
                  <a:solidFill>
                    <a:srgbClr val="1E7EC2"/>
                  </a:solidFill>
                </a:rPr>
                <a:t>Temperature</a:t>
              </a:r>
            </a:p>
            <a:p>
              <a:pPr algn="ctr"/>
              <a:r>
                <a:rPr lang="en-US" sz="3200" dirty="0"/>
                <a:t>Pressure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D3A38F5-3F2A-4E5F-8EC9-D566551399CA}"/>
                </a:ext>
              </a:extLst>
            </p:cNvPr>
            <p:cNvSpPr txBox="1"/>
            <p:nvPr/>
          </p:nvSpPr>
          <p:spPr>
            <a:xfrm>
              <a:off x="1903545" y="4743039"/>
              <a:ext cx="387798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Intensity = function of	</a:t>
              </a:r>
            </a:p>
          </p:txBody>
        </p:sp>
      </p:grpSp>
      <p:sp>
        <p:nvSpPr>
          <p:cNvPr id="22" name="Line Callout 1 (No Border) 47">
            <a:extLst>
              <a:ext uri="{FF2B5EF4-FFF2-40B4-BE49-F238E27FC236}">
                <a16:creationId xmlns:a16="http://schemas.microsoft.com/office/drawing/2014/main" id="{10D7EE25-7CDF-4CA1-BBD7-DA711696101E}"/>
              </a:ext>
            </a:extLst>
          </p:cNvPr>
          <p:cNvSpPr/>
          <p:nvPr/>
        </p:nvSpPr>
        <p:spPr>
          <a:xfrm>
            <a:off x="7440866" y="4565968"/>
            <a:ext cx="4688610" cy="1162664"/>
          </a:xfrm>
          <a:prstGeom prst="callout1">
            <a:avLst>
              <a:gd name="adj1" fmla="val 45890"/>
              <a:gd name="adj2" fmla="val 4328"/>
              <a:gd name="adj3" fmla="val 77233"/>
              <a:gd name="adj4" fmla="val -12718"/>
            </a:avLst>
          </a:prstGeom>
          <a:noFill/>
          <a:ln w="44450">
            <a:solidFill>
              <a:srgbClr val="0A75C1"/>
            </a:solidFill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Solve for temperature, measuring everything else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94D449C-AAF3-41CB-8971-12F6096E41E7}"/>
              </a:ext>
            </a:extLst>
          </p:cNvPr>
          <p:cNvGrpSpPr/>
          <p:nvPr/>
        </p:nvGrpSpPr>
        <p:grpSpPr>
          <a:xfrm>
            <a:off x="68384" y="3178275"/>
            <a:ext cx="10964705" cy="919930"/>
            <a:chOff x="68384" y="3178275"/>
            <a:chExt cx="10964705" cy="919930"/>
          </a:xfrm>
        </p:grpSpPr>
        <p:sp>
          <p:nvSpPr>
            <p:cNvPr id="9" name="Line Callout 1 (No Border) 47">
              <a:extLst>
                <a:ext uri="{FF2B5EF4-FFF2-40B4-BE49-F238E27FC236}">
                  <a16:creationId xmlns:a16="http://schemas.microsoft.com/office/drawing/2014/main" id="{EC533772-49C3-4306-9A87-4973BD2B1D43}"/>
                </a:ext>
              </a:extLst>
            </p:cNvPr>
            <p:cNvSpPr/>
            <p:nvPr/>
          </p:nvSpPr>
          <p:spPr>
            <a:xfrm>
              <a:off x="68384" y="3369157"/>
              <a:ext cx="1823915" cy="729048"/>
            </a:xfrm>
            <a:prstGeom prst="callout1">
              <a:avLst>
                <a:gd name="adj1" fmla="val 2072"/>
                <a:gd name="adj2" fmla="val 88882"/>
                <a:gd name="adj3" fmla="val -44521"/>
                <a:gd name="adj4" fmla="val 96238"/>
              </a:avLst>
            </a:prstGeom>
            <a:noFill/>
            <a:ln w="444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FF0000"/>
                  </a:solidFill>
                </a:rPr>
                <a:t>Spectral Intensity</a:t>
              </a:r>
            </a:p>
          </p:txBody>
        </p:sp>
        <p:sp>
          <p:nvSpPr>
            <p:cNvPr id="14" name="Line Callout 1 (No Border) 47">
              <a:extLst>
                <a:ext uri="{FF2B5EF4-FFF2-40B4-BE49-F238E27FC236}">
                  <a16:creationId xmlns:a16="http://schemas.microsoft.com/office/drawing/2014/main" id="{C3D97953-9D1E-49EC-9D3B-397783D2D531}"/>
                </a:ext>
              </a:extLst>
            </p:cNvPr>
            <p:cNvSpPr/>
            <p:nvPr/>
          </p:nvSpPr>
          <p:spPr>
            <a:xfrm>
              <a:off x="6623948" y="3369157"/>
              <a:ext cx="3876932" cy="729048"/>
            </a:xfrm>
            <a:prstGeom prst="callout1">
              <a:avLst>
                <a:gd name="adj1" fmla="val 45890"/>
                <a:gd name="adj2" fmla="val 4328"/>
                <a:gd name="adj3" fmla="val -37222"/>
                <a:gd name="adj4" fmla="val -105999"/>
              </a:avLst>
            </a:prstGeom>
            <a:noFill/>
            <a:ln w="2540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FF0000"/>
                  </a:solidFill>
                </a:rPr>
                <a:t>Emitted Radiation</a:t>
              </a:r>
            </a:p>
          </p:txBody>
        </p:sp>
        <p:sp>
          <p:nvSpPr>
            <p:cNvPr id="15" name="Line Callout 1 (No Border) 47">
              <a:extLst>
                <a:ext uri="{FF2B5EF4-FFF2-40B4-BE49-F238E27FC236}">
                  <a16:creationId xmlns:a16="http://schemas.microsoft.com/office/drawing/2014/main" id="{26C09C08-BB36-4741-93F4-C7DBAEB3EDA9}"/>
                </a:ext>
              </a:extLst>
            </p:cNvPr>
            <p:cNvSpPr/>
            <p:nvPr/>
          </p:nvSpPr>
          <p:spPr>
            <a:xfrm>
              <a:off x="2111159" y="3366315"/>
              <a:ext cx="3631141" cy="729048"/>
            </a:xfrm>
            <a:prstGeom prst="callout1">
              <a:avLst>
                <a:gd name="adj1" fmla="val 45890"/>
                <a:gd name="adj2" fmla="val 6018"/>
                <a:gd name="adj3" fmla="val -40438"/>
                <a:gd name="adj4" fmla="val -13042"/>
              </a:avLst>
            </a:prstGeom>
            <a:noFill/>
            <a:ln w="2540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FF0000"/>
                  </a:solidFill>
                </a:rPr>
                <a:t>Incident Radiation</a:t>
              </a:r>
            </a:p>
          </p:txBody>
        </p:sp>
        <p:sp>
          <p:nvSpPr>
            <p:cNvPr id="3" name="Right Brace 2">
              <a:extLst>
                <a:ext uri="{FF2B5EF4-FFF2-40B4-BE49-F238E27FC236}">
                  <a16:creationId xmlns:a16="http://schemas.microsoft.com/office/drawing/2014/main" id="{A39C65BC-018F-4E93-B750-B55C751CC72D}"/>
                </a:ext>
              </a:extLst>
            </p:cNvPr>
            <p:cNvSpPr/>
            <p:nvPr/>
          </p:nvSpPr>
          <p:spPr>
            <a:xfrm rot="5400000">
              <a:off x="8177580" y="595036"/>
              <a:ext cx="272270" cy="5438748"/>
            </a:xfrm>
            <a:prstGeom prst="rightBrace">
              <a:avLst/>
            </a:prstGeom>
            <a:ln w="444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C6280BDE-2996-4EC2-AAF3-EFCA86BD4353}"/>
                </a:ext>
              </a:extLst>
            </p:cNvPr>
            <p:cNvSpPr/>
            <p:nvPr/>
          </p:nvSpPr>
          <p:spPr>
            <a:xfrm rot="5400000">
              <a:off x="3668459" y="1992154"/>
              <a:ext cx="272270" cy="2651760"/>
            </a:xfrm>
            <a:prstGeom prst="rightBrace">
              <a:avLst/>
            </a:prstGeom>
            <a:ln w="444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6064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Determining Path Length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17</a:t>
            </a:fld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0005557" y="2911999"/>
            <a:ext cx="1916538" cy="1061543"/>
            <a:chOff x="6742070" y="2897251"/>
            <a:chExt cx="2054798" cy="853481"/>
          </a:xfrm>
        </p:grpSpPr>
        <p:sp>
          <p:nvSpPr>
            <p:cNvPr id="14" name="Can 13"/>
            <p:cNvSpPr/>
            <p:nvPr/>
          </p:nvSpPr>
          <p:spPr>
            <a:xfrm rot="16200000">
              <a:off x="6772547" y="3036886"/>
              <a:ext cx="513256" cy="574209"/>
            </a:xfrm>
            <a:prstGeom prst="can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211510" y="2897251"/>
              <a:ext cx="1585358" cy="8534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Camera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120592" y="2004229"/>
            <a:ext cx="5629460" cy="2832399"/>
            <a:chOff x="957431" y="1915267"/>
            <a:chExt cx="5629460" cy="2832399"/>
          </a:xfrm>
        </p:grpSpPr>
        <p:sp>
          <p:nvSpPr>
            <p:cNvPr id="12" name="Oval 11"/>
            <p:cNvSpPr/>
            <p:nvPr/>
          </p:nvSpPr>
          <p:spPr>
            <a:xfrm>
              <a:off x="3647505" y="1915267"/>
              <a:ext cx="1160585" cy="66821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 rot="5400000">
              <a:off x="2274622" y="3825137"/>
              <a:ext cx="1160585" cy="668216"/>
            </a:xfrm>
            <a:prstGeom prst="ellipse">
              <a:avLst/>
            </a:prstGeom>
            <a:solidFill>
              <a:srgbClr val="EB9E08"/>
            </a:solidFill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>
              <a:stCxn id="13" idx="4"/>
            </p:cNvCxnSpPr>
            <p:nvPr/>
          </p:nvCxnSpPr>
          <p:spPr>
            <a:xfrm flipH="1" flipV="1">
              <a:off x="2520805" y="2591611"/>
              <a:ext cx="2" cy="1567635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endCxn id="12" idx="4"/>
            </p:cNvCxnSpPr>
            <p:nvPr/>
          </p:nvCxnSpPr>
          <p:spPr>
            <a:xfrm>
              <a:off x="2520807" y="2577999"/>
              <a:ext cx="1706991" cy="5484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3" idx="0"/>
            </p:cNvCxnSpPr>
            <p:nvPr/>
          </p:nvCxnSpPr>
          <p:spPr>
            <a:xfrm flipV="1">
              <a:off x="3189023" y="1915269"/>
              <a:ext cx="1" cy="2243977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endCxn id="12" idx="0"/>
            </p:cNvCxnSpPr>
            <p:nvPr/>
          </p:nvCxnSpPr>
          <p:spPr>
            <a:xfrm flipV="1">
              <a:off x="3189023" y="1915267"/>
              <a:ext cx="1038775" cy="9766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2700000">
              <a:off x="2799764" y="1341500"/>
              <a:ext cx="19945" cy="1828800"/>
            </a:xfrm>
            <a:prstGeom prst="line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2933297" y="3743747"/>
              <a:ext cx="155022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Line of Sight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260829" y="2564550"/>
              <a:ext cx="19421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Reflected</a:t>
              </a:r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1034322" y="4747666"/>
              <a:ext cx="1659834" cy="0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957431" y="3745403"/>
              <a:ext cx="9557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4F81BD"/>
                  </a:solidFill>
                </a:rPr>
                <a:t>Width</a:t>
              </a:r>
            </a:p>
            <a:p>
              <a:pPr algn="ctr"/>
              <a:r>
                <a:rPr lang="en-US" sz="2400" dirty="0">
                  <a:solidFill>
                    <a:srgbClr val="4F81BD"/>
                  </a:solidFill>
                </a:rPr>
                <a:t>Axis</a:t>
              </a:r>
              <a:endParaRPr lang="en-US" dirty="0">
                <a:solidFill>
                  <a:srgbClr val="4F81BD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682827" y="2029696"/>
              <a:ext cx="1904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4F81BD"/>
                  </a:solidFill>
                </a:rPr>
                <a:t>Depth Axis</a:t>
              </a:r>
              <a:endParaRPr lang="en-US" dirty="0">
                <a:solidFill>
                  <a:srgbClr val="4F81BD"/>
                </a:solidFill>
              </a:endParaRPr>
            </a:p>
          </p:txBody>
        </p:sp>
        <p:cxnSp>
          <p:nvCxnSpPr>
            <p:cNvPr id="68" name="Straight Connector 67"/>
            <p:cNvCxnSpPr/>
            <p:nvPr/>
          </p:nvCxnSpPr>
          <p:spPr>
            <a:xfrm>
              <a:off x="4528475" y="2593653"/>
              <a:ext cx="1659834" cy="0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4528475" y="1915267"/>
              <a:ext cx="1659834" cy="0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5627501" y="2445544"/>
              <a:ext cx="0" cy="148109"/>
            </a:xfrm>
            <a:prstGeom prst="line">
              <a:avLst/>
            </a:prstGeom>
            <a:ln w="190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10800000">
              <a:off x="5627501" y="1925033"/>
              <a:ext cx="0" cy="148109"/>
            </a:xfrm>
            <a:prstGeom prst="line">
              <a:avLst/>
            </a:prstGeom>
            <a:ln w="190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55" idx="2"/>
            </p:cNvCxnSpPr>
            <p:nvPr/>
          </p:nvCxnSpPr>
          <p:spPr>
            <a:xfrm flipH="1">
              <a:off x="1435286" y="4576400"/>
              <a:ext cx="1" cy="163138"/>
            </a:xfrm>
            <a:prstGeom prst="line">
              <a:avLst/>
            </a:prstGeom>
            <a:ln w="190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55" idx="0"/>
            </p:cNvCxnSpPr>
            <p:nvPr/>
          </p:nvCxnSpPr>
          <p:spPr>
            <a:xfrm flipV="1">
              <a:off x="1435287" y="3586941"/>
              <a:ext cx="1410" cy="158462"/>
            </a:xfrm>
            <a:prstGeom prst="line">
              <a:avLst/>
            </a:prstGeom>
            <a:ln w="190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034322" y="3582264"/>
              <a:ext cx="1659834" cy="0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6" name="Picture 85"/>
          <p:cNvPicPr>
            <a:picLocks noChangeAspect="1"/>
          </p:cNvPicPr>
          <p:nvPr/>
        </p:nvPicPr>
        <p:blipFill rotWithShape="1">
          <a:blip r:embed="rId4"/>
          <a:srcRect l="5411" t="7161" r="3752" b="6393"/>
          <a:stretch/>
        </p:blipFill>
        <p:spPr>
          <a:xfrm>
            <a:off x="132866" y="1922585"/>
            <a:ext cx="3071446" cy="2391507"/>
          </a:xfrm>
          <a:prstGeom prst="rect">
            <a:avLst/>
          </a:prstGeom>
        </p:spPr>
      </p:pic>
      <p:cxnSp>
        <p:nvCxnSpPr>
          <p:cNvPr id="88" name="Straight Arrow Connector 87"/>
          <p:cNvCxnSpPr>
            <a:cxnSpLocks/>
          </p:cNvCxnSpPr>
          <p:nvPr/>
        </p:nvCxnSpPr>
        <p:spPr>
          <a:xfrm>
            <a:off x="2579724" y="2626009"/>
            <a:ext cx="3419781" cy="140594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222468" y="4273430"/>
            <a:ext cx="3158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Kernel approximated as stack of ellipsoid slices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099197" y="1870419"/>
            <a:ext cx="997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4F81BD"/>
                </a:solidFill>
              </a:rPr>
              <a:t>Mirror</a:t>
            </a:r>
          </a:p>
        </p:txBody>
      </p:sp>
    </p:spTree>
    <p:extLst>
      <p:ext uri="{BB962C8B-B14F-4D97-AF65-F5344CB8AC3E}">
        <p14:creationId xmlns:p14="http://schemas.microsoft.com/office/powerpoint/2010/main" val="1537098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7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7" t="59855" r="8830" b="14999"/>
          <a:stretch/>
        </p:blipFill>
        <p:spPr>
          <a:xfrm>
            <a:off x="1921427" y="3269443"/>
            <a:ext cx="9278606" cy="167331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Determining Ellipse Axes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18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518084" y="2464001"/>
            <a:ext cx="1361078" cy="2057595"/>
            <a:chOff x="299009" y="2502101"/>
            <a:chExt cx="1361078" cy="2057595"/>
          </a:xfrm>
        </p:grpSpPr>
        <p:sp>
          <p:nvSpPr>
            <p:cNvPr id="12" name="TextBox 11"/>
            <p:cNvSpPr txBox="1"/>
            <p:nvPr/>
          </p:nvSpPr>
          <p:spPr>
            <a:xfrm>
              <a:off x="299009" y="2502101"/>
              <a:ext cx="13610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Reflected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2404" y="3728699"/>
              <a:ext cx="10542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Line of Sight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847914" y="4808635"/>
            <a:ext cx="9167256" cy="471894"/>
            <a:chOff x="1175469" y="4164250"/>
            <a:chExt cx="9167256" cy="471894"/>
          </a:xfrm>
        </p:grpSpPr>
        <p:sp>
          <p:nvSpPr>
            <p:cNvPr id="14" name="TextBox 13"/>
            <p:cNvSpPr txBox="1"/>
            <p:nvPr/>
          </p:nvSpPr>
          <p:spPr>
            <a:xfrm>
              <a:off x="1175469" y="4169520"/>
              <a:ext cx="21397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Kernel Intensity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620251" y="4174479"/>
              <a:ext cx="20785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Edge Detection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715356" y="4164250"/>
              <a:ext cx="16273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Ellipse Axes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470457" y="4169520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Align Tip</a:t>
              </a:r>
            </a:p>
          </p:txBody>
        </p:sp>
      </p:grpSp>
      <p:pic>
        <p:nvPicPr>
          <p:cNvPr id="20" name="Content Placeholder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7" t="12287" r="8830" b="63907"/>
          <a:stretch/>
        </p:blipFill>
        <p:spPr>
          <a:xfrm>
            <a:off x="1921427" y="1856595"/>
            <a:ext cx="9278606" cy="1584144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1930952" y="2790825"/>
            <a:ext cx="1727446" cy="1476375"/>
            <a:chOff x="1597577" y="2828925"/>
            <a:chExt cx="1727446" cy="1476375"/>
          </a:xfrm>
        </p:grpSpPr>
        <p:sp>
          <p:nvSpPr>
            <p:cNvPr id="25" name="TextBox 24"/>
            <p:cNvSpPr txBox="1"/>
            <p:nvPr/>
          </p:nvSpPr>
          <p:spPr>
            <a:xfrm>
              <a:off x="1597577" y="3397215"/>
              <a:ext cx="14504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Igniter Tip</a:t>
              </a:r>
            </a:p>
          </p:txBody>
        </p:sp>
        <p:cxnSp>
          <p:nvCxnSpPr>
            <p:cNvPr id="27" name="Straight Connector 26"/>
            <p:cNvCxnSpPr>
              <a:stCxn id="25" idx="3"/>
            </p:cNvCxnSpPr>
            <p:nvPr/>
          </p:nvCxnSpPr>
          <p:spPr>
            <a:xfrm flipV="1">
              <a:off x="3048000" y="2828925"/>
              <a:ext cx="234950" cy="799123"/>
            </a:xfrm>
            <a:prstGeom prst="line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038475" y="3628048"/>
              <a:ext cx="286548" cy="677252"/>
            </a:xfrm>
            <a:prstGeom prst="line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0666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Temperature Interpolation Surface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19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1B3F75-3E1E-4B8B-B000-1687102985B1}"/>
              </a:ext>
            </a:extLst>
          </p:cNvPr>
          <p:cNvSpPr txBox="1"/>
          <p:nvPr/>
        </p:nvSpPr>
        <p:spPr>
          <a:xfrm>
            <a:off x="564165" y="2453228"/>
            <a:ext cx="400495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Built using </a:t>
            </a:r>
            <a:r>
              <a:rPr lang="en-US" sz="3200" dirty="0" err="1"/>
              <a:t>Radcal</a:t>
            </a:r>
            <a:r>
              <a:rPr lang="en-US" sz="3200" dirty="0"/>
              <a:t> [7]</a:t>
            </a:r>
          </a:p>
          <a:p>
            <a:endParaRPr lang="en-US" sz="3200" dirty="0"/>
          </a:p>
          <a:p>
            <a:r>
              <a:rPr lang="en-US" sz="3200" dirty="0"/>
              <a:t>For each combination: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Composition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Pressure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678" y="1109148"/>
            <a:ext cx="6846825" cy="513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14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605790" cy="1193114"/>
          </a:xfrm>
        </p:spPr>
        <p:txBody>
          <a:bodyPr/>
          <a:lstStyle/>
          <a:p>
            <a:r>
              <a:rPr lang="en-US" b="1" dirty="0" smtClean="0">
                <a:latin typeface="Century Gothic" panose="020B0502020202020204" pitchFamily="34" charset="0"/>
                <a:cs typeface="Aharoni" panose="02010803020104030203" pitchFamily="2" charset="-79"/>
              </a:rPr>
              <a:t>What is a Spark Kernel?</a:t>
            </a:r>
            <a:endParaRPr lang="en-US" b="1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2</a:t>
            </a:fld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481" y="1784655"/>
            <a:ext cx="6044588" cy="3944153"/>
          </a:xfrm>
        </p:spPr>
      </p:pic>
      <p:sp>
        <p:nvSpPr>
          <p:cNvPr id="12" name="Line Callout 1 (No Border) 11"/>
          <p:cNvSpPr/>
          <p:nvPr/>
        </p:nvSpPr>
        <p:spPr>
          <a:xfrm>
            <a:off x="2514608" y="1818721"/>
            <a:ext cx="1674211" cy="368300"/>
          </a:xfrm>
          <a:prstGeom prst="callout1">
            <a:avLst>
              <a:gd name="adj1" fmla="val 48724"/>
              <a:gd name="adj2" fmla="val 100086"/>
              <a:gd name="adj3" fmla="val 150431"/>
              <a:gd name="adj4" fmla="val 149568"/>
            </a:avLst>
          </a:prstGeom>
          <a:noFill/>
          <a:ln w="4127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Electrodes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stCxn id="12" idx="0"/>
          </p:cNvCxnSpPr>
          <p:nvPr/>
        </p:nvCxnSpPr>
        <p:spPr>
          <a:xfrm>
            <a:off x="4188819" y="2002871"/>
            <a:ext cx="1092792" cy="1373375"/>
          </a:xfrm>
          <a:prstGeom prst="line">
            <a:avLst/>
          </a:prstGeom>
          <a:ln w="44450">
            <a:solidFill>
              <a:schemeClr val="bg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20655246">
            <a:off x="4878146" y="2325239"/>
            <a:ext cx="2340830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Spark Kernel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404697" y="5767987"/>
            <a:ext cx="5402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Illustration of a spark plug generating a spark kernel. [1]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876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Intensity to Temperature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20</a:t>
            </a:fld>
            <a:endParaRPr lang="en-US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 bwMode="auto">
          <a:xfrm>
            <a:off x="2295939" y="1630365"/>
            <a:ext cx="3200400" cy="449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>
                <a:ea typeface="ＭＳ Ｐゴシック" pitchFamily="80" charset="-128"/>
              </a:rPr>
              <a:t>Intensity image…</a:t>
            </a:r>
            <a:endParaRPr lang="en-US" sz="2400" dirty="0">
              <a:latin typeface="Arial" charset="0"/>
              <a:ea typeface="ＭＳ Ｐゴシック" pitchFamily="80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105939" y="1630365"/>
            <a:ext cx="3962400" cy="449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ea typeface="ＭＳ Ｐゴシック" pitchFamily="80" charset="-128"/>
              </a:rPr>
              <a:t>Temperature </a:t>
            </a:r>
            <a:r>
              <a:rPr lang="en-US" dirty="0" err="1">
                <a:ea typeface="ＭＳ Ｐゴシック" pitchFamily="80" charset="-128"/>
              </a:rPr>
              <a:t>imge</a:t>
            </a:r>
            <a:r>
              <a:rPr lang="en-US" dirty="0">
                <a:ea typeface="ＭＳ Ｐゴシック" pitchFamily="80" charset="-128"/>
              </a:rPr>
              <a:t>…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r="2513"/>
          <a:stretch/>
        </p:blipFill>
        <p:spPr>
          <a:xfrm>
            <a:off x="2676939" y="3001965"/>
            <a:ext cx="2514600" cy="231071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3620" y="3001965"/>
            <a:ext cx="2699437" cy="231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242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Technique Evaluation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21</a:t>
            </a:fld>
            <a:endParaRPr lang="en-US" dirty="0"/>
          </a:p>
        </p:txBody>
      </p:sp>
      <p:pic>
        <p:nvPicPr>
          <p:cNvPr id="9" name="Content Placeholder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1" y="1560820"/>
            <a:ext cx="5987307" cy="449048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091" y="1560819"/>
            <a:ext cx="5987308" cy="449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7805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>
                <a:latin typeface="Century Gothic" panose="020B0502020202020204" pitchFamily="34" charset="0"/>
                <a:cs typeface="Aharoni" panose="02010803020104030203" pitchFamily="2" charset="-79"/>
              </a:rPr>
              <a:t>Results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7" name="Footer Placeholder 5"/>
          <p:cNvSpPr txBox="1">
            <a:spLocks/>
          </p:cNvSpPr>
          <p:nvPr/>
        </p:nvSpPr>
        <p:spPr>
          <a:xfrm>
            <a:off x="3351714" y="6360897"/>
            <a:ext cx="385979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94DB0ED-754E-40D8-981C-E031DE5976A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4560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Kernel Intensities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23</a:t>
            </a:fld>
            <a:endParaRPr lang="en-US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 bwMode="auto">
          <a:xfrm>
            <a:off x="685800" y="1600200"/>
            <a:ext cx="2590800" cy="2286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>
                <a:ea typeface="ＭＳ Ｐゴシック" pitchFamily="80" charset="-128"/>
              </a:rPr>
              <a:t>1.0 atm video</a:t>
            </a:r>
            <a:endParaRPr lang="en-US" dirty="0">
              <a:ea typeface="ＭＳ Ｐゴシック" pitchFamily="80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429000" y="1600200"/>
            <a:ext cx="2895600" cy="2286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0.6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atm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 video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501538" y="1600200"/>
            <a:ext cx="2337661" cy="2286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ea typeface="ＭＳ Ｐゴシック" pitchFamily="80" charset="-128"/>
              </a:rPr>
              <a:t>0.3 </a:t>
            </a:r>
            <a:r>
              <a:rPr lang="en-US" dirty="0" err="1">
                <a:ea typeface="ＭＳ Ｐゴシック" pitchFamily="80" charset="-128"/>
              </a:rPr>
              <a:t>atm</a:t>
            </a:r>
            <a:r>
              <a:rPr lang="en-US" dirty="0">
                <a:ea typeface="ＭＳ Ｐゴシック" pitchFamily="80" charset="-128"/>
              </a:rPr>
              <a:t> video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481630" y="4034815"/>
            <a:ext cx="10362867" cy="368220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n-lt"/>
              </a:rPr>
              <a:t>decreased radiation emissions</a:t>
            </a:r>
          </a:p>
          <a:p>
            <a:r>
              <a:rPr lang="en-US" dirty="0">
                <a:latin typeface="+mn-lt"/>
              </a:rPr>
              <a:t>shorter detectable duration</a:t>
            </a:r>
          </a:p>
          <a:p>
            <a:r>
              <a:rPr lang="en-US" dirty="0">
                <a:latin typeface="+mn-lt"/>
              </a:rPr>
              <a:t>Increased </a:t>
            </a:r>
            <a:r>
              <a:rPr lang="en-US" dirty="0" smtClean="0">
                <a:latin typeface="+mn-lt"/>
              </a:rPr>
              <a:t>rate of bifurcation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more material ablation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4057" y="3990365"/>
            <a:ext cx="3687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At Lower Pressure:</a:t>
            </a:r>
          </a:p>
        </p:txBody>
      </p:sp>
    </p:spTree>
    <p:extLst>
      <p:ext uri="{BB962C8B-B14F-4D97-AF65-F5344CB8AC3E}">
        <p14:creationId xmlns:p14="http://schemas.microsoft.com/office/powerpoint/2010/main" val="11285427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Kernel Temperatures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24</a:t>
            </a:fld>
            <a:endParaRPr lang="en-US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 bwMode="auto">
          <a:xfrm>
            <a:off x="1854630" y="1600200"/>
            <a:ext cx="2590800" cy="2286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>
                <a:ea typeface="ＭＳ Ｐゴシック" pitchFamily="80" charset="-128"/>
              </a:rPr>
              <a:t>1.0 atm video</a:t>
            </a:r>
            <a:endParaRPr lang="en-US" dirty="0">
              <a:ea typeface="ＭＳ Ｐゴシック" pitchFamily="80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597830" y="1600200"/>
            <a:ext cx="2895600" cy="2286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0.6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atm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 video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7670368" y="1600200"/>
            <a:ext cx="2337661" cy="2286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ea typeface="ＭＳ Ｐゴシック" pitchFamily="80" charset="-128"/>
              </a:rPr>
              <a:t>0.3 </a:t>
            </a:r>
            <a:r>
              <a:rPr lang="en-US" dirty="0" err="1">
                <a:ea typeface="ＭＳ Ｐゴシック" pitchFamily="80" charset="-128"/>
              </a:rPr>
              <a:t>atm</a:t>
            </a:r>
            <a:r>
              <a:rPr lang="en-US" dirty="0">
                <a:ea typeface="ＭＳ Ｐゴシック" pitchFamily="80" charset="-128"/>
              </a:rPr>
              <a:t> video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68454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Phase Average Temperature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25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39" t="34644" r="39542" b="39373"/>
          <a:stretch/>
        </p:blipFill>
        <p:spPr>
          <a:xfrm>
            <a:off x="1531786" y="1117601"/>
            <a:ext cx="5493086" cy="16781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74" t="34188" r="7651" b="38803"/>
          <a:stretch/>
        </p:blipFill>
        <p:spPr>
          <a:xfrm>
            <a:off x="1531786" y="2795714"/>
            <a:ext cx="9151841" cy="17449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75" t="19127" r="40305" b="27552"/>
          <a:stretch/>
        </p:blipFill>
        <p:spPr>
          <a:xfrm>
            <a:off x="1531786" y="4452412"/>
            <a:ext cx="5416087" cy="169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9830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Average Temperature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26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27" r="16120" b="8529"/>
          <a:stretch/>
        </p:blipFill>
        <p:spPr>
          <a:xfrm>
            <a:off x="531445" y="1154418"/>
            <a:ext cx="3266832" cy="36588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20" r="15973" b="9116"/>
          <a:stretch/>
        </p:blipFill>
        <p:spPr>
          <a:xfrm>
            <a:off x="4134338" y="1154418"/>
            <a:ext cx="3259015" cy="36353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20" r="15827" b="8529"/>
          <a:stretch/>
        </p:blipFill>
        <p:spPr>
          <a:xfrm>
            <a:off x="7729415" y="1130972"/>
            <a:ext cx="3266831" cy="3658815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449103" y="4813234"/>
            <a:ext cx="9450272" cy="1431033"/>
            <a:chOff x="449103" y="4813234"/>
            <a:chExt cx="9450272" cy="1431033"/>
          </a:xfrm>
        </p:grpSpPr>
        <p:sp>
          <p:nvSpPr>
            <p:cNvPr id="12" name="Content Placeholder 2"/>
            <p:cNvSpPr txBox="1">
              <a:spLocks/>
            </p:cNvSpPr>
            <p:nvPr/>
          </p:nvSpPr>
          <p:spPr>
            <a:xfrm>
              <a:off x="4486677" y="4837948"/>
              <a:ext cx="5412698" cy="1406319"/>
            </a:xfrm>
            <a:prstGeom prst="rect">
              <a:avLst/>
            </a:prstGeom>
          </p:spPr>
          <p:txBody>
            <a:bodyPr/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Verdana"/>
                  <a:ea typeface="+mn-ea"/>
                  <a:cs typeface="Verdana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Verdana"/>
                  <a:ea typeface="+mn-ea"/>
                  <a:cs typeface="Verdana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Verdana"/>
                  <a:ea typeface="+mn-ea"/>
                  <a:cs typeface="Verdana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Verdana"/>
                  <a:ea typeface="+mn-ea"/>
                  <a:cs typeface="Verdana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Verdana"/>
                  <a:ea typeface="+mn-ea"/>
                  <a:cs typeface="Verdana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+mn-lt"/>
                </a:rPr>
                <a:t>Lower temperatures</a:t>
              </a:r>
            </a:p>
            <a:p>
              <a:r>
                <a:rPr lang="en-US" dirty="0" err="1">
                  <a:latin typeface="+mn-lt"/>
                </a:rPr>
                <a:t>sdsdfa</a:t>
              </a:r>
              <a:endParaRPr lang="en-US" dirty="0">
                <a:latin typeface="+mn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9103" y="4813234"/>
              <a:ext cx="36879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At Lower Pressure: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77215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Summary and Conclusions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0569" y="2069676"/>
            <a:ext cx="10961880" cy="3682206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At lower pressures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577850" indent="-577850">
              <a:buFont typeface="+mj-lt"/>
              <a:buAutoNum type="arabicPeriod"/>
            </a:pPr>
            <a:r>
              <a:rPr lang="en-US" dirty="0"/>
              <a:t>Radiation emissions are lower.</a:t>
            </a:r>
          </a:p>
          <a:p>
            <a:pPr marL="577850" indent="-577850">
              <a:buFont typeface="+mj-lt"/>
              <a:buAutoNum type="arabicPeriod"/>
            </a:pPr>
            <a:r>
              <a:rPr lang="en-US" dirty="0"/>
              <a:t>Temperatures are lower</a:t>
            </a:r>
            <a:r>
              <a:rPr lang="en-US" dirty="0" smtClean="0"/>
              <a:t>.</a:t>
            </a:r>
            <a:endParaRPr lang="en-US" dirty="0"/>
          </a:p>
          <a:p>
            <a:pPr marL="577850" indent="-577850">
              <a:buFont typeface="+mj-lt"/>
              <a:buAutoNum type="arabicPeriod"/>
            </a:pPr>
            <a:r>
              <a:rPr lang="en-US" dirty="0"/>
              <a:t>There is more material ablation.</a:t>
            </a:r>
          </a:p>
        </p:txBody>
      </p:sp>
    </p:spTree>
    <p:extLst>
      <p:ext uri="{BB962C8B-B14F-4D97-AF65-F5344CB8AC3E}">
        <p14:creationId xmlns:p14="http://schemas.microsoft.com/office/powerpoint/2010/main" val="29666804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Acknowledgements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27" y="1187410"/>
            <a:ext cx="11449538" cy="5056857"/>
          </a:xfrm>
        </p:spPr>
        <p:txBody>
          <a:bodyPr/>
          <a:lstStyle/>
          <a:p>
            <a:r>
              <a:rPr lang="en-US" sz="2800" dirty="0"/>
              <a:t>Air Force Research Laboratory (Craig </a:t>
            </a:r>
            <a:r>
              <a:rPr lang="en-US" sz="2800" dirty="0" err="1"/>
              <a:t>Neuroth</a:t>
            </a:r>
            <a:r>
              <a:rPr lang="en-US" sz="2800" dirty="0"/>
              <a:t>) for use of igniter equipment</a:t>
            </a:r>
          </a:p>
          <a:p>
            <a:endParaRPr lang="en-US" sz="1050" dirty="0"/>
          </a:p>
          <a:p>
            <a:r>
              <a:rPr lang="en-US" sz="2800" dirty="0"/>
              <a:t>Oregon State University for funding</a:t>
            </a:r>
          </a:p>
          <a:p>
            <a:endParaRPr lang="en-US" sz="1000" dirty="0"/>
          </a:p>
          <a:p>
            <a:r>
              <a:rPr lang="en-US" sz="2800" dirty="0"/>
              <a:t>OSU Propulsion Laboratory (Jonathan </a:t>
            </a:r>
            <a:r>
              <a:rPr lang="en-US" sz="2800" dirty="0" err="1"/>
              <a:t>Bonebrake</a:t>
            </a:r>
            <a:r>
              <a:rPr lang="en-US" sz="2800" dirty="0"/>
              <a:t> and Nathan </a:t>
            </a:r>
            <a:r>
              <a:rPr lang="en-US" sz="2800" dirty="0" err="1"/>
              <a:t>Schorn</a:t>
            </a:r>
            <a:r>
              <a:rPr lang="en-US" sz="2800" dirty="0"/>
              <a:t>) for use of the vacuum chamber</a:t>
            </a:r>
          </a:p>
          <a:p>
            <a:endParaRPr lang="en-US" sz="1000" dirty="0"/>
          </a:p>
          <a:p>
            <a:r>
              <a:rPr lang="en-US" sz="2800" dirty="0" smtClean="0"/>
              <a:t>OSU Water Resources Engineering (Chad Higgins) </a:t>
            </a:r>
            <a:r>
              <a:rPr lang="en-US" sz="2800" dirty="0"/>
              <a:t>for use of the gas analyzer</a:t>
            </a:r>
          </a:p>
          <a:p>
            <a:pPr marL="0" indent="0">
              <a:buNone/>
            </a:pPr>
            <a:endParaRPr lang="en-US" sz="1000" dirty="0"/>
          </a:p>
          <a:p>
            <a:r>
              <a:rPr lang="en-US" sz="2800" dirty="0"/>
              <a:t>Bryan </a:t>
            </a:r>
            <a:r>
              <a:rPr lang="en-US" sz="2800" dirty="0" err="1"/>
              <a:t>Cmelak</a:t>
            </a:r>
            <a:r>
              <a:rPr lang="en-US" sz="2800" dirty="0"/>
              <a:t> and Tyler Castile for help with manufacturing and data collection</a:t>
            </a:r>
          </a:p>
        </p:txBody>
      </p:sp>
    </p:spTree>
    <p:extLst>
      <p:ext uri="{BB962C8B-B14F-4D97-AF65-F5344CB8AC3E}">
        <p14:creationId xmlns:p14="http://schemas.microsoft.com/office/powerpoint/2010/main" val="15335639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Sources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057" y="1191629"/>
            <a:ext cx="11500995" cy="4781788"/>
          </a:xfrm>
        </p:spPr>
        <p:txBody>
          <a:bodyPr/>
          <a:lstStyle/>
          <a:p>
            <a:pPr marL="746125" lvl="0" indent="-746125">
              <a:buNone/>
            </a:pPr>
            <a:r>
              <a:rPr lang="en-US" sz="1800" dirty="0"/>
              <a:t>[1] http://www.aviation-accidents.net/garuda-indonesia-boeing-b737-300-pk-gwa-flight-ga421/</a:t>
            </a:r>
          </a:p>
          <a:p>
            <a:pPr marL="457200" indent="-457200">
              <a:buNone/>
            </a:pPr>
            <a:r>
              <a:rPr lang="en-US" sz="1800" dirty="0"/>
              <a:t>[2] </a:t>
            </a:r>
            <a:r>
              <a:rPr lang="en-US" sz="1800" dirty="0" err="1"/>
              <a:t>Sforzo</a:t>
            </a:r>
            <a:r>
              <a:rPr lang="en-US" sz="1800" dirty="0"/>
              <a:t>, B., Lambert, A., Kim, J., </a:t>
            </a:r>
            <a:r>
              <a:rPr lang="en-US" sz="1800" dirty="0" err="1"/>
              <a:t>Jagoda</a:t>
            </a:r>
            <a:r>
              <a:rPr lang="en-US" sz="1800" dirty="0"/>
              <a:t>, J., Menon, S., and </a:t>
            </a:r>
            <a:r>
              <a:rPr lang="en-US" sz="1800" dirty="0" err="1"/>
              <a:t>Seitzman</a:t>
            </a:r>
            <a:r>
              <a:rPr lang="en-US" sz="1800" dirty="0"/>
              <a:t>, J., “Post discharge evolution of a spark igniter kernel,” Combustion and Flame, Vol. 162, No. 1, 2015, pp. 181–190.</a:t>
            </a:r>
          </a:p>
          <a:p>
            <a:pPr marL="457200" indent="-457200">
              <a:buNone/>
            </a:pPr>
            <a:r>
              <a:rPr lang="en-US" sz="1800" dirty="0"/>
              <a:t>[3] http://anko-lab.com/en/a/apparatus-for-determination-of-minimum-ignition-energy-of-a-dust-air-mixtures </a:t>
            </a:r>
          </a:p>
          <a:p>
            <a:pPr marL="457200" indent="-457200">
              <a:buNone/>
            </a:pPr>
            <a:r>
              <a:rPr lang="en-US" sz="1800" dirty="0"/>
              <a:t>[4] http://www.exschutz.net/en/basic-information-on-explosions.html </a:t>
            </a:r>
          </a:p>
          <a:p>
            <a:pPr marL="457200" indent="-457200">
              <a:buNone/>
            </a:pPr>
            <a:r>
              <a:rPr lang="en-US" sz="1800" dirty="0"/>
              <a:t>[5] http://www.itt.kit.edu/english/323.php </a:t>
            </a:r>
          </a:p>
          <a:p>
            <a:pPr marL="457200" indent="-457200" defTabSz="655638">
              <a:buNone/>
            </a:pPr>
            <a:r>
              <a:rPr lang="en-US" sz="1800" dirty="0"/>
              <a:t>[6] </a:t>
            </a:r>
            <a:r>
              <a:rPr lang="en-US" sz="1800" dirty="0" err="1"/>
              <a:t>Reinmann</a:t>
            </a:r>
            <a:r>
              <a:rPr lang="en-US" sz="1800" dirty="0"/>
              <a:t>, R. and </a:t>
            </a:r>
            <a:r>
              <a:rPr lang="en-US" sz="1800" dirty="0" err="1"/>
              <a:t>Akram</a:t>
            </a:r>
            <a:r>
              <a:rPr lang="en-US" sz="1800" dirty="0"/>
              <a:t>, M., “Temporal investigation of a fast spark discharge in </a:t>
            </a:r>
            <a:r>
              <a:rPr lang="en-US" sz="1800" dirty="0" err="1"/>
              <a:t>hemically</a:t>
            </a:r>
            <a:r>
              <a:rPr lang="en-US" sz="1800" dirty="0"/>
              <a:t> inert gases,” Journal of Physics D: Applied Physics, Vol. 30, No. 7, 1997, pp. 1125.</a:t>
            </a:r>
          </a:p>
          <a:p>
            <a:pPr marL="457200" indent="-457200">
              <a:buNone/>
            </a:pPr>
            <a:r>
              <a:rPr lang="en-US" sz="1800" dirty="0"/>
              <a:t>[7] </a:t>
            </a:r>
            <a:r>
              <a:rPr lang="en-US" sz="1800" dirty="0" err="1"/>
              <a:t>Grosshandler</a:t>
            </a:r>
            <a:r>
              <a:rPr lang="en-US" sz="1800" dirty="0"/>
              <a:t>, W. L., “RADCAL: A Narrow-Band Model for Radiation Calculations in a Combustion Environment,” 1993.</a:t>
            </a:r>
          </a:p>
          <a:p>
            <a:pPr marL="457200" indent="-457200">
              <a:buNone/>
            </a:pPr>
            <a:r>
              <a:rPr lang="en-US" sz="1800" dirty="0"/>
              <a:t>[8] https://www.campbellsci.com/irgason </a:t>
            </a:r>
            <a:endParaRPr lang="en-US" sz="1800" dirty="0" smtClean="0"/>
          </a:p>
          <a:p>
            <a:pPr marL="457200" indent="-457200">
              <a:buNone/>
            </a:pPr>
            <a:r>
              <a:rPr lang="en-US" sz="1800" dirty="0" smtClean="0"/>
              <a:t>[9</a:t>
            </a:r>
            <a:r>
              <a:rPr lang="en-US" sz="1800" dirty="0"/>
              <a:t>] http://www.suprasport.com/E3-Spark-Plugs_p_1520.html</a:t>
            </a:r>
          </a:p>
        </p:txBody>
      </p:sp>
    </p:spTree>
    <p:extLst>
      <p:ext uri="{BB962C8B-B14F-4D97-AF65-F5344CB8AC3E}">
        <p14:creationId xmlns:p14="http://schemas.microsoft.com/office/powerpoint/2010/main" val="825857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605790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Why Study Low Pressure Ignition?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933" y="2311965"/>
            <a:ext cx="5440929" cy="3471420"/>
          </a:xfrm>
        </p:spPr>
        <p:txBody>
          <a:bodyPr/>
          <a:lstStyle/>
          <a:p>
            <a:r>
              <a:rPr lang="en-US" dirty="0">
                <a:latin typeface="+mn-lt"/>
              </a:rPr>
              <a:t>High altitude re-ignition</a:t>
            </a:r>
          </a:p>
          <a:p>
            <a:r>
              <a:rPr lang="en-US" dirty="0">
                <a:latin typeface="+mn-lt"/>
              </a:rPr>
              <a:t>Afterburner ignition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Physics of re-light envelope</a:t>
            </a:r>
          </a:p>
          <a:p>
            <a:r>
              <a:rPr lang="en-US" dirty="0" smtClean="0">
                <a:latin typeface="+mn-lt"/>
              </a:rPr>
              <a:t>Improve combustor design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3</a:t>
            </a:fld>
            <a:endParaRPr lang="en-US" dirty="0"/>
          </a:p>
        </p:txBody>
      </p:sp>
      <p:pic>
        <p:nvPicPr>
          <p:cNvPr id="7" name="Picture 2" descr="Garuda Indonesia flight GA421 - Boeing B737-300 (PK-GWA)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8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631" y="1820985"/>
            <a:ext cx="5671467" cy="301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873631" y="4837723"/>
            <a:ext cx="56714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Garuda Indonesia Flight GA421 wreckage after dual engine flameout induced by inclement weather in 2002. (Aviation Accidents, [5])</a:t>
            </a:r>
          </a:p>
        </p:txBody>
      </p:sp>
    </p:spTree>
    <p:extLst>
      <p:ext uri="{BB962C8B-B14F-4D97-AF65-F5344CB8AC3E}">
        <p14:creationId xmlns:p14="http://schemas.microsoft.com/office/powerpoint/2010/main" val="2316137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44057" y="367706"/>
            <a:ext cx="7605790" cy="119311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DC4400"/>
                </a:solidFill>
                <a:latin typeface="Impact"/>
                <a:ea typeface="+mj-ea"/>
                <a:cs typeface="Impact"/>
              </a:defRPr>
            </a:lvl1pPr>
          </a:lstStyle>
          <a:p>
            <a:r>
              <a:rPr lang="en-US" b="1" dirty="0" smtClean="0">
                <a:latin typeface="Century Gothic" panose="020B0502020202020204" pitchFamily="34" charset="0"/>
                <a:cs typeface="Aharoni" panose="02010803020104030203" pitchFamily="2" charset="-79"/>
              </a:rPr>
              <a:t>Why Study Low Pressure Ignition?</a:t>
            </a:r>
            <a:endParaRPr lang="en-US" b="1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79933" y="2311965"/>
            <a:ext cx="5440929" cy="347142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+mn-lt"/>
              </a:rPr>
              <a:t>High altitude re-ignition</a:t>
            </a:r>
          </a:p>
          <a:p>
            <a:r>
              <a:rPr lang="en-US" dirty="0" smtClean="0">
                <a:latin typeface="+mn-lt"/>
              </a:rPr>
              <a:t>Afterburner ignition</a:t>
            </a:r>
          </a:p>
          <a:p>
            <a:endParaRPr lang="en-US" dirty="0" smtClean="0">
              <a:latin typeface="+mn-lt"/>
            </a:endParaRPr>
          </a:p>
          <a:p>
            <a:r>
              <a:rPr lang="en-US" dirty="0" smtClean="0">
                <a:latin typeface="+mn-lt"/>
              </a:rPr>
              <a:t>Physics of re-light envelope</a:t>
            </a:r>
          </a:p>
          <a:p>
            <a:r>
              <a:rPr lang="en-US" dirty="0" smtClean="0">
                <a:latin typeface="+mn-lt"/>
              </a:rPr>
              <a:t>Improve combustor design</a:t>
            </a:r>
            <a:endParaRPr lang="en-US" dirty="0" smtClean="0"/>
          </a:p>
          <a:p>
            <a:pPr marL="0" indent="0">
              <a:buFont typeface="Arial"/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3</a:t>
            </a:fld>
            <a:endParaRPr lang="en-US" dirty="0"/>
          </a:p>
        </p:txBody>
      </p:sp>
      <p:pic>
        <p:nvPicPr>
          <p:cNvPr id="10" name="Picture 2" descr="Garuda Indonesia flight GA421 - Boeing B737-300 (PK-GWA)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8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631" y="1820985"/>
            <a:ext cx="5671467" cy="301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873631" y="4837723"/>
            <a:ext cx="56714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Garuda Indonesia Flight GA421 wreckage after dual engine flameout induced by inclement weather in 2002. (Aviation Accidents, [5])</a:t>
            </a:r>
          </a:p>
        </p:txBody>
      </p:sp>
    </p:spTree>
    <p:extLst>
      <p:ext uri="{BB962C8B-B14F-4D97-AF65-F5344CB8AC3E}">
        <p14:creationId xmlns:p14="http://schemas.microsoft.com/office/powerpoint/2010/main" val="2686355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44057" y="367706"/>
            <a:ext cx="7605790" cy="119311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DC4400"/>
                </a:solidFill>
                <a:latin typeface="Impact"/>
                <a:ea typeface="+mj-ea"/>
                <a:cs typeface="Impact"/>
              </a:defRPr>
            </a:lvl1pPr>
          </a:lstStyle>
          <a:p>
            <a:r>
              <a:rPr lang="en-US" b="1" dirty="0" smtClean="0">
                <a:latin typeface="Century Gothic" panose="020B0502020202020204" pitchFamily="34" charset="0"/>
                <a:cs typeface="Aharoni" panose="02010803020104030203" pitchFamily="2" charset="-79"/>
              </a:rPr>
              <a:t>Why Study Low Pressure Ignition?</a:t>
            </a:r>
            <a:endParaRPr lang="en-US" b="1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79933" y="2311965"/>
            <a:ext cx="5440929" cy="347142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+mn-lt"/>
              </a:rPr>
              <a:t>High altitude re-ignition</a:t>
            </a:r>
          </a:p>
          <a:p>
            <a:r>
              <a:rPr lang="en-US" dirty="0" smtClean="0">
                <a:latin typeface="+mn-lt"/>
              </a:rPr>
              <a:t>Afterburner ignition</a:t>
            </a:r>
          </a:p>
          <a:p>
            <a:endParaRPr lang="en-US" dirty="0" smtClean="0">
              <a:latin typeface="+mn-lt"/>
            </a:endParaRPr>
          </a:p>
          <a:p>
            <a:r>
              <a:rPr lang="en-US" dirty="0" smtClean="0">
                <a:latin typeface="+mn-lt"/>
              </a:rPr>
              <a:t>Physics of re-light envelope</a:t>
            </a:r>
          </a:p>
          <a:p>
            <a:r>
              <a:rPr lang="en-US" dirty="0" smtClean="0">
                <a:latin typeface="+mn-lt"/>
              </a:rPr>
              <a:t>Improve combustor design</a:t>
            </a:r>
            <a:endParaRPr lang="en-US" dirty="0" smtClean="0"/>
          </a:p>
          <a:p>
            <a:pPr marL="0" indent="0">
              <a:buFont typeface="Arial"/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5</a:t>
            </a:fld>
            <a:endParaRPr lang="en-US" dirty="0"/>
          </a:p>
        </p:txBody>
      </p:sp>
      <p:pic>
        <p:nvPicPr>
          <p:cNvPr id="10" name="Picture 2" descr="Garuda Indonesia flight GA421 - Boeing B737-300 (PK-GWA)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8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631" y="1820985"/>
            <a:ext cx="5671467" cy="301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873631" y="4837723"/>
            <a:ext cx="56714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Garuda Indonesia Flight GA421 wreckage after dual engine flameout induced by inclement weather in 2002. (Aviation Accidents, [5])</a:t>
            </a:r>
          </a:p>
        </p:txBody>
      </p:sp>
    </p:spTree>
    <p:extLst>
      <p:ext uri="{BB962C8B-B14F-4D97-AF65-F5344CB8AC3E}">
        <p14:creationId xmlns:p14="http://schemas.microsoft.com/office/powerpoint/2010/main" val="170022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>
                <a:latin typeface="Century Gothic" panose="020B0502020202020204" pitchFamily="34" charset="0"/>
                <a:cs typeface="Aharoni" panose="02010803020104030203" pitchFamily="2" charset="-79"/>
              </a:rPr>
              <a:t>How is Ignition Studied?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7" name="Footer Placeholder 5"/>
          <p:cNvSpPr txBox="1">
            <a:spLocks/>
          </p:cNvSpPr>
          <p:nvPr/>
        </p:nvSpPr>
        <p:spPr>
          <a:xfrm>
            <a:off x="3351714" y="6360897"/>
            <a:ext cx="385979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B3BE358-E959-45E2-8CB7-15E0F079D314}" type="slidenum">
              <a:rPr lang="en-US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598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6" y="367706"/>
            <a:ext cx="7822489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Minimum Ignition Energy (MIE)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7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462" y="2061838"/>
            <a:ext cx="4763702" cy="3293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746" y="2171263"/>
            <a:ext cx="3715110" cy="307457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70949" y="5372118"/>
            <a:ext cx="4763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MIE Test Rig. (</a:t>
            </a:r>
            <a:r>
              <a:rPr lang="en-US" sz="2400" dirty="0" err="1"/>
              <a:t>Anko</a:t>
            </a:r>
            <a:r>
              <a:rPr lang="en-US" sz="2400" dirty="0"/>
              <a:t>, [3])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31294" y="5254002"/>
            <a:ext cx="39177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MIE Graphical Representation (</a:t>
            </a:r>
            <a:r>
              <a:rPr lang="en-US" sz="2400" dirty="0" err="1"/>
              <a:t>asdfadsf</a:t>
            </a:r>
            <a:r>
              <a:rPr lang="en-US" sz="2400" dirty="0"/>
              <a:t>, [4])</a:t>
            </a:r>
          </a:p>
        </p:txBody>
      </p:sp>
    </p:spTree>
    <p:extLst>
      <p:ext uri="{BB962C8B-B14F-4D97-AF65-F5344CB8AC3E}">
        <p14:creationId xmlns:p14="http://schemas.microsoft.com/office/powerpoint/2010/main" val="2876728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605790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Numerical Modeling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8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738492" y="1188699"/>
            <a:ext cx="4176576" cy="4893613"/>
            <a:chOff x="3591023" y="1337786"/>
            <a:chExt cx="4176576" cy="4893613"/>
          </a:xfrm>
        </p:grpSpPr>
        <p:sp>
          <p:nvSpPr>
            <p:cNvPr id="8" name="TextBox 7"/>
            <p:cNvSpPr txBox="1"/>
            <p:nvPr/>
          </p:nvSpPr>
          <p:spPr>
            <a:xfrm>
              <a:off x="3591023" y="5400402"/>
              <a:ext cx="4176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Modeled spark kernel in a cross flow of air. (</a:t>
              </a:r>
              <a:r>
                <a:rPr lang="en-US" sz="2400" dirty="0" err="1"/>
                <a:t>Sforzo</a:t>
              </a:r>
              <a:r>
                <a:rPr lang="en-US" sz="2400" dirty="0"/>
                <a:t> et al., [2])</a:t>
              </a: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44457" y="1337786"/>
              <a:ext cx="4123142" cy="4162335"/>
            </a:xfrm>
            <a:prstGeom prst="rect">
              <a:avLst/>
            </a:prstGeom>
          </p:spPr>
        </p:pic>
      </p:grpSp>
      <p:sp>
        <p:nvSpPr>
          <p:cNvPr id="13" name="Content Placeholder 10"/>
          <p:cNvSpPr>
            <a:spLocks noGrp="1"/>
          </p:cNvSpPr>
          <p:nvPr>
            <p:ph idx="1"/>
          </p:nvPr>
        </p:nvSpPr>
        <p:spPr bwMode="auto">
          <a:xfrm>
            <a:off x="6915149" y="1333742"/>
            <a:ext cx="4365443" cy="387224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ea typeface="ＭＳ Ｐゴシック" pitchFamily="80" charset="-128"/>
              </a:rPr>
              <a:t>Another Modeling Example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75488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839" y="367706"/>
            <a:ext cx="7605790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Spark Kernels: Reacting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9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15" b="25007"/>
          <a:stretch/>
        </p:blipFill>
        <p:spPr>
          <a:xfrm>
            <a:off x="1250462" y="1820145"/>
            <a:ext cx="9168534" cy="346305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95558" y="1820726"/>
            <a:ext cx="3091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FFC000"/>
                </a:solidFill>
              </a:rPr>
              <a:t>Chemiluminescence</a:t>
            </a:r>
            <a:endParaRPr lang="en-US" sz="2400" dirty="0">
              <a:solidFill>
                <a:srgbClr val="FFC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95558" y="3584815"/>
            <a:ext cx="1124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</a:rPr>
              <a:t>OH* PLIF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558" y="5256143"/>
            <a:ext cx="91234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Chemiluminescence and OH* Planar Laser Induced Fluorescence (PLIF) images of spark ignition in a piston engine. (Karlsruhe Institute of Technology, [5])</a:t>
            </a:r>
          </a:p>
        </p:txBody>
      </p:sp>
    </p:spTree>
    <p:extLst>
      <p:ext uri="{BB962C8B-B14F-4D97-AF65-F5344CB8AC3E}">
        <p14:creationId xmlns:p14="http://schemas.microsoft.com/office/powerpoint/2010/main" val="4193018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1446</TotalTime>
  <Words>876</Words>
  <Application>Microsoft Office PowerPoint</Application>
  <PresentationFormat>Custom</PresentationFormat>
  <Paragraphs>187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Microsoft YaHei UI</vt:lpstr>
      <vt:lpstr>ＭＳ Ｐゴシック</vt:lpstr>
      <vt:lpstr>Aharoni</vt:lpstr>
      <vt:lpstr>Angsana New</vt:lpstr>
      <vt:lpstr>Arial</vt:lpstr>
      <vt:lpstr>Calibri</vt:lpstr>
      <vt:lpstr>Calibri Light</vt:lpstr>
      <vt:lpstr>Century Gothic</vt:lpstr>
      <vt:lpstr>Impact</vt:lpstr>
      <vt:lpstr>Verdana</vt:lpstr>
      <vt:lpstr>Office Theme</vt:lpstr>
      <vt:lpstr>Effects of Sub-Atmospheric Pressures on the Temperature Evolution of Spark Kernels</vt:lpstr>
      <vt:lpstr>What is a Spark Kernel?</vt:lpstr>
      <vt:lpstr>Why Study Low Pressure Ignition?</vt:lpstr>
      <vt:lpstr>PowerPoint Presentation</vt:lpstr>
      <vt:lpstr>PowerPoint Presentation</vt:lpstr>
      <vt:lpstr>How is Ignition Studied?</vt:lpstr>
      <vt:lpstr>Minimum Ignition Energy (MIE)</vt:lpstr>
      <vt:lpstr>Numerical Modeling</vt:lpstr>
      <vt:lpstr>Spark Kernels: Reacting</vt:lpstr>
      <vt:lpstr>Spark Kernels: Non-Reacting</vt:lpstr>
      <vt:lpstr>The Experiment</vt:lpstr>
      <vt:lpstr>Goals</vt:lpstr>
      <vt:lpstr>Experimental Setup</vt:lpstr>
      <vt:lpstr>Data Collection</vt:lpstr>
      <vt:lpstr>Experimental Setup</vt:lpstr>
      <vt:lpstr>Deconvolution Technique</vt:lpstr>
      <vt:lpstr>Determining Path Length</vt:lpstr>
      <vt:lpstr>Determining Ellipse Axes</vt:lpstr>
      <vt:lpstr>Temperature Interpolation Surface</vt:lpstr>
      <vt:lpstr>Intensity to Temperature</vt:lpstr>
      <vt:lpstr>Technique Evaluation</vt:lpstr>
      <vt:lpstr>Results</vt:lpstr>
      <vt:lpstr>Kernel Intensities</vt:lpstr>
      <vt:lpstr>Kernel Temperatures</vt:lpstr>
      <vt:lpstr>Phase Average Temperature</vt:lpstr>
      <vt:lpstr>Average Temperature</vt:lpstr>
      <vt:lpstr>Summary and Conclusions</vt:lpstr>
      <vt:lpstr>Acknowledgements</vt:lpstr>
      <vt:lpstr>Sources</vt:lpstr>
    </vt:vector>
  </TitlesOfParts>
  <Company>Oregon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Forkey</dc:creator>
  <cp:lastModifiedBy>Caplan, Daniel L</cp:lastModifiedBy>
  <cp:revision>90</cp:revision>
  <dcterms:created xsi:type="dcterms:W3CDTF">2017-05-19T18:48:06Z</dcterms:created>
  <dcterms:modified xsi:type="dcterms:W3CDTF">2018-01-04T21:45:37Z</dcterms:modified>
</cp:coreProperties>
</file>