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93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9" r:id="rId11"/>
    <p:sldId id="268" r:id="rId12"/>
    <p:sldId id="271" r:id="rId13"/>
    <p:sldId id="270" r:id="rId14"/>
    <p:sldId id="287" r:id="rId15"/>
    <p:sldId id="288" r:id="rId16"/>
    <p:sldId id="273" r:id="rId17"/>
    <p:sldId id="275" r:id="rId18"/>
    <p:sldId id="276" r:id="rId19"/>
    <p:sldId id="283" r:id="rId20"/>
    <p:sldId id="274" r:id="rId21"/>
    <p:sldId id="277" r:id="rId22"/>
    <p:sldId id="279" r:id="rId23"/>
    <p:sldId id="289" r:id="rId24"/>
    <p:sldId id="292" r:id="rId25"/>
    <p:sldId id="282" r:id="rId26"/>
    <p:sldId id="284" r:id="rId27"/>
    <p:sldId id="286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>
          <p15:clr>
            <a:srgbClr val="A4A3A4"/>
          </p15:clr>
        </p15:guide>
        <p15:guide id="2" pos="7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1E7EC2"/>
    <a:srgbClr val="0A75C1"/>
    <a:srgbClr val="4F81BD"/>
    <a:srgbClr val="EB9E08"/>
    <a:srgbClr val="E36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3367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020" y="96"/>
      </p:cViewPr>
      <p:guideLst>
        <p:guide orient="horz" pos="1642"/>
        <p:guide pos="71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4T22:34:05.7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Group>
    <inkml:annotationXML>
      <emma:emma xmlns:emma="http://www.w3.org/2003/04/emma" version="1.0">
        <emma:interpretation id="{DCEABBEB-4EAC-4D56-BCAE-018111F3939F}" emma:medium="tactile" emma:mode="ink">
          <msink:context xmlns:msink="http://schemas.microsoft.com/ink/2010/main" type="inkDrawing" rotatedBoundingBox="18949,6784 29739,8156 29382,10967 18591,9594" hotPoints="18913,6809 29021,9308 19217,9200" semanticType="enclosure" shapeName="Triangle"/>
        </emma:interpretation>
      </emma:emma>
    </inkml:annotationXML>
    <inkml:trace contextRef="#ctx0" brushRef="#br0">2 0,'12'6,"20"7,22 2,19-2,14 8,9 12,17 12,6-2,17 9,14 1,10 3,0 10,7-2,-7-6,-4-6,-4-7,-12-6,-12-3,0-2,-4-8,-7-1,-11 0,-7 1,-9-3,-2 0,5-4,17 0,12 3,13-2,12 6,5 0,-8-6,-10 0,0 3,5-4,14 8,32 15,41 7,33 0,13 4,-1 3,-6-1,-14 1,-16-4,-19-10,-13-6,-17-5,-13 11,-18 3,-19-1,-20-1,-20-3,-14-8,-15-9,-8-4,-3-4,-5 1,-5-3,0-3,-1-3,-3-4,-3-1,-3 4,-1 1,-1 6,-1-1,0-1,0-3,0-3,-6 4,5 0,1-2,8-1,1-3,0-1,-1-1,-3 5,4 2,1 4,-2 1,4 4,0-2,-2-2,-3-4,-8 2,2 5,1 0,6 3,1-2,0-4,-2-4,-3 2,5-1,12 4,2 5,4 5,2 4,-4-3,-5 1,-7 0,-5-3,-4-6,4-6,-1 2,0-3,-2-2,-2-3,-1-2,-1-1,6 4,1 1,-1 0,-1-2,4-1,0 4,5 0,-1 0,-2 3,-4 1,-2-3,-3-2,-1 3,-2 0,0-2,-11-2,-22-2,-27-2,-26-1,-44-6,-34-3,-28 0,-11 2,7 1,20 3,17 0,13 1,9-4,-13-3,-8-4,-17-1,-3-4,2-4,8 0,10 5,3 5,-11 4,-18-2,-23 0,-15 2,-5 2,9-4,6-1,7-3,-3-1,0 3,-9 3,3 3,10 3,17 0,18 2,26 1,20-1,15 1,-4-6,2-3,-5 1,-4 2,-11-5,0 0,-1 1,0 3,-1 2,5 1,1 2,-5-5,-5-1,0 0,-6 2,-2 1,1 2,3 1,7 0,10 1,9 1,7-1,10 0,-1 0,-1 1,-1-1,-5 0,-8 5,4 3,3-1,9-1,4-2,0 4,6 1,5-1,0-2,3-2,3-2,4-1,2-1,-4 0,0 0,-10-1,-9 1,-4 5,-4 3,5 5,-4 0,-8-2,-3 3,1-1,-3 3,-6 5,-5 4,-4 3,-3 9,10-2,8-7,6-3,5 0,8 2,3-4,12 6,2-3,8 1,5-5,2-6,6 6,-4-18,-10-33,-9-50,-3-47,2-24,2-32,4-20,9 3,9 23,9 30,2 35,2 29,-3 13,1 12,-3 10,1 2,3 2,3-2,3 0,-3-14,-1-9,2-4,2-2,-5 7,1 9,1 8,2 8,2 4,2 4,1 2,0 0,2 0,-1 0,0 0,1-7,-1-1,0-1,0 2,0 2,0 1,6 1,2 1,-1 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4D2E2-C16C-45F6-8D33-F2D3EBEDACAA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DED7-E4F6-4D63-87CF-7E227D0BC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Relight envelope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Penetration Depth, kernel size, temp, emissions, </a:t>
            </a:r>
          </a:p>
          <a:p>
            <a:r>
              <a:rPr lang="en-US" dirty="0"/>
              <a:t>We attribute changes to….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large </a:t>
            </a:r>
            <a:r>
              <a:rPr lang="en-US" dirty="0" err="1"/>
              <a:t>colorbar</a:t>
            </a:r>
            <a:endParaRPr lang="en-US" dirty="0"/>
          </a:p>
          <a:p>
            <a:r>
              <a:rPr lang="en-US"/>
              <a:t>Spatial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 conclusions to objectives</a:t>
            </a:r>
          </a:p>
          <a:p>
            <a:r>
              <a:rPr lang="en-US" dirty="0"/>
              <a:t>Individual sentences (find unique ways of saying lower pressure)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labels from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 2’s</a:t>
            </a:r>
          </a:p>
          <a:p>
            <a:r>
              <a:rPr lang="en-US" dirty="0"/>
              <a:t>Camera measures counts, BB to convert to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Side by side visible, IR, and Kernels</a:t>
            </a:r>
          </a:p>
          <a:p>
            <a:r>
              <a:rPr lang="en-US" dirty="0"/>
              <a:t>Or, maybe ray diagram and what camera sees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intensity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2017_12_19, DP8, {1,1}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 block where igniter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Perpendicular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elipse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slices in 3d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coordinate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elipse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Subtract 100 from % axis</a:t>
            </a:r>
          </a:p>
          <a:p>
            <a:r>
              <a:rPr lang="en-US" dirty="0"/>
              <a:t>Make </a:t>
            </a:r>
            <a:r>
              <a:rPr lang="en-US" dirty="0" err="1"/>
              <a:t>datapoints</a:t>
            </a:r>
            <a:r>
              <a:rPr lang="en-US" dirty="0"/>
              <a:t> bigger on %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FDED7-E4F6-4D63-87CF-7E227D0BC5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6940" y="-20820"/>
            <a:ext cx="12211242" cy="1143161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914162" y="2732722"/>
            <a:ext cx="10360501" cy="10832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324" y="3835235"/>
            <a:ext cx="8532178" cy="1327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aseline="0">
                <a:solidFill>
                  <a:schemeClr val="tx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Presenter(s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41" name="Picture 40" descr="OSU_horizontal_2C_W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1" y="155700"/>
            <a:ext cx="2515086" cy="802078"/>
          </a:xfrm>
          <a:prstGeom prst="rect">
            <a:avLst/>
          </a:prstGeom>
        </p:spPr>
      </p:pic>
      <p:pic>
        <p:nvPicPr>
          <p:cNvPr id="6" name="Picture 5" descr="COE_MIME_Verdana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37" y="460024"/>
            <a:ext cx="553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979" y="1250845"/>
            <a:ext cx="10362867" cy="11931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979" y="2443959"/>
            <a:ext cx="10362867" cy="3682206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SU_COE_horizontal_2C_O_over_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43" y="324700"/>
            <a:ext cx="2805112" cy="80229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9BD0DD54-9116-BF41-84A5-68A4D7F67848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2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4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2" y="1951183"/>
            <a:ext cx="11855939" cy="1511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Effects of Sub-Atmospheric Pressures on the Temperature Evolution of Spark Kernels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003" y="3585141"/>
            <a:ext cx="8532178" cy="132782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Daniel Caplan and David </a:t>
            </a:r>
            <a:r>
              <a:rPr lang="en-US" alt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Blunck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PhD.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SciTech, 8-12 January 2018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Kissimmee, Florida</a:t>
            </a:r>
          </a:p>
          <a:p>
            <a:endParaRPr lang="en-US" dirty="0">
              <a:latin typeface="Century Gothic" panose="020B0502020202020204" pitchFamily="34" charset="0"/>
              <a:ea typeface="Microsoft YaHei UI" panose="020B0503020204020204" pitchFamily="34" charset="-122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2669" y="5025818"/>
            <a:ext cx="3528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GTE-07, 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ID 2795470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8" y="5697114"/>
            <a:ext cx="7033723" cy="91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2" y="5395150"/>
            <a:ext cx="2727816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64" y="2463188"/>
            <a:ext cx="10362867" cy="36822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Identify how pressure affects peak temperatures of spark kernels.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Ascertain how sub-atmospheric pressure alters temperature and spatial development of spark kernel. (split)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30406" y="5323255"/>
            <a:ext cx="727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CAD images of igniter jig inside vacuum chamber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1291" y="1128043"/>
            <a:ext cx="10065524" cy="5450619"/>
            <a:chOff x="1563973" y="1272211"/>
            <a:chExt cx="10065524" cy="5450619"/>
          </a:xfrm>
        </p:grpSpPr>
        <p:pic>
          <p:nvPicPr>
            <p:cNvPr id="56" name="Content Placeholder 8"/>
            <p:cNvPicPr>
              <a:picLocks noChangeAspect="1"/>
            </p:cNvPicPr>
            <p:nvPr/>
          </p:nvPicPr>
          <p:blipFill rotWithShape="1">
            <a:blip r:embed="rId2"/>
            <a:srcRect l="7332"/>
            <a:stretch/>
          </p:blipFill>
          <p:spPr>
            <a:xfrm>
              <a:off x="1563973" y="1560820"/>
              <a:ext cx="2889115" cy="5162010"/>
            </a:xfrm>
            <a:prstGeom prst="rect">
              <a:avLst/>
            </a:prstGeom>
          </p:spPr>
        </p:pic>
        <p:sp>
          <p:nvSpPr>
            <p:cNvPr id="44" name="Rounded Rectangular Callout 43"/>
            <p:cNvSpPr/>
            <p:nvPr/>
          </p:nvSpPr>
          <p:spPr>
            <a:xfrm>
              <a:off x="2115806" y="1272211"/>
              <a:ext cx="2820502" cy="332956"/>
            </a:xfrm>
            <a:prstGeom prst="wedgeRoundRectCallout">
              <a:avLst>
                <a:gd name="adj1" fmla="val -21663"/>
                <a:gd name="adj2" fmla="val 148526"/>
                <a:gd name="adj3" fmla="val 16667"/>
              </a:avLst>
            </a:prstGeom>
            <a:gradFill>
              <a:gsLst>
                <a:gs pos="10000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Venturi</a:t>
              </a:r>
              <a:r>
                <a:rPr lang="en-US" b="1" dirty="0"/>
                <a:t> Vacuum Ejector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976782" y="1766350"/>
              <a:ext cx="9652715" cy="3525507"/>
              <a:chOff x="1976782" y="1766350"/>
              <a:chExt cx="9652715" cy="352550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976782" y="1766350"/>
                <a:ext cx="9652715" cy="3525507"/>
                <a:chOff x="1341782" y="1296450"/>
                <a:chExt cx="9652715" cy="3525507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8258"/>
                <a:stretch/>
              </p:blipFill>
              <p:spPr>
                <a:xfrm>
                  <a:off x="4588857" y="1296450"/>
                  <a:ext cx="6405640" cy="3525507"/>
                </a:xfrm>
                <a:prstGeom prst="rect">
                  <a:avLst/>
                </a:prstGeom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1341782" y="3568147"/>
                  <a:ext cx="2009931" cy="1152939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351713" y="1305938"/>
                  <a:ext cx="1498893" cy="226221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351713" y="4721086"/>
                  <a:ext cx="1498893" cy="83483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Line Callout 1 (No Border) 47"/>
              <p:cNvSpPr/>
              <p:nvPr/>
            </p:nvSpPr>
            <p:spPr>
              <a:xfrm>
                <a:off x="6726009" y="3718393"/>
                <a:ext cx="1130300" cy="368300"/>
              </a:xfrm>
              <a:prstGeom prst="callout1">
                <a:avLst>
                  <a:gd name="adj1" fmla="val 63578"/>
                  <a:gd name="adj2" fmla="val 97285"/>
                  <a:gd name="adj3" fmla="val 40086"/>
                  <a:gd name="adj4" fmla="val 142566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Igniter</a:t>
                </a:r>
              </a:p>
            </p:txBody>
          </p:sp>
          <p:sp>
            <p:nvSpPr>
              <p:cNvPr id="49" name="Line Callout 1 (No Border) 48"/>
              <p:cNvSpPr/>
              <p:nvPr/>
            </p:nvSpPr>
            <p:spPr>
              <a:xfrm>
                <a:off x="6793461" y="3160803"/>
                <a:ext cx="1130300" cy="368300"/>
              </a:xfrm>
              <a:prstGeom prst="callout1">
                <a:avLst>
                  <a:gd name="adj1" fmla="val 56681"/>
                  <a:gd name="adj2" fmla="val 90543"/>
                  <a:gd name="adj3" fmla="val -118534"/>
                  <a:gd name="adj4" fmla="val 126835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Mirror</a:t>
                </a:r>
              </a:p>
            </p:txBody>
          </p:sp>
          <p:sp>
            <p:nvSpPr>
              <p:cNvPr id="50" name="Line Callout 1 (No Border) 49"/>
              <p:cNvSpPr/>
              <p:nvPr/>
            </p:nvSpPr>
            <p:spPr>
              <a:xfrm>
                <a:off x="6082014" y="4478237"/>
                <a:ext cx="1613767" cy="368300"/>
              </a:xfrm>
              <a:prstGeom prst="callout1">
                <a:avLst>
                  <a:gd name="adj1" fmla="val 22198"/>
                  <a:gd name="adj2" fmla="val 14703"/>
                  <a:gd name="adj3" fmla="val -204741"/>
                  <a:gd name="adj4" fmla="val -4388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Heated Back Plate</a:t>
                </a:r>
              </a:p>
            </p:txBody>
          </p:sp>
          <p:sp>
            <p:nvSpPr>
              <p:cNvPr id="51" name="Line Callout 1 (No Border) 50"/>
              <p:cNvSpPr/>
              <p:nvPr/>
            </p:nvSpPr>
            <p:spPr>
              <a:xfrm>
                <a:off x="8405091" y="4478237"/>
                <a:ext cx="1316641" cy="368300"/>
              </a:xfrm>
              <a:prstGeom prst="callout1">
                <a:avLst>
                  <a:gd name="adj1" fmla="val 39440"/>
                  <a:gd name="adj2" fmla="val 90543"/>
                  <a:gd name="adj3" fmla="val -70258"/>
                  <a:gd name="adj4" fmla="val 195703"/>
                </a:avLst>
              </a:prstGeom>
              <a:noFill/>
              <a:ln w="25400" cap="flat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Sapphire Window</a:t>
                </a:r>
              </a:p>
            </p:txBody>
          </p:sp>
        </p:grpSp>
        <p:sp>
          <p:nvSpPr>
            <p:cNvPr id="54" name="Line Callout 1 (No Border) 53"/>
            <p:cNvSpPr/>
            <p:nvPr/>
          </p:nvSpPr>
          <p:spPr>
            <a:xfrm>
              <a:off x="1961826" y="5400126"/>
              <a:ext cx="1613767" cy="368300"/>
            </a:xfrm>
            <a:prstGeom prst="callout1">
              <a:avLst>
                <a:gd name="adj1" fmla="val 149784"/>
                <a:gd name="adj2" fmla="val 48543"/>
                <a:gd name="adj3" fmla="val 260776"/>
                <a:gd name="adj4" fmla="val 54635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Heated Back Plate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604655" y="3245181"/>
            <a:ext cx="1480588" cy="557233"/>
            <a:chOff x="6742070" y="2897251"/>
            <a:chExt cx="2054798" cy="853481"/>
          </a:xfrm>
        </p:grpSpPr>
        <p:sp>
          <p:nvSpPr>
            <p:cNvPr id="22" name="Can 21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262478-82EE-41EF-962E-0AF85F465DF0}"/>
                  </a:ext>
                </a:extLst>
              </p14:cNvPr>
              <p14:cNvContentPartPr/>
              <p14:nvPr/>
            </p14:nvContentPartPr>
            <p14:xfrm>
              <a:off x="6821072" y="2442335"/>
              <a:ext cx="3824640" cy="105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262478-82EE-41EF-962E-0AF85F465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4952" y="2436215"/>
                <a:ext cx="383688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4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401451"/>
            <a:ext cx="10362867" cy="4472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Camera: FLIR SC6700</a:t>
            </a:r>
          </a:p>
          <a:p>
            <a:r>
              <a:rPr lang="en-US" dirty="0">
                <a:latin typeface="+mn-lt"/>
              </a:rPr>
              <a:t>MWIR </a:t>
            </a:r>
            <a:r>
              <a:rPr lang="en-US" dirty="0" err="1">
                <a:latin typeface="+mn-lt"/>
              </a:rPr>
              <a:t>InSb</a:t>
            </a:r>
            <a:r>
              <a:rPr lang="en-US" dirty="0">
                <a:latin typeface="+mn-lt"/>
              </a:rPr>
              <a:t> detector, 1-5 </a:t>
            </a:r>
            <a:r>
              <a:rPr lang="el-GR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μ</a:t>
            </a:r>
            <a:r>
              <a:rPr lang="en-US" dirty="0">
                <a:latin typeface="+mn-lt"/>
              </a:rPr>
              <a:t>m</a:t>
            </a:r>
          </a:p>
          <a:p>
            <a:r>
              <a:rPr lang="en-US" dirty="0">
                <a:latin typeface="+mn-lt"/>
              </a:rPr>
              <a:t>Blackbody calibrated</a:t>
            </a:r>
          </a:p>
          <a:p>
            <a:r>
              <a:rPr lang="en-US" dirty="0">
                <a:latin typeface="+mn-lt"/>
              </a:rPr>
              <a:t>~1500 Hz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Gas Analyzer: IRGASON</a:t>
            </a:r>
          </a:p>
          <a:p>
            <a:r>
              <a:rPr lang="en-US" dirty="0">
                <a:latin typeface="+mn-lt"/>
              </a:rPr>
              <a:t>H2O and CO2 concentrations</a:t>
            </a:r>
          </a:p>
          <a:p>
            <a:r>
              <a:rPr lang="en-US" dirty="0">
                <a:latin typeface="+mn-lt"/>
              </a:rPr>
              <a:t>Ambient temperature and </a:t>
            </a:r>
            <a:r>
              <a:rPr lang="en-US" dirty="0" err="1">
                <a:latin typeface="+mn-lt"/>
              </a:rPr>
              <a:t>hressure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6" y="1159181"/>
            <a:ext cx="2759992" cy="22424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4005" y="3332847"/>
            <a:ext cx="187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FLIR SC6700 IR Camera [7]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570" y="2442595"/>
            <a:ext cx="2160105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5967" y="5017008"/>
            <a:ext cx="330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Campbell Scientific IRGASON gas analyzer [8]</a:t>
            </a:r>
          </a:p>
        </p:txBody>
      </p:sp>
    </p:spTree>
    <p:extLst>
      <p:ext uri="{BB962C8B-B14F-4D97-AF65-F5344CB8AC3E}">
        <p14:creationId xmlns:p14="http://schemas.microsoft.com/office/powerpoint/2010/main" val="347207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Experimental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 bwMode="auto">
          <a:xfrm>
            <a:off x="684273" y="1474141"/>
            <a:ext cx="6614186" cy="4492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Photo of chamber with igniter inside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7" t="12671" r="41176" b="28297"/>
          <a:stretch/>
        </p:blipFill>
        <p:spPr>
          <a:xfrm>
            <a:off x="8405091" y="1647080"/>
            <a:ext cx="2495550" cy="47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Deconvolution Technique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E518C-F12B-45BF-867B-C9A452A3B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"/>
          <a:stretch/>
        </p:blipFill>
        <p:spPr>
          <a:xfrm>
            <a:off x="1433511" y="2073069"/>
            <a:ext cx="9586898" cy="1296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AEB5B-2503-4C9D-88EA-622F97A09123}"/>
              </a:ext>
            </a:extLst>
          </p:cNvPr>
          <p:cNvSpPr txBox="1"/>
          <p:nvPr/>
        </p:nvSpPr>
        <p:spPr>
          <a:xfrm>
            <a:off x="684273" y="1603928"/>
            <a:ext cx="9410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Radiation transfer equation for a participating medium: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A75FB4-AE8C-407A-B047-08DE78BBC534}"/>
              </a:ext>
            </a:extLst>
          </p:cNvPr>
          <p:cNvGrpSpPr/>
          <p:nvPr/>
        </p:nvGrpSpPr>
        <p:grpSpPr>
          <a:xfrm>
            <a:off x="256455" y="3681137"/>
            <a:ext cx="7243689" cy="2862322"/>
            <a:chOff x="1903545" y="3602607"/>
            <a:chExt cx="7243689" cy="28623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89E59-EC5D-4E0E-B266-E46F91915F42}"/>
                </a:ext>
              </a:extLst>
            </p:cNvPr>
            <p:cNvSpPr txBox="1"/>
            <p:nvPr/>
          </p:nvSpPr>
          <p:spPr>
            <a:xfrm>
              <a:off x="5573820" y="3602607"/>
              <a:ext cx="357341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(</a:t>
              </a:r>
              <a:r>
                <a:rPr lang="en-US" dirty="0"/>
                <a:t>                                      </a:t>
              </a:r>
              <a:r>
                <a:rPr lang="en-US" sz="18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ED38D-B0E2-480C-88A9-C3F8B2555530}"/>
                </a:ext>
              </a:extLst>
            </p:cNvPr>
            <p:cNvSpPr txBox="1"/>
            <p:nvPr/>
          </p:nvSpPr>
          <p:spPr>
            <a:xfrm>
              <a:off x="6198767" y="4106555"/>
              <a:ext cx="23235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Composition</a:t>
              </a:r>
            </a:p>
            <a:p>
              <a:pPr algn="ctr"/>
              <a:r>
                <a:rPr lang="en-US" sz="3200" dirty="0"/>
                <a:t>Path Length</a:t>
              </a:r>
            </a:p>
            <a:p>
              <a:pPr algn="ctr"/>
              <a:r>
                <a:rPr lang="en-US" sz="3200" dirty="0">
                  <a:solidFill>
                    <a:srgbClr val="1E7EC2"/>
                  </a:solidFill>
                </a:rPr>
                <a:t>Temperature</a:t>
              </a:r>
            </a:p>
            <a:p>
              <a:pPr algn="ctr"/>
              <a:r>
                <a:rPr lang="en-US" sz="3200" dirty="0"/>
                <a:t>Pressure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3A38F5-3F2A-4E5F-8EC9-D566551399CA}"/>
                </a:ext>
              </a:extLst>
            </p:cNvPr>
            <p:cNvSpPr txBox="1"/>
            <p:nvPr/>
          </p:nvSpPr>
          <p:spPr>
            <a:xfrm>
              <a:off x="1903545" y="4743039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Intensity = function of	</a:t>
              </a:r>
            </a:p>
          </p:txBody>
        </p:sp>
      </p:grpSp>
      <p:sp>
        <p:nvSpPr>
          <p:cNvPr id="22" name="Line Callout 1 (No Border) 47">
            <a:extLst>
              <a:ext uri="{FF2B5EF4-FFF2-40B4-BE49-F238E27FC236}">
                <a16:creationId xmlns:a16="http://schemas.microsoft.com/office/drawing/2014/main" id="{10D7EE25-7CDF-4CA1-BBD7-DA711696101E}"/>
              </a:ext>
            </a:extLst>
          </p:cNvPr>
          <p:cNvSpPr/>
          <p:nvPr/>
        </p:nvSpPr>
        <p:spPr>
          <a:xfrm>
            <a:off x="7440866" y="4565968"/>
            <a:ext cx="4688610" cy="1162664"/>
          </a:xfrm>
          <a:prstGeom prst="callout1">
            <a:avLst>
              <a:gd name="adj1" fmla="val 45890"/>
              <a:gd name="adj2" fmla="val 4328"/>
              <a:gd name="adj3" fmla="val 77233"/>
              <a:gd name="adj4" fmla="val -12718"/>
            </a:avLst>
          </a:prstGeom>
          <a:noFill/>
          <a:ln w="44450">
            <a:solidFill>
              <a:srgbClr val="0A75C1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Solve for temperature, measuring everything else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4D449C-AAF3-41CB-8971-12F6096E41E7}"/>
              </a:ext>
            </a:extLst>
          </p:cNvPr>
          <p:cNvGrpSpPr/>
          <p:nvPr/>
        </p:nvGrpSpPr>
        <p:grpSpPr>
          <a:xfrm>
            <a:off x="68384" y="3178275"/>
            <a:ext cx="10964705" cy="919930"/>
            <a:chOff x="68384" y="3178275"/>
            <a:chExt cx="10964705" cy="919930"/>
          </a:xfrm>
        </p:grpSpPr>
        <p:sp>
          <p:nvSpPr>
            <p:cNvPr id="9" name="Line Callout 1 (No Border) 47">
              <a:extLst>
                <a:ext uri="{FF2B5EF4-FFF2-40B4-BE49-F238E27FC236}">
                  <a16:creationId xmlns:a16="http://schemas.microsoft.com/office/drawing/2014/main" id="{EC533772-49C3-4306-9A87-4973BD2B1D43}"/>
                </a:ext>
              </a:extLst>
            </p:cNvPr>
            <p:cNvSpPr/>
            <p:nvPr/>
          </p:nvSpPr>
          <p:spPr>
            <a:xfrm>
              <a:off x="68384" y="3369157"/>
              <a:ext cx="1823915" cy="729048"/>
            </a:xfrm>
            <a:prstGeom prst="callout1">
              <a:avLst>
                <a:gd name="adj1" fmla="val 2072"/>
                <a:gd name="adj2" fmla="val 88882"/>
                <a:gd name="adj3" fmla="val -44521"/>
                <a:gd name="adj4" fmla="val 96238"/>
              </a:avLst>
            </a:prstGeom>
            <a:noFill/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Spectral Intensity</a:t>
              </a:r>
            </a:p>
          </p:txBody>
        </p:sp>
        <p:sp>
          <p:nvSpPr>
            <p:cNvPr id="14" name="Line Callout 1 (No Border) 47">
              <a:extLst>
                <a:ext uri="{FF2B5EF4-FFF2-40B4-BE49-F238E27FC236}">
                  <a16:creationId xmlns:a16="http://schemas.microsoft.com/office/drawing/2014/main" id="{C3D97953-9D1E-49EC-9D3B-397783D2D531}"/>
                </a:ext>
              </a:extLst>
            </p:cNvPr>
            <p:cNvSpPr/>
            <p:nvPr/>
          </p:nvSpPr>
          <p:spPr>
            <a:xfrm>
              <a:off x="6623948" y="3369157"/>
              <a:ext cx="3876932" cy="729048"/>
            </a:xfrm>
            <a:prstGeom prst="callout1">
              <a:avLst>
                <a:gd name="adj1" fmla="val 45890"/>
                <a:gd name="adj2" fmla="val 4328"/>
                <a:gd name="adj3" fmla="val -37222"/>
                <a:gd name="adj4" fmla="val -105999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Emitted Radiation</a:t>
              </a:r>
            </a:p>
          </p:txBody>
        </p:sp>
        <p:sp>
          <p:nvSpPr>
            <p:cNvPr id="15" name="Line Callout 1 (No Border) 47">
              <a:extLst>
                <a:ext uri="{FF2B5EF4-FFF2-40B4-BE49-F238E27FC236}">
                  <a16:creationId xmlns:a16="http://schemas.microsoft.com/office/drawing/2014/main" id="{26C09C08-BB36-4741-93F4-C7DBAEB3EDA9}"/>
                </a:ext>
              </a:extLst>
            </p:cNvPr>
            <p:cNvSpPr/>
            <p:nvPr/>
          </p:nvSpPr>
          <p:spPr>
            <a:xfrm>
              <a:off x="2111159" y="3366315"/>
              <a:ext cx="3631141" cy="729048"/>
            </a:xfrm>
            <a:prstGeom prst="callout1">
              <a:avLst>
                <a:gd name="adj1" fmla="val 45890"/>
                <a:gd name="adj2" fmla="val 6018"/>
                <a:gd name="adj3" fmla="val -40438"/>
                <a:gd name="adj4" fmla="val -13042"/>
              </a:avLst>
            </a:prstGeom>
            <a:noFill/>
            <a:ln w="2540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Incident Radiation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39C65BC-018F-4E93-B750-B55C751CC72D}"/>
                </a:ext>
              </a:extLst>
            </p:cNvPr>
            <p:cNvSpPr/>
            <p:nvPr/>
          </p:nvSpPr>
          <p:spPr>
            <a:xfrm rot="5400000">
              <a:off x="8177580" y="595036"/>
              <a:ext cx="272270" cy="5438748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6280BDE-2996-4EC2-AAF3-EFCA86BD4353}"/>
                </a:ext>
              </a:extLst>
            </p:cNvPr>
            <p:cNvSpPr/>
            <p:nvPr/>
          </p:nvSpPr>
          <p:spPr>
            <a:xfrm rot="5400000">
              <a:off x="3668459" y="1992154"/>
              <a:ext cx="272270" cy="2651760"/>
            </a:xfrm>
            <a:prstGeom prst="rightBrace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0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Path Length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05557" y="2911999"/>
            <a:ext cx="1916538" cy="1061543"/>
            <a:chOff x="6742070" y="2897251"/>
            <a:chExt cx="2054798" cy="853481"/>
          </a:xfrm>
        </p:grpSpPr>
        <p:sp>
          <p:nvSpPr>
            <p:cNvPr id="14" name="Can 13"/>
            <p:cNvSpPr/>
            <p:nvPr/>
          </p:nvSpPr>
          <p:spPr>
            <a:xfrm rot="16200000">
              <a:off x="6772547" y="3036886"/>
              <a:ext cx="513256" cy="574209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1510" y="2897251"/>
              <a:ext cx="1585358" cy="8534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Camera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120592" y="2004229"/>
            <a:ext cx="5629460" cy="2832399"/>
            <a:chOff x="957431" y="1915267"/>
            <a:chExt cx="5629460" cy="2832399"/>
          </a:xfrm>
        </p:grpSpPr>
        <p:sp>
          <p:nvSpPr>
            <p:cNvPr id="12" name="Oval 11"/>
            <p:cNvSpPr/>
            <p:nvPr/>
          </p:nvSpPr>
          <p:spPr>
            <a:xfrm>
              <a:off x="3647505" y="1915267"/>
              <a:ext cx="1160585" cy="6682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2274622" y="3825137"/>
              <a:ext cx="1160585" cy="668216"/>
            </a:xfrm>
            <a:prstGeom prst="ellipse">
              <a:avLst/>
            </a:prstGeom>
            <a:solidFill>
              <a:srgbClr val="EB9E08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3" idx="4"/>
            </p:cNvCxnSpPr>
            <p:nvPr/>
          </p:nvCxnSpPr>
          <p:spPr>
            <a:xfrm flipH="1" flipV="1">
              <a:off x="2520805" y="2591611"/>
              <a:ext cx="2" cy="1567635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>
              <a:off x="2520807" y="2577999"/>
              <a:ext cx="1706991" cy="54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V="1">
              <a:off x="3189023" y="1915269"/>
              <a:ext cx="1" cy="224397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2" idx="0"/>
            </p:cNvCxnSpPr>
            <p:nvPr/>
          </p:nvCxnSpPr>
          <p:spPr>
            <a:xfrm flipV="1">
              <a:off x="3189023" y="1915267"/>
              <a:ext cx="1038775" cy="97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2700000">
              <a:off x="2799764" y="1341500"/>
              <a:ext cx="19945" cy="182880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933297" y="3743747"/>
              <a:ext cx="15502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0829" y="2564550"/>
              <a:ext cx="1942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Reflected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034322" y="4747666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57431" y="3745403"/>
              <a:ext cx="955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Width</a:t>
              </a:r>
            </a:p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82827" y="2029696"/>
              <a:ext cx="1904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4F81BD"/>
                  </a:solidFill>
                </a:rPr>
                <a:t>Depth Axis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528475" y="2593653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528475" y="1915267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627501" y="2445544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627501" y="1925033"/>
              <a:ext cx="0" cy="148109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5" idx="2"/>
            </p:cNvCxnSpPr>
            <p:nvPr/>
          </p:nvCxnSpPr>
          <p:spPr>
            <a:xfrm flipH="1">
              <a:off x="1435286" y="4576400"/>
              <a:ext cx="1" cy="163138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5" idx="0"/>
            </p:cNvCxnSpPr>
            <p:nvPr/>
          </p:nvCxnSpPr>
          <p:spPr>
            <a:xfrm flipV="1">
              <a:off x="1435287" y="3586941"/>
              <a:ext cx="1410" cy="158462"/>
            </a:xfrm>
            <a:prstGeom prst="line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34322" y="3582264"/>
              <a:ext cx="1659834" cy="0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"/>
          <a:srcRect l="5411" t="7161" r="3752" b="6393"/>
          <a:stretch/>
        </p:blipFill>
        <p:spPr>
          <a:xfrm>
            <a:off x="132866" y="1922585"/>
            <a:ext cx="3071446" cy="2391507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2579724" y="2626009"/>
            <a:ext cx="3419781" cy="14059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468" y="4273430"/>
            <a:ext cx="315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approximated as stack of ellipsoid slices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099197" y="1870419"/>
            <a:ext cx="99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F81BD"/>
                </a:solidFill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15370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59855" r="8830" b="14999"/>
          <a:stretch/>
        </p:blipFill>
        <p:spPr>
          <a:xfrm>
            <a:off x="1488289" y="3269443"/>
            <a:ext cx="9278606" cy="167331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Determining Ellipse Axes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2511" y="2298061"/>
            <a:ext cx="1435778" cy="2223535"/>
            <a:chOff x="266574" y="2336161"/>
            <a:chExt cx="1435778" cy="2223535"/>
          </a:xfrm>
        </p:grpSpPr>
        <p:sp>
          <p:nvSpPr>
            <p:cNvPr id="12" name="TextBox 11"/>
            <p:cNvSpPr txBox="1"/>
            <p:nvPr/>
          </p:nvSpPr>
          <p:spPr>
            <a:xfrm>
              <a:off x="266574" y="2336161"/>
              <a:ext cx="14357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90 degree</a:t>
              </a:r>
            </a:p>
            <a:p>
              <a:pPr algn="ctr"/>
              <a:r>
                <a:rPr lang="en-US" sz="2400" dirty="0"/>
                <a:t>Reflected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2404" y="3728699"/>
              <a:ext cx="1054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 of Sight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14776" y="4808635"/>
            <a:ext cx="9167258" cy="841226"/>
            <a:chOff x="1175469" y="4164250"/>
            <a:chExt cx="9167258" cy="841226"/>
          </a:xfrm>
        </p:grpSpPr>
        <p:sp>
          <p:nvSpPr>
            <p:cNvPr id="14" name="TextBox 13"/>
            <p:cNvSpPr txBox="1"/>
            <p:nvPr/>
          </p:nvSpPr>
          <p:spPr>
            <a:xfrm>
              <a:off x="1175469" y="4169520"/>
              <a:ext cx="2139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Kernel Intensity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9266" y="4174479"/>
              <a:ext cx="10805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Detect </a:t>
              </a:r>
            </a:p>
            <a:p>
              <a:pPr algn="ctr"/>
              <a:r>
                <a:rPr lang="en-US" sz="2400" dirty="0"/>
                <a:t>Edges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5358" y="4164250"/>
              <a:ext cx="16273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Identify</a:t>
              </a:r>
            </a:p>
            <a:p>
              <a:pPr algn="ctr"/>
              <a:r>
                <a:rPr lang="en-US" sz="2400" dirty="0"/>
                <a:t>Ellipse Axes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0457" y="416952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Align Tip</a:t>
              </a:r>
            </a:p>
          </p:txBody>
        </p:sp>
      </p:grpSp>
      <p:pic>
        <p:nvPicPr>
          <p:cNvPr id="20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12287" r="8830" b="63907"/>
          <a:stretch/>
        </p:blipFill>
        <p:spPr>
          <a:xfrm>
            <a:off x="1488289" y="1856595"/>
            <a:ext cx="9278606" cy="1584144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938712" y="1371060"/>
            <a:ext cx="2553229" cy="2896140"/>
            <a:chOff x="3038475" y="1409160"/>
            <a:chExt cx="2553229" cy="2896140"/>
          </a:xfrm>
        </p:grpSpPr>
        <p:sp>
          <p:nvSpPr>
            <p:cNvPr id="25" name="TextBox 24"/>
            <p:cNvSpPr txBox="1"/>
            <p:nvPr/>
          </p:nvSpPr>
          <p:spPr>
            <a:xfrm>
              <a:off x="4021465" y="1409160"/>
              <a:ext cx="1570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Igniter Tip</a:t>
              </a:r>
            </a:p>
          </p:txBody>
        </p:sp>
        <p:cxnSp>
          <p:nvCxnSpPr>
            <p:cNvPr id="27" name="Straight Connector 26"/>
            <p:cNvCxnSpPr>
              <a:cxnSpLocks/>
              <a:stCxn id="25" idx="3"/>
            </p:cNvCxnSpPr>
            <p:nvPr/>
          </p:nvCxnSpPr>
          <p:spPr>
            <a:xfrm flipH="1">
              <a:off x="3325023" y="1639993"/>
              <a:ext cx="2266681" cy="1039295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8475" y="3628048"/>
              <a:ext cx="286548" cy="67725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86EC09F-FF05-4F82-89F1-3D7ADD964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t="7161" r="3752" b="6393"/>
          <a:stretch/>
        </p:blipFill>
        <p:spPr>
          <a:xfrm rot="16200000">
            <a:off x="10815536" y="2273724"/>
            <a:ext cx="1328240" cy="10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Temperature Interpolation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3F75-3E1E-4B8B-B000-1687102985B1}"/>
              </a:ext>
            </a:extLst>
          </p:cNvPr>
          <p:cNvSpPr txBox="1"/>
          <p:nvPr/>
        </p:nvSpPr>
        <p:spPr>
          <a:xfrm>
            <a:off x="564165" y="2453228"/>
            <a:ext cx="40049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Rad </a:t>
            </a:r>
            <a:r>
              <a:rPr lang="en-US" sz="3200" dirty="0" err="1"/>
              <a:t>Eqn</a:t>
            </a:r>
            <a:r>
              <a:rPr lang="en-US" sz="3200" dirty="0"/>
              <a:t> solved using </a:t>
            </a:r>
            <a:r>
              <a:rPr lang="en-US" sz="3200" dirty="0" err="1"/>
              <a:t>Radcal</a:t>
            </a:r>
            <a:r>
              <a:rPr lang="en-US" sz="3200" dirty="0"/>
              <a:t> [7]</a:t>
            </a:r>
          </a:p>
          <a:p>
            <a:endParaRPr lang="en-US" sz="3200" dirty="0"/>
          </a:p>
          <a:p>
            <a:r>
              <a:rPr lang="en-US" sz="3200" dirty="0"/>
              <a:t>For each combination: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Mole fractions of major 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Update wording…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78" y="1109148"/>
            <a:ext cx="6846825" cy="5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Intensity to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95939" y="1630365"/>
            <a:ext cx="3200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Intensity image…</a:t>
            </a:r>
            <a:endParaRPr lang="en-US" sz="2400" dirty="0"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05939" y="1630365"/>
            <a:ext cx="3962400" cy="449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Temperature </a:t>
            </a:r>
            <a:r>
              <a:rPr lang="en-US" dirty="0" err="1">
                <a:ea typeface="ＭＳ Ｐゴシック" pitchFamily="80" charset="-128"/>
              </a:rPr>
              <a:t>imge</a:t>
            </a:r>
            <a:r>
              <a:rPr lang="en-US" dirty="0">
                <a:ea typeface="ＭＳ Ｐゴシック" pitchFamily="80" charset="-128"/>
              </a:rPr>
              <a:t>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513"/>
          <a:stretch/>
        </p:blipFill>
        <p:spPr>
          <a:xfrm>
            <a:off x="2676939" y="3001965"/>
            <a:ext cx="2514600" cy="231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20" y="3001965"/>
            <a:ext cx="2699437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Technique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19</a:t>
            </a:fld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" y="1560820"/>
            <a:ext cx="5987307" cy="44904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1" y="1560819"/>
            <a:ext cx="5987308" cy="44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Why Study Low Pressure Spark Kernels?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33" y="2311965"/>
            <a:ext cx="5440929" cy="3471420"/>
          </a:xfrm>
        </p:spPr>
        <p:txBody>
          <a:bodyPr/>
          <a:lstStyle/>
          <a:p>
            <a:r>
              <a:rPr lang="en-US" dirty="0">
                <a:latin typeface="+mn-lt"/>
              </a:rPr>
              <a:t>High altitude re-ignition of combustors</a:t>
            </a:r>
          </a:p>
          <a:p>
            <a:r>
              <a:rPr lang="en-US" dirty="0">
                <a:latin typeface="+mn-lt"/>
              </a:rPr>
              <a:t>Afterburner ignition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Physics of re-light envelope</a:t>
            </a:r>
          </a:p>
          <a:p>
            <a:r>
              <a:rPr lang="en-US" dirty="0">
                <a:latin typeface="+mn-lt"/>
              </a:rPr>
              <a:t>Improve combustor 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2" descr="Garuda Indonesia flight GA421 - Boeing B737-300 (PK-GWA)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31" y="1820985"/>
            <a:ext cx="5671467" cy="30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73631" y="4837723"/>
            <a:ext cx="5671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Garuda Indonesia Flight GA421 wreckage after dual engine flameout induced by inclement weather in 2002. (Aviation Accidents, [5])</a:t>
            </a:r>
          </a:p>
        </p:txBody>
      </p:sp>
    </p:spTree>
    <p:extLst>
      <p:ext uri="{BB962C8B-B14F-4D97-AF65-F5344CB8AC3E}">
        <p14:creationId xmlns:p14="http://schemas.microsoft.com/office/powerpoint/2010/main" val="231613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5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Intensities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21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8580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0153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1630" y="4034815"/>
            <a:ext cx="10362867" cy="36822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decreased radiation emissions</a:t>
            </a:r>
          </a:p>
          <a:p>
            <a:r>
              <a:rPr lang="en-US" dirty="0">
                <a:latin typeface="+mn-lt"/>
              </a:rPr>
              <a:t>shorter detectable duration</a:t>
            </a:r>
          </a:p>
          <a:p>
            <a:r>
              <a:rPr lang="en-US" dirty="0">
                <a:latin typeface="+mn-lt"/>
              </a:rPr>
              <a:t>Increased rate of bifurcation</a:t>
            </a:r>
          </a:p>
          <a:p>
            <a:r>
              <a:rPr lang="en-US" dirty="0">
                <a:latin typeface="+mn-lt"/>
              </a:rPr>
              <a:t>more material ablation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57" y="3990365"/>
            <a:ext cx="368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 Lower Pressure:</a:t>
            </a:r>
          </a:p>
        </p:txBody>
      </p:sp>
    </p:spTree>
    <p:extLst>
      <p:ext uri="{BB962C8B-B14F-4D97-AF65-F5344CB8AC3E}">
        <p14:creationId xmlns:p14="http://schemas.microsoft.com/office/powerpoint/2010/main" val="112854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Kernel Temperatures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1854630" y="1600200"/>
            <a:ext cx="25908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>
                <a:ea typeface="ＭＳ Ｐゴシック" pitchFamily="80" charset="-128"/>
              </a:rPr>
              <a:t>1.0 atm video</a:t>
            </a:r>
            <a:endParaRPr lang="en-US" dirty="0">
              <a:ea typeface="ＭＳ Ｐゴシック" pitchFamily="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97830" y="1600200"/>
            <a:ext cx="2895600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0.6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atm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 video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70368" y="1600200"/>
            <a:ext cx="2337661" cy="2286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0.3 </a:t>
            </a:r>
            <a:r>
              <a:rPr lang="en-US" dirty="0" err="1">
                <a:ea typeface="ＭＳ Ｐゴシック" pitchFamily="80" charset="-128"/>
              </a:rPr>
              <a:t>atm</a:t>
            </a:r>
            <a:r>
              <a:rPr lang="en-US" dirty="0">
                <a:ea typeface="ＭＳ Ｐゴシック" pitchFamily="80" charset="-128"/>
              </a:rPr>
              <a:t> video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68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Phase 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34644" r="7559" b="39373"/>
          <a:stretch/>
        </p:blipFill>
        <p:spPr>
          <a:xfrm>
            <a:off x="1531785" y="1117601"/>
            <a:ext cx="9151841" cy="1678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34188" r="7651" b="38803"/>
          <a:stretch/>
        </p:blipFill>
        <p:spPr>
          <a:xfrm>
            <a:off x="1531786" y="2795714"/>
            <a:ext cx="9151841" cy="17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9127" r="5350" b="27552"/>
          <a:stretch/>
        </p:blipFill>
        <p:spPr>
          <a:xfrm>
            <a:off x="1531786" y="4452412"/>
            <a:ext cx="9416951" cy="16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Average Temperature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7" r="32293" b="8529"/>
          <a:stretch/>
        </p:blipFill>
        <p:spPr>
          <a:xfrm>
            <a:off x="2155715" y="1154418"/>
            <a:ext cx="2404260" cy="3658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31651" b="9116"/>
          <a:stretch/>
        </p:blipFill>
        <p:spPr>
          <a:xfrm>
            <a:off x="4639671" y="1154418"/>
            <a:ext cx="2422873" cy="363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0" r="15827" b="8529"/>
          <a:stretch/>
        </p:blipFill>
        <p:spPr>
          <a:xfrm>
            <a:off x="7115804" y="1130972"/>
            <a:ext cx="3266831" cy="3658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9103" y="4813234"/>
            <a:ext cx="9450272" cy="1431033"/>
            <a:chOff x="449103" y="4813234"/>
            <a:chExt cx="9450272" cy="1431033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486677" y="4837948"/>
              <a:ext cx="5412698" cy="140631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Lower temperatures</a:t>
              </a:r>
            </a:p>
            <a:p>
              <a:r>
                <a:rPr lang="en-US" dirty="0" err="1">
                  <a:latin typeface="+mn-lt"/>
                </a:rPr>
                <a:t>sdsdfa</a:t>
              </a:r>
              <a:endParaRPr lang="en-US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103" y="4813234"/>
              <a:ext cx="368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At Lower Pressure: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7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Summary and Conclusions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569" y="2069676"/>
            <a:ext cx="10961880" cy="368220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As pressure decreases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Radiation emissions decrease.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Temperatures decrease.</a:t>
            </a:r>
          </a:p>
          <a:p>
            <a:pPr marL="577850" indent="-577850">
              <a:buFont typeface="+mj-lt"/>
              <a:buAutoNum type="arabicPeriod"/>
            </a:pPr>
            <a:r>
              <a:rPr lang="en-US" dirty="0"/>
              <a:t>There is more material ablation.</a:t>
            </a:r>
          </a:p>
        </p:txBody>
      </p:sp>
    </p:spTree>
    <p:extLst>
      <p:ext uri="{BB962C8B-B14F-4D97-AF65-F5344CB8AC3E}">
        <p14:creationId xmlns:p14="http://schemas.microsoft.com/office/powerpoint/2010/main" val="296668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Acknowledgements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7" y="1187410"/>
            <a:ext cx="11449538" cy="5056857"/>
          </a:xfrm>
        </p:spPr>
        <p:txBody>
          <a:bodyPr/>
          <a:lstStyle/>
          <a:p>
            <a:r>
              <a:rPr lang="en-US" sz="2800" dirty="0"/>
              <a:t>Air Force Research Laboratory (Craig </a:t>
            </a:r>
            <a:r>
              <a:rPr lang="en-US" sz="2800" dirty="0" err="1"/>
              <a:t>Neuroth</a:t>
            </a:r>
            <a:r>
              <a:rPr lang="en-US" sz="2800" dirty="0"/>
              <a:t>) for use of igniter equipment</a:t>
            </a:r>
          </a:p>
          <a:p>
            <a:endParaRPr lang="en-US" sz="1050" dirty="0"/>
          </a:p>
          <a:p>
            <a:r>
              <a:rPr lang="en-US" sz="2800" dirty="0"/>
              <a:t>Oregon State University for funding</a:t>
            </a:r>
          </a:p>
          <a:p>
            <a:endParaRPr lang="en-US" sz="1000" dirty="0"/>
          </a:p>
          <a:p>
            <a:r>
              <a:rPr lang="en-US" sz="2800" dirty="0"/>
              <a:t>OSU Propulsion Laboratory (Jonathan </a:t>
            </a:r>
            <a:r>
              <a:rPr lang="en-US" sz="2800" dirty="0" err="1"/>
              <a:t>Bonebrake</a:t>
            </a:r>
            <a:r>
              <a:rPr lang="en-US" sz="2800" dirty="0"/>
              <a:t> and Nathan </a:t>
            </a:r>
            <a:r>
              <a:rPr lang="en-US" sz="2800" dirty="0" err="1"/>
              <a:t>Schorn</a:t>
            </a:r>
            <a:r>
              <a:rPr lang="en-US" sz="2800" dirty="0"/>
              <a:t>) for use of the vacuum chamber</a:t>
            </a:r>
          </a:p>
          <a:p>
            <a:endParaRPr lang="en-US" sz="1000" dirty="0"/>
          </a:p>
          <a:p>
            <a:r>
              <a:rPr lang="en-US" sz="2800" dirty="0"/>
              <a:t>OSU Water Resources Engineering (Chad Higgins) for use of the gas analyzer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800" dirty="0"/>
              <a:t>Bryan </a:t>
            </a:r>
            <a:r>
              <a:rPr lang="en-US" sz="2800" dirty="0" err="1"/>
              <a:t>Cmelak</a:t>
            </a:r>
            <a:r>
              <a:rPr lang="en-US" sz="2800" dirty="0"/>
              <a:t> and Tyler Castile for help with manufacturing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533563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57" y="1191629"/>
            <a:ext cx="11500995" cy="4781788"/>
          </a:xfrm>
        </p:spPr>
        <p:txBody>
          <a:bodyPr/>
          <a:lstStyle/>
          <a:p>
            <a:pPr marL="746125" lvl="0" indent="-746125">
              <a:buNone/>
            </a:pPr>
            <a:r>
              <a:rPr lang="en-US" sz="1800" dirty="0"/>
              <a:t>[1] http://www.aviation-accidents.net/garuda-indonesia-boeing-b737-300-pk-gwa-flight-ga421/</a:t>
            </a:r>
          </a:p>
          <a:p>
            <a:pPr marL="457200" indent="-457200">
              <a:buNone/>
            </a:pPr>
            <a:r>
              <a:rPr lang="en-US" sz="1800" dirty="0"/>
              <a:t>[2] </a:t>
            </a:r>
            <a:r>
              <a:rPr lang="en-US" sz="1800" dirty="0" err="1"/>
              <a:t>Sforzo</a:t>
            </a:r>
            <a:r>
              <a:rPr lang="en-US" sz="1800" dirty="0"/>
              <a:t>, B., Lambert, A., Kim, J., </a:t>
            </a:r>
            <a:r>
              <a:rPr lang="en-US" sz="1800" dirty="0" err="1"/>
              <a:t>Jagoda</a:t>
            </a:r>
            <a:r>
              <a:rPr lang="en-US" sz="1800" dirty="0"/>
              <a:t>, J., Menon, S., and </a:t>
            </a:r>
            <a:r>
              <a:rPr lang="en-US" sz="1800" dirty="0" err="1"/>
              <a:t>Seitzman</a:t>
            </a:r>
            <a:r>
              <a:rPr lang="en-US" sz="1800" dirty="0"/>
              <a:t>, J., “Post discharge evolution of a spark igniter kernel,” Combustion and Flame, Vol. 162, No. 1, 2015, pp. 181–190.</a:t>
            </a:r>
          </a:p>
          <a:p>
            <a:pPr marL="457200" indent="-457200">
              <a:buNone/>
            </a:pPr>
            <a:r>
              <a:rPr lang="en-US" sz="1800" dirty="0"/>
              <a:t>[3] http://anko-lab.com/en/a/apparatus-for-determination-of-minimum-ignition-energy-of-a-dust-air-mixtures </a:t>
            </a:r>
          </a:p>
          <a:p>
            <a:pPr marL="457200" indent="-457200">
              <a:buNone/>
            </a:pPr>
            <a:r>
              <a:rPr lang="en-US" sz="1800" dirty="0"/>
              <a:t>[4] http://www.exschutz.net/en/basic-information-on-explosions.html </a:t>
            </a:r>
          </a:p>
          <a:p>
            <a:pPr marL="457200" indent="-457200">
              <a:buNone/>
            </a:pPr>
            <a:r>
              <a:rPr lang="en-US" sz="1800" dirty="0"/>
              <a:t>[5] http://www.itt.kit.edu/english/323.php </a:t>
            </a:r>
          </a:p>
          <a:p>
            <a:pPr marL="457200" indent="-457200" defTabSz="655638">
              <a:buNone/>
            </a:pPr>
            <a:r>
              <a:rPr lang="en-US" sz="1800" dirty="0"/>
              <a:t>[6] </a:t>
            </a:r>
            <a:r>
              <a:rPr lang="en-US" sz="1800" dirty="0" err="1"/>
              <a:t>Reinmann</a:t>
            </a:r>
            <a:r>
              <a:rPr lang="en-US" sz="1800" dirty="0"/>
              <a:t>, R. and </a:t>
            </a:r>
            <a:r>
              <a:rPr lang="en-US" sz="1800" dirty="0" err="1"/>
              <a:t>Akram</a:t>
            </a:r>
            <a:r>
              <a:rPr lang="en-US" sz="1800" dirty="0"/>
              <a:t>, M., “Temporal investigation of a fast spark discharge in </a:t>
            </a:r>
            <a:r>
              <a:rPr lang="en-US" sz="1800" dirty="0" err="1"/>
              <a:t>hemically</a:t>
            </a:r>
            <a:r>
              <a:rPr lang="en-US" sz="1800" dirty="0"/>
              <a:t> inert gases,” Journal of Physics D: Applied Physics, Vol. 30, No. 7, 1997, pp. 1125.</a:t>
            </a:r>
          </a:p>
          <a:p>
            <a:pPr marL="457200" indent="-457200">
              <a:buNone/>
            </a:pPr>
            <a:r>
              <a:rPr lang="en-US" sz="1800" dirty="0"/>
              <a:t>[7] </a:t>
            </a:r>
            <a:r>
              <a:rPr lang="en-US" sz="1800" dirty="0" err="1"/>
              <a:t>Grosshandler</a:t>
            </a:r>
            <a:r>
              <a:rPr lang="en-US" sz="1800" dirty="0"/>
              <a:t>, W. L., “RADCAL: A Narrow-Band Model for Radiation Calculations in a Combustion Environment,” 1993.</a:t>
            </a:r>
          </a:p>
          <a:p>
            <a:pPr marL="457200" indent="-457200">
              <a:buNone/>
            </a:pPr>
            <a:r>
              <a:rPr lang="en-US" sz="1800" dirty="0"/>
              <a:t>[8] https://www.campbellsci.com/irgason </a:t>
            </a:r>
          </a:p>
          <a:p>
            <a:pPr marL="457200" indent="-457200">
              <a:buNone/>
            </a:pPr>
            <a:r>
              <a:rPr lang="en-US" sz="1800" dirty="0"/>
              <a:t>[9] http://www.suprasport.com/E3-Spark-Plugs_p_1520.html</a:t>
            </a:r>
          </a:p>
        </p:txBody>
      </p:sp>
    </p:spTree>
    <p:extLst>
      <p:ext uri="{BB962C8B-B14F-4D97-AF65-F5344CB8AC3E}">
        <p14:creationId xmlns:p14="http://schemas.microsoft.com/office/powerpoint/2010/main" val="8258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What is a Spark Kernel?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81" y="1784655"/>
            <a:ext cx="6044588" cy="3944153"/>
          </a:xfrm>
        </p:spPr>
      </p:pic>
      <p:sp>
        <p:nvSpPr>
          <p:cNvPr id="12" name="Line Callout 1 (No Border) 11"/>
          <p:cNvSpPr/>
          <p:nvPr/>
        </p:nvSpPr>
        <p:spPr>
          <a:xfrm>
            <a:off x="824270" y="2016283"/>
            <a:ext cx="1674211" cy="368300"/>
          </a:xfrm>
          <a:prstGeom prst="callout1">
            <a:avLst>
              <a:gd name="adj1" fmla="val 48724"/>
              <a:gd name="adj2" fmla="val 100086"/>
              <a:gd name="adj3" fmla="val 88362"/>
              <a:gd name="adj4" fmla="val 246585"/>
            </a:avLst>
          </a:prstGeom>
          <a:noFill/>
          <a:ln w="412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Electrodes</a:t>
            </a:r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2498481" y="2200433"/>
            <a:ext cx="1092792" cy="1373375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655246">
            <a:off x="4878146" y="2325239"/>
            <a:ext cx="234083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Spark Kernel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4697" y="57679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of a spark plug generating a spark kernel. [1]</a:t>
            </a:r>
          </a:p>
        </p:txBody>
      </p:sp>
    </p:spTree>
    <p:extLst>
      <p:ext uri="{BB962C8B-B14F-4D97-AF65-F5344CB8AC3E}">
        <p14:creationId xmlns:p14="http://schemas.microsoft.com/office/powerpoint/2010/main" val="41618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How is Ignition Studied?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3BE358-E959-45E2-8CB7-15E0F079D31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9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6" y="367706"/>
            <a:ext cx="7822489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Minimum Ignition Energy (MIE)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2" y="2061838"/>
            <a:ext cx="4763702" cy="3293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46" y="2171263"/>
            <a:ext cx="3715110" cy="30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949" y="5372118"/>
            <a:ext cx="476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Test Rig. (</a:t>
            </a:r>
            <a:r>
              <a:rPr lang="en-US" sz="2400" dirty="0" err="1"/>
              <a:t>Anko</a:t>
            </a:r>
            <a:r>
              <a:rPr lang="en-US" sz="2400" dirty="0"/>
              <a:t>, [3])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31294" y="5254002"/>
            <a:ext cx="391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MIE Graphical Representation (</a:t>
            </a:r>
            <a:r>
              <a:rPr lang="en-US" sz="2400" dirty="0" err="1"/>
              <a:t>asdfadsf</a:t>
            </a:r>
            <a:r>
              <a:rPr lang="en-US" sz="2400" dirty="0"/>
              <a:t>, [4])</a:t>
            </a:r>
          </a:p>
        </p:txBody>
      </p:sp>
    </p:spTree>
    <p:extLst>
      <p:ext uri="{BB962C8B-B14F-4D97-AF65-F5344CB8AC3E}">
        <p14:creationId xmlns:p14="http://schemas.microsoft.com/office/powerpoint/2010/main" val="287672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Numerical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6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8492" y="1188699"/>
            <a:ext cx="4176576" cy="4893613"/>
            <a:chOff x="3591023" y="1337786"/>
            <a:chExt cx="4176576" cy="4893613"/>
          </a:xfrm>
        </p:grpSpPr>
        <p:sp>
          <p:nvSpPr>
            <p:cNvPr id="8" name="TextBox 7"/>
            <p:cNvSpPr txBox="1"/>
            <p:nvPr/>
          </p:nvSpPr>
          <p:spPr>
            <a:xfrm>
              <a:off x="3591023" y="5400402"/>
              <a:ext cx="4176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Modeled spark kernel in a cross flow of air. (</a:t>
              </a:r>
              <a:r>
                <a:rPr lang="en-US" sz="2400" dirty="0" err="1"/>
                <a:t>Sforzo</a:t>
              </a:r>
              <a:r>
                <a:rPr lang="en-US" sz="2400" dirty="0"/>
                <a:t> et al., [2])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457" y="1337786"/>
              <a:ext cx="4123142" cy="4162335"/>
            </a:xfrm>
            <a:prstGeom prst="rect">
              <a:avLst/>
            </a:prstGeom>
          </p:spPr>
        </p:pic>
      </p:grpSp>
      <p:sp>
        <p:nvSpPr>
          <p:cNvPr id="13" name="Content Placeholder 10"/>
          <p:cNvSpPr>
            <a:spLocks noGrp="1"/>
          </p:cNvSpPr>
          <p:nvPr>
            <p:ph idx="1"/>
          </p:nvPr>
        </p:nvSpPr>
        <p:spPr bwMode="auto">
          <a:xfrm>
            <a:off x="6915149" y="1333742"/>
            <a:ext cx="4365443" cy="38722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ea typeface="ＭＳ Ｐゴシック" pitchFamily="80" charset="-128"/>
              </a:rPr>
              <a:t>Another Modeling Example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4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39" y="367706"/>
            <a:ext cx="7605790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Reacting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 b="25007"/>
          <a:stretch/>
        </p:blipFill>
        <p:spPr>
          <a:xfrm>
            <a:off x="1250462" y="1820145"/>
            <a:ext cx="9168534" cy="3463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558" y="1820726"/>
            <a:ext cx="309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</a:rPr>
              <a:t>Chemiluminescence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558" y="35848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OH* PLIF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558" y="5256143"/>
            <a:ext cx="912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Chemiluminescence and OH* Planar Laser Induced Fluorescence (PLIF) images of spark ignition in a piston engine. (Karlsruhe Institute of Technology, [5])</a:t>
            </a:r>
          </a:p>
        </p:txBody>
      </p:sp>
    </p:spTree>
    <p:extLst>
      <p:ext uri="{BB962C8B-B14F-4D97-AF65-F5344CB8AC3E}">
        <p14:creationId xmlns:p14="http://schemas.microsoft.com/office/powerpoint/2010/main" val="4193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7" y="367706"/>
            <a:ext cx="7961034" cy="1193114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Aharoni" panose="02010803020104030203" pitchFamily="2" charset="-79"/>
              </a:rPr>
              <a:t>Spark Kernels: Non-Reacting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5" y="1420502"/>
            <a:ext cx="2014749" cy="1979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714" y="6360897"/>
            <a:ext cx="3859795" cy="365125"/>
          </a:xfrm>
        </p:spPr>
        <p:txBody>
          <a:bodyPr/>
          <a:lstStyle/>
          <a:p>
            <a:pPr algn="ctr"/>
            <a:fld id="{11126927-2491-410F-87F5-5BC0D8D0AA9F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6805" y="1346597"/>
            <a:ext cx="259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Interferogram photograph of a spark kernel shock wave in nitrogen. (</a:t>
            </a:r>
            <a:r>
              <a:rPr lang="en-US" sz="2400" dirty="0" err="1"/>
              <a:t>Topham</a:t>
            </a:r>
            <a:r>
              <a:rPr lang="en-US" sz="2400" dirty="0"/>
              <a:t> et al., [6])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1410"/>
          <a:stretch/>
        </p:blipFill>
        <p:spPr>
          <a:xfrm>
            <a:off x="123455" y="3883219"/>
            <a:ext cx="2166450" cy="2139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3742" y="3835200"/>
            <a:ext cx="2252427" cy="197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Laser-</a:t>
            </a:r>
            <a:r>
              <a:rPr lang="en-US" sz="2400" dirty="0" err="1"/>
              <a:t>Schlieren</a:t>
            </a:r>
            <a:r>
              <a:rPr lang="en-US" sz="2400" dirty="0"/>
              <a:t> image of a spark kernel in a crossflow of air. (</a:t>
            </a:r>
            <a:r>
              <a:rPr lang="en-US" sz="2400" dirty="0" err="1"/>
              <a:t>Sforzo</a:t>
            </a:r>
            <a:r>
              <a:rPr lang="en-US" sz="2400" dirty="0"/>
              <a:t> et al. [2])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08" t="1" r="8347" b="14714"/>
          <a:stretch/>
        </p:blipFill>
        <p:spPr>
          <a:xfrm>
            <a:off x="5266876" y="3832281"/>
            <a:ext cx="3914912" cy="21749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22964" y="3793389"/>
            <a:ext cx="2570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quiescent air (</a:t>
            </a:r>
            <a:r>
              <a:rPr lang="en-US" sz="2400" dirty="0" err="1"/>
              <a:t>Blunck</a:t>
            </a:r>
            <a:r>
              <a:rPr lang="en-US" sz="2400" dirty="0"/>
              <a:t> et al. [#])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407" t="6805" b="18980"/>
          <a:stretch/>
        </p:blipFill>
        <p:spPr>
          <a:xfrm>
            <a:off x="5204212" y="1233362"/>
            <a:ext cx="6638187" cy="157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4136" y="2702742"/>
            <a:ext cx="666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resolved IR thermography temperatures of a spark kernel in a crossflow of air (</a:t>
            </a:r>
            <a:r>
              <a:rPr lang="en-US" sz="2400" dirty="0" err="1"/>
              <a:t>Okhovat</a:t>
            </a:r>
            <a:r>
              <a:rPr lang="en-US" sz="2400" dirty="0"/>
              <a:t> et al. [#])</a:t>
            </a:r>
          </a:p>
        </p:txBody>
      </p:sp>
    </p:spTree>
    <p:extLst>
      <p:ext uri="{BB962C8B-B14F-4D97-AF65-F5344CB8AC3E}">
        <p14:creationId xmlns:p14="http://schemas.microsoft.com/office/powerpoint/2010/main" val="2344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entury Gothic" panose="020B0502020202020204" pitchFamily="34" charset="0"/>
                <a:cs typeface="Aharoni" panose="02010803020104030203" pitchFamily="2" charset="-79"/>
              </a:rPr>
              <a:t>The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69" y="6310817"/>
            <a:ext cx="3586407" cy="465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5" y="6244267"/>
            <a:ext cx="1132377" cy="523628"/>
          </a:xfrm>
          <a:prstGeom prst="rect">
            <a:avLst/>
          </a:prstGeom>
        </p:spPr>
      </p:pic>
      <p:sp>
        <p:nvSpPr>
          <p:cNvPr id="7" name="Footer Placeholder 5"/>
          <p:cNvSpPr txBox="1">
            <a:spLocks/>
          </p:cNvSpPr>
          <p:nvPr/>
        </p:nvSpPr>
        <p:spPr>
          <a:xfrm>
            <a:off x="3351714" y="6360897"/>
            <a:ext cx="38597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94DB0ED-754E-40D8-981C-E031DE5976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979</Words>
  <Application>Microsoft Office PowerPoint</Application>
  <PresentationFormat>Custom</PresentationFormat>
  <Paragraphs>202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Microsoft YaHei UI</vt:lpstr>
      <vt:lpstr>ＭＳ Ｐゴシック</vt:lpstr>
      <vt:lpstr>Aharoni</vt:lpstr>
      <vt:lpstr>Angsana New</vt:lpstr>
      <vt:lpstr>Arial</vt:lpstr>
      <vt:lpstr>Calibri</vt:lpstr>
      <vt:lpstr>Calibri Light</vt:lpstr>
      <vt:lpstr>Century Gothic</vt:lpstr>
      <vt:lpstr>Impact</vt:lpstr>
      <vt:lpstr>Verdana</vt:lpstr>
      <vt:lpstr>Office Theme</vt:lpstr>
      <vt:lpstr>Effects of Sub-Atmospheric Pressures on the Temperature Evolution of Spark Kernels</vt:lpstr>
      <vt:lpstr>Why Study Low Pressure Spark Kernels?</vt:lpstr>
      <vt:lpstr>What is a Spark Kernel?</vt:lpstr>
      <vt:lpstr>How is Ignition Studied?</vt:lpstr>
      <vt:lpstr>Minimum Ignition Energy (MIE)</vt:lpstr>
      <vt:lpstr>Numerical Modeling</vt:lpstr>
      <vt:lpstr>Spark Kernels: Reacting</vt:lpstr>
      <vt:lpstr>Spark Kernels: Non-Reacting</vt:lpstr>
      <vt:lpstr>The Experiment</vt:lpstr>
      <vt:lpstr>Objectives</vt:lpstr>
      <vt:lpstr>Experimental Setup</vt:lpstr>
      <vt:lpstr>Data Collection</vt:lpstr>
      <vt:lpstr>Experimental Setup</vt:lpstr>
      <vt:lpstr>Deconvolution Technique</vt:lpstr>
      <vt:lpstr>Determining Path Length</vt:lpstr>
      <vt:lpstr>Determining Ellipse Axes</vt:lpstr>
      <vt:lpstr>Temperature Interpolation Surface</vt:lpstr>
      <vt:lpstr>Intensity to Temperature</vt:lpstr>
      <vt:lpstr>Technique Evaluation</vt:lpstr>
      <vt:lpstr>Results</vt:lpstr>
      <vt:lpstr>Kernel Intensities</vt:lpstr>
      <vt:lpstr>Kernel Temperatures</vt:lpstr>
      <vt:lpstr>Phase Average Temperature</vt:lpstr>
      <vt:lpstr>Average Temperature</vt:lpstr>
      <vt:lpstr>Summary and Conclusions</vt:lpstr>
      <vt:lpstr>Acknowledgements</vt:lpstr>
      <vt:lpstr>Sources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Forkey</dc:creator>
  <cp:lastModifiedBy>Caplan, Daniel L</cp:lastModifiedBy>
  <cp:revision>97</cp:revision>
  <dcterms:created xsi:type="dcterms:W3CDTF">2017-05-19T18:48:06Z</dcterms:created>
  <dcterms:modified xsi:type="dcterms:W3CDTF">2018-01-04T23:37:50Z</dcterms:modified>
</cp:coreProperties>
</file>