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80" r:id="rId4"/>
    <p:sldId id="257" r:id="rId5"/>
    <p:sldId id="258" r:id="rId6"/>
    <p:sldId id="263" r:id="rId7"/>
    <p:sldId id="277" r:id="rId8"/>
    <p:sldId id="260" r:id="rId9"/>
    <p:sldId id="261" r:id="rId10"/>
    <p:sldId id="262" r:id="rId11"/>
    <p:sldId id="264" r:id="rId12"/>
    <p:sldId id="259" r:id="rId13"/>
    <p:sldId id="268" r:id="rId14"/>
    <p:sldId id="265" r:id="rId15"/>
    <p:sldId id="273" r:id="rId16"/>
    <p:sldId id="267" r:id="rId17"/>
    <p:sldId id="270" r:id="rId18"/>
    <p:sldId id="269" r:id="rId19"/>
    <p:sldId id="271" r:id="rId20"/>
    <p:sldId id="272" r:id="rId21"/>
    <p:sldId id="274" r:id="rId22"/>
    <p:sldId id="275" r:id="rId23"/>
    <p:sldId id="276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78417" autoAdjust="0"/>
  </p:normalViewPr>
  <p:slideViewPr>
    <p:cSldViewPr>
      <p:cViewPr varScale="1">
        <p:scale>
          <a:sx n="75" d="100"/>
          <a:sy n="75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924DE-387A-413E-8D8F-6C621BF10C68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92939-61BE-4504-8A6A-3E23825FD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60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After talking through and going to next slide, come back to this one</a:t>
            </a:r>
            <a:r>
              <a:rPr lang="en-GB" baseline="0" dirty="0" smtClean="0"/>
              <a:t> </a:t>
            </a:r>
            <a:r>
              <a:rPr lang="en-GB" baseline="0" dirty="0" smtClean="0"/>
              <a:t>- </a:t>
            </a:r>
            <a:r>
              <a:rPr lang="en-GB" dirty="0" smtClean="0"/>
              <a:t>Why is this better?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 smtClean="0"/>
              <a:t>Because</a:t>
            </a:r>
            <a:r>
              <a:rPr lang="en-GB" baseline="0" dirty="0" smtClean="0"/>
              <a:t> it’s testable – you can pass in a mock of the helper class and stub it to do whatever you want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The previous way is broken by design because you can’t unit test it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Imagine the Helper class reads a file from the file system or does network access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Any test would therefore fail the strict definition of a unit test</a:t>
            </a:r>
          </a:p>
          <a:p>
            <a:pPr marL="171450" indent="-1714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89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These libraries provide the Injector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They all allow you to declare your objects and dependencies up front and then the injector constructs everything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baseline="0" dirty="0" smtClean="0"/>
              <a:t>Older versions of Spring did this via XML, which was brittle and verbose and frequently got out of sync with the code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baseline="0" dirty="0" err="1" smtClean="0"/>
              <a:t>Guice</a:t>
            </a:r>
            <a:r>
              <a:rPr lang="en-GB" baseline="0" dirty="0" smtClean="0"/>
              <a:t> was the first to do it via annotations, released in 2008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baseline="0" dirty="0" smtClean="0"/>
              <a:t>Dagger is very similar to </a:t>
            </a:r>
            <a:r>
              <a:rPr lang="en-GB" baseline="0" dirty="0" err="1" smtClean="0"/>
              <a:t>Guice</a:t>
            </a:r>
            <a:r>
              <a:rPr lang="en-GB" baseline="0" dirty="0" smtClean="0"/>
              <a:t> but newer, and has some fancy features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GB" baseline="0" dirty="0" smtClean="0"/>
              <a:t>Go back </a:t>
            </a:r>
            <a:r>
              <a:rPr lang="en-GB" baseline="0" dirty="0" smtClean="0"/>
              <a:t>4 </a:t>
            </a:r>
            <a:r>
              <a:rPr lang="en-GB" baseline="0" dirty="0" smtClean="0"/>
              <a:t>slides to explain object graph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4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-- Ex 2: Check </a:t>
            </a:r>
            <a:r>
              <a:rPr lang="en-GB" dirty="0" smtClean="0"/>
              <a:t>out branch </a:t>
            </a:r>
            <a:r>
              <a:rPr lang="en-GB" dirty="0" smtClean="0"/>
              <a:t>1.1 and use </a:t>
            </a:r>
            <a:r>
              <a:rPr lang="en-GB" dirty="0" err="1" smtClean="0"/>
              <a:t>Guice</a:t>
            </a:r>
            <a:endParaRPr lang="en-GB" dirty="0" smtClean="0"/>
          </a:p>
          <a:p>
            <a:r>
              <a:rPr lang="en-GB" dirty="0" smtClean="0"/>
              <a:t>	-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AuditLogger</a:t>
            </a:r>
            <a:r>
              <a:rPr lang="en-GB" baseline="0" dirty="0" smtClean="0"/>
              <a:t> easiest – just give it the @Singleton annotation</a:t>
            </a:r>
          </a:p>
          <a:p>
            <a:r>
              <a:rPr lang="en-GB" baseline="0" dirty="0" smtClean="0"/>
              <a:t>	- Then the </a:t>
            </a:r>
            <a:r>
              <a:rPr lang="en-GB" baseline="0" dirty="0" err="1" smtClean="0"/>
              <a:t>ScheduledExecutor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curr</a:t>
            </a:r>
            <a:r>
              <a:rPr lang="en-GB" baseline="0" dirty="0" smtClean="0"/>
              <a:t> pair (bind in configure method)</a:t>
            </a:r>
          </a:p>
          <a:p>
            <a:r>
              <a:rPr lang="en-GB" baseline="0" dirty="0" smtClean="0"/>
              <a:t>	- Then a provider method for the </a:t>
            </a:r>
            <a:r>
              <a:rPr lang="en-GB" baseline="0" dirty="0" err="1" smtClean="0"/>
              <a:t>QuoteService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08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Now going to look at some features</a:t>
            </a:r>
            <a:r>
              <a:rPr lang="en-GB" baseline="0" dirty="0" smtClean="0"/>
              <a:t> of </a:t>
            </a:r>
            <a:r>
              <a:rPr lang="en-GB" baseline="0" dirty="0" err="1" smtClean="0"/>
              <a:t>Guice</a:t>
            </a:r>
            <a:r>
              <a:rPr lang="en-GB" baseline="0" dirty="0" smtClean="0"/>
              <a:t> beyond simple binding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Not going to code these by hand</a:t>
            </a:r>
          </a:p>
          <a:p>
            <a:pPr marL="171450" indent="-171450">
              <a:buFont typeface="Arial" charset="0"/>
              <a:buChar char="•"/>
            </a:pPr>
            <a:endParaRPr lang="en-GB" baseline="0" dirty="0" smtClean="0"/>
          </a:p>
          <a:p>
            <a:pPr marL="0" indent="0">
              <a:buFont typeface="Arial" charset="0"/>
              <a:buNone/>
            </a:pPr>
            <a:r>
              <a:rPr lang="en-GB" baseline="0" dirty="0" smtClean="0"/>
              <a:t>-- checkout 1.2a, 1.2b and 1.2c and explain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4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Talk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54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Give example – what if you want to create an object with two parameters</a:t>
            </a:r>
            <a:r>
              <a:rPr lang="en-GB" baseline="0" dirty="0" smtClean="0"/>
              <a:t>: the audit logger and some stuff you know later 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-- Ex 4: checkout 1.3 and build the factory by</a:t>
            </a:r>
            <a:r>
              <a:rPr lang="en-GB" baseline="0" dirty="0" smtClean="0"/>
              <a:t> hand, start from </a:t>
            </a:r>
            <a:r>
              <a:rPr lang="en-GB" baseline="0" dirty="0" err="1" smtClean="0"/>
              <a:t>QuoteService</a:t>
            </a:r>
            <a:r>
              <a:rPr lang="en-GB" baseline="0" dirty="0" smtClean="0"/>
              <a:t> (changed method to </a:t>
            </a:r>
            <a:r>
              <a:rPr lang="en-GB" baseline="0" dirty="0" err="1" smtClean="0"/>
              <a:t>getMidPrice</a:t>
            </a:r>
            <a:r>
              <a:rPr lang="en-GB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-- need to checkout 1.4 to use assisted inject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540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These are some useful classes in Google’s Guava</a:t>
            </a:r>
            <a:r>
              <a:rPr lang="en-GB" baseline="0" dirty="0" smtClean="0"/>
              <a:t> library, which is completely separate from </a:t>
            </a:r>
            <a:r>
              <a:rPr lang="en-GB" baseline="0" dirty="0" err="1" smtClean="0"/>
              <a:t>Guice</a:t>
            </a:r>
            <a:endParaRPr lang="en-GB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GB" baseline="0" dirty="0" err="1" smtClean="0"/>
              <a:t>Multimap</a:t>
            </a:r>
            <a:r>
              <a:rPr lang="en-GB" baseline="0" dirty="0" smtClean="0"/>
              <a:t> is a map where a single key can have multiple values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err="1" smtClean="0"/>
              <a:t>EventBus</a:t>
            </a:r>
            <a:r>
              <a:rPr lang="en-GB" baseline="0" dirty="0" smtClean="0"/>
              <a:t> is an event bus/event hub which removes the need for listener interfaces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baseline="0" dirty="0" smtClean="0"/>
              <a:t>Useful for broadcasting a server event like a trade confirmation to many listeners,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a blotter updater and a trade model mover</a:t>
            </a:r>
          </a:p>
          <a:p>
            <a:pPr marL="171450" indent="-171450">
              <a:buFont typeface="Arial" charset="0"/>
              <a:buChar char="•"/>
            </a:pPr>
            <a:endParaRPr lang="en-GB" baseline="0" dirty="0" smtClean="0"/>
          </a:p>
          <a:p>
            <a:pPr marL="0" indent="0">
              <a:buFont typeface="Arial" charset="0"/>
              <a:buNone/>
            </a:pPr>
            <a:r>
              <a:rPr lang="en-GB" baseline="0" dirty="0" smtClean="0"/>
              <a:t>-- checkout branch 2.0 and talk through </a:t>
            </a:r>
            <a:r>
              <a:rPr lang="en-GB" baseline="0" dirty="0" err="1" smtClean="0"/>
              <a:t>datasource</a:t>
            </a:r>
            <a:r>
              <a:rPr lang="en-GB" baseline="0" dirty="0" smtClean="0"/>
              <a:t> (and demo)</a:t>
            </a:r>
          </a:p>
          <a:p>
            <a:pPr marL="0" indent="0">
              <a:buFont typeface="Arial" charset="0"/>
              <a:buNone/>
            </a:pPr>
            <a:r>
              <a:rPr lang="en-GB" baseline="0" dirty="0" smtClean="0"/>
              <a:t>-- do the </a:t>
            </a:r>
            <a:r>
              <a:rPr lang="en-GB" baseline="0" dirty="0" err="1" smtClean="0"/>
              <a:t>MultiMap</a:t>
            </a:r>
            <a:r>
              <a:rPr lang="en-GB" baseline="0" dirty="0" smtClean="0"/>
              <a:t> upgrade in </a:t>
            </a:r>
            <a:r>
              <a:rPr lang="en-GB" baseline="0" dirty="0" err="1" smtClean="0"/>
              <a:t>FXQuoteProvider</a:t>
            </a:r>
            <a:r>
              <a:rPr lang="en-GB" baseline="0" dirty="0" smtClean="0"/>
              <a:t>, then revert</a:t>
            </a:r>
          </a:p>
          <a:p>
            <a:pPr marL="0" indent="0">
              <a:buFont typeface="Arial" charset="0"/>
              <a:buNone/>
            </a:pPr>
            <a:r>
              <a:rPr lang="en-GB" baseline="0" dirty="0" smtClean="0"/>
              <a:t>-- demo the </a:t>
            </a:r>
            <a:r>
              <a:rPr lang="en-GB" baseline="0" dirty="0" err="1" smtClean="0"/>
              <a:t>EventBus</a:t>
            </a:r>
            <a:endParaRPr lang="en-GB" baseline="0" dirty="0" smtClean="0"/>
          </a:p>
          <a:p>
            <a:pPr marL="0" indent="0">
              <a:buFont typeface="Arial" charset="0"/>
              <a:buNone/>
            </a:pPr>
            <a:r>
              <a:rPr lang="en-GB" baseline="0" dirty="0" smtClean="0"/>
              <a:t>-- check out 2.2 and show the simplified </a:t>
            </a:r>
            <a:r>
              <a:rPr lang="en-GB" baseline="0" dirty="0" err="1" smtClean="0"/>
              <a:t>FXQuoteProvider</a:t>
            </a:r>
            <a:r>
              <a:rPr lang="en-GB" baseline="0" dirty="0" smtClean="0"/>
              <a:t> and slightly more complicated </a:t>
            </a:r>
            <a:r>
              <a:rPr lang="en-GB" baseline="0" dirty="0" err="1" smtClean="0"/>
              <a:t>RateProvider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3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If Helper Class doesn’t touch the file system then it only fails the first one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 smtClean="0"/>
              <a:t>Otherwise</a:t>
            </a:r>
            <a:r>
              <a:rPr lang="en-GB" baseline="0" dirty="0" smtClean="0"/>
              <a:t> it fails the other three as well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baseline="0" dirty="0" smtClean="0"/>
              <a:t>Can’t be consistent because if you delete the file or disk is full then test fails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baseline="0" dirty="0" smtClean="0"/>
              <a:t>Can’t be fast if not CPU bound (certainly won’t run every time you change a file)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So we agree that classes instantiating their own dependencies is a bad thing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There are different ways for a class to get dependencies, only going to talk about the first one (second is familiar because of </a:t>
            </a:r>
            <a:r>
              <a:rPr lang="en-GB" baseline="0" dirty="0" err="1" smtClean="0"/>
              <a:t>BladeRunner</a:t>
            </a:r>
            <a:r>
              <a:rPr lang="en-GB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Both achieve the goal (decoupling) and there are pros and cons to each, </a:t>
            </a:r>
            <a:r>
              <a:rPr lang="en-GB" baseline="0" dirty="0" err="1" smtClean="0"/>
              <a:t>e.g</a:t>
            </a:r>
            <a:endParaRPr lang="en-GB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GB" dirty="0" smtClean="0"/>
              <a:t>Dependency injection pro: can just look at constructor to see dependencies, with registry you have to find all the places it calls the registry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dirty="0" smtClean="0"/>
              <a:t>Dependency</a:t>
            </a:r>
            <a:r>
              <a:rPr lang="en-GB" baseline="0" dirty="0" smtClean="0"/>
              <a:t> injection con: no dependency between the class and the injector, so once created it might not be able to get anything else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GB" baseline="0" dirty="0" smtClean="0"/>
              <a:t>Not going to debate this now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53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The two basic ways are to pass dependencies in via the</a:t>
            </a:r>
            <a:r>
              <a:rPr lang="en-GB" baseline="0" dirty="0" smtClean="0"/>
              <a:t> constructor, or via a setter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Setter not as good because the class can be in a partially constructed state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baseline="0" dirty="0" smtClean="0"/>
              <a:t>Hidden requirement to call methods in a certain order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8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Going to a show a simple application but first this is what it does</a:t>
            </a:r>
          </a:p>
          <a:p>
            <a:pPr marL="0" indent="0">
              <a:buFont typeface="Arial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67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This application subscribes</a:t>
            </a:r>
            <a:r>
              <a:rPr lang="en-GB" baseline="0" dirty="0" smtClean="0"/>
              <a:t> to FX quotes and outputs them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The </a:t>
            </a:r>
            <a:r>
              <a:rPr lang="en-GB" baseline="0" dirty="0" err="1" smtClean="0"/>
              <a:t>FXQuoteProvider</a:t>
            </a:r>
            <a:r>
              <a:rPr lang="en-GB" baseline="0" dirty="0" smtClean="0"/>
              <a:t> has a subscribe method which takes a currency pair and a listener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baseline="0" dirty="0" smtClean="0"/>
              <a:t>It has a service to get a single quote – one which gets the quote from Yahoo, one from a file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GB" baseline="0" dirty="0" smtClean="0"/>
              <a:t>It polls the service every second and calls back on the </a:t>
            </a:r>
            <a:r>
              <a:rPr lang="en-GB" baseline="0" dirty="0" err="1" smtClean="0"/>
              <a:t>QuoteListener</a:t>
            </a:r>
            <a:endParaRPr lang="en-GB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en-GB" baseline="0" dirty="0" smtClean="0"/>
              <a:t>The </a:t>
            </a:r>
            <a:r>
              <a:rPr lang="en-GB" baseline="0" dirty="0" smtClean="0"/>
              <a:t>Application class </a:t>
            </a:r>
            <a:r>
              <a:rPr lang="en-GB" baseline="0" dirty="0" smtClean="0"/>
              <a:t>implements </a:t>
            </a:r>
            <a:r>
              <a:rPr lang="en-GB" baseline="0" dirty="0" err="1" smtClean="0"/>
              <a:t>QuoteListener</a:t>
            </a:r>
            <a:r>
              <a:rPr lang="en-GB" baseline="0" dirty="0" smtClean="0"/>
              <a:t>, it subscribes to quotes and prints them to the console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GB" baseline="0" dirty="0" smtClean="0"/>
              <a:t>Separately there is an </a:t>
            </a:r>
            <a:r>
              <a:rPr lang="en-GB" baseline="0" dirty="0" err="1" smtClean="0"/>
              <a:t>AuditLogger</a:t>
            </a:r>
            <a:r>
              <a:rPr lang="en-GB" baseline="0" dirty="0" smtClean="0"/>
              <a:t> which I would like to use from a couple of </a:t>
            </a:r>
            <a:r>
              <a:rPr lang="en-GB" baseline="0" dirty="0" smtClean="0"/>
              <a:t>places</a:t>
            </a:r>
          </a:p>
          <a:p>
            <a:pPr marL="171450" lvl="0" indent="-171450">
              <a:buFont typeface="Arial" charset="0"/>
              <a:buChar char="•"/>
            </a:pPr>
            <a:endParaRPr lang="en-GB" baseline="0" dirty="0" smtClean="0"/>
          </a:p>
          <a:p>
            <a:pPr marL="0" lvl="0" indent="0">
              <a:buFont typeface="Arial" charset="0"/>
              <a:buNone/>
            </a:pPr>
            <a:r>
              <a:rPr lang="en-GB" baseline="0" dirty="0" smtClean="0"/>
              <a:t>--- Now go to the code and refactor to use constructor injection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7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Right now it has no dependency injection at all, each class creates its own dependencies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Going to show that even if you move everything into the constructors it only solves half of the problem</a:t>
            </a:r>
          </a:p>
          <a:p>
            <a:pPr marL="0" indent="0">
              <a:buFont typeface="Arial" charset="0"/>
              <a:buNone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-- Ex 1: checkout</a:t>
            </a:r>
            <a:r>
              <a:rPr lang="en-GB" baseline="0" dirty="0" smtClean="0"/>
              <a:t> 1.0 and refactor to put things in constructors</a:t>
            </a:r>
          </a:p>
          <a:p>
            <a:pPr marL="0" indent="0">
              <a:buFont typeface="Arial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67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The </a:t>
            </a:r>
            <a:r>
              <a:rPr lang="en-GB" dirty="0" smtClean="0"/>
              <a:t>problem</a:t>
            </a:r>
            <a:r>
              <a:rPr lang="en-GB" baseline="0" dirty="0" smtClean="0"/>
              <a:t> is that even if you move everything to the </a:t>
            </a:r>
            <a:r>
              <a:rPr lang="en-GB" baseline="0" dirty="0" smtClean="0"/>
              <a:t>constructors, something has to choose what to pass into the constructors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So </a:t>
            </a:r>
            <a:r>
              <a:rPr lang="en-GB" baseline="0" dirty="0" smtClean="0"/>
              <a:t>you still have dependency resolution sprinkled everywhere through the code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There is no single Injector that takes responsibility for it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Not so bad for this simple project, most of it is in Main, but…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94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Here’s a constructor that</a:t>
            </a:r>
            <a:r>
              <a:rPr lang="en-GB" baseline="0" dirty="0" smtClean="0"/>
              <a:t> needs refactoring from a recent project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Almost all of this code goes away if we used </a:t>
            </a:r>
            <a:r>
              <a:rPr lang="en-GB" baseline="0" dirty="0" smtClean="0"/>
              <a:t>a </a:t>
            </a:r>
            <a:r>
              <a:rPr lang="en-GB" b="1" baseline="0" dirty="0" smtClean="0"/>
              <a:t>dependency injection library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92939-61BE-4504-8A6A-3E23825FDEA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73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8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1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2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2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9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9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6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4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E9D4-E20D-491C-A40C-6ACA14A4CFD5}" type="datetimeFigureOut">
              <a:rPr lang="en-GB" smtClean="0"/>
              <a:t>17/10/2013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9E31-6013-4420-AE19-AD05890F5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9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Dependency Injection</a:t>
            </a:r>
            <a:br>
              <a:rPr lang="en-GB" dirty="0" smtClean="0"/>
            </a:br>
            <a:r>
              <a:rPr lang="en-GB" dirty="0" smtClean="0"/>
              <a:t>(and more)</a:t>
            </a:r>
            <a:endParaRPr lang="en-GB" dirty="0"/>
          </a:p>
        </p:txBody>
      </p:sp>
      <p:pic>
        <p:nvPicPr>
          <p:cNvPr id="3074" name="Picture 2" descr="http://unassumingphp.com/hxw-content/uploads/2012/11/in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50" y="3663725"/>
            <a:ext cx="4292550" cy="28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Strict Definition of a Unit Test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6381328"/>
            <a:ext cx="3975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http://</a:t>
            </a:r>
            <a:r>
              <a:rPr lang="en-GB" sz="1400" dirty="0" smtClean="0"/>
              <a:t>artofunittesting.com/definition-of-a-unit-test</a:t>
            </a:r>
            <a:endParaRPr lang="en-GB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8" y="1844825"/>
            <a:ext cx="850696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4100" y="3004468"/>
            <a:ext cx="4205932" cy="21602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9500" y="2521868"/>
            <a:ext cx="8145984" cy="21602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79500" y="3766468"/>
            <a:ext cx="868164" cy="23859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07182" y="3270189"/>
            <a:ext cx="7609234" cy="21602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30982" y="3498789"/>
            <a:ext cx="4121510" cy="21602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1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to get dependencies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Dependency Injection: each class defines the dependencies it needs as part of the </a:t>
            </a:r>
            <a:r>
              <a:rPr lang="en-GB" dirty="0" smtClean="0">
                <a:solidFill>
                  <a:srgbClr val="0070C0"/>
                </a:solidFill>
              </a:rPr>
              <a:t>class signature</a:t>
            </a:r>
            <a:r>
              <a:rPr lang="en-GB" dirty="0" smtClean="0"/>
              <a:t> (</a:t>
            </a:r>
            <a:r>
              <a:rPr lang="en-GB" dirty="0" err="1" smtClean="0"/>
              <a:t>e.g</a:t>
            </a:r>
            <a:r>
              <a:rPr lang="en-GB" dirty="0" smtClean="0"/>
              <a:t> by putting them in the constructor) and an </a:t>
            </a:r>
            <a:r>
              <a:rPr lang="en-GB" dirty="0" smtClean="0">
                <a:solidFill>
                  <a:srgbClr val="0070C0"/>
                </a:solidFill>
              </a:rPr>
              <a:t>injector</a:t>
            </a:r>
            <a:r>
              <a:rPr lang="en-GB" dirty="0" smtClean="0"/>
              <a:t> inserts them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Service Registry: each class has a dependency on a </a:t>
            </a:r>
            <a:r>
              <a:rPr lang="en-GB" dirty="0" smtClean="0">
                <a:solidFill>
                  <a:srgbClr val="0070C0"/>
                </a:solidFill>
              </a:rPr>
              <a:t>registry</a:t>
            </a:r>
            <a:r>
              <a:rPr lang="en-GB" dirty="0" smtClean="0"/>
              <a:t> which it can use to </a:t>
            </a:r>
            <a:r>
              <a:rPr lang="en-GB" dirty="0" smtClean="0">
                <a:solidFill>
                  <a:srgbClr val="0070C0"/>
                </a:solidFill>
              </a:rPr>
              <a:t>look up</a:t>
            </a:r>
            <a:r>
              <a:rPr lang="en-GB" dirty="0" smtClean="0"/>
              <a:t> dependencies, </a:t>
            </a:r>
            <a:r>
              <a:rPr lang="en-GB" dirty="0" err="1" smtClean="0"/>
              <a:t>e.g</a:t>
            </a:r>
            <a:r>
              <a:rPr lang="en-GB" dirty="0" smtClean="0"/>
              <a:t> by name or by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0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you inject a dependency into a class?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7" y="2060849"/>
            <a:ext cx="80532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99592" y="3284984"/>
            <a:ext cx="7416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8355" y="3523446"/>
            <a:ext cx="4073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32040" y="6381328"/>
            <a:ext cx="4031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https://en.wikipedia.org/wiki/Dependency_injection</a:t>
            </a:r>
          </a:p>
        </p:txBody>
      </p:sp>
    </p:spTree>
    <p:extLst>
      <p:ext uri="{BB962C8B-B14F-4D97-AF65-F5344CB8AC3E}">
        <p14:creationId xmlns:p14="http://schemas.microsoft.com/office/powerpoint/2010/main" val="4034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/>
          <a:lstStyle/>
          <a:p>
            <a:r>
              <a:rPr lang="en-GB" dirty="0" smtClean="0"/>
              <a:t>ALMOST TIME </a:t>
            </a:r>
            <a:r>
              <a:rPr lang="en-GB" dirty="0" smtClean="0"/>
              <a:t>FOR SOME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UML (sorry)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68338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710872"/>
            <a:ext cx="2016224" cy="369332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&lt;&lt;</a:t>
            </a:r>
            <a:r>
              <a:rPr lang="en-GB" dirty="0" err="1" smtClean="0"/>
              <a:t>QuoteService</a:t>
            </a:r>
            <a:r>
              <a:rPr lang="en-GB" dirty="0" smtClean="0"/>
              <a:t>&gt;&gt;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23828" y="5935008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YahooQuoteService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7580" y="5938566"/>
            <a:ext cx="2093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OfflineQuoteService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3527386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FXQuoteProvider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63988" y="1628800"/>
            <a:ext cx="2088232" cy="369332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&lt;&lt;</a:t>
            </a:r>
            <a:r>
              <a:rPr lang="en-GB" dirty="0" err="1" smtClean="0"/>
              <a:t>QuoteListener</a:t>
            </a:r>
            <a:r>
              <a:rPr lang="en-GB" dirty="0" smtClean="0"/>
              <a:t>&gt;&gt;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4633224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AuditLogger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5" idx="0"/>
            <a:endCxn id="10" idx="2"/>
          </p:cNvCxnSpPr>
          <p:nvPr/>
        </p:nvCxnSpPr>
        <p:spPr>
          <a:xfrm flipV="1">
            <a:off x="5508104" y="1998132"/>
            <a:ext cx="0" cy="570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08104" y="2140770"/>
            <a:ext cx="0" cy="437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2"/>
          </p:cNvCxnSpPr>
          <p:nvPr/>
        </p:nvCxnSpPr>
        <p:spPr>
          <a:xfrm flipV="1">
            <a:off x="1495264" y="5080204"/>
            <a:ext cx="916496" cy="842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555776" y="5080204"/>
            <a:ext cx="1473696" cy="842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699792" y="5157192"/>
            <a:ext cx="1329680" cy="765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20664" y="5157192"/>
            <a:ext cx="819088" cy="765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9" idx="0"/>
          </p:cNvCxnSpPr>
          <p:nvPr/>
        </p:nvCxnSpPr>
        <p:spPr>
          <a:xfrm flipH="1">
            <a:off x="3635896" y="2937670"/>
            <a:ext cx="1872208" cy="58971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 flipH="1">
            <a:off x="2411760" y="3896718"/>
            <a:ext cx="1224136" cy="8141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1"/>
          </p:cNvCxnSpPr>
          <p:nvPr/>
        </p:nvCxnSpPr>
        <p:spPr>
          <a:xfrm flipV="1">
            <a:off x="4049942" y="4817890"/>
            <a:ext cx="2610290" cy="112067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11" idx="0"/>
          </p:cNvCxnSpPr>
          <p:nvPr/>
        </p:nvCxnSpPr>
        <p:spPr>
          <a:xfrm>
            <a:off x="5508104" y="2937670"/>
            <a:ext cx="2088232" cy="16955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47183" y="3063251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has-a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05661" y="413451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has-a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7343" y="4910927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has-a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60232" y="359485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has-a</a:t>
            </a:r>
            <a:endParaRPr lang="en-GB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/>
          <a:lstStyle/>
          <a:p>
            <a:r>
              <a:rPr lang="en-GB" dirty="0" smtClean="0"/>
              <a:t>NOW FOR SOME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Dependency Resolution Everywhere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68338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710872"/>
            <a:ext cx="2016224" cy="369332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&lt;&lt;</a:t>
            </a:r>
            <a:r>
              <a:rPr lang="en-GB" dirty="0" err="1" smtClean="0"/>
              <a:t>QuoteService</a:t>
            </a:r>
            <a:r>
              <a:rPr lang="en-GB" dirty="0" smtClean="0"/>
              <a:t>&gt;&gt;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23828" y="5935008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YahooQuoteService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7580" y="5938566"/>
            <a:ext cx="2093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OfflineQuoteService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3527386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FXQuoteProvider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63988" y="1628800"/>
            <a:ext cx="2088232" cy="369332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&lt;&lt;</a:t>
            </a:r>
            <a:r>
              <a:rPr lang="en-GB" dirty="0" err="1" smtClean="0"/>
              <a:t>QuoteListener</a:t>
            </a:r>
            <a:r>
              <a:rPr lang="en-GB" dirty="0" smtClean="0"/>
              <a:t>&gt;&gt;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4633224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AuditLogger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5" idx="0"/>
            <a:endCxn id="10" idx="2"/>
          </p:cNvCxnSpPr>
          <p:nvPr/>
        </p:nvCxnSpPr>
        <p:spPr>
          <a:xfrm flipV="1">
            <a:off x="5508104" y="1998132"/>
            <a:ext cx="0" cy="570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08104" y="2140770"/>
            <a:ext cx="0" cy="437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2"/>
          </p:cNvCxnSpPr>
          <p:nvPr/>
        </p:nvCxnSpPr>
        <p:spPr>
          <a:xfrm flipV="1">
            <a:off x="1495264" y="5080204"/>
            <a:ext cx="916496" cy="842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555776" y="5080204"/>
            <a:ext cx="1473696" cy="842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699792" y="5157192"/>
            <a:ext cx="1329680" cy="765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495264" y="5169480"/>
            <a:ext cx="819088" cy="765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9" idx="0"/>
          </p:cNvCxnSpPr>
          <p:nvPr/>
        </p:nvCxnSpPr>
        <p:spPr>
          <a:xfrm flipH="1">
            <a:off x="3635896" y="2937670"/>
            <a:ext cx="1872208" cy="58971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 flipH="1">
            <a:off x="2411760" y="3896718"/>
            <a:ext cx="1224136" cy="8141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1"/>
          </p:cNvCxnSpPr>
          <p:nvPr/>
        </p:nvCxnSpPr>
        <p:spPr>
          <a:xfrm flipV="1">
            <a:off x="4049942" y="4817890"/>
            <a:ext cx="2610290" cy="112067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11" idx="0"/>
          </p:cNvCxnSpPr>
          <p:nvPr/>
        </p:nvCxnSpPr>
        <p:spPr>
          <a:xfrm>
            <a:off x="5508104" y="2937670"/>
            <a:ext cx="2088232" cy="169555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47183" y="3063251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has-a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05661" y="413451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has-a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7343" y="4910927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has-a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60232" y="359485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has-a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2724" y="1645008"/>
            <a:ext cx="5871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/>
              <a:t>Created the Main instance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 smtClean="0"/>
              <a:t>Injected the currency pair into the </a:t>
            </a:r>
            <a:r>
              <a:rPr lang="en-GB" dirty="0" smtClean="0"/>
              <a:t>Application </a:t>
            </a:r>
            <a:r>
              <a:rPr lang="en-GB" dirty="0" smtClean="0"/>
              <a:t>instance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Created the </a:t>
            </a:r>
            <a:r>
              <a:rPr lang="en-GB" dirty="0" err="1" smtClean="0"/>
              <a:t>FXQuoteProvider</a:t>
            </a:r>
            <a:endParaRPr lang="en-GB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GB" dirty="0" smtClean="0"/>
              <a:t>Injected it into the </a:t>
            </a:r>
            <a:r>
              <a:rPr lang="en-GB" dirty="0" smtClean="0"/>
              <a:t>Application </a:t>
            </a:r>
            <a:r>
              <a:rPr lang="en-GB" dirty="0" smtClean="0"/>
              <a:t>instance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Created the </a:t>
            </a:r>
            <a:r>
              <a:rPr lang="en-GB" dirty="0" err="1" smtClean="0"/>
              <a:t>ScheduledExecutor</a:t>
            </a:r>
            <a:endParaRPr lang="en-GB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GB" dirty="0" smtClean="0"/>
              <a:t>Injected it into the </a:t>
            </a:r>
            <a:r>
              <a:rPr lang="en-GB" dirty="0" err="1" smtClean="0"/>
              <a:t>FXQuoteProvider</a:t>
            </a:r>
            <a:endParaRPr lang="en-GB" dirty="0" smtClean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Created the </a:t>
            </a:r>
            <a:r>
              <a:rPr lang="en-GB" dirty="0" err="1" smtClean="0"/>
              <a:t>AuditLogger</a:t>
            </a:r>
            <a:endParaRPr lang="en-GB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GB" dirty="0" smtClean="0"/>
              <a:t>Injected it into the </a:t>
            </a:r>
            <a:r>
              <a:rPr lang="en-GB" dirty="0" smtClean="0"/>
              <a:t>Application</a:t>
            </a:r>
            <a:r>
              <a:rPr lang="en-GB" dirty="0" smtClean="0"/>
              <a:t> </a:t>
            </a:r>
            <a:r>
              <a:rPr lang="en-GB" dirty="0" smtClean="0"/>
              <a:t>instance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 smtClean="0"/>
              <a:t>Injected it into the </a:t>
            </a:r>
            <a:r>
              <a:rPr lang="en-GB" dirty="0" err="1" smtClean="0"/>
              <a:t>FXQuoteProvider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847981" y="4926315"/>
            <a:ext cx="622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/>
              <a:t>Created the </a:t>
            </a:r>
            <a:r>
              <a:rPr lang="en-GB" dirty="0" err="1" smtClean="0"/>
              <a:t>YahooQuoteService</a:t>
            </a:r>
            <a:endParaRPr lang="en-GB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GB" dirty="0" smtClean="0"/>
              <a:t>Injected the </a:t>
            </a:r>
            <a:r>
              <a:rPr lang="en-GB" dirty="0" err="1" smtClean="0"/>
              <a:t>AuditLogger</a:t>
            </a:r>
            <a:r>
              <a:rPr lang="en-GB" dirty="0" smtClean="0"/>
              <a:t> into the </a:t>
            </a:r>
            <a:r>
              <a:rPr lang="en-GB" dirty="0" err="1" smtClean="0"/>
              <a:t>YahooQuoteService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763688" y="2140770"/>
            <a:ext cx="1084293" cy="427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15964" y="3715950"/>
            <a:ext cx="1084293" cy="1364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3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-0.49601 -0.006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" y="-32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-0.29132 0.000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33073 0.0067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32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-0.71667 -0.0030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3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/>
      <p:bldP spid="37" grpId="0"/>
      <p:bldP spid="38" grpId="0"/>
      <p:bldP spid="39" grpId="0"/>
      <p:bldP spid="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1240195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04296" y="1855694"/>
            <a:ext cx="3539704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515955" y="2021541"/>
            <a:ext cx="3208173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035472" y="3662082"/>
            <a:ext cx="2552752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14737" y="3652890"/>
            <a:ext cx="2061719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283968" y="4005064"/>
            <a:ext cx="2448272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6132" y="4199965"/>
            <a:ext cx="2061652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95768" y="4365131"/>
            <a:ext cx="2492056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0337" y="4526042"/>
            <a:ext cx="1399375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744072" y="4895826"/>
            <a:ext cx="2331984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234341" y="5620907"/>
            <a:ext cx="1885700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66132" y="1484784"/>
            <a:ext cx="2061652" cy="1609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1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23939"/>
            <a:ext cx="4649842" cy="150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liviutudor.com/wp-content/uploads/2013/08/Logo_Java_Spr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8026"/>
            <a:ext cx="3504356" cy="20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852936"/>
            <a:ext cx="2315392" cy="31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0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en-GB" dirty="0" smtClean="0"/>
              <a:t>BACK TO THE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to cover…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Theory - what is Dependency Injection</a:t>
            </a:r>
          </a:p>
          <a:p>
            <a:r>
              <a:rPr lang="en-GB" dirty="0" smtClean="0"/>
              <a:t>Code walkthrough of the basic dependency injection pattern</a:t>
            </a:r>
          </a:p>
          <a:p>
            <a:r>
              <a:rPr lang="en-GB" dirty="0" smtClean="0"/>
              <a:t>What do Dependency Injection libraries do?</a:t>
            </a:r>
          </a:p>
          <a:p>
            <a:r>
              <a:rPr lang="en-GB" dirty="0" smtClean="0"/>
              <a:t>Code walkthrough with </a:t>
            </a:r>
            <a:r>
              <a:rPr lang="en-GB" dirty="0" err="1" smtClean="0"/>
              <a:t>Guice</a:t>
            </a:r>
            <a:endParaRPr lang="en-GB" dirty="0" smtClean="0"/>
          </a:p>
          <a:p>
            <a:r>
              <a:rPr lang="en-GB" dirty="0" smtClean="0"/>
              <a:t>Advanced features of </a:t>
            </a:r>
            <a:r>
              <a:rPr lang="en-GB" dirty="0" err="1" smtClean="0"/>
              <a:t>Guice</a:t>
            </a:r>
            <a:endParaRPr lang="en-GB" dirty="0" smtClean="0"/>
          </a:p>
          <a:p>
            <a:r>
              <a:rPr lang="en-GB" dirty="0" smtClean="0"/>
              <a:t>Handling the most common problem with Dependency Injection</a:t>
            </a:r>
          </a:p>
          <a:p>
            <a:r>
              <a:rPr lang="en-GB" dirty="0" smtClean="0"/>
              <a:t>Bonus: other Google classes we’ve found useful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8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Guice</a:t>
            </a:r>
            <a:r>
              <a:rPr lang="en-GB" dirty="0" smtClean="0"/>
              <a:t> Advanced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ways to bind</a:t>
            </a:r>
          </a:p>
          <a:p>
            <a:pPr lvl="1"/>
            <a:r>
              <a:rPr lang="en-GB" dirty="0" smtClean="0"/>
              <a:t>Bind to an instance, or have a method that provides them, or a separate class</a:t>
            </a:r>
          </a:p>
          <a:p>
            <a:r>
              <a:rPr lang="en-GB" dirty="0" smtClean="0"/>
              <a:t>The @Named annotation</a:t>
            </a:r>
          </a:p>
          <a:p>
            <a:pPr lvl="1"/>
            <a:r>
              <a:rPr lang="en-GB" dirty="0" smtClean="0"/>
              <a:t>For injecting different instances of the same class</a:t>
            </a:r>
          </a:p>
          <a:p>
            <a:r>
              <a:rPr lang="en-GB" dirty="0" smtClean="0"/>
              <a:t>Multiple </a:t>
            </a:r>
            <a:r>
              <a:rPr lang="en-GB" dirty="0" err="1" smtClean="0"/>
              <a:t>composable</a:t>
            </a:r>
            <a:r>
              <a:rPr lang="en-GB" dirty="0" smtClean="0"/>
              <a:t> modules</a:t>
            </a:r>
            <a:endParaRPr lang="en-GB" dirty="0" smtClean="0"/>
          </a:p>
          <a:p>
            <a:pPr lvl="1"/>
            <a:r>
              <a:rPr lang="en-GB" dirty="0" smtClean="0"/>
              <a:t>To avoid putting logic in your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9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Instances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the object graph on start up is good, but what about when you need to create instances of things later on?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solution is Factories …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br>
              <a:rPr lang="en-GB" dirty="0" smtClean="0">
                <a:sym typeface="Wingdings" panose="05000000000000000000" pitchFamily="2" charset="2"/>
              </a:rPr>
            </a:br>
            <a:r>
              <a:rPr lang="en-GB" sz="1900" dirty="0" smtClean="0">
                <a:sym typeface="Wingdings" panose="05000000000000000000" pitchFamily="2" charset="2"/>
              </a:rPr>
              <a:t>(blah </a:t>
            </a:r>
            <a:r>
              <a:rPr lang="en-GB" sz="1900" dirty="0" err="1" smtClean="0">
                <a:sym typeface="Wingdings" panose="05000000000000000000" pitchFamily="2" charset="2"/>
              </a:rPr>
              <a:t>blah</a:t>
            </a:r>
            <a:r>
              <a:rPr lang="en-GB" sz="1900" dirty="0" smtClean="0">
                <a:sym typeface="Wingdings" panose="05000000000000000000" pitchFamily="2" charset="2"/>
              </a:rPr>
              <a:t>, Java is too verbose, factories everywhere blah, blah blah)</a:t>
            </a:r>
            <a:r>
              <a:rPr lang="en-GB" dirty="0" smtClean="0">
                <a:sym typeface="Wingdings" panose="05000000000000000000" pitchFamily="2" charset="2"/>
              </a:rPr>
              <a:t/>
            </a:r>
            <a:br>
              <a:rPr lang="en-GB" dirty="0" smtClean="0">
                <a:sym typeface="Wingdings" panose="05000000000000000000" pitchFamily="2" charset="2"/>
              </a:rPr>
            </a:b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But </a:t>
            </a:r>
            <a:r>
              <a:rPr lang="en-GB" dirty="0" err="1" smtClean="0">
                <a:sym typeface="Wingdings" panose="05000000000000000000" pitchFamily="2" charset="2"/>
              </a:rPr>
              <a:t>Guice</a:t>
            </a:r>
            <a:r>
              <a:rPr lang="en-GB" dirty="0" smtClean="0">
                <a:sym typeface="Wingdings" panose="05000000000000000000" pitchFamily="2" charset="2"/>
              </a:rPr>
              <a:t> makes them very easy to create: ?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7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Instances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problem is also more difficult if you need a mixture of </a:t>
            </a:r>
            <a:r>
              <a:rPr lang="en-GB" dirty="0" smtClean="0">
                <a:solidFill>
                  <a:srgbClr val="0070C0"/>
                </a:solidFill>
              </a:rPr>
              <a:t>parameters provided by the injector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70C0"/>
                </a:solidFill>
              </a:rPr>
              <a:t>parameters only known at creation time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Three approaches:</a:t>
            </a:r>
          </a:p>
          <a:p>
            <a:pPr>
              <a:buFont typeface="Arial" charset="0"/>
              <a:buChar char="•"/>
            </a:pPr>
            <a:r>
              <a:rPr lang="en-GB" dirty="0" smtClean="0"/>
              <a:t>Direct instantiation (worst)</a:t>
            </a:r>
          </a:p>
          <a:p>
            <a:pPr>
              <a:buFont typeface="Arial" charset="0"/>
              <a:buChar char="•"/>
            </a:pPr>
            <a:r>
              <a:rPr lang="en-GB" dirty="0" smtClean="0"/>
              <a:t>Hand-coded factory (medium)</a:t>
            </a:r>
          </a:p>
          <a:p>
            <a:pPr>
              <a:buFont typeface="Arial" charset="0"/>
              <a:buChar char="•"/>
            </a:pPr>
            <a:r>
              <a:rPr lang="en-GB" dirty="0" err="1" smtClean="0"/>
              <a:t>Guice</a:t>
            </a:r>
            <a:r>
              <a:rPr lang="en-GB" dirty="0" smtClean="0"/>
              <a:t> “Assisted Inject” (best)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3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 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Multimaps</a:t>
            </a:r>
            <a:endParaRPr lang="en-GB" dirty="0"/>
          </a:p>
          <a:p>
            <a:r>
              <a:rPr lang="en-GB" dirty="0" err="1" smtClean="0"/>
              <a:t>EventBus</a:t>
            </a:r>
            <a:endParaRPr lang="en-GB" dirty="0"/>
          </a:p>
        </p:txBody>
      </p:sp>
      <p:pic>
        <p:nvPicPr>
          <p:cNvPr id="1028" name="Picture 4" descr="https://farm7.staticflickr.com/6024/5989809789_6f2f87cb24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55028"/>
            <a:ext cx="5377952" cy="358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6601072" cy="371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5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 (really)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26" y="1844824"/>
            <a:ext cx="5820148" cy="437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1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going to cover…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non-Java stuff</a:t>
            </a:r>
          </a:p>
          <a:p>
            <a:r>
              <a:rPr lang="en-GB" dirty="0" smtClean="0"/>
              <a:t>Dagger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8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Dependency Injection?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It’s a </a:t>
            </a:r>
            <a:r>
              <a:rPr lang="en-GB" dirty="0" smtClean="0">
                <a:solidFill>
                  <a:srgbClr val="0070C0"/>
                </a:solidFill>
              </a:rPr>
              <a:t>Design Pattern </a:t>
            </a:r>
            <a:r>
              <a:rPr lang="en-GB" dirty="0" smtClean="0"/>
              <a:t>based on:</a:t>
            </a:r>
          </a:p>
          <a:p>
            <a:r>
              <a:rPr lang="en-GB" dirty="0" smtClean="0"/>
              <a:t>Separating </a:t>
            </a:r>
            <a:r>
              <a:rPr lang="en-GB" dirty="0" smtClean="0">
                <a:solidFill>
                  <a:srgbClr val="FF0000"/>
                </a:solidFill>
              </a:rPr>
              <a:t>behaviour</a:t>
            </a:r>
            <a:r>
              <a:rPr lang="en-GB" dirty="0" smtClean="0"/>
              <a:t> from </a:t>
            </a:r>
            <a:r>
              <a:rPr lang="en-GB" dirty="0" smtClean="0">
                <a:solidFill>
                  <a:srgbClr val="FF0000"/>
                </a:solidFill>
              </a:rPr>
              <a:t>dependency resolution</a:t>
            </a:r>
          </a:p>
          <a:p>
            <a:r>
              <a:rPr lang="en-GB" dirty="0" smtClean="0"/>
              <a:t>Removing hard-coded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827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as complicated as it sounds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don’t need a library to do </a:t>
            </a:r>
            <a:r>
              <a:rPr lang="en-GB" dirty="0" smtClean="0"/>
              <a:t>it.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You’re </a:t>
            </a:r>
            <a:r>
              <a:rPr lang="en-GB" dirty="0" smtClean="0"/>
              <a:t>probably doing it already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It can be as simple as passing dependencies into a class via the </a:t>
            </a:r>
            <a:r>
              <a:rPr lang="en-GB" dirty="0" smtClean="0"/>
              <a:t>constructor rather than instantiating them in the class itself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6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Dependency Injection?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Reduces boilerplate code – write classes that do stuff, not plumbing or wiring</a:t>
            </a:r>
          </a:p>
          <a:p>
            <a:pPr lvl="1"/>
            <a:r>
              <a:rPr lang="en-GB" dirty="0" smtClean="0"/>
              <a:t>Changes the way you think about </a:t>
            </a:r>
            <a:r>
              <a:rPr lang="en-GB" dirty="0" smtClean="0"/>
              <a:t>code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Improves </a:t>
            </a:r>
            <a:r>
              <a:rPr lang="en-GB" dirty="0" smtClean="0"/>
              <a:t>testability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can easily swap out the implementation of interfaces at runtime or compile time</a:t>
            </a:r>
          </a:p>
        </p:txBody>
      </p:sp>
    </p:spTree>
    <p:extLst>
      <p:ext uri="{BB962C8B-B14F-4D97-AF65-F5344CB8AC3E}">
        <p14:creationId xmlns:p14="http://schemas.microsoft.com/office/powerpoint/2010/main" val="32135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Dependency Injection?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Adds a bit of cognitive load to understand what’s going 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Moves a lot of errors from compile time to runtime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Older implementations used </a:t>
            </a:r>
            <a:r>
              <a:rPr lang="en-GB" dirty="0" err="1" smtClean="0"/>
              <a:t>config</a:t>
            </a:r>
            <a:r>
              <a:rPr lang="en-GB" dirty="0" smtClean="0"/>
              <a:t> files which got out of sync with the code easily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Cannot be used to beat Avinash at table tennis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22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Simple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No dependency injection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final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HelperClass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.helper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HelperClass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0577" y="1556792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Dependency injection!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34888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final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HelperClass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HelperClass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helper)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.helper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HelperClass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377" y="234888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final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HelperClass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sz="1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HelperClass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helper)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.helper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helper;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86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7" grpId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Thanks for coming.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1271</Words>
  <Application>Microsoft Office PowerPoint</Application>
  <PresentationFormat>On-screen Show (4:3)</PresentationFormat>
  <Paragraphs>208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Dependency Injection (and more)</vt:lpstr>
      <vt:lpstr>Going to cover…</vt:lpstr>
      <vt:lpstr>Not going to cover…</vt:lpstr>
      <vt:lpstr>What Is Dependency Injection?</vt:lpstr>
      <vt:lpstr>Not as complicated as it sounds</vt:lpstr>
      <vt:lpstr>Why Dependency Injection?</vt:lpstr>
      <vt:lpstr>Why not Dependency Injection?</vt:lpstr>
      <vt:lpstr>Super Simple Example</vt:lpstr>
      <vt:lpstr>The End.</vt:lpstr>
      <vt:lpstr>Strict Definition of a Unit Test</vt:lpstr>
      <vt:lpstr>Ways to get dependencies</vt:lpstr>
      <vt:lpstr>How do you inject a dependency into a class?</vt:lpstr>
      <vt:lpstr>ALMOST TIME FOR SOME CODE</vt:lpstr>
      <vt:lpstr>UML (sorry)</vt:lpstr>
      <vt:lpstr>NOW FOR SOME CODE</vt:lpstr>
      <vt:lpstr>Dependency Resolution Everywhere</vt:lpstr>
      <vt:lpstr>PowerPoint Presentation</vt:lpstr>
      <vt:lpstr>PowerPoint Presentation</vt:lpstr>
      <vt:lpstr>BACK TO THE CODE</vt:lpstr>
      <vt:lpstr>Guice Advanced Features</vt:lpstr>
      <vt:lpstr>Creating Instances</vt:lpstr>
      <vt:lpstr>Creating Instances</vt:lpstr>
      <vt:lpstr>Bonus Feature</vt:lpstr>
      <vt:lpstr>The End (really)</vt:lpstr>
    </vt:vector>
  </TitlesOfParts>
  <Company>Caplin Systems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Shone</dc:creator>
  <cp:lastModifiedBy>Adam Shone</cp:lastModifiedBy>
  <cp:revision>37</cp:revision>
  <dcterms:created xsi:type="dcterms:W3CDTF">2013-10-14T14:29:02Z</dcterms:created>
  <dcterms:modified xsi:type="dcterms:W3CDTF">2013-10-18T12:54:55Z</dcterms:modified>
</cp:coreProperties>
</file>