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</a:defRPr>
            </a:pPr>
            <a:r>
              <a:t>ChatSVTR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SVTR.AI 全球AI创投平台 - 产品功能介绍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C8DCFF"/>
                </a:solidFill>
              </a:defRPr>
            </a:pPr>
            <a:r>
              <a:t>硅谷科技评论 |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 b="1">
                <a:solidFill>
                  <a:srgbClr val="FFFFFF"/>
                </a:solidFill>
              </a:defRPr>
            </a:pPr>
            <a:r>
              <a:t>感谢观看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🌐 官网：https://svtr.ai</a:t>
            </a:r>
          </a:p>
          <a:p>
            <a:pPr algn="ctr">
              <a:spcBef>
                <a:spcPts val="1200"/>
              </a:spcBef>
              <a:defRPr sz="2400">
                <a:solidFill>
                  <a:srgbClr val="FFFFFF"/>
                </a:solidFill>
              </a:defRPr>
            </a:pPr>
            <a:r>
              <a:t>💻 GitHub：github.com/capmapt/chatsvtr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项目概述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000">
                <a:solidFill>
                  <a:srgbClr val="1A202C"/>
                </a:solidFill>
              </a:defRPr>
            </a:pPr>
            <a:r>
              <a:t>• 定位: 全球AI创投行业的统一平台</a:t>
            </a:r>
          </a:p>
          <a:p>
            <a:pPr>
              <a:spcAft>
                <a:spcPts val="1200"/>
              </a:spcAft>
              <a:defRPr sz="2000">
                <a:solidFill>
                  <a:srgbClr val="1A202C"/>
                </a:solidFill>
              </a:defRPr>
            </a:pPr>
            <a:r>
              <a:t>• 核心价值: 连接AI创业者、投资人与行业专家</a:t>
            </a:r>
          </a:p>
          <a:p>
            <a:pPr>
              <a:spcAft>
                <a:spcPts val="1200"/>
              </a:spcAft>
              <a:defRPr sz="2000">
                <a:solidFill>
                  <a:srgbClr val="1A202C"/>
                </a:solidFill>
              </a:defRPr>
            </a:pPr>
            <a:r>
              <a:t>• 技术特点: 混合RAG架构 + Cloudflare边缘计算</a:t>
            </a:r>
          </a:p>
          <a:p>
            <a:pPr>
              <a:spcAft>
                <a:spcPts val="1200"/>
              </a:spcAft>
              <a:defRPr sz="2000">
                <a:solidFill>
                  <a:srgbClr val="1A202C"/>
                </a:solidFill>
              </a:defRPr>
            </a:pPr>
            <a:r>
              <a:t>• 数据来源: 飞书知识库 252个节点完整内容</a:t>
            </a:r>
          </a:p>
          <a:p>
            <a:pPr>
              <a:spcAft>
                <a:spcPts val="1200"/>
              </a:spcAft>
              <a:defRPr sz="2000">
                <a:solidFill>
                  <a:srgbClr val="1A202C"/>
                </a:solidFill>
              </a:defRPr>
            </a:pPr>
            <a:r>
              <a:t>• 性能优化: 37.9KB资源优化 | Lighthouse 90+分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核心技术栈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2962FF"/>
                </a:solidFill>
              </a:defRPr>
            </a:pPr>
            <a:r>
              <a:t>前端技术</a:t>
            </a:r>
          </a:p>
          <a:p>
            <a:pPr>
              <a:spcAft>
                <a:spcPts val="800"/>
              </a:spcAft>
              <a:defRPr sz="1800"/>
            </a:pPr>
            <a:r>
              <a:t>  • 原生 HTML5/CSS3/JavaScript</a:t>
            </a:r>
          </a:p>
          <a:p>
            <a:pPr>
              <a:spcAft>
                <a:spcPts val="800"/>
              </a:spcAft>
              <a:defRPr sz="1800"/>
            </a:pPr>
            <a:r>
              <a:t>  • ES2022 语法标准</a:t>
            </a:r>
          </a:p>
          <a:p>
            <a:pPr>
              <a:spcAft>
                <a:spcPts val="800"/>
              </a:spcAft>
              <a:defRPr sz="1800"/>
            </a:pPr>
            <a:r>
              <a:t>  • WebP 图片优化</a:t>
            </a:r>
          </a:p>
          <a:p>
            <a:pPr>
              <a:spcAft>
                <a:spcPts val="800"/>
              </a:spcAft>
              <a:defRPr sz="1800"/>
            </a:pPr>
            <a:r>
              <a:t>  • Gzip 压缩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64592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2962FF"/>
                </a:solidFill>
              </a:defRPr>
            </a:pPr>
            <a:r>
              <a:t>后端技术</a:t>
            </a:r>
          </a:p>
          <a:p>
            <a:pPr>
              <a:spcAft>
                <a:spcPts val="800"/>
              </a:spcAft>
              <a:defRPr sz="1800"/>
            </a:pPr>
            <a:r>
              <a:t>  • Cloudflare Workers</a:t>
            </a:r>
          </a:p>
          <a:p>
            <a:pPr>
              <a:spcAft>
                <a:spcPts val="800"/>
              </a:spcAft>
              <a:defRPr sz="1800"/>
            </a:pPr>
            <a:r>
              <a:t>  • Cloudflare KV 存储</a:t>
            </a:r>
          </a:p>
          <a:p>
            <a:pPr>
              <a:spcAft>
                <a:spcPts val="800"/>
              </a:spcAft>
              <a:defRPr sz="1800"/>
            </a:pPr>
            <a:r>
              <a:t>  • Cloudflare Vectorize</a:t>
            </a:r>
          </a:p>
          <a:p>
            <a:pPr>
              <a:spcAft>
                <a:spcPts val="800"/>
              </a:spcAft>
              <a:defRPr sz="1800"/>
            </a:pPr>
            <a:r>
              <a:t>  • OpenAI GPT + Workers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AI &amp; RAG 智能问答系统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2200" b="1">
                <a:solidFill>
                  <a:srgbClr val="2962FF"/>
                </a:solidFill>
              </a:defRPr>
            </a:pPr>
            <a:r>
              <a:t>🔹 混合RAG架构</a:t>
            </a:r>
          </a:p>
          <a:p>
            <a:pPr>
              <a:spcAft>
                <a:spcPts val="1400"/>
              </a:spcAft>
              <a:defRPr sz="1800"/>
            </a:pPr>
            <a:r>
              <a:t>   结合向量搜索与关键词检索</a:t>
            </a:r>
          </a:p>
          <a:p>
            <a:pPr>
              <a:spcAft>
                <a:spcPts val="600"/>
              </a:spcAft>
              <a:defRPr sz="2200" b="1">
                <a:solidFill>
                  <a:srgbClr val="2962FF"/>
                </a:solidFill>
              </a:defRPr>
            </a:pPr>
            <a:r>
              <a:t>🔹 数据源</a:t>
            </a:r>
          </a:p>
          <a:p>
            <a:pPr>
              <a:spcAft>
                <a:spcPts val="1400"/>
              </a:spcAft>
              <a:defRPr sz="1800"/>
            </a:pPr>
            <a:r>
              <a:t>   飞书知识库 252 节点完整内容</a:t>
            </a:r>
          </a:p>
          <a:p>
            <a:pPr>
              <a:spcAft>
                <a:spcPts val="600"/>
              </a:spcAft>
              <a:defRPr sz="2200" b="1">
                <a:solidFill>
                  <a:srgbClr val="2962FF"/>
                </a:solidFill>
              </a:defRPr>
            </a:pPr>
            <a:r>
              <a:t>🔹 AI模型</a:t>
            </a:r>
          </a:p>
          <a:p>
            <a:pPr>
              <a:spcAft>
                <a:spcPts val="1400"/>
              </a:spcAft>
              <a:defRPr sz="1800"/>
            </a:pPr>
            <a:r>
              <a:t>   OpenAI GPT + Cloudflare Workers AI</a:t>
            </a:r>
          </a:p>
          <a:p>
            <a:pPr>
              <a:spcAft>
                <a:spcPts val="600"/>
              </a:spcAft>
              <a:defRPr sz="2200" b="1">
                <a:solidFill>
                  <a:srgbClr val="2962FF"/>
                </a:solidFill>
              </a:defRPr>
            </a:pPr>
            <a:r>
              <a:t>🔹 主服务</a:t>
            </a:r>
          </a:p>
          <a:p>
            <a:pPr>
              <a:spcAft>
                <a:spcPts val="1400"/>
              </a:spcAft>
              <a:defRPr sz="1800"/>
            </a:pPr>
            <a:r>
              <a:t>   functions/lib/hybrid-rag-service.ts</a:t>
            </a:r>
          </a:p>
          <a:p>
            <a:pPr>
              <a:spcAft>
                <a:spcPts val="600"/>
              </a:spcAft>
              <a:defRPr sz="2200" b="1">
                <a:solidFill>
                  <a:srgbClr val="2962FF"/>
                </a:solidFill>
              </a:defRPr>
            </a:pPr>
            <a:r>
              <a:t>🔹 飞书集成</a:t>
            </a:r>
          </a:p>
          <a:p>
            <a:pPr>
              <a:spcAft>
                <a:spcPts val="1400"/>
              </a:spcAft>
              <a:defRPr sz="1800"/>
            </a:pPr>
            <a:r>
              <a:t>   App ID: cli_a8e2014cbe7d9013</a:t>
            </a:r>
          </a:p>
          <a:p>
            <a:pPr>
              <a:spcAft>
                <a:spcPts val="600"/>
              </a:spcAft>
              <a:defRPr sz="2200" b="1">
                <a:solidFill>
                  <a:srgbClr val="2962FF"/>
                </a:solidFill>
              </a:defRPr>
            </a:pPr>
            <a:r>
              <a:t>🔹 智能同步</a:t>
            </a:r>
          </a:p>
          <a:p>
            <a:pPr>
              <a:spcAft>
                <a:spcPts val="1400"/>
              </a:spcAft>
              <a:defRPr sz="1800"/>
            </a:pPr>
            <a:r>
              <a:t>   scripts/smart-sync-strategy.js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核心功能模块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600"/>
              </a:spcAft>
              <a:defRPr sz="2200"/>
            </a:pPr>
            <a:r>
              <a:t>💬 智能聊天系统 - 基于RAG的AI问答</a:t>
            </a:r>
          </a:p>
          <a:p>
            <a:pPr>
              <a:spcAft>
                <a:spcPts val="1600"/>
              </a:spcAft>
              <a:defRPr sz="2200"/>
            </a:pPr>
            <a:r>
              <a:t>📊 融资数据可视化 - 阶段、金额筛选</a:t>
            </a:r>
          </a:p>
          <a:p>
            <a:pPr>
              <a:spcAft>
                <a:spcPts val="1600"/>
              </a:spcAft>
              <a:defRPr sz="2200"/>
            </a:pPr>
            <a:r>
              <a:t>🔍 智能建议系统 - 上下文相关推荐</a:t>
            </a:r>
          </a:p>
          <a:p>
            <a:pPr>
              <a:spcAft>
                <a:spcPts val="1600"/>
              </a:spcAft>
              <a:defRPr sz="2200"/>
            </a:pPr>
            <a:r>
              <a:t>📈 每日交易精选 - 自动同步展示</a:t>
            </a:r>
          </a:p>
          <a:p>
            <a:pPr>
              <a:spcAft>
                <a:spcPts val="1600"/>
              </a:spcAft>
              <a:defRPr sz="2200"/>
            </a:pPr>
            <a:r>
              <a:t>🌐 飞书知识库集成 - 252节点内容</a:t>
            </a:r>
          </a:p>
          <a:p>
            <a:pPr>
              <a:spcAft>
                <a:spcPts val="1600"/>
              </a:spcAft>
              <a:defRPr sz="2200"/>
            </a:pPr>
            <a:r>
              <a:t>⚡ 实时数据同步 - 智能同步策略</a:t>
            </a:r>
          </a:p>
          <a:p>
            <a:pPr>
              <a:spcAft>
                <a:spcPts val="1600"/>
              </a:spcAft>
              <a:defRPr sz="2200"/>
            </a:pPr>
            <a:r>
              <a:t>🎯 标签过滤系统 - 多维度筛选</a:t>
            </a:r>
          </a:p>
          <a:p>
            <a:pPr>
              <a:spcAft>
                <a:spcPts val="1600"/>
              </a:spcAft>
              <a:defRPr sz="2200"/>
            </a:pPr>
            <a:r>
              <a:t>📱 响应式设计 - 完美移动体验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开发工作流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384048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2962FF"/>
                </a:solidFill>
              </a:defRPr>
            </a:pPr>
            <a:r>
              <a:t>开发 &amp; 测试</a:t>
            </a:r>
          </a:p>
          <a:p>
            <a:pPr>
              <a:spcAft>
                <a:spcPts val="1000"/>
              </a:spcAft>
              <a:defRPr sz="1600"/>
            </a:pPr>
            <a:r>
              <a:t>  • npm run dev → 开发服务器</a:t>
            </a:r>
          </a:p>
          <a:p>
            <a:pPr>
              <a:spcAft>
                <a:spcPts val="1000"/>
              </a:spcAft>
              <a:defRPr sz="1600"/>
            </a:pPr>
            <a:r>
              <a:t>  • npm run preview → 预览</a:t>
            </a:r>
          </a:p>
          <a:p>
            <a:pPr>
              <a:spcAft>
                <a:spcPts val="1000"/>
              </a:spcAft>
              <a:defRPr sz="1600"/>
            </a:pPr>
            <a:r>
              <a:t>  • npm run test → 单元测试</a:t>
            </a:r>
          </a:p>
          <a:p>
            <a:pPr>
              <a:spcAft>
                <a:spcPts val="1000"/>
              </a:spcAft>
              <a:defRPr sz="1600"/>
            </a:pPr>
            <a:r>
              <a:t>  • npm run test:e2e → E2E测试</a:t>
            </a:r>
          </a:p>
          <a:p>
            <a:pPr>
              <a:spcAft>
                <a:spcPts val="1000"/>
              </a:spcAft>
              <a:defRPr sz="1600"/>
            </a:pPr>
            <a:r>
              <a:t>  • npm run lint → 代码检查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645920"/>
            <a:ext cx="384048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2962FF"/>
                </a:solidFill>
              </a:defRPr>
            </a:pPr>
            <a:r>
              <a:t>构建 &amp; 部署</a:t>
            </a:r>
          </a:p>
          <a:p>
            <a:pPr>
              <a:spcAft>
                <a:spcPts val="1000"/>
              </a:spcAft>
              <a:defRPr sz="1600"/>
            </a:pPr>
            <a:r>
              <a:t>  • npm run build → TS编译</a:t>
            </a:r>
          </a:p>
          <a:p>
            <a:pPr>
              <a:spcAft>
                <a:spcPts val="1000"/>
              </a:spcAft>
              <a:defRPr sz="1600"/>
            </a:pPr>
            <a:r>
              <a:t>  • npm run optimize:all → 资源优化</a:t>
            </a:r>
          </a:p>
          <a:p>
            <a:pPr>
              <a:spcAft>
                <a:spcPts val="1000"/>
              </a:spcAft>
              <a:defRPr sz="1600"/>
            </a:pPr>
            <a:r>
              <a:t>  • npm run sync → 飞书同步</a:t>
            </a:r>
          </a:p>
          <a:p>
            <a:pPr>
              <a:spcAft>
                <a:spcPts val="1000"/>
              </a:spcAft>
              <a:defRPr sz="1600"/>
            </a:pPr>
            <a:r>
              <a:t>  • npm run deploy:cloudflare → 部署</a:t>
            </a:r>
          </a:p>
          <a:p>
            <a:pPr>
              <a:spcAft>
                <a:spcPts val="1000"/>
              </a:spcAft>
              <a:defRPr sz="1600"/>
            </a:pPr>
            <a:r>
              <a:t>  • npm run backup → 备份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性能优化成果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6400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400"/>
              </a:spcAft>
              <a:defRPr sz="2400" b="1">
                <a:solidFill>
                  <a:srgbClr val="2962FF"/>
                </a:solidFill>
              </a:defRPr>
            </a:pPr>
            <a:r>
              <a:t>📦 资源优化</a:t>
            </a:r>
          </a:p>
          <a:p>
            <a:pPr>
              <a:spcAft>
                <a:spcPts val="1800"/>
              </a:spcAft>
              <a:defRPr sz="2000"/>
            </a:pPr>
            <a:r>
              <a:t>   37.9KB 总体积减少</a:t>
            </a:r>
          </a:p>
          <a:p>
            <a:pPr>
              <a:spcAft>
                <a:spcPts val="400"/>
              </a:spcAft>
              <a:defRPr sz="2400" b="1">
                <a:solidFill>
                  <a:srgbClr val="2962FF"/>
                </a:solidFill>
              </a:defRPr>
            </a:pPr>
            <a:r>
              <a:t>⚡ 性能评分</a:t>
            </a:r>
          </a:p>
          <a:p>
            <a:pPr>
              <a:spcAft>
                <a:spcPts val="1800"/>
              </a:spcAft>
              <a:defRPr sz="2000"/>
            </a:pPr>
            <a:r>
              <a:t>   Lighthouse 90+ 分</a:t>
            </a:r>
          </a:p>
          <a:p>
            <a:pPr>
              <a:spcAft>
                <a:spcPts val="400"/>
              </a:spcAft>
              <a:defRPr sz="2400" b="1">
                <a:solidFill>
                  <a:srgbClr val="2962FF"/>
                </a:solidFill>
              </a:defRPr>
            </a:pPr>
            <a:r>
              <a:t>🖼️ 图片优化</a:t>
            </a:r>
          </a:p>
          <a:p>
            <a:pPr>
              <a:spcAft>
                <a:spcPts val="1800"/>
              </a:spcAft>
              <a:defRPr sz="2000"/>
            </a:pPr>
            <a:r>
              <a:t>   WebP 转换 + Fallback</a:t>
            </a:r>
          </a:p>
          <a:p>
            <a:pPr>
              <a:spcAft>
                <a:spcPts val="400"/>
              </a:spcAft>
              <a:defRPr sz="2400" b="1">
                <a:solidFill>
                  <a:srgbClr val="2962FF"/>
                </a:solidFill>
              </a:defRPr>
            </a:pPr>
            <a:r>
              <a:t>🗜️ 压缩策略</a:t>
            </a:r>
          </a:p>
          <a:p>
            <a:pPr>
              <a:spcAft>
                <a:spcPts val="1800"/>
              </a:spcAft>
              <a:defRPr sz="2000"/>
            </a:pPr>
            <a:r>
              <a:t>   Terser/CleanCSS + Gzip</a:t>
            </a:r>
          </a:p>
          <a:p>
            <a:pPr>
              <a:spcAft>
                <a:spcPts val="400"/>
              </a:spcAft>
              <a:defRPr sz="2400" b="1">
                <a:solidFill>
                  <a:srgbClr val="2962FF"/>
                </a:solidFill>
              </a:defRPr>
            </a:pPr>
            <a:r>
              <a:t>🚀 边缘计算</a:t>
            </a:r>
          </a:p>
          <a:p>
            <a:pPr>
              <a:spcAft>
                <a:spcPts val="1800"/>
              </a:spcAft>
              <a:defRPr sz="2000"/>
            </a:pPr>
            <a:r>
              <a:t>   Cloudflare 全球加速</a:t>
            </a:r>
          </a:p>
          <a:p>
            <a:pPr>
              <a:spcAft>
                <a:spcPts val="400"/>
              </a:spcAft>
              <a:defRPr sz="2400" b="1">
                <a:solidFill>
                  <a:srgbClr val="2962FF"/>
                </a:solidFill>
              </a:defRPr>
            </a:pPr>
            <a:r>
              <a:t>💾 缓存优化</a:t>
            </a:r>
          </a:p>
          <a:p>
            <a:pPr>
              <a:spcAft>
                <a:spcPts val="1800"/>
              </a:spcAft>
              <a:defRPr sz="2000"/>
            </a:pPr>
            <a:r>
              <a:t>   KV存储 + 智能缓存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开发体验创新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2400" b="1">
                <a:solidFill>
                  <a:srgbClr val="2962FF"/>
                </a:solidFill>
              </a:defRPr>
            </a:pPr>
            <a:r>
              <a:t>🇨🇳 中文命令</a:t>
            </a:r>
          </a:p>
          <a:p>
            <a:pPr>
              <a:spcAft>
                <a:spcPts val="1600"/>
              </a:spcAft>
              <a:defRPr sz="1800"/>
            </a:pPr>
            <a:r>
              <a:t>   npm run 预览 | npm run 推送 | npm run 测试</a:t>
            </a:r>
          </a:p>
          <a:p>
            <a:pPr>
              <a:spcAft>
                <a:spcPts val="600"/>
              </a:spcAft>
              <a:defRPr sz="2400" b="1">
                <a:solidFill>
                  <a:srgbClr val="2962FF"/>
                </a:solidFill>
              </a:defRPr>
            </a:pPr>
            <a:r>
              <a:t>🔄 智能同步</a:t>
            </a:r>
          </a:p>
          <a:p>
            <a:pPr>
              <a:spcAft>
                <a:spcPts val="1600"/>
              </a:spcAft>
              <a:defRPr sz="1800"/>
            </a:pPr>
            <a:r>
              <a:t>   自动数据质量检查 + 完整性验证</a:t>
            </a:r>
          </a:p>
          <a:p>
            <a:pPr>
              <a:spcAft>
                <a:spcPts val="600"/>
              </a:spcAft>
              <a:defRPr sz="2400" b="1">
                <a:solidFill>
                  <a:srgbClr val="2962FF"/>
                </a:solidFill>
              </a:defRPr>
            </a:pPr>
            <a:r>
              <a:t>✅ 完整测试</a:t>
            </a:r>
          </a:p>
          <a:p>
            <a:pPr>
              <a:spcAft>
                <a:spcPts val="1600"/>
              </a:spcAft>
              <a:defRPr sz="1800"/>
            </a:pPr>
            <a:r>
              <a:t>   Jest单元测试 + Playwright E2E</a:t>
            </a:r>
          </a:p>
          <a:p>
            <a:pPr>
              <a:spcAft>
                <a:spcPts val="600"/>
              </a:spcAft>
              <a:defRPr sz="2400" b="1">
                <a:solidFill>
                  <a:srgbClr val="2962FF"/>
                </a:solidFill>
              </a:defRPr>
            </a:pPr>
            <a:r>
              <a:t>💾 自动备份</a:t>
            </a:r>
          </a:p>
          <a:p>
            <a:pPr>
              <a:spcAft>
                <a:spcPts val="1600"/>
              </a:spcAft>
              <a:defRPr sz="1800"/>
            </a:pPr>
            <a:r>
              <a:t>   npm run backup / rollback</a:t>
            </a:r>
          </a:p>
          <a:p>
            <a:pPr>
              <a:spcAft>
                <a:spcPts val="600"/>
              </a:spcAft>
              <a:defRPr sz="2400" b="1">
                <a:solidFill>
                  <a:srgbClr val="2962FF"/>
                </a:solidFill>
              </a:defRPr>
            </a:pPr>
            <a:r>
              <a:t>📊 质量监控</a:t>
            </a:r>
          </a:p>
          <a:p>
            <a:pPr>
              <a:spcAft>
                <a:spcPts val="1600"/>
              </a:spcAft>
              <a:defRPr sz="1800"/>
            </a:pPr>
            <a:r>
              <a:t>   代码质量优化 + 性能监控</a:t>
            </a:r>
          </a:p>
          <a:p>
            <a:pPr>
              <a:spcAft>
                <a:spcPts val="600"/>
              </a:spcAft>
              <a:defRPr sz="2400" b="1">
                <a:solidFill>
                  <a:srgbClr val="2962FF"/>
                </a:solidFill>
              </a:defRPr>
            </a:pPr>
            <a:r>
              <a:t>🤖 MCP集成</a:t>
            </a:r>
          </a:p>
          <a:p>
            <a:pPr>
              <a:spcAft>
                <a:spcPts val="1600"/>
              </a:spcAft>
              <a:defRPr sz="1800"/>
            </a:pPr>
            <a:r>
              <a:t>   多服务协同 (Feishu/GitHub/SQLite)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1A202C"/>
                </a:solidFill>
              </a:defRPr>
            </a:pPr>
            <a:r>
              <a:t>技术亮点与创新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2000"/>
              </a:spcAft>
              <a:defRPr sz="2200"/>
            </a:pPr>
            <a:r>
              <a:t>🎯 混合技术栈：前端原生JS + 后端Serverless</a:t>
            </a:r>
          </a:p>
          <a:p>
            <a:pPr>
              <a:spcAft>
                <a:spcPts val="2000"/>
              </a:spcAft>
              <a:defRPr sz="2200"/>
            </a:pPr>
            <a:r>
              <a:t>🔍 双文件系统：优化版本与源文件并存</a:t>
            </a:r>
          </a:p>
          <a:p>
            <a:pPr>
              <a:spcAft>
                <a:spcPts val="2000"/>
              </a:spcAft>
              <a:defRPr sz="2200"/>
            </a:pPr>
            <a:r>
              <a:t>📡 实时数据流：飞书 → KV → 前端展示</a:t>
            </a:r>
          </a:p>
          <a:p>
            <a:pPr>
              <a:spcAft>
                <a:spcPts val="2000"/>
              </a:spcAft>
              <a:defRPr sz="2200"/>
            </a:pPr>
            <a:r>
              <a:t>🧠 智能RAG：向量检索 + 语义理解</a:t>
            </a:r>
          </a:p>
          <a:p>
            <a:pPr>
              <a:spcAft>
                <a:spcPts val="2000"/>
              </a:spcAft>
              <a:defRPr sz="2200"/>
            </a:pPr>
            <a:r>
              <a:t>⚙️ 自动化流程：测试/构建/部署一体化</a:t>
            </a:r>
          </a:p>
          <a:p>
            <a:pPr>
              <a:spcAft>
                <a:spcPts val="2000"/>
              </a:spcAft>
              <a:defRPr sz="2200"/>
            </a:pPr>
            <a:r>
              <a:t>🔐 安全机制：API鉴权 + 数据加密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