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606-28B0-4A11-BF03-6BC2F9C83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62529-0032-4204-9131-78E9E1B8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C550-7E0B-4AC3-9111-DA743844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7001-4587-4339-9715-1233CDC6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2EB6-CBB0-4F96-8FC2-2C5B4097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B0BF-FC10-48AF-962A-25E21179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8642C-5B95-490C-9BD1-1CB00AF41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E202-2485-4886-8C75-7C0A6B22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F357-3468-409F-B8EA-A48CA1DA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7019-EE3C-4E63-B47A-CC2AC113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3B382-E5E6-4E66-A2A8-59EDFA66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9C060-0EDD-4224-BA49-01D8F593A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D9A-82AB-4F55-BDB9-6972653F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6B48-E697-483D-9B23-CBE44259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A9E0-4D66-4988-BA93-36AC62D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D3E5-8611-4BA7-8642-1F1798B2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413B-D51F-4FEE-B997-4CA71A14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76E6-5198-41D6-B547-EC74A3F7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FCBD-DB16-4517-9F3D-196DF54D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3B66-7CFE-4224-ABAA-22CF9D1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15A6-047A-4107-94CF-5171A8FE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D0C05-4046-49B6-9D3A-EEFC52564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1F83-1E5F-4C8B-90EE-B8A7DADC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116D-597F-4413-BFBC-3AC687E1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E6C9-E8D8-4537-BE45-0C5D02E6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F5C6-B1B4-4643-B2F5-661830AD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A955-D36B-4D8D-B10A-9C858A2AA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04E66-F30F-4B5C-AFC5-559567466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7F48A-7343-46BE-B510-3624C9E9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66D7-9B14-40C5-97BC-D73D2812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3549-B565-498C-8EDE-682948C7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1454-71BF-4704-88FA-F519E0C1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050BA-F3F4-461E-BACB-13BFA304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AD434-F864-4305-BA3B-D4F90A69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B8112-776F-4983-9C62-AD623E81E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05F46-B3DE-4D17-9790-969255349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F943A-ABF9-44C2-ABDC-A3834B8A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7245A-14B0-4493-A540-F43FE493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9ACD7-4626-44F9-8D89-FAAAFB7E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2197-4ECF-4715-BBF9-C03770B4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72686-109C-4F32-9144-A24231DB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79BFF-080B-4B34-B0B1-3487E244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C3346-D553-453C-9F43-0040093B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40DE1-5099-4DAA-822F-E68B015C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A3691-E10F-4A48-89B3-3DAFD067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9E887-7271-44E8-861B-BA4A19B8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B76-63C0-47E1-B967-576F748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AA67-2EB2-4030-8B6E-64719DC2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2974-FE16-4EAC-B1FB-1F5730B5C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C7FD5-0F52-4848-92E7-8C283C93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F3660-5207-4868-BE86-7D015C11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3BE4B-3E4A-4D48-A75E-5E683FEF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87B9-885F-4968-B578-0E348B68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1CF4C-791F-46AF-B168-39D5AB430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0FBCC-8D4F-4280-805A-315A83E0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C88B8-4057-439A-B6D1-6C080835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A54D0-7FF8-4C66-B71D-28737F1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C502D-F5FA-45A9-9ECB-9492BC24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B3D0B-119B-459D-BAFE-5C1F313F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37CC-6E28-4ED9-ABE7-F80F01CF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A789-8C39-4C91-8421-778972E8C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E850C-763A-46B4-BDEC-DAB9F71EC79C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2D5F-F3B7-4612-A435-80AAF32FF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7CB3-8F51-4B96-B5B3-0F9F245C2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84AB-E425-4F25-81F0-003EF50D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tar: 12 Points 32">
            <a:extLst>
              <a:ext uri="{FF2B5EF4-FFF2-40B4-BE49-F238E27FC236}">
                <a16:creationId xmlns:a16="http://schemas.microsoft.com/office/drawing/2014/main" id="{3D37356B-002C-41C3-88EF-FEAEEFF4F30C}"/>
              </a:ext>
            </a:extLst>
          </p:cNvPr>
          <p:cNvSpPr/>
          <p:nvPr/>
        </p:nvSpPr>
        <p:spPr>
          <a:xfrm>
            <a:off x="3181170" y="540574"/>
            <a:ext cx="2341983" cy="620172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Gill Sans MT" panose="020B0502020104020203" pitchFamily="34" charset="0"/>
              </a:rPr>
              <a:t>Zscaler</a:t>
            </a:r>
            <a:r>
              <a:rPr lang="en-US" dirty="0">
                <a:latin typeface="Gill Sans MT" panose="020B0502020104020203" pitchFamily="34" charset="0"/>
              </a:rPr>
              <a:t>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AD6120-A612-4C8F-A6B9-A026D08D2B53}"/>
              </a:ext>
            </a:extLst>
          </p:cNvPr>
          <p:cNvSpPr/>
          <p:nvPr/>
        </p:nvSpPr>
        <p:spPr>
          <a:xfrm>
            <a:off x="3934436" y="2741103"/>
            <a:ext cx="3665989" cy="13757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Keck All of Us Research Program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B30550-443C-4B5C-BA75-F910045C974D}"/>
              </a:ext>
            </a:extLst>
          </p:cNvPr>
          <p:cNvSpPr/>
          <p:nvPr/>
        </p:nvSpPr>
        <p:spPr>
          <a:xfrm>
            <a:off x="8962294" y="3059884"/>
            <a:ext cx="2021747" cy="7382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Live/prod </a:t>
            </a:r>
            <a:r>
              <a:rPr lang="en-US" dirty="0" err="1">
                <a:latin typeface="Gill Sans MT" panose="020B0502020104020203" pitchFamily="34" charset="0"/>
              </a:rPr>
              <a:t>REDCap</a:t>
            </a:r>
            <a:r>
              <a:rPr lang="en-US" dirty="0">
                <a:latin typeface="Gill Sans MT" panose="020B0502020104020203" pitchFamily="34" charset="0"/>
              </a:rPr>
              <a:t> project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41B9A9-1574-46B6-A6CC-3530C153FD3C}"/>
              </a:ext>
            </a:extLst>
          </p:cNvPr>
          <p:cNvCxnSpPr/>
          <p:nvPr/>
        </p:nvCxnSpPr>
        <p:spPr>
          <a:xfrm>
            <a:off x="402672" y="503339"/>
            <a:ext cx="1124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51165C-EC95-4E40-BEB0-47C9265D3E27}"/>
              </a:ext>
            </a:extLst>
          </p:cNvPr>
          <p:cNvCxnSpPr/>
          <p:nvPr/>
        </p:nvCxnSpPr>
        <p:spPr>
          <a:xfrm>
            <a:off x="302004" y="6195270"/>
            <a:ext cx="11249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F98C0A-78DA-4FDB-8337-C9FB7BBF2E05}"/>
              </a:ext>
            </a:extLst>
          </p:cNvPr>
          <p:cNvSpPr txBox="1"/>
          <p:nvPr/>
        </p:nvSpPr>
        <p:spPr>
          <a:xfrm>
            <a:off x="1363069" y="159282"/>
            <a:ext cx="949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Initial</a:t>
            </a:r>
            <a:r>
              <a:rPr lang="en-US" dirty="0">
                <a:latin typeface="Gill Sans MT" panose="020B0502020104020203" pitchFamily="34" charset="0"/>
              </a:rPr>
              <a:t>: live Keck </a:t>
            </a:r>
            <a:r>
              <a:rPr lang="en-US" dirty="0" err="1">
                <a:latin typeface="Gill Sans MT" panose="020B0502020104020203" pitchFamily="34" charset="0"/>
              </a:rPr>
              <a:t>AoU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REDCap</a:t>
            </a:r>
            <a:r>
              <a:rPr lang="en-US" dirty="0">
                <a:latin typeface="Gill Sans MT" panose="020B0502020104020203" pitchFamily="34" charset="0"/>
              </a:rPr>
              <a:t> project did not contain all the information from records in </a:t>
            </a:r>
            <a:r>
              <a:rPr lang="en-US" dirty="0" err="1">
                <a:latin typeface="Gill Sans MT" panose="020B0502020104020203" pitchFamily="34" charset="0"/>
              </a:rPr>
              <a:t>HealthPro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B1F4E-BDDA-47C3-8F6E-CCC37564B57C}"/>
              </a:ext>
            </a:extLst>
          </p:cNvPr>
          <p:cNvSpPr txBox="1"/>
          <p:nvPr/>
        </p:nvSpPr>
        <p:spPr>
          <a:xfrm>
            <a:off x="1878790" y="6224523"/>
            <a:ext cx="839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ill Sans MT" panose="020B0502020104020203" pitchFamily="34" charset="0"/>
              </a:rPr>
              <a:t>Final</a:t>
            </a:r>
            <a:r>
              <a:rPr lang="en-US" dirty="0">
                <a:latin typeface="Gill Sans MT" panose="020B0502020104020203" pitchFamily="34" charset="0"/>
              </a:rPr>
              <a:t>: Keck </a:t>
            </a:r>
            <a:r>
              <a:rPr lang="en-US" dirty="0" err="1">
                <a:latin typeface="Gill Sans MT" panose="020B0502020104020203" pitchFamily="34" charset="0"/>
              </a:rPr>
              <a:t>AoU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REDCap</a:t>
            </a:r>
            <a:r>
              <a:rPr lang="en-US" dirty="0">
                <a:latin typeface="Gill Sans MT" panose="020B0502020104020203" pitchFamily="34" charset="0"/>
              </a:rPr>
              <a:t> project merged with data/information from </a:t>
            </a:r>
            <a:r>
              <a:rPr lang="en-US" dirty="0" err="1">
                <a:latin typeface="Gill Sans MT" panose="020B0502020104020203" pitchFamily="34" charset="0"/>
              </a:rPr>
              <a:t>HealthPro</a:t>
            </a:r>
            <a:r>
              <a:rPr lang="en-US" dirty="0">
                <a:latin typeface="Gill Sans MT" panose="020B0502020104020203" pitchFamily="34" charset="0"/>
              </a:rPr>
              <a:t> records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FB36F-7E71-4025-997E-A95A7CF9D0A4}"/>
              </a:ext>
            </a:extLst>
          </p:cNvPr>
          <p:cNvSpPr/>
          <p:nvPr/>
        </p:nvSpPr>
        <p:spPr>
          <a:xfrm>
            <a:off x="561718" y="892486"/>
            <a:ext cx="26341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Gill Sans MT" panose="020B0502020104020203" pitchFamily="34" charset="0"/>
              </a:rPr>
              <a:t>HealthPro</a:t>
            </a:r>
            <a:r>
              <a:rPr lang="en-US" dirty="0">
                <a:latin typeface="Gill Sans MT" panose="020B0502020104020203" pitchFamily="34" charset="0"/>
              </a:rPr>
              <a:t> RDR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BD64E5-52F1-42A5-A928-657B9A83DD6F}"/>
              </a:ext>
            </a:extLst>
          </p:cNvPr>
          <p:cNvSpPr/>
          <p:nvPr/>
        </p:nvSpPr>
        <p:spPr>
          <a:xfrm>
            <a:off x="4966282" y="879849"/>
            <a:ext cx="26341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atin typeface="Gill Sans MT" panose="020B0502020104020203" pitchFamily="34" charset="0"/>
              </a:rPr>
              <a:t>HealthPro</a:t>
            </a:r>
            <a:r>
              <a:rPr lang="en-US" dirty="0">
                <a:latin typeface="Gill Sans MT" panose="020B0502020104020203" pitchFamily="34" charset="0"/>
              </a:rPr>
              <a:t> data in </a:t>
            </a:r>
            <a:r>
              <a:rPr lang="en-US" dirty="0" err="1">
                <a:latin typeface="Gill Sans MT" panose="020B0502020104020203" pitchFamily="34" charset="0"/>
              </a:rPr>
              <a:t>REDCap</a:t>
            </a:r>
            <a:endParaRPr lang="en-US" dirty="0">
              <a:latin typeface="Gill Sans MT" panose="020B0502020104020203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0B5CC51-5F12-4F69-A3D4-39836A868176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2090890" y="1594786"/>
            <a:ext cx="1622114" cy="2046314"/>
          </a:xfrm>
          <a:prstGeom prst="bentConnector2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85852C-115C-4590-9AB3-946A1E10154B}"/>
              </a:ext>
            </a:extLst>
          </p:cNvPr>
          <p:cNvSpPr txBox="1"/>
          <p:nvPr/>
        </p:nvSpPr>
        <p:spPr>
          <a:xfrm>
            <a:off x="1869457" y="2111750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Ops Data API</a:t>
            </a:r>
          </a:p>
        </p:txBody>
      </p:sp>
      <p:pic>
        <p:nvPicPr>
          <p:cNvPr id="26" name="Picture 25" descr="A close up of a mountain&#10;&#10;Description automatically generated">
            <a:extLst>
              <a:ext uri="{FF2B5EF4-FFF2-40B4-BE49-F238E27FC236}">
                <a16:creationId xmlns:a16="http://schemas.microsoft.com/office/drawing/2014/main" id="{DF7D68EE-5C02-4249-96D5-AF2C0AC2C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0" y="980053"/>
            <a:ext cx="542182" cy="7068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9D3D2D-2B4B-431C-8593-10CF96B53FB6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3195861" y="1333458"/>
            <a:ext cx="614119" cy="1622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F655B3-85D8-488E-8EDF-BE55279170DB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4352162" y="1333458"/>
            <a:ext cx="614120" cy="359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0B3DCB-FFAB-4D87-B1B4-3CB193D9B5A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83353" y="1794249"/>
            <a:ext cx="1" cy="94685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B2AE5C-C084-473C-B2D0-141E70DB07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283353" y="2270805"/>
            <a:ext cx="17916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05300C-C61A-49C6-84AD-3F94603312BF}"/>
              </a:ext>
            </a:extLst>
          </p:cNvPr>
          <p:cNvSpPr txBox="1"/>
          <p:nvPr/>
        </p:nvSpPr>
        <p:spPr>
          <a:xfrm>
            <a:off x="8075024" y="2086139"/>
            <a:ext cx="347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[</a:t>
            </a:r>
            <a:r>
              <a:rPr lang="en-US" dirty="0" err="1">
                <a:latin typeface="Gill Sans MT" panose="020B0502020104020203" pitchFamily="34" charset="0"/>
              </a:rPr>
              <a:t>pmi_id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date_of_birth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last_name</a:t>
            </a:r>
            <a:r>
              <a:rPr lang="en-US" dirty="0">
                <a:latin typeface="Gill Sans MT" panose="020B0502020104020203" pitchFamily="34" charset="0"/>
              </a:rPr>
              <a:t>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97C1D7-D6DB-4227-AE90-261A3F8941B7}"/>
              </a:ext>
            </a:extLst>
          </p:cNvPr>
          <p:cNvSpPr/>
          <p:nvPr/>
        </p:nvSpPr>
        <p:spPr>
          <a:xfrm>
            <a:off x="2554648" y="5050173"/>
            <a:ext cx="27237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Add </a:t>
            </a:r>
            <a:r>
              <a:rPr lang="en-US" dirty="0" err="1">
                <a:latin typeface="Gill Sans MT" panose="020B0502020104020203" pitchFamily="34" charset="0"/>
              </a:rPr>
              <a:t>HealthPro</a:t>
            </a:r>
            <a:r>
              <a:rPr lang="en-US" dirty="0">
                <a:latin typeface="Gill Sans MT" panose="020B0502020104020203" pitchFamily="34" charset="0"/>
              </a:rPr>
              <a:t> data to existing </a:t>
            </a:r>
            <a:r>
              <a:rPr lang="en-US" dirty="0" err="1">
                <a:latin typeface="Gill Sans MT" panose="020B0502020104020203" pitchFamily="34" charset="0"/>
              </a:rPr>
              <a:t>REDCap</a:t>
            </a:r>
            <a:r>
              <a:rPr lang="en-US" dirty="0">
                <a:latin typeface="Gill Sans MT" panose="020B0502020104020203" pitchFamily="34" charset="0"/>
              </a:rPr>
              <a:t> record but in a new instrument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DF4B92-7B43-436D-8B28-8FDB95AD4E25}"/>
              </a:ext>
            </a:extLst>
          </p:cNvPr>
          <p:cNvSpPr/>
          <p:nvPr/>
        </p:nvSpPr>
        <p:spPr>
          <a:xfrm>
            <a:off x="6238555" y="5050173"/>
            <a:ext cx="27237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Assign new </a:t>
            </a:r>
            <a:r>
              <a:rPr lang="en-US" dirty="0" err="1">
                <a:latin typeface="Gill Sans MT" panose="020B0502020104020203" pitchFamily="34" charset="0"/>
              </a:rPr>
              <a:t>study_id</a:t>
            </a:r>
            <a:r>
              <a:rPr lang="en-US" dirty="0">
                <a:latin typeface="Gill Sans MT" panose="020B0502020104020203" pitchFamily="34" charset="0"/>
              </a:rPr>
              <a:t> (</a:t>
            </a:r>
            <a:r>
              <a:rPr lang="en-US" dirty="0" err="1">
                <a:latin typeface="Gill Sans MT" panose="020B0502020104020203" pitchFamily="34" charset="0"/>
              </a:rPr>
              <a:t>max_study_id</a:t>
            </a:r>
            <a:r>
              <a:rPr lang="en-US" dirty="0">
                <a:latin typeface="Gill Sans MT" panose="020B0502020104020203" pitchFamily="34" charset="0"/>
              </a:rPr>
              <a:t> + 1) and import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A4C5B47-1EDC-4822-83BB-B7ACF0F6BDEE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5400000">
            <a:off x="4375337" y="3658079"/>
            <a:ext cx="933276" cy="1850913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BD6DA0E-BDCA-4B26-9B06-52B154D6E124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rot="16200000" flipH="1">
            <a:off x="6217290" y="3667038"/>
            <a:ext cx="933276" cy="1832994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84D9F62-11FD-4111-844E-B4AF4A1031FD}"/>
              </a:ext>
            </a:extLst>
          </p:cNvPr>
          <p:cNvSpPr txBox="1"/>
          <p:nvPr/>
        </p:nvSpPr>
        <p:spPr>
          <a:xfrm>
            <a:off x="4076992" y="4235062"/>
            <a:ext cx="10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matched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3EF0D0-64BB-48A6-92BC-D904D3F0268A}"/>
              </a:ext>
            </a:extLst>
          </p:cNvPr>
          <p:cNvSpPr txBox="1"/>
          <p:nvPr/>
        </p:nvSpPr>
        <p:spPr>
          <a:xfrm>
            <a:off x="5971560" y="4234018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unmatched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1633977-1539-48B0-A184-9DBC2F17A907}"/>
              </a:ext>
            </a:extLst>
          </p:cNvPr>
          <p:cNvSpPr/>
          <p:nvPr/>
        </p:nvSpPr>
        <p:spPr>
          <a:xfrm>
            <a:off x="352195" y="4215063"/>
            <a:ext cx="2021747" cy="7382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Manually handle flagged duplicates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FF57B38-D4D7-4FAD-B9AE-8A192965C6B7}"/>
              </a:ext>
            </a:extLst>
          </p:cNvPr>
          <p:cNvCxnSpPr>
            <a:cxnSpLocks/>
            <a:stCxn id="61" idx="3"/>
            <a:endCxn id="41" idx="0"/>
          </p:cNvCxnSpPr>
          <p:nvPr/>
        </p:nvCxnSpPr>
        <p:spPr>
          <a:xfrm>
            <a:off x="2373942" y="4584179"/>
            <a:ext cx="1542576" cy="46599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A1FCA59-EBB5-451C-8426-1CE6034C861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600425" y="3429000"/>
            <a:ext cx="13618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329FC3EC-12B1-404E-BC6A-3CDFE972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91" y="2741103"/>
            <a:ext cx="504279" cy="50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 Patil</dc:creator>
  <cp:lastModifiedBy>Sujay Patil</cp:lastModifiedBy>
  <cp:revision>45</cp:revision>
  <dcterms:created xsi:type="dcterms:W3CDTF">2020-04-08T05:31:36Z</dcterms:created>
  <dcterms:modified xsi:type="dcterms:W3CDTF">2020-04-08T07:23:51Z</dcterms:modified>
</cp:coreProperties>
</file>