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4" r:id="rId13"/>
    <p:sldId id="268" r:id="rId14"/>
    <p:sldId id="269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23372-1A59-D549-B34A-B0C21C729684}" type="datetimeFigureOut">
              <a:rPr lang="en-US" smtClean="0"/>
              <a:t>5/21/20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DFD7E-9912-3944-9BF5-F86F75977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7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1634-5C8A-7941-9BED-23FA3239D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5BD1F-A222-D045-8459-6341DC608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03DFC-5E95-6142-8CF6-58E3B54F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64AE0-B5DB-C44B-A99A-E5C52910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752A06-2954-404B-BE4C-28F2B305FDEE}" type="slidenum">
              <a:rPr lang="en-US" smtClean="0"/>
              <a:t>‹#›</a:t>
            </a:fld>
            <a:r>
              <a:rPr lang="en-US" dirty="0"/>
              <a:t> of 32</a:t>
            </a:r>
          </a:p>
        </p:txBody>
      </p:sp>
    </p:spTree>
    <p:extLst>
      <p:ext uri="{BB962C8B-B14F-4D97-AF65-F5344CB8AC3E}">
        <p14:creationId xmlns:p14="http://schemas.microsoft.com/office/powerpoint/2010/main" val="105278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AD81-25AE-E84A-9DB0-5947F401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2051D-335D-3C4E-8657-37B124256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4F34F-B0B5-3248-A5CC-B9341385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BB4-FAA0-FA4D-985C-DF2DA8F1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752A06-2954-404B-BE4C-28F2B305FDEE}" type="slidenum">
              <a:rPr lang="en-US" smtClean="0"/>
              <a:pPr/>
              <a:t>‹#›</a:t>
            </a:fld>
            <a:r>
              <a:rPr lang="en-US" dirty="0"/>
              <a:t> of 32</a:t>
            </a:r>
          </a:p>
        </p:txBody>
      </p:sp>
    </p:spTree>
    <p:extLst>
      <p:ext uri="{BB962C8B-B14F-4D97-AF65-F5344CB8AC3E}">
        <p14:creationId xmlns:p14="http://schemas.microsoft.com/office/powerpoint/2010/main" val="235767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0A684-E361-9B4D-BE88-4ECE7F515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C848B-BDE9-324F-8286-BB398D11B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AAEAC-0B84-BA47-BF30-D50D394A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1E09B-EBF9-1F4D-A3E7-8A7ACE6F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752A06-2954-404B-BE4C-28F2B305FDEE}" type="slidenum">
              <a:rPr lang="en-US" smtClean="0"/>
              <a:pPr/>
              <a:t>‹#›</a:t>
            </a:fld>
            <a:r>
              <a:rPr lang="en-US" dirty="0"/>
              <a:t> of 32</a:t>
            </a:r>
          </a:p>
        </p:txBody>
      </p:sp>
    </p:spTree>
    <p:extLst>
      <p:ext uri="{BB962C8B-B14F-4D97-AF65-F5344CB8AC3E}">
        <p14:creationId xmlns:p14="http://schemas.microsoft.com/office/powerpoint/2010/main" val="38895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4BAF-BFFD-C540-A6A5-48687CD0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CD672-1D1A-DA46-8CA8-13AFAA4AD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C2A1A-082C-7F41-BDA4-7608C3EE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3355F-CA3F-1E42-B5EA-1546D700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752A06-2954-404B-BE4C-28F2B305FDEE}" type="slidenum">
              <a:rPr lang="en-US" smtClean="0"/>
              <a:pPr/>
              <a:t>‹#›</a:t>
            </a:fld>
            <a:r>
              <a:rPr lang="en-US" dirty="0"/>
              <a:t> of 32</a:t>
            </a:r>
          </a:p>
        </p:txBody>
      </p:sp>
    </p:spTree>
    <p:extLst>
      <p:ext uri="{BB962C8B-B14F-4D97-AF65-F5344CB8AC3E}">
        <p14:creationId xmlns:p14="http://schemas.microsoft.com/office/powerpoint/2010/main" val="38116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B06F-6443-C34C-BAC7-E14B7965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D3E9F-750D-D244-9AAD-50329C45D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774B4-D1D9-A844-8FB5-340E37A9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C4801-A573-8747-ACBA-73CE227B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752A06-2954-404B-BE4C-28F2B305FDEE}" type="slidenum">
              <a:rPr lang="en-US" smtClean="0"/>
              <a:pPr/>
              <a:t>‹#›</a:t>
            </a:fld>
            <a:r>
              <a:rPr lang="en-US" dirty="0"/>
              <a:t> of 32</a:t>
            </a:r>
          </a:p>
        </p:txBody>
      </p:sp>
    </p:spTree>
    <p:extLst>
      <p:ext uri="{BB962C8B-B14F-4D97-AF65-F5344CB8AC3E}">
        <p14:creationId xmlns:p14="http://schemas.microsoft.com/office/powerpoint/2010/main" val="426219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AD5F-B8DE-D340-AA9B-12F8A455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8FA2-1300-844F-B6EE-1AF576A2E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288D3-3627-A146-8E95-84F3DB6D0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F150B-5678-0742-A837-ADADA1A35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7A586-E241-9449-A4B6-F2445DCF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752A06-2954-404B-BE4C-28F2B305FDEE}" type="slidenum">
              <a:rPr lang="en-US" smtClean="0"/>
              <a:pPr/>
              <a:t>‹#›</a:t>
            </a:fld>
            <a:r>
              <a:rPr lang="en-US" dirty="0"/>
              <a:t> of 32</a:t>
            </a:r>
          </a:p>
        </p:txBody>
      </p:sp>
    </p:spTree>
    <p:extLst>
      <p:ext uri="{BB962C8B-B14F-4D97-AF65-F5344CB8AC3E}">
        <p14:creationId xmlns:p14="http://schemas.microsoft.com/office/powerpoint/2010/main" val="143071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440A-F988-1546-8853-BCF039BB5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3A6BC-5FB4-B644-B20D-425CD1573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1809-7C1D-BB4E-BEAC-051725787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90470-7F8D-6342-8EC5-084618D81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DEBC7-9D7D-1D44-9350-E0B6817D7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63368-4D01-BB4F-9D3B-F12CA0AC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201014-0460-2D4C-BF4F-E76E9573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752A06-2954-404B-BE4C-28F2B305FDEE}" type="slidenum">
              <a:rPr lang="en-US" smtClean="0"/>
              <a:pPr/>
              <a:t>‹#›</a:t>
            </a:fld>
            <a:r>
              <a:rPr lang="en-US" dirty="0"/>
              <a:t> of 32</a:t>
            </a:r>
          </a:p>
        </p:txBody>
      </p:sp>
    </p:spTree>
    <p:extLst>
      <p:ext uri="{BB962C8B-B14F-4D97-AF65-F5344CB8AC3E}">
        <p14:creationId xmlns:p14="http://schemas.microsoft.com/office/powerpoint/2010/main" val="332257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3ADB-4539-6743-9E04-994A0EA0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D2344C-2656-554A-8988-606371901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5B59F-00E7-6244-A687-6C622635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752A06-2954-404B-BE4C-28F2B305FDEE}" type="slidenum">
              <a:rPr lang="en-US" smtClean="0"/>
              <a:pPr/>
              <a:t>‹#›</a:t>
            </a:fld>
            <a:r>
              <a:rPr lang="en-US" dirty="0"/>
              <a:t> of 32</a:t>
            </a:r>
          </a:p>
        </p:txBody>
      </p:sp>
    </p:spTree>
    <p:extLst>
      <p:ext uri="{BB962C8B-B14F-4D97-AF65-F5344CB8AC3E}">
        <p14:creationId xmlns:p14="http://schemas.microsoft.com/office/powerpoint/2010/main" val="385369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A21C1-5D69-8347-A092-A10BDF2F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6EC57-1F71-334B-908D-C07086DF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752A06-2954-404B-BE4C-28F2B305FDEE}" type="slidenum">
              <a:rPr lang="en-US" smtClean="0"/>
              <a:pPr/>
              <a:t>‹#›</a:t>
            </a:fld>
            <a:r>
              <a:rPr lang="en-US" dirty="0"/>
              <a:t> of 32</a:t>
            </a:r>
          </a:p>
        </p:txBody>
      </p:sp>
    </p:spTree>
    <p:extLst>
      <p:ext uri="{BB962C8B-B14F-4D97-AF65-F5344CB8AC3E}">
        <p14:creationId xmlns:p14="http://schemas.microsoft.com/office/powerpoint/2010/main" val="184126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7451-B526-2146-8159-5AC14BE09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095C7-BBF2-FB4D-AF2D-BCF911786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CF8E9-07B7-0247-AF11-092E451A6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EF2E8-413E-E04E-BCF2-D5EE7EC93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5E867-5F8F-4F4B-A4F1-22354108F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752A06-2954-404B-BE4C-28F2B305FDEE}" type="slidenum">
              <a:rPr lang="en-US" smtClean="0"/>
              <a:pPr/>
              <a:t>‹#›</a:t>
            </a:fld>
            <a:r>
              <a:rPr lang="en-US" dirty="0"/>
              <a:t> of 32</a:t>
            </a:r>
          </a:p>
        </p:txBody>
      </p:sp>
    </p:spTree>
    <p:extLst>
      <p:ext uri="{BB962C8B-B14F-4D97-AF65-F5344CB8AC3E}">
        <p14:creationId xmlns:p14="http://schemas.microsoft.com/office/powerpoint/2010/main" val="418703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EFCA-B0A4-6144-A80B-53FE5320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E390E-992F-E54D-96F3-73373D03F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2FAD5-3B54-B748-97DB-87F41A0F4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C2457-135B-8A4D-B3EA-91EBE8E1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B0E9E-0167-924C-B1F8-BFF41C71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752A06-2954-404B-BE4C-28F2B305FDEE}" type="slidenum">
              <a:rPr lang="en-US" smtClean="0"/>
              <a:pPr/>
              <a:t>‹#›</a:t>
            </a:fld>
            <a:r>
              <a:rPr lang="en-US" dirty="0"/>
              <a:t> of 32</a:t>
            </a:r>
          </a:p>
        </p:txBody>
      </p:sp>
    </p:spTree>
    <p:extLst>
      <p:ext uri="{BB962C8B-B14F-4D97-AF65-F5344CB8AC3E}">
        <p14:creationId xmlns:p14="http://schemas.microsoft.com/office/powerpoint/2010/main" val="158528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75FADD-395F-774B-9C56-D158DC974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16DFD-A1B6-8B48-83DB-AB6CBBC73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3FA4F-8406-9A41-B6E4-40A1536F7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July 11, 2018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A6058-8BA1-7047-9AD5-22EB0E477F95}"/>
              </a:ext>
            </a:extLst>
          </p:cNvPr>
          <p:cNvSpPr txBox="1"/>
          <p:nvPr userDrawn="1"/>
        </p:nvSpPr>
        <p:spPr>
          <a:xfrm>
            <a:off x="8975035" y="6356350"/>
            <a:ext cx="2378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Slide </a:t>
            </a:r>
            <a:fld id="{5310FFAC-3E5D-5646-ABCC-3DF067D378AB}" type="slidenum">
              <a:rPr lang="en-US" sz="1200" smtClean="0"/>
              <a:t>‹#›</a:t>
            </a:fld>
            <a:r>
              <a:rPr lang="en-US" sz="1200" dirty="0"/>
              <a:t> of 32</a:t>
            </a:r>
          </a:p>
        </p:txBody>
      </p:sp>
    </p:spTree>
    <p:extLst>
      <p:ext uri="{BB962C8B-B14F-4D97-AF65-F5344CB8AC3E}">
        <p14:creationId xmlns:p14="http://schemas.microsoft.com/office/powerpoint/2010/main" val="75661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0EF9-C6C7-D148-81B0-AF85876B24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Generalized Policy Iterator (GPI)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53BDB-2483-AF48-A8DF-55B21BA7E9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new </a:t>
            </a:r>
            <a:r>
              <a:rPr lang="en-US" i="1" dirty="0"/>
              <a:t>Haskell</a:t>
            </a:r>
            <a:r>
              <a:rPr lang="en-US" dirty="0"/>
              <a:t> library module for the </a:t>
            </a:r>
            <a:r>
              <a:rPr lang="en-US" i="1" dirty="0"/>
              <a:t>resource learning </a:t>
            </a:r>
            <a:r>
              <a:rPr lang="en-US" dirty="0"/>
              <a:t>(RL) effort.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EE10E-2773-AE4F-B093-5DFB8429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1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9D71-DB92-604C-B845-98A56A0B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4D926-D8F5-2040-B562-4490526CA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4764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| S'(s, a) - list of next possible states.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myNextStates :: MyState -&gt; MyAction -&gt; [MyState]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myNextStates s@(r, c) act =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if s `elem` myTermStates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then [s]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 map bound [ ( r + dr + wind, c + dc ) 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where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dr = case act of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Up -&gt;  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Dn -&gt; -1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_  -&gt;  0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dc = case act of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Lt -&gt; -1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Rt -&gt;  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_  -&gt;  0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wind = gWind `VS.index` finite (fromIntegral c)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68C82-A109-DE40-B312-4588ECC7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7FBD1-23D2-F547-9CC8-DB231740A02F}"/>
              </a:ext>
            </a:extLst>
          </p:cNvPr>
          <p:cNvSpPr txBox="1"/>
          <p:nvPr/>
        </p:nvSpPr>
        <p:spPr>
          <a:xfrm>
            <a:off x="6370320" y="1940560"/>
            <a:ext cx="5151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the deterministic nature of the problem reflected in the single element lists.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33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9D71-DB92-604C-B845-98A56A0B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4D926-D8F5-2040-B562-4490526CA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6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| R(s, a, s')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Returns a list of pairs, each containing: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- a reward value, and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- the probability of occurrence for that value.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myRewards :: MyState -&gt; MyAction -&gt; MyState -&gt; [(Double, Double)]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myRewards _ _ s' | s' `elem` myTermStates = [( 0, 1)]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| otherwise              = [(-1, 1)]</a:t>
            </a:r>
          </a:p>
          <a:p>
            <a:pPr marL="0" indent="0">
              <a:buNone/>
            </a:pP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68C82-A109-DE40-B312-4588ECC7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7769B-9FCE-5145-9ED2-50AB6A64321F}"/>
              </a:ext>
            </a:extLst>
          </p:cNvPr>
          <p:cNvSpPr txBox="1"/>
          <p:nvPr/>
        </p:nvSpPr>
        <p:spPr>
          <a:xfrm>
            <a:off x="838201" y="5574159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1"/>
                </a:solidFill>
              </a:rPr>
              <a:t>Note the deterministic nature of the problem reflected in the rewards.</a:t>
            </a:r>
          </a:p>
        </p:txBody>
      </p:sp>
    </p:spTree>
    <p:extLst>
      <p:ext uri="{BB962C8B-B14F-4D97-AF65-F5344CB8AC3E}">
        <p14:creationId xmlns:p14="http://schemas.microsoft.com/office/powerpoint/2010/main" val="310439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44BC-6F79-BA4D-9A3B-7DCE09C6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constraints…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76247-D5CA-6B44-9BC5-771A2638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CC5F11-B7AB-CA41-8B1B-2E5A2DCCED3C}"/>
                  </a:ext>
                </a:extLst>
              </p:cNvPr>
              <p:cNvSpPr txBox="1"/>
              <p:nvPr/>
            </p:nvSpPr>
            <p:spPr>
              <a:xfrm>
                <a:off x="838200" y="1965161"/>
                <a:ext cx="10515600" cy="11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CC5F11-B7AB-CA41-8B1B-2E5A2DCC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65161"/>
                <a:ext cx="10515600" cy="1115498"/>
              </a:xfrm>
              <a:prstGeom prst="rect">
                <a:avLst/>
              </a:prstGeom>
              <a:blipFill>
                <a:blip r:embed="rId2"/>
                <a:stretch>
                  <a:fillRect t="-135955" b="-18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070228-52C1-D248-96DD-5CE90ECE3993}"/>
                  </a:ext>
                </a:extLst>
              </p:cNvPr>
              <p:cNvSpPr txBox="1"/>
              <p:nvPr/>
            </p:nvSpPr>
            <p:spPr>
              <a:xfrm>
                <a:off x="838200" y="3725583"/>
                <a:ext cx="10515600" cy="11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070228-52C1-D248-96DD-5CE90ECE3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25583"/>
                <a:ext cx="10515600" cy="1115498"/>
              </a:xfrm>
              <a:prstGeom prst="rect">
                <a:avLst/>
              </a:prstGeom>
              <a:blipFill>
                <a:blip r:embed="rId3"/>
                <a:stretch>
                  <a:fillRect t="-134831" b="-18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CF6387B9-7CAF-F34F-8585-BE112A134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775" y="1690688"/>
            <a:ext cx="1766025" cy="1321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ED74E7-349E-AA45-9BD2-B413EE918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775" y="3519448"/>
            <a:ext cx="1766025" cy="13216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2DE45CE-20B3-4948-945D-4868339EDF58}"/>
              </a:ext>
            </a:extLst>
          </p:cNvPr>
          <p:cNvSpPr txBox="1"/>
          <p:nvPr/>
        </p:nvSpPr>
        <p:spPr>
          <a:xfrm>
            <a:off x="838201" y="5574159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1"/>
                </a:solidFill>
              </a:rPr>
              <a:t>Constraints are trivially satisfied in the </a:t>
            </a:r>
            <a:r>
              <a:rPr lang="en-US" sz="2800" b="1" dirty="0">
                <a:solidFill>
                  <a:schemeClr val="accent1"/>
                </a:solidFill>
              </a:rPr>
              <a:t>deterministic</a:t>
            </a:r>
            <a:r>
              <a:rPr lang="en-US" sz="2800" b="1" i="1" dirty="0">
                <a:solidFill>
                  <a:schemeClr val="accent1"/>
                </a:solidFill>
              </a:rPr>
              <a:t> case.</a:t>
            </a:r>
          </a:p>
        </p:txBody>
      </p:sp>
    </p:spTree>
    <p:extLst>
      <p:ext uri="{BB962C8B-B14F-4D97-AF65-F5344CB8AC3E}">
        <p14:creationId xmlns:p14="http://schemas.microsoft.com/office/powerpoint/2010/main" val="343099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F5442-34F9-0049-8029-C6BF02E9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D5CBEB-955C-B14F-ACEC-462B25871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9949"/>
          </a:xfrm>
        </p:spPr>
        <p:txBody>
          <a:bodyPr/>
          <a:lstStyle/>
          <a:p>
            <a:r>
              <a:rPr lang="en-US" dirty="0"/>
              <a:t>DP Performance w/ Deterministic Wind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80DA8D-CCAC-6845-A6F9-EA925846E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69950"/>
            <a:ext cx="7256206" cy="5486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1CCB59-34C4-5143-94D8-CCED68DA0066}"/>
              </a:ext>
            </a:extLst>
          </p:cNvPr>
          <p:cNvSpPr txBox="1"/>
          <p:nvPr/>
        </p:nvSpPr>
        <p:spPr>
          <a:xfrm>
            <a:off x="8382000" y="869950"/>
            <a:ext cx="325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policy and value function converge.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Trajectory (shown previously) is optimum.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2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F5442-34F9-0049-8029-C6BF02E9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6B1B2B-FE67-F34C-B0D2-9B91C0206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08" y="869950"/>
            <a:ext cx="7303383" cy="54864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CD5CBEB-955C-B14F-ACEC-462B25871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9949"/>
          </a:xfrm>
        </p:spPr>
        <p:txBody>
          <a:bodyPr/>
          <a:lstStyle/>
          <a:p>
            <a:r>
              <a:rPr lang="en-US" dirty="0"/>
              <a:t>TD Performance w/ Deterministic Wind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E62382-365B-9241-B62B-D972070A6491}"/>
              </a:ext>
            </a:extLst>
          </p:cNvPr>
          <p:cNvSpPr txBox="1"/>
          <p:nvPr/>
        </p:nvSpPr>
        <p:spPr>
          <a:xfrm>
            <a:off x="7985760" y="869950"/>
            <a:ext cx="3677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Reference is mean square value of DP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the increased error for </a:t>
            </a:r>
            <a:r>
              <a:rPr lang="en-US" i="1" dirty="0"/>
              <a:t>Expected SARSA</a:t>
            </a:r>
            <a:r>
              <a:rPr lang="en-US" dirty="0"/>
              <a:t>. The text does </a:t>
            </a:r>
            <a:r>
              <a:rPr lang="en-US" i="1" dirty="0"/>
              <a:t>not</a:t>
            </a:r>
            <a:r>
              <a:rPr lang="en-US" dirty="0"/>
              <a:t> predict this! Bug in code?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Legend: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Circle: </a:t>
            </a:r>
            <a:r>
              <a:rPr lang="en-US" dirty="0">
                <a:latin typeface="Symbol" pitchFamily="2" charset="2"/>
              </a:rPr>
              <a:t>a =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Plus: </a:t>
            </a:r>
            <a:r>
              <a:rPr lang="en-US" dirty="0">
                <a:latin typeface="Symbol" pitchFamily="2" charset="2"/>
              </a:rPr>
              <a:t>a =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Line: </a:t>
            </a:r>
            <a:r>
              <a:rPr lang="en-US" dirty="0">
                <a:latin typeface="Symbol" pitchFamily="2" charset="2"/>
              </a:rPr>
              <a:t>a = 0.5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35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DA8D37-D371-664C-9C7A-B4E6A6CE8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550" y="2228850"/>
            <a:ext cx="3136900" cy="2400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E19D71-DB92-604C-B845-98A56A0B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11491"/>
          </a:xfrm>
        </p:spPr>
        <p:txBody>
          <a:bodyPr/>
          <a:lstStyle/>
          <a:p>
            <a:pPr algn="ctr"/>
            <a:r>
              <a:rPr lang="en-US" dirty="0"/>
              <a:t>Ex. 2 – Grid World w/ </a:t>
            </a:r>
            <a:r>
              <a:rPr lang="en-US" i="1" dirty="0"/>
              <a:t>Stochastic</a:t>
            </a:r>
            <a:r>
              <a:rPr lang="en-US" dirty="0"/>
              <a:t> Wind</a:t>
            </a:r>
            <a:br>
              <a:rPr lang="en-US" dirty="0"/>
            </a:br>
            <a:r>
              <a:rPr lang="en-US" dirty="0"/>
              <a:t>&amp; Extra Moves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68C82-A109-DE40-B312-4588ECC7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C75C363F-A043-5647-BA67-11E7330AD1F0}"/>
              </a:ext>
            </a:extLst>
          </p:cNvPr>
          <p:cNvSpPr/>
          <p:nvPr/>
        </p:nvSpPr>
        <p:spPr>
          <a:xfrm>
            <a:off x="5588000" y="2899360"/>
            <a:ext cx="274320" cy="335280"/>
          </a:xfrm>
          <a:prstGeom prst="up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0603947D-4F5B-E04E-BC24-D74FD016E96C}"/>
              </a:ext>
            </a:extLst>
          </p:cNvPr>
          <p:cNvSpPr/>
          <p:nvPr/>
        </p:nvSpPr>
        <p:spPr>
          <a:xfrm>
            <a:off x="5882640" y="2904599"/>
            <a:ext cx="274320" cy="335280"/>
          </a:xfrm>
          <a:prstGeom prst="up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E10D1F80-1E48-464D-92D1-BF3F7D58CF1E}"/>
              </a:ext>
            </a:extLst>
          </p:cNvPr>
          <p:cNvSpPr/>
          <p:nvPr/>
        </p:nvSpPr>
        <p:spPr>
          <a:xfrm>
            <a:off x="6150610" y="2904440"/>
            <a:ext cx="274320" cy="335280"/>
          </a:xfrm>
          <a:prstGeom prst="up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A9FA6645-1D57-394D-B980-35C1946E49F5}"/>
              </a:ext>
            </a:extLst>
          </p:cNvPr>
          <p:cNvSpPr/>
          <p:nvPr/>
        </p:nvSpPr>
        <p:spPr>
          <a:xfrm>
            <a:off x="6445250" y="2650281"/>
            <a:ext cx="274320" cy="589598"/>
          </a:xfrm>
          <a:prstGeom prst="up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2BB9D6CB-FD37-704B-96CD-2673F06676EB}"/>
              </a:ext>
            </a:extLst>
          </p:cNvPr>
          <p:cNvSpPr/>
          <p:nvPr/>
        </p:nvSpPr>
        <p:spPr>
          <a:xfrm>
            <a:off x="6760210" y="2650281"/>
            <a:ext cx="274320" cy="584359"/>
          </a:xfrm>
          <a:prstGeom prst="up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F45BBC41-7B6B-9E4E-B1B9-98F475B6D907}"/>
              </a:ext>
            </a:extLst>
          </p:cNvPr>
          <p:cNvSpPr/>
          <p:nvPr/>
        </p:nvSpPr>
        <p:spPr>
          <a:xfrm>
            <a:off x="7075170" y="2899360"/>
            <a:ext cx="274320" cy="335280"/>
          </a:xfrm>
          <a:prstGeom prst="up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2A79BF-CA66-B540-800C-0489A6CE69B2}"/>
              </a:ext>
            </a:extLst>
          </p:cNvPr>
          <p:cNvSpPr txBox="1"/>
          <p:nvPr/>
        </p:nvSpPr>
        <p:spPr>
          <a:xfrm>
            <a:off x="4667250" y="4629150"/>
            <a:ext cx="3241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0 0 0 1 1 1 2 2 1 0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D45A59-880B-BD45-82B8-597CFAAC13D7}"/>
              </a:ext>
            </a:extLst>
          </p:cNvPr>
          <p:cNvSpPr txBox="1"/>
          <p:nvPr/>
        </p:nvSpPr>
        <p:spPr>
          <a:xfrm>
            <a:off x="3115310" y="4659928"/>
            <a:ext cx="141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 speed: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88286E-ACAC-DB4D-BD6A-6432CD8A7655}"/>
              </a:ext>
            </a:extLst>
          </p:cNvPr>
          <p:cNvSpPr txBox="1"/>
          <p:nvPr/>
        </p:nvSpPr>
        <p:spPr>
          <a:xfrm>
            <a:off x="1198605" y="5838095"/>
            <a:ext cx="1015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1"/>
                </a:solidFill>
              </a:rPr>
              <a:t>Agent must navigate from “S” to “G” in the presence of wind.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B2DE0C-B910-7948-A59D-E1F1F8E0D72F}"/>
              </a:ext>
            </a:extLst>
          </p:cNvPr>
          <p:cNvSpPr txBox="1"/>
          <p:nvPr/>
        </p:nvSpPr>
        <p:spPr>
          <a:xfrm>
            <a:off x="4677410" y="4901599"/>
            <a:ext cx="3241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0 0 0 2 2 2 3 3 2 0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83350B-668E-824D-B5BA-2CEE5B25F682}"/>
              </a:ext>
            </a:extLst>
          </p:cNvPr>
          <p:cNvSpPr txBox="1"/>
          <p:nvPr/>
        </p:nvSpPr>
        <p:spPr>
          <a:xfrm>
            <a:off x="4687570" y="5160570"/>
            <a:ext cx="3241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0 0 0 0 0 0 1 1 0 0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EE99BD-4D04-654F-8235-E3DD75ED89AA}"/>
              </a:ext>
            </a:extLst>
          </p:cNvPr>
          <p:cNvCxnSpPr/>
          <p:nvPr/>
        </p:nvCxnSpPr>
        <p:spPr>
          <a:xfrm flipV="1">
            <a:off x="9692640" y="2650281"/>
            <a:ext cx="0" cy="4789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CC61DF8-E15D-FC48-9CF2-3EF75A885654}"/>
              </a:ext>
            </a:extLst>
          </p:cNvPr>
          <p:cNvCxnSpPr>
            <a:cxnSpLocks/>
          </p:cNvCxnSpPr>
          <p:nvPr/>
        </p:nvCxnSpPr>
        <p:spPr>
          <a:xfrm>
            <a:off x="9845040" y="3281682"/>
            <a:ext cx="61976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36395A-9E09-D54E-BBF1-E454324DC739}"/>
              </a:ext>
            </a:extLst>
          </p:cNvPr>
          <p:cNvCxnSpPr>
            <a:cxnSpLocks/>
          </p:cNvCxnSpPr>
          <p:nvPr/>
        </p:nvCxnSpPr>
        <p:spPr>
          <a:xfrm>
            <a:off x="9692640" y="3412281"/>
            <a:ext cx="0" cy="4789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499E59-A8B1-6D47-B1B3-876F4C40DA2A}"/>
              </a:ext>
            </a:extLst>
          </p:cNvPr>
          <p:cNvCxnSpPr>
            <a:cxnSpLocks/>
          </p:cNvCxnSpPr>
          <p:nvPr/>
        </p:nvCxnSpPr>
        <p:spPr>
          <a:xfrm flipH="1">
            <a:off x="8910320" y="3281682"/>
            <a:ext cx="61976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0BF6DB-7463-F448-9899-299F5158B0CF}"/>
              </a:ext>
            </a:extLst>
          </p:cNvPr>
          <p:cNvSpPr txBox="1"/>
          <p:nvPr/>
        </p:nvSpPr>
        <p:spPr>
          <a:xfrm>
            <a:off x="9438640" y="211328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4DE775-D536-224A-BE21-FB5E9C4352DF}"/>
              </a:ext>
            </a:extLst>
          </p:cNvPr>
          <p:cNvSpPr txBox="1"/>
          <p:nvPr/>
        </p:nvSpPr>
        <p:spPr>
          <a:xfrm>
            <a:off x="8436609" y="306700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C1D08C-042E-714A-89CA-A182B80C159A}"/>
              </a:ext>
            </a:extLst>
          </p:cNvPr>
          <p:cNvSpPr txBox="1"/>
          <p:nvPr/>
        </p:nvSpPr>
        <p:spPr>
          <a:xfrm>
            <a:off x="10464800" y="3069775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FD51A-0911-1E4C-83FF-E721805DF3DE}"/>
              </a:ext>
            </a:extLst>
          </p:cNvPr>
          <p:cNvSpPr txBox="1"/>
          <p:nvPr/>
        </p:nvSpPr>
        <p:spPr>
          <a:xfrm>
            <a:off x="9530080" y="3886825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5DF44E-ABA8-1C47-8421-9CE3D32923AB}"/>
              </a:ext>
            </a:extLst>
          </p:cNvPr>
          <p:cNvCxnSpPr>
            <a:cxnSpLocks/>
          </p:cNvCxnSpPr>
          <p:nvPr/>
        </p:nvCxnSpPr>
        <p:spPr>
          <a:xfrm rot="2700000" flipV="1">
            <a:off x="10058399" y="2724680"/>
            <a:ext cx="0" cy="4789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A05EB8-7A6B-6F4F-B8BC-16F0D6DC6996}"/>
              </a:ext>
            </a:extLst>
          </p:cNvPr>
          <p:cNvCxnSpPr>
            <a:cxnSpLocks/>
          </p:cNvCxnSpPr>
          <p:nvPr/>
        </p:nvCxnSpPr>
        <p:spPr>
          <a:xfrm rot="-2700000" flipV="1">
            <a:off x="9333616" y="2724680"/>
            <a:ext cx="0" cy="4789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224F955-0FEB-E04B-8D41-37353AF36513}"/>
              </a:ext>
            </a:extLst>
          </p:cNvPr>
          <p:cNvCxnSpPr>
            <a:cxnSpLocks/>
          </p:cNvCxnSpPr>
          <p:nvPr/>
        </p:nvCxnSpPr>
        <p:spPr>
          <a:xfrm rot="18900000">
            <a:off x="10058398" y="3334845"/>
            <a:ext cx="0" cy="4789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AF8F33-3437-E24D-A380-24DCD29E725D}"/>
              </a:ext>
            </a:extLst>
          </p:cNvPr>
          <p:cNvCxnSpPr>
            <a:cxnSpLocks/>
          </p:cNvCxnSpPr>
          <p:nvPr/>
        </p:nvCxnSpPr>
        <p:spPr>
          <a:xfrm rot="2700000">
            <a:off x="9333615" y="3334845"/>
            <a:ext cx="0" cy="4789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7B1587-FAC7-7F4A-85AE-132F6B1C4254}"/>
              </a:ext>
            </a:extLst>
          </p:cNvPr>
          <p:cNvSpPr txBox="1"/>
          <p:nvPr/>
        </p:nvSpPr>
        <p:spPr>
          <a:xfrm>
            <a:off x="8681664" y="3714672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5D3DD6-16BC-3F47-A999-76194ACF9FEA}"/>
              </a:ext>
            </a:extLst>
          </p:cNvPr>
          <p:cNvSpPr txBox="1"/>
          <p:nvPr/>
        </p:nvSpPr>
        <p:spPr>
          <a:xfrm>
            <a:off x="8696960" y="2449344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61E773-1E63-574A-BB92-BF77354F2AFE}"/>
              </a:ext>
            </a:extLst>
          </p:cNvPr>
          <p:cNvSpPr txBox="1"/>
          <p:nvPr/>
        </p:nvSpPr>
        <p:spPr>
          <a:xfrm>
            <a:off x="10200640" y="2488527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C537E7-63DE-6E43-848C-7F2F677D41CF}"/>
              </a:ext>
            </a:extLst>
          </p:cNvPr>
          <p:cNvSpPr txBox="1"/>
          <p:nvPr/>
        </p:nvSpPr>
        <p:spPr>
          <a:xfrm>
            <a:off x="10227750" y="3698078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607736-F082-8B4A-82BF-3200D15DE67F}"/>
              </a:ext>
            </a:extLst>
          </p:cNvPr>
          <p:cNvSpPr txBox="1"/>
          <p:nvPr/>
        </p:nvSpPr>
        <p:spPr>
          <a:xfrm>
            <a:off x="9443720" y="3077081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NM</a:t>
            </a:r>
          </a:p>
        </p:txBody>
      </p:sp>
    </p:spTree>
    <p:extLst>
      <p:ext uri="{BB962C8B-B14F-4D97-AF65-F5344CB8AC3E}">
        <p14:creationId xmlns:p14="http://schemas.microsoft.com/office/powerpoint/2010/main" val="37130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9D71-DB92-604C-B845-98A56A0B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4D926-D8F5-2040-B562-4490526CA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4853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| S'(s, a) - list of next possible states.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myNextStates :: MyState -&gt; MyAction -&gt; [MyState]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myNextStates s@(r, c) act =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if s `elem` myTermStates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then [s, s, s]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 [ bound (r + dr + wr, c + dc)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| wr &lt;- if wind /= 0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then [wind - 1, wind, wind + 1]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else [0, 0, 0]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68C82-A109-DE40-B312-4588ECC7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7E07CF-08AE-0148-A04D-50ABD3A6C8CB}"/>
              </a:ext>
            </a:extLst>
          </p:cNvPr>
          <p:cNvSpPr txBox="1"/>
          <p:nvPr/>
        </p:nvSpPr>
        <p:spPr>
          <a:xfrm>
            <a:off x="1198605" y="5574159"/>
            <a:ext cx="101551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1"/>
                </a:solidFill>
              </a:rPr>
              <a:t>Note the </a:t>
            </a:r>
            <a:r>
              <a:rPr lang="en-US" sz="2800" b="1" dirty="0">
                <a:solidFill>
                  <a:schemeClr val="accent1"/>
                </a:solidFill>
              </a:rPr>
              <a:t>stochastic</a:t>
            </a:r>
            <a:r>
              <a:rPr lang="en-US" sz="2800" b="1" i="1" dirty="0">
                <a:solidFill>
                  <a:schemeClr val="accent1"/>
                </a:solidFill>
              </a:rPr>
              <a:t> nature of the problem reflected in the </a:t>
            </a:r>
            <a:r>
              <a:rPr lang="en-US" sz="2800" b="1" dirty="0">
                <a:solidFill>
                  <a:schemeClr val="accent1"/>
                </a:solidFill>
              </a:rPr>
              <a:t>multiple</a:t>
            </a:r>
            <a:r>
              <a:rPr lang="en-US" sz="2800" b="1" i="1" dirty="0">
                <a:solidFill>
                  <a:schemeClr val="accent1"/>
                </a:solidFill>
              </a:rPr>
              <a:t> element lists.</a:t>
            </a:r>
          </a:p>
        </p:txBody>
      </p:sp>
    </p:spTree>
    <p:extLst>
      <p:ext uri="{BB962C8B-B14F-4D97-AF65-F5344CB8AC3E}">
        <p14:creationId xmlns:p14="http://schemas.microsoft.com/office/powerpoint/2010/main" val="404259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9D71-DB92-604C-B845-98A56A0B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4D926-D8F5-2040-B562-4490526CA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6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| R(s, a, s')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Returns a list of pairs, each containing: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- a reward value, and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- the probability of occurrence for that value.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myRewards :: MyState -&gt; MyAction -&gt; MyState -&gt; [(Double, Double)]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myRewards _ _ s' | s' `elem` myTermStates = [( 0, 0.33)]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| otherwise              = [(-1, 0.33)]</a:t>
            </a:r>
          </a:p>
          <a:p>
            <a:pPr marL="0" indent="0">
              <a:buNone/>
            </a:pP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68C82-A109-DE40-B312-4588ECC7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7769B-9FCE-5145-9ED2-50AB6A64321F}"/>
              </a:ext>
            </a:extLst>
          </p:cNvPr>
          <p:cNvSpPr txBox="1"/>
          <p:nvPr/>
        </p:nvSpPr>
        <p:spPr>
          <a:xfrm>
            <a:off x="838201" y="5574159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1"/>
                </a:solidFill>
              </a:rPr>
              <a:t>Note the </a:t>
            </a:r>
            <a:r>
              <a:rPr lang="en-US" sz="2800" b="1" dirty="0">
                <a:solidFill>
                  <a:schemeClr val="accent1"/>
                </a:solidFill>
              </a:rPr>
              <a:t>stochastic</a:t>
            </a:r>
            <a:r>
              <a:rPr lang="en-US" sz="2800" b="1" i="1" dirty="0">
                <a:solidFill>
                  <a:schemeClr val="accent1"/>
                </a:solidFill>
              </a:rPr>
              <a:t> nature of the problem reflected in the rewards.</a:t>
            </a:r>
          </a:p>
        </p:txBody>
      </p:sp>
    </p:spTree>
    <p:extLst>
      <p:ext uri="{BB962C8B-B14F-4D97-AF65-F5344CB8AC3E}">
        <p14:creationId xmlns:p14="http://schemas.microsoft.com/office/powerpoint/2010/main" val="282439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44BC-6F79-BA4D-9A3B-7DCE09C6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constraints…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76247-D5CA-6B44-9BC5-771A2638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CC5F11-B7AB-CA41-8B1B-2E5A2DCCED3C}"/>
                  </a:ext>
                </a:extLst>
              </p:cNvPr>
              <p:cNvSpPr txBox="1"/>
              <p:nvPr/>
            </p:nvSpPr>
            <p:spPr>
              <a:xfrm>
                <a:off x="838200" y="1965161"/>
                <a:ext cx="10515600" cy="11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=0.33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CC5F11-B7AB-CA41-8B1B-2E5A2DCC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65161"/>
                <a:ext cx="10515600" cy="1115498"/>
              </a:xfrm>
              <a:prstGeom prst="rect">
                <a:avLst/>
              </a:prstGeom>
              <a:blipFill>
                <a:blip r:embed="rId2"/>
                <a:stretch>
                  <a:fillRect t="-135955" b="-18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070228-52C1-D248-96DD-5CE90ECE3993}"/>
                  </a:ext>
                </a:extLst>
              </p:cNvPr>
              <p:cNvSpPr txBox="1"/>
              <p:nvPr/>
            </p:nvSpPr>
            <p:spPr>
              <a:xfrm>
                <a:off x="838200" y="3725583"/>
                <a:ext cx="10515600" cy="11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=0.33+0.33+0.33=1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070228-52C1-D248-96DD-5CE90ECE3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25583"/>
                <a:ext cx="10515600" cy="1115498"/>
              </a:xfrm>
              <a:prstGeom prst="rect">
                <a:avLst/>
              </a:prstGeom>
              <a:blipFill>
                <a:blip r:embed="rId3"/>
                <a:stretch>
                  <a:fillRect t="-134831" b="-18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CF6387B9-7CAF-F34F-8585-BE112A134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775" y="1690688"/>
            <a:ext cx="1766025" cy="1321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ED74E7-349E-AA45-9BD2-B413EE918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775" y="3519448"/>
            <a:ext cx="1766025" cy="132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1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F5442-34F9-0049-8029-C6BF02E9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D5CBEB-955C-B14F-ACEC-462B25871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9949"/>
          </a:xfrm>
        </p:spPr>
        <p:txBody>
          <a:bodyPr/>
          <a:lstStyle/>
          <a:p>
            <a:r>
              <a:rPr lang="en-US" dirty="0"/>
              <a:t>DP Performance w/ Stochastic Wind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1CCB59-34C4-5143-94D8-CCED68DA0066}"/>
              </a:ext>
            </a:extLst>
          </p:cNvPr>
          <p:cNvSpPr txBox="1"/>
          <p:nvPr/>
        </p:nvSpPr>
        <p:spPr>
          <a:xfrm>
            <a:off x="8382000" y="869950"/>
            <a:ext cx="325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policy and value function converge.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Trajectory (shown previously) is optimum.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4D1CB9-8400-FE40-AC5B-FC5BC4C0D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18" y="813925"/>
            <a:ext cx="727081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4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0EED-F1ED-014E-9BF9-D838A951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2C523-9301-3A4C-9A5C-F80AEDFCF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4660" cy="2522639"/>
          </a:xfrm>
        </p:spPr>
        <p:txBody>
          <a:bodyPr/>
          <a:lstStyle/>
          <a:p>
            <a:r>
              <a:rPr lang="en-US" dirty="0"/>
              <a:t>David Banas</a:t>
            </a:r>
            <a:br>
              <a:rPr lang="en-US" dirty="0"/>
            </a:br>
            <a:r>
              <a:rPr lang="en-US" dirty="0"/>
              <a:t>(408)829-3037 – cell</a:t>
            </a:r>
            <a:br>
              <a:rPr lang="en-US" dirty="0"/>
            </a:br>
            <a:r>
              <a:rPr lang="en-US" dirty="0" err="1"/>
              <a:t>capn.freako@gmail.com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F33EC-0BB3-054A-9F5E-21725819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40FEF3-1680-F44F-84ED-D9BF8E03A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945" y="1825625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0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F5442-34F9-0049-8029-C6BF02E9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D5CBEB-955C-B14F-ACEC-462B25871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9949"/>
          </a:xfrm>
        </p:spPr>
        <p:txBody>
          <a:bodyPr/>
          <a:lstStyle/>
          <a:p>
            <a:r>
              <a:rPr lang="en-US" dirty="0"/>
              <a:t>TD Performance w/ Stochastic Wind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E62382-365B-9241-B62B-D972070A6491}"/>
              </a:ext>
            </a:extLst>
          </p:cNvPr>
          <p:cNvSpPr txBox="1"/>
          <p:nvPr/>
        </p:nvSpPr>
        <p:spPr>
          <a:xfrm>
            <a:off x="7985760" y="869950"/>
            <a:ext cx="3677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Reference is mean square value of DP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the volatility of the “</a:t>
            </a:r>
            <a:r>
              <a:rPr lang="en-US" dirty="0">
                <a:latin typeface="Symbol" pitchFamily="2" charset="2"/>
              </a:rPr>
              <a:t>a = 0.5</a:t>
            </a:r>
            <a:r>
              <a:rPr lang="en-US" dirty="0"/>
              <a:t>” case. Stochastic environments seem to introduce some instability into TD methods. Here we were able to tame this instability by applying an </a:t>
            </a:r>
            <a:r>
              <a:rPr lang="en-US" i="1" dirty="0"/>
              <a:t>exponential decay </a:t>
            </a:r>
            <a:r>
              <a:rPr lang="en-US" dirty="0"/>
              <a:t>to both </a:t>
            </a:r>
            <a:r>
              <a:rPr lang="en-US" dirty="0">
                <a:latin typeface="Symbol" pitchFamily="2" charset="2"/>
              </a:rPr>
              <a:t>a</a:t>
            </a:r>
            <a:r>
              <a:rPr lang="en-US" dirty="0"/>
              <a:t> and </a:t>
            </a:r>
            <a:r>
              <a:rPr lang="en-US" dirty="0">
                <a:latin typeface="Symbol" pitchFamily="2" charset="2"/>
              </a:rPr>
              <a:t>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Legend: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Circle: </a:t>
            </a:r>
            <a:r>
              <a:rPr lang="en-US" dirty="0">
                <a:latin typeface="Symbol" pitchFamily="2" charset="2"/>
              </a:rPr>
              <a:t>a =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Plus: </a:t>
            </a:r>
            <a:r>
              <a:rPr lang="en-US" dirty="0">
                <a:latin typeface="Symbol" pitchFamily="2" charset="2"/>
              </a:rPr>
              <a:t>a =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Line: </a:t>
            </a:r>
            <a:r>
              <a:rPr lang="en-US" dirty="0">
                <a:latin typeface="Symbol" pitchFamily="2" charset="2"/>
              </a:rPr>
              <a:t>a = 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4A2254-BD7D-C343-951A-16075CB2A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69950"/>
            <a:ext cx="695055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85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0006-836D-1D47-AB48-7276C214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 3 – Mock inventory control &amp; order opt.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3BA09-A61B-4A4F-8E98-BAD57C336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1-store / 1-item model.</a:t>
            </a:r>
          </a:p>
          <a:p>
            <a:r>
              <a:rPr lang="en-US" dirty="0"/>
              <a:t>Differences from previous examples:</a:t>
            </a:r>
          </a:p>
          <a:p>
            <a:pPr lvl="1"/>
            <a:r>
              <a:rPr lang="en-US" dirty="0"/>
              <a:t>Larger state space; difficult to bound.</a:t>
            </a:r>
          </a:p>
          <a:p>
            <a:pPr lvl="1"/>
            <a:r>
              <a:rPr lang="en-US" dirty="0"/>
              <a:t>Delay between action and reward (lead time).</a:t>
            </a:r>
          </a:p>
          <a:p>
            <a:pPr lvl="1"/>
            <a:r>
              <a:rPr lang="en-US" dirty="0"/>
              <a:t>Environment random variable (demand) has non-uniform (gamma) distribution of broader range (10 vs. 3).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2DEAE-C000-794C-ACA7-BCA0BA05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5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9D71-DB92-604C-B845-98A56A0B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 3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4D926-D8F5-2040-B562-4490526CA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| S - all possible states.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Note: There is no need to track epochs [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gLeadTime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..].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allStates :: [MyState]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allStates =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[ MyState x (drop 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++ take 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n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| x &lt;- [-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gMaxOnHand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..(2 *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gMaxOnHand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, n &lt;- [0..(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gLeadTime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- 1)]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, y &lt;- [0..gMaxOrder]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, let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y : replicate 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gLeadTime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- 1) 0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]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68C82-A109-DE40-B312-4588ECC7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52235-00E7-004A-9ED9-8EEA8A7DCC62}"/>
              </a:ext>
            </a:extLst>
          </p:cNvPr>
          <p:cNvSpPr txBox="1"/>
          <p:nvPr/>
        </p:nvSpPr>
        <p:spPr>
          <a:xfrm>
            <a:off x="838200" y="5833130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1"/>
                </a:solidFill>
              </a:rPr>
              <a:t>We assume </a:t>
            </a:r>
            <a:r>
              <a:rPr lang="en-US" sz="2800" b="1" dirty="0">
                <a:solidFill>
                  <a:schemeClr val="accent1"/>
                </a:solidFill>
              </a:rPr>
              <a:t>lead time </a:t>
            </a:r>
            <a:r>
              <a:rPr lang="en-US" sz="2800" b="1" i="1" dirty="0">
                <a:solidFill>
                  <a:schemeClr val="accent1"/>
                </a:solidFill>
              </a:rPr>
              <a:t>equals </a:t>
            </a:r>
            <a:r>
              <a:rPr lang="en-US" sz="2800" b="1" dirty="0">
                <a:solidFill>
                  <a:schemeClr val="accent1"/>
                </a:solidFill>
              </a:rPr>
              <a:t>review period</a:t>
            </a:r>
            <a:r>
              <a:rPr lang="en-US" sz="2800" b="1" i="1" dirty="0">
                <a:solidFill>
                  <a:schemeClr val="accent1"/>
                </a:solidFill>
              </a:rPr>
              <a:t>, for simplicity.</a:t>
            </a:r>
          </a:p>
        </p:txBody>
      </p:sp>
    </p:spTree>
    <p:extLst>
      <p:ext uri="{BB962C8B-B14F-4D97-AF65-F5344CB8AC3E}">
        <p14:creationId xmlns:p14="http://schemas.microsoft.com/office/powerpoint/2010/main" val="531055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9D71-DB92-604C-B845-98A56A0B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Ex. 3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4D926-D8F5-2040-B562-4490526CA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368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| A(s) - all possible actions from state `s`.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actions' :: MyState -&gt; [MyAction]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actions' MyState{..} =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epoch `mod`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gLeadTime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/= 0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then [0]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else [0..gMaxOrder]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68C82-A109-DE40-B312-4588ECC7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83FDB-83F4-9C47-9A1A-76949A4D2D29}"/>
              </a:ext>
            </a:extLst>
          </p:cNvPr>
          <p:cNvSpPr txBox="1"/>
          <p:nvPr/>
        </p:nvSpPr>
        <p:spPr>
          <a:xfrm>
            <a:off x="838200" y="5833130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>
                <a:solidFill>
                  <a:schemeClr val="accent1"/>
                </a:solidFill>
              </a:rPr>
              <a:t>We assume </a:t>
            </a:r>
            <a:r>
              <a:rPr lang="en-US" sz="2800" b="1">
                <a:solidFill>
                  <a:schemeClr val="accent1"/>
                </a:solidFill>
              </a:rPr>
              <a:t>lead time </a:t>
            </a:r>
            <a:r>
              <a:rPr lang="en-US" sz="2800" b="1" i="1">
                <a:solidFill>
                  <a:schemeClr val="accent1"/>
                </a:solidFill>
              </a:rPr>
              <a:t>equals </a:t>
            </a:r>
            <a:r>
              <a:rPr lang="en-US" sz="2800" b="1">
                <a:solidFill>
                  <a:schemeClr val="accent1"/>
                </a:solidFill>
              </a:rPr>
              <a:t>review period</a:t>
            </a:r>
            <a:r>
              <a:rPr lang="en-US" sz="2800" b="1" i="1">
                <a:solidFill>
                  <a:schemeClr val="accent1"/>
                </a:solidFill>
              </a:rPr>
              <a:t>, for simplicity.</a:t>
            </a:r>
          </a:p>
        </p:txBody>
      </p:sp>
    </p:spTree>
    <p:extLst>
      <p:ext uri="{BB962C8B-B14F-4D97-AF65-F5344CB8AC3E}">
        <p14:creationId xmlns:p14="http://schemas.microsoft.com/office/powerpoint/2010/main" val="2314098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9D71-DB92-604C-B845-98A56A0B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Ex. 3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4D926-D8F5-2040-B562-4490526CA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497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| S'(s, a) - list of next possible states.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nextStates' :: MyState -&gt; MyAction -&gt; [MyState]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nextStates' MyState{..}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toOrder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[ MyState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onHand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P.tail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onOrder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++ [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toOrder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(epoch + 1)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| demand &lt;- [0..gMaxDemand]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, let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onHand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 =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onHand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P.head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onOrder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demand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]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68C82-A109-DE40-B312-4588ECC7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83FDB-83F4-9C47-9A1A-76949A4D2D29}"/>
              </a:ext>
            </a:extLst>
          </p:cNvPr>
          <p:cNvSpPr txBox="1"/>
          <p:nvPr/>
        </p:nvSpPr>
        <p:spPr>
          <a:xfrm>
            <a:off x="838200" y="5833130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>
                <a:solidFill>
                  <a:schemeClr val="accent1"/>
                </a:solidFill>
              </a:rPr>
              <a:t>Note that </a:t>
            </a:r>
            <a:r>
              <a:rPr lang="en-US" sz="2800" b="1" err="1">
                <a:solidFill>
                  <a:schemeClr val="accent1"/>
                </a:solidFill>
              </a:rPr>
              <a:t>onHand</a:t>
            </a:r>
            <a:r>
              <a:rPr lang="en-US" sz="2800" b="1" i="1">
                <a:solidFill>
                  <a:schemeClr val="accent1"/>
                </a:solidFill>
              </a:rPr>
              <a:t> may grow w/o bound in either direction!</a:t>
            </a:r>
          </a:p>
        </p:txBody>
      </p:sp>
    </p:spTree>
    <p:extLst>
      <p:ext uri="{BB962C8B-B14F-4D97-AF65-F5344CB8AC3E}">
        <p14:creationId xmlns:p14="http://schemas.microsoft.com/office/powerpoint/2010/main" val="195220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9D71-DB92-604C-B845-98A56A0B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Ex. 3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4D926-D8F5-2040-B562-4490526CA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35640" cy="40497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| R(s, a, s')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rewards' ::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-&gt; MyState -&gt; MyAction -&gt; MyState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-&gt; [(Double, Double)]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rewards' p MyState{..} _ (MyState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onHand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 _ _) =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[ ( fromIntegral p * fromIntegral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stockOut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fromIntegral held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pDemand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$ finite $ fromIntegral demand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| let held     = max 0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onHand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stockOut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min 0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onHand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demand   =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onHand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P.head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onOrder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onHand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]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68C82-A109-DE40-B312-4588ECC7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83FDB-83F4-9C47-9A1A-76949A4D2D29}"/>
              </a:ext>
            </a:extLst>
          </p:cNvPr>
          <p:cNvSpPr txBox="1"/>
          <p:nvPr/>
        </p:nvSpPr>
        <p:spPr>
          <a:xfrm>
            <a:off x="838200" y="5833130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err="1">
                <a:solidFill>
                  <a:schemeClr val="accent1"/>
                </a:solidFill>
              </a:rPr>
              <a:t>onHand</a:t>
            </a:r>
            <a:r>
              <a:rPr lang="en-US" sz="2800" b="1" i="1">
                <a:solidFill>
                  <a:schemeClr val="accent1"/>
                </a:solidFill>
              </a:rPr>
              <a:t> is allowed to go negative, to represent backlog.</a:t>
            </a:r>
          </a:p>
        </p:txBody>
      </p:sp>
    </p:spTree>
    <p:extLst>
      <p:ext uri="{BB962C8B-B14F-4D97-AF65-F5344CB8AC3E}">
        <p14:creationId xmlns:p14="http://schemas.microsoft.com/office/powerpoint/2010/main" val="6460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89AE-DDA5-8546-8651-217E78617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Checking the constraints…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83251-1F2C-4745-A737-C0BD3343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32414A-9A93-7F40-B8A0-960D1C8AD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7150"/>
            <a:ext cx="6281041" cy="5029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A95F40-FB9A-E04D-AB9C-FB7E5C70DE04}"/>
              </a:ext>
            </a:extLst>
          </p:cNvPr>
          <p:cNvSpPr txBox="1"/>
          <p:nvPr/>
        </p:nvSpPr>
        <p:spPr>
          <a:xfrm>
            <a:off x="7376160" y="1327150"/>
            <a:ext cx="421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That last line of text, “Next state PMF…,” is the result of programmatic checking of the two equations shown previously, and indicates that both constraints have been met.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63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217A-2B8B-854E-9134-3594B0B9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9949"/>
          </a:xfrm>
        </p:spPr>
        <p:txBody>
          <a:bodyPr/>
          <a:lstStyle/>
          <a:p>
            <a:r>
              <a:rPr lang="en-US"/>
              <a:t>DP 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38AB9-352C-B349-9B9E-2C1B6F67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4B945-1723-AA4A-B913-3E8E899BBE6E}"/>
              </a:ext>
            </a:extLst>
          </p:cNvPr>
          <p:cNvSpPr txBox="1"/>
          <p:nvPr/>
        </p:nvSpPr>
        <p:spPr>
          <a:xfrm>
            <a:off x="8382000" y="869950"/>
            <a:ext cx="3393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policy and value functions converge (almost).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policy looks “reasonable”: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A2417D-6BFE-4644-8587-1A27AEC46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2162264"/>
            <a:ext cx="3492500" cy="410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A1E83F-9AC3-7B4D-A19C-C593B78B5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16" y="777964"/>
            <a:ext cx="728420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43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FF99-C1FC-3E4E-A59F-DDD76598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41679"/>
          </a:xfrm>
        </p:spPr>
        <p:txBody>
          <a:bodyPr/>
          <a:lstStyle/>
          <a:p>
            <a:r>
              <a:rPr lang="en-US"/>
              <a:t>TD 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D128-3312-3940-A2BF-F2A7306D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56DDCD-EA55-A845-A32F-5C21051C076D}"/>
              </a:ext>
            </a:extLst>
          </p:cNvPr>
          <p:cNvSpPr txBox="1"/>
          <p:nvPr/>
        </p:nvSpPr>
        <p:spPr>
          <a:xfrm>
            <a:off x="8249920" y="741680"/>
            <a:ext cx="3677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Reference is mean square value of DP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What is causing these terrible results?!</a:t>
            </a:r>
            <a:endParaRPr lang="en-US">
              <a:latin typeface="Symbol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Legend: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Circle: </a:t>
            </a:r>
            <a:r>
              <a:rPr lang="en-US">
                <a:latin typeface="Symbol" pitchFamily="2" charset="2"/>
              </a:rPr>
              <a:t>a =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Plus: </a:t>
            </a:r>
            <a:r>
              <a:rPr lang="en-US">
                <a:latin typeface="Symbol" pitchFamily="2" charset="2"/>
              </a:rPr>
              <a:t>a =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Line: </a:t>
            </a:r>
            <a:r>
              <a:rPr lang="en-US">
                <a:latin typeface="Symbol" pitchFamily="2" charset="2"/>
              </a:rPr>
              <a:t>a = 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Runtime improvement over DP is dramatic: approx. 30 : 1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28465-2C65-5744-80B2-0D6F045B2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41680"/>
            <a:ext cx="729441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32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EA85-7651-F945-B82D-7A3CFAFA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Concluding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03718-F0A2-D84E-B92B-0A299590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runtime performance advantage of the TD approach over DP is obvious: </a:t>
            </a:r>
            <a:r>
              <a:rPr lang="en-US" u="sng"/>
              <a:t>30 : 1</a:t>
            </a:r>
            <a:r>
              <a:rPr lang="en-US"/>
              <a:t> in the case of the </a:t>
            </a:r>
            <a:r>
              <a:rPr lang="en-US" i="1"/>
              <a:t>mock inventory optimization </a:t>
            </a:r>
            <a:r>
              <a:rPr lang="en-US"/>
              <a:t>case!</a:t>
            </a:r>
          </a:p>
          <a:p>
            <a:r>
              <a:rPr lang="en-US"/>
              <a:t>TD appears to produce acceptable results in every case tried, </a:t>
            </a:r>
            <a:r>
              <a:rPr lang="en-US" i="1"/>
              <a:t>except the one that really matters</a:t>
            </a:r>
            <a:r>
              <a:rPr lang="en-US"/>
              <a:t> (mock inventory). Why is this?! Some potential culprits:</a:t>
            </a:r>
          </a:p>
          <a:p>
            <a:pPr lvl="1"/>
            <a:r>
              <a:rPr lang="en-US"/>
              <a:t>The delay between </a:t>
            </a:r>
            <a:r>
              <a:rPr lang="en-US" i="1"/>
              <a:t>action</a:t>
            </a:r>
            <a:r>
              <a:rPr lang="en-US"/>
              <a:t> and </a:t>
            </a:r>
            <a:r>
              <a:rPr lang="en-US" i="1"/>
              <a:t>reward</a:t>
            </a:r>
            <a:r>
              <a:rPr lang="en-US"/>
              <a:t> (due to lead time).</a:t>
            </a:r>
            <a:br>
              <a:rPr lang="en-US"/>
            </a:br>
            <a:r>
              <a:rPr lang="en-US"/>
              <a:t>(Do I need to allow multiple state transitions per episode in such cases?)</a:t>
            </a:r>
          </a:p>
          <a:p>
            <a:pPr lvl="1"/>
            <a:r>
              <a:rPr lang="en-US"/>
              <a:t>The increased randomness of the environment.</a:t>
            </a:r>
          </a:p>
          <a:p>
            <a:pPr lvl="1"/>
            <a:r>
              <a:rPr lang="en-US"/>
              <a:t>Maybe, the DP results we’re using as a reference are incorrect.</a:t>
            </a:r>
            <a:br>
              <a:rPr lang="en-US"/>
            </a:br>
            <a:r>
              <a:rPr lang="en-US"/>
              <a:t>(Try </a:t>
            </a:r>
            <a:r>
              <a:rPr lang="en-US" i="1"/>
              <a:t>newsvendor</a:t>
            </a:r>
            <a:r>
              <a:rPr lang="en-US"/>
              <a:t>?)</a:t>
            </a:r>
          </a:p>
          <a:p>
            <a:pPr lvl="1"/>
            <a:r>
              <a:rPr lang="en-US"/>
              <a:t>Maybe, the code still has a bug that doesn’t show up in the other examples.</a:t>
            </a:r>
          </a:p>
          <a:p>
            <a:pPr lvl="1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FCDFC-3416-C34C-A7C8-DD5AD042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</a:p>
        </p:txBody>
      </p:sp>
    </p:spTree>
    <p:extLst>
      <p:ext uri="{BB962C8B-B14F-4D97-AF65-F5344CB8AC3E}">
        <p14:creationId xmlns:p14="http://schemas.microsoft.com/office/powerpoint/2010/main" val="109095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C083-0873-5448-8D59-81179DF8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Haskell Coding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FE1CC-568F-B04B-BA55-F0508935E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Tic-tac-toe</a:t>
            </a:r>
          </a:p>
          <a:p>
            <a:r>
              <a:rPr lang="en-US" dirty="0"/>
              <a:t>Jack’s Rental Cars</a:t>
            </a:r>
          </a:p>
          <a:p>
            <a:r>
              <a:rPr lang="en-US" dirty="0"/>
              <a:t>Gambler</a:t>
            </a:r>
          </a:p>
          <a:p>
            <a:r>
              <a:rPr lang="en-US" dirty="0"/>
              <a:t>Blackjack</a:t>
            </a:r>
          </a:p>
          <a:p>
            <a:r>
              <a:rPr lang="en-US" b="1" dirty="0"/>
              <a:t>Windy Grid</a:t>
            </a:r>
          </a:p>
          <a:p>
            <a:r>
              <a:rPr lang="en-US" dirty="0"/>
              <a:t>Inventory (1 store, 1 item)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4EA10-D7DA-E14E-A996-C2A59BB80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0924C6-02E7-7648-A8EF-1D5C22C2BD03}"/>
              </a:ext>
            </a:extLst>
          </p:cNvPr>
          <p:cNvSpPr txBox="1"/>
          <p:nvPr/>
        </p:nvSpPr>
        <p:spPr>
          <a:xfrm>
            <a:off x="1198605" y="5574159"/>
            <a:ext cx="1015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1"/>
                </a:solidFill>
              </a:rPr>
              <a:t>All described by a Markov Decision Process (MDP).</a:t>
            </a:r>
          </a:p>
        </p:txBody>
      </p:sp>
    </p:spTree>
    <p:extLst>
      <p:ext uri="{BB962C8B-B14F-4D97-AF65-F5344CB8AC3E}">
        <p14:creationId xmlns:p14="http://schemas.microsoft.com/office/powerpoint/2010/main" val="339771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32C9-357B-FC4D-B01B-E44899D7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element emerges…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BA34F-DB6D-0C4D-B046-F8B8A0CB0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28008"/>
          </a:xfrm>
        </p:spPr>
        <p:txBody>
          <a:bodyPr>
            <a:normAutofit/>
          </a:bodyPr>
          <a:lstStyle/>
          <a:p>
            <a:r>
              <a:rPr lang="en-US" sz="3600" i="1" dirty="0"/>
              <a:t>Generalized Policy Iterator </a:t>
            </a:r>
            <a:r>
              <a:rPr lang="en-US" sz="3600" dirty="0"/>
              <a:t>(GPI)</a:t>
            </a:r>
          </a:p>
          <a:p>
            <a:pPr lvl="1"/>
            <a:r>
              <a:rPr lang="en-US" sz="3200" dirty="0"/>
              <a:t>Required by all problems tried.</a:t>
            </a:r>
          </a:p>
          <a:p>
            <a:pPr lvl="1"/>
            <a:r>
              <a:rPr lang="en-US" sz="3200" dirty="0"/>
              <a:t>Most problematic part of coding task.</a:t>
            </a:r>
          </a:p>
          <a:p>
            <a:pPr lvl="1"/>
            <a:r>
              <a:rPr lang="en-US" sz="3200" dirty="0"/>
              <a:t>Always had the same interface.</a:t>
            </a:r>
          </a:p>
          <a:p>
            <a:pPr lvl="1"/>
            <a:r>
              <a:rPr lang="en-US" sz="3200" dirty="0"/>
              <a:t>So…</a:t>
            </a:r>
          </a:p>
          <a:p>
            <a:r>
              <a:rPr lang="en-US" sz="3600" dirty="0"/>
              <a:t>Factor it out!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9589F-12CB-5A45-A784-00C22CF5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0E8A0-A0C7-054A-B4DA-5A97304575EA}"/>
              </a:ext>
            </a:extLst>
          </p:cNvPr>
          <p:cNvSpPr txBox="1"/>
          <p:nvPr/>
        </p:nvSpPr>
        <p:spPr>
          <a:xfrm>
            <a:off x="1198605" y="5574159"/>
            <a:ext cx="1015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1"/>
                </a:solidFill>
              </a:rPr>
              <a:t>haskell-rl/RL.GPI – a new Haskell library module for you to try.</a:t>
            </a:r>
          </a:p>
        </p:txBody>
      </p:sp>
    </p:spTree>
    <p:extLst>
      <p:ext uri="{BB962C8B-B14F-4D97-AF65-F5344CB8AC3E}">
        <p14:creationId xmlns:p14="http://schemas.microsoft.com/office/powerpoint/2010/main" val="86720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CC99-656B-774F-8F76-54F3DB4D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Policy Iterator (GPI)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14221-7E1D-4845-B966-5FACB7E4D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general policy evaluation/improvement iterations for </a:t>
            </a:r>
            <a:r>
              <a:rPr lang="en-US" i="1" dirty="0"/>
              <a:t>any</a:t>
            </a:r>
            <a:r>
              <a:rPr lang="en-US" dirty="0"/>
              <a:t> MDP.</a:t>
            </a:r>
          </a:p>
          <a:p>
            <a:r>
              <a:rPr lang="en-US" dirty="0"/>
              <a:t>Offers standard </a:t>
            </a:r>
            <a:r>
              <a:rPr lang="en-US" i="1" dirty="0"/>
              <a:t>dynamic programming </a:t>
            </a:r>
            <a:r>
              <a:rPr lang="en-US" dirty="0"/>
              <a:t>(DP),</a:t>
            </a:r>
            <a:br>
              <a:rPr lang="en-US" dirty="0"/>
            </a:br>
            <a:r>
              <a:rPr lang="en-US" dirty="0"/>
              <a:t>as well as these </a:t>
            </a:r>
            <a:r>
              <a:rPr lang="en-US" i="1" dirty="0"/>
              <a:t>temporal difference </a:t>
            </a:r>
            <a:r>
              <a:rPr lang="en-US" dirty="0"/>
              <a:t>(TD) modes:</a:t>
            </a:r>
          </a:p>
          <a:p>
            <a:pPr lvl="1"/>
            <a:r>
              <a:rPr lang="en-US" dirty="0"/>
              <a:t>SARSA</a:t>
            </a:r>
          </a:p>
          <a:p>
            <a:pPr lvl="1"/>
            <a:r>
              <a:rPr lang="en-US" dirty="0"/>
              <a:t>Q-learning</a:t>
            </a:r>
          </a:p>
          <a:p>
            <a:pPr lvl="1"/>
            <a:r>
              <a:rPr lang="en-US" dirty="0"/>
              <a:t>Expected SARSA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DF5C8-67BE-2A45-8D51-A712F847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40FE6-041E-B24A-B851-ED495234F6C7}"/>
              </a:ext>
            </a:extLst>
          </p:cNvPr>
          <p:cNvSpPr txBox="1"/>
          <p:nvPr/>
        </p:nvSpPr>
        <p:spPr>
          <a:xfrm>
            <a:off x="1198605" y="5574159"/>
            <a:ext cx="1015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1"/>
                </a:solidFill>
              </a:rPr>
              <a:t>Reduces new problem solution effort to MDP definition only!</a:t>
            </a:r>
          </a:p>
        </p:txBody>
      </p:sp>
    </p:spTree>
    <p:extLst>
      <p:ext uri="{BB962C8B-B14F-4D97-AF65-F5344CB8AC3E}">
        <p14:creationId xmlns:p14="http://schemas.microsoft.com/office/powerpoint/2010/main" val="256302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CD85-1E0A-CF42-8FEF-CE424783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define a MDP?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38CEA-C413-B642-AE18-FC39755A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43163"/>
          </a:xfrm>
        </p:spPr>
        <p:txBody>
          <a:bodyPr>
            <a:normAutofit/>
          </a:bodyPr>
          <a:lstStyle/>
          <a:p>
            <a:r>
              <a:rPr lang="en-US" sz="3200" dirty="0"/>
              <a:t>You must define 4 functions:</a:t>
            </a:r>
          </a:p>
          <a:p>
            <a:pPr lvl="1"/>
            <a:r>
              <a:rPr lang="en-US" sz="2800" i="1" dirty="0"/>
              <a:t>states, S</a:t>
            </a:r>
            <a:r>
              <a:rPr lang="en-US" sz="2800" dirty="0"/>
              <a:t> – Enumerates all possible system states.</a:t>
            </a:r>
          </a:p>
          <a:p>
            <a:pPr lvl="1"/>
            <a:r>
              <a:rPr lang="en-US" sz="2800" i="1" dirty="0"/>
              <a:t>actions, A(s)</a:t>
            </a:r>
            <a:r>
              <a:rPr lang="en-US" sz="2800" dirty="0"/>
              <a:t> – For a given state, enumerates all possible actions.</a:t>
            </a:r>
          </a:p>
          <a:p>
            <a:pPr lvl="1"/>
            <a:r>
              <a:rPr lang="en-US" sz="2800" i="1" dirty="0"/>
              <a:t>nextStates, S’(s, a)</a:t>
            </a:r>
            <a:r>
              <a:rPr lang="en-US" sz="2800" dirty="0"/>
              <a:t> – For a given state/action pair, enumerates all possible next states.</a:t>
            </a:r>
          </a:p>
          <a:p>
            <a:pPr lvl="1"/>
            <a:r>
              <a:rPr lang="en-US" sz="2800" i="1" dirty="0"/>
              <a:t>rewards, R(s, a, s’)</a:t>
            </a:r>
            <a:r>
              <a:rPr lang="en-US" sz="2800" dirty="0"/>
              <a:t> – For a given state/action/nextState triple, enumerates all possible rewards, along with their probabilities of occurrence.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8CF27-1192-B240-9B73-370CF0FF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6139ED-2E5F-E148-B74E-258007CEA776}"/>
              </a:ext>
            </a:extLst>
          </p:cNvPr>
          <p:cNvSpPr txBox="1"/>
          <p:nvPr/>
        </p:nvSpPr>
        <p:spPr>
          <a:xfrm>
            <a:off x="1198605" y="5574159"/>
            <a:ext cx="1015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1"/>
                </a:solidFill>
              </a:rPr>
              <a:t>But, watch out…</a:t>
            </a:r>
          </a:p>
        </p:txBody>
      </p:sp>
    </p:spTree>
    <p:extLst>
      <p:ext uri="{BB962C8B-B14F-4D97-AF65-F5344CB8AC3E}">
        <p14:creationId xmlns:p14="http://schemas.microsoft.com/office/powerpoint/2010/main" val="311313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DACA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DACA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DACA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DACA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44BC-6F79-BA4D-9A3B-7DCE09C6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just one caveat…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9682E-800F-424A-AC9D-F82C24A5F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6950"/>
          </a:xfrm>
        </p:spPr>
        <p:txBody>
          <a:bodyPr/>
          <a:lstStyle/>
          <a:p>
            <a:r>
              <a:rPr lang="en-US" dirty="0"/>
              <a:t>You must ensure that: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76247-D5CA-6B44-9BC5-771A2638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CC5F11-B7AB-CA41-8B1B-2E5A2DCCED3C}"/>
                  </a:ext>
                </a:extLst>
              </p:cNvPr>
              <p:cNvSpPr txBox="1"/>
              <p:nvPr/>
            </p:nvSpPr>
            <p:spPr>
              <a:xfrm>
                <a:off x="838200" y="2610085"/>
                <a:ext cx="10515600" cy="11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p>
                                  <m: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 |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⁡[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CC5F11-B7AB-CA41-8B1B-2E5A2DCC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10085"/>
                <a:ext cx="10515600" cy="1115498"/>
              </a:xfrm>
              <a:prstGeom prst="rect">
                <a:avLst/>
              </a:prstGeom>
              <a:blipFill>
                <a:blip r:embed="rId2"/>
                <a:stretch>
                  <a:fillRect t="-137500" b="-18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070228-52C1-D248-96DD-5CE90ECE3993}"/>
                  </a:ext>
                </a:extLst>
              </p:cNvPr>
              <p:cNvSpPr txBox="1"/>
              <p:nvPr/>
            </p:nvSpPr>
            <p:spPr>
              <a:xfrm>
                <a:off x="838200" y="4370507"/>
                <a:ext cx="10515600" cy="11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070228-52C1-D248-96DD-5CE90ECE3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70507"/>
                <a:ext cx="10515600" cy="1115498"/>
              </a:xfrm>
              <a:prstGeom prst="rect">
                <a:avLst/>
              </a:prstGeom>
              <a:blipFill>
                <a:blip r:embed="rId3"/>
                <a:stretch>
                  <a:fillRect t="-135955" b="-18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15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3452AD6-B713-6343-8E77-CD778B01F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010" y="2235587"/>
            <a:ext cx="3263900" cy="238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E19D71-DB92-604C-B845-98A56A0B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 1 – Grid World w/ Deterministic Wind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68C82-A109-DE40-B312-4588ECC7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C75C363F-A043-5647-BA67-11E7330AD1F0}"/>
              </a:ext>
            </a:extLst>
          </p:cNvPr>
          <p:cNvSpPr/>
          <p:nvPr/>
        </p:nvSpPr>
        <p:spPr>
          <a:xfrm>
            <a:off x="5598160" y="4163730"/>
            <a:ext cx="274320" cy="335280"/>
          </a:xfrm>
          <a:prstGeom prst="up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0603947D-4F5B-E04E-BC24-D74FD016E96C}"/>
              </a:ext>
            </a:extLst>
          </p:cNvPr>
          <p:cNvSpPr/>
          <p:nvPr/>
        </p:nvSpPr>
        <p:spPr>
          <a:xfrm>
            <a:off x="5892800" y="4168969"/>
            <a:ext cx="274320" cy="335280"/>
          </a:xfrm>
          <a:prstGeom prst="up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E10D1F80-1E48-464D-92D1-BF3F7D58CF1E}"/>
              </a:ext>
            </a:extLst>
          </p:cNvPr>
          <p:cNvSpPr/>
          <p:nvPr/>
        </p:nvSpPr>
        <p:spPr>
          <a:xfrm>
            <a:off x="6160770" y="4168810"/>
            <a:ext cx="274320" cy="335280"/>
          </a:xfrm>
          <a:prstGeom prst="up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A9FA6645-1D57-394D-B980-35C1946E49F5}"/>
              </a:ext>
            </a:extLst>
          </p:cNvPr>
          <p:cNvSpPr/>
          <p:nvPr/>
        </p:nvSpPr>
        <p:spPr>
          <a:xfrm>
            <a:off x="6455410" y="3914651"/>
            <a:ext cx="274320" cy="589598"/>
          </a:xfrm>
          <a:prstGeom prst="up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2BB9D6CB-FD37-704B-96CD-2673F06676EB}"/>
              </a:ext>
            </a:extLst>
          </p:cNvPr>
          <p:cNvSpPr/>
          <p:nvPr/>
        </p:nvSpPr>
        <p:spPr>
          <a:xfrm>
            <a:off x="6770370" y="3914651"/>
            <a:ext cx="274320" cy="584359"/>
          </a:xfrm>
          <a:prstGeom prst="up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F45BBC41-7B6B-9E4E-B1B9-98F475B6D907}"/>
              </a:ext>
            </a:extLst>
          </p:cNvPr>
          <p:cNvSpPr/>
          <p:nvPr/>
        </p:nvSpPr>
        <p:spPr>
          <a:xfrm>
            <a:off x="7085330" y="4163730"/>
            <a:ext cx="274320" cy="335280"/>
          </a:xfrm>
          <a:prstGeom prst="up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2A79BF-CA66-B540-800C-0489A6CE69B2}"/>
              </a:ext>
            </a:extLst>
          </p:cNvPr>
          <p:cNvSpPr txBox="1"/>
          <p:nvPr/>
        </p:nvSpPr>
        <p:spPr>
          <a:xfrm>
            <a:off x="4667250" y="4629150"/>
            <a:ext cx="3241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0 0 0 1 1 1 2 2 1 0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D45A59-880B-BD45-82B8-597CFAAC13D7}"/>
              </a:ext>
            </a:extLst>
          </p:cNvPr>
          <p:cNvSpPr txBox="1"/>
          <p:nvPr/>
        </p:nvSpPr>
        <p:spPr>
          <a:xfrm>
            <a:off x="3115310" y="4659928"/>
            <a:ext cx="141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 speed: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88286E-ACAC-DB4D-BD6A-6432CD8A7655}"/>
              </a:ext>
            </a:extLst>
          </p:cNvPr>
          <p:cNvSpPr txBox="1"/>
          <p:nvPr/>
        </p:nvSpPr>
        <p:spPr>
          <a:xfrm>
            <a:off x="1198605" y="5574159"/>
            <a:ext cx="1015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1"/>
                </a:solidFill>
              </a:rPr>
              <a:t>Agent must navigate from “S” to “G” in the presence of wind.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B8BC28-BA0D-064C-819F-D24252D7955B}"/>
              </a:ext>
            </a:extLst>
          </p:cNvPr>
          <p:cNvCxnSpPr/>
          <p:nvPr/>
        </p:nvCxnSpPr>
        <p:spPr>
          <a:xfrm flipV="1">
            <a:off x="9692640" y="2650281"/>
            <a:ext cx="0" cy="4789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58A0EB-7345-5940-93FB-7498CEA0DC32}"/>
              </a:ext>
            </a:extLst>
          </p:cNvPr>
          <p:cNvCxnSpPr>
            <a:cxnSpLocks/>
          </p:cNvCxnSpPr>
          <p:nvPr/>
        </p:nvCxnSpPr>
        <p:spPr>
          <a:xfrm>
            <a:off x="9845040" y="3281682"/>
            <a:ext cx="61976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6AC5C4-6C41-B542-8168-1ECD02368CC0}"/>
              </a:ext>
            </a:extLst>
          </p:cNvPr>
          <p:cNvCxnSpPr>
            <a:cxnSpLocks/>
          </p:cNvCxnSpPr>
          <p:nvPr/>
        </p:nvCxnSpPr>
        <p:spPr>
          <a:xfrm>
            <a:off x="9692640" y="3412281"/>
            <a:ext cx="0" cy="4789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1E5A50-22E4-5147-BC32-FD898365C49B}"/>
              </a:ext>
            </a:extLst>
          </p:cNvPr>
          <p:cNvCxnSpPr>
            <a:cxnSpLocks/>
          </p:cNvCxnSpPr>
          <p:nvPr/>
        </p:nvCxnSpPr>
        <p:spPr>
          <a:xfrm flipH="1">
            <a:off x="8910320" y="3281682"/>
            <a:ext cx="61976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A62100F-60DC-A64C-8432-ECA0B840074A}"/>
              </a:ext>
            </a:extLst>
          </p:cNvPr>
          <p:cNvSpPr txBox="1"/>
          <p:nvPr/>
        </p:nvSpPr>
        <p:spPr>
          <a:xfrm>
            <a:off x="9438640" y="211328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464B7D-F86A-404E-85E4-7EAE383F6A2D}"/>
              </a:ext>
            </a:extLst>
          </p:cNvPr>
          <p:cNvSpPr txBox="1"/>
          <p:nvPr/>
        </p:nvSpPr>
        <p:spPr>
          <a:xfrm>
            <a:off x="8436609" y="306700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943B7F-EC12-9D44-9148-F305A6AAF763}"/>
              </a:ext>
            </a:extLst>
          </p:cNvPr>
          <p:cNvSpPr txBox="1"/>
          <p:nvPr/>
        </p:nvSpPr>
        <p:spPr>
          <a:xfrm>
            <a:off x="10464800" y="3069775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016594-A355-FC46-B911-FE8ED93C717B}"/>
              </a:ext>
            </a:extLst>
          </p:cNvPr>
          <p:cNvSpPr txBox="1"/>
          <p:nvPr/>
        </p:nvSpPr>
        <p:spPr>
          <a:xfrm>
            <a:off x="9530080" y="3886825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Dn</a:t>
            </a:r>
          </a:p>
        </p:txBody>
      </p:sp>
    </p:spTree>
    <p:extLst>
      <p:ext uri="{BB962C8B-B14F-4D97-AF65-F5344CB8AC3E}">
        <p14:creationId xmlns:p14="http://schemas.microsoft.com/office/powerpoint/2010/main" val="4102640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9D71-DB92-604C-B845-98A56A0B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 1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4D926-D8F5-2040-B562-4490526CA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| 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allStates :: [MyState]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allStates =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[ (r, c)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| r &lt;- [0..(gNumRows - 1)]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, c &lt;- [0..(gNumCols - 1)]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]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| A(s)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myActions :: MyState -&gt; [MyAction]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myActions = const [Up, Dn, Rt, Lt]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68C82-A109-DE40-B312-4588ECC7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11,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30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1889</Words>
  <Application>Microsoft Macintosh PowerPoint</Application>
  <PresentationFormat>Widescreen</PresentationFormat>
  <Paragraphs>252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Menlo</vt:lpstr>
      <vt:lpstr>Symbol</vt:lpstr>
      <vt:lpstr>Office Theme</vt:lpstr>
      <vt:lpstr>Generalized Policy Iterator (GPI)</vt:lpstr>
      <vt:lpstr>Author Info</vt:lpstr>
      <vt:lpstr>RL Haskell Coding Tasks</vt:lpstr>
      <vt:lpstr>A common element emerges…</vt:lpstr>
      <vt:lpstr>Generalized Policy Iterator (GPI)</vt:lpstr>
      <vt:lpstr>How to define a MDP?</vt:lpstr>
      <vt:lpstr>There’s just one caveat…</vt:lpstr>
      <vt:lpstr>Ex. 1 – Grid World w/ Deterministic Wind</vt:lpstr>
      <vt:lpstr>Ex. 1 (cont’d.)</vt:lpstr>
      <vt:lpstr>An example (cont’d.)</vt:lpstr>
      <vt:lpstr>An example (cont’d.)</vt:lpstr>
      <vt:lpstr>Checking the constraints…</vt:lpstr>
      <vt:lpstr>DP Performance w/ Deterministic Wind</vt:lpstr>
      <vt:lpstr>TD Performance w/ Deterministic Wind</vt:lpstr>
      <vt:lpstr>Ex. 2 – Grid World w/ Stochastic Wind &amp; Extra Moves</vt:lpstr>
      <vt:lpstr>An example (cont’d.)</vt:lpstr>
      <vt:lpstr>An example (cont’d.)</vt:lpstr>
      <vt:lpstr>Checking the constraints…</vt:lpstr>
      <vt:lpstr>DP Performance w/ Stochastic Wind</vt:lpstr>
      <vt:lpstr>TD Performance w/ Stochastic Wind</vt:lpstr>
      <vt:lpstr>Ex. 3 – Mock inventory control &amp; order opt.</vt:lpstr>
      <vt:lpstr>Ex. 3 (cont’d.)</vt:lpstr>
      <vt:lpstr>Ex. 3 (cont’d.)</vt:lpstr>
      <vt:lpstr>Ex. 3 (cont’d.)</vt:lpstr>
      <vt:lpstr>Ex. 3 (cont’d.)</vt:lpstr>
      <vt:lpstr>Checking the constraints…</vt:lpstr>
      <vt:lpstr>DP Performance</vt:lpstr>
      <vt:lpstr>TD Performance</vt:lpstr>
      <vt:lpstr>Concluding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Policy Iterator (GPI)</dc:title>
  <dc:creator>David.Banas</dc:creator>
  <cp:lastModifiedBy>David Banas</cp:lastModifiedBy>
  <cp:revision>78</cp:revision>
  <dcterms:created xsi:type="dcterms:W3CDTF">2018-07-09T14:47:43Z</dcterms:created>
  <dcterms:modified xsi:type="dcterms:W3CDTF">2020-05-21T17:32:29Z</dcterms:modified>
</cp:coreProperties>
</file>