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D3677-B985-8A48-99FB-216DC3B5F918}" type="doc">
      <dgm:prSet loTypeId="urn:microsoft.com/office/officeart/2009/3/layout/IncreasingArrows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9ED0D-1874-1043-852D-E47D46CC8376}">
      <dgm:prSet phldrT="[Text]" custT="1"/>
      <dgm:spPr/>
      <dgm:t>
        <a:bodyPr/>
        <a:lstStyle/>
        <a:p>
          <a:r>
            <a:rPr lang="en-US" sz="3200" dirty="0"/>
            <a:t>Aug. 23, 2017</a:t>
          </a:r>
        </a:p>
      </dgm:t>
    </dgm:pt>
    <dgm:pt modelId="{AEFF013E-22E6-3041-9CC3-7757732F51A6}" type="parTrans" cxnId="{1ADA9A8D-8189-4C40-9A04-2A2A4809CC3B}">
      <dgm:prSet/>
      <dgm:spPr/>
      <dgm:t>
        <a:bodyPr/>
        <a:lstStyle/>
        <a:p>
          <a:endParaRPr lang="en-US"/>
        </a:p>
      </dgm:t>
    </dgm:pt>
    <dgm:pt modelId="{2E9F7B53-74EC-2042-A809-59ADCFA1509F}" type="sibTrans" cxnId="{1ADA9A8D-8189-4C40-9A04-2A2A4809CC3B}">
      <dgm:prSet/>
      <dgm:spPr/>
      <dgm:t>
        <a:bodyPr/>
        <a:lstStyle/>
        <a:p>
          <a:endParaRPr lang="en-US"/>
        </a:p>
      </dgm:t>
    </dgm:pt>
    <dgm:pt modelId="{8101FD61-EC67-3649-8700-3678D047680C}">
      <dgm:prSet phldrT="[Text]" custT="1"/>
      <dgm:spPr/>
      <dgm:t>
        <a:bodyPr/>
        <a:lstStyle/>
        <a:p>
          <a:r>
            <a:rPr lang="en-US" sz="3200" dirty="0"/>
            <a:t>100% - </a:t>
          </a:r>
          <a:r>
            <a:rPr lang="en-US" sz="3200" dirty="0">
              <a:solidFill>
                <a:schemeClr val="accent1"/>
              </a:solidFill>
            </a:rPr>
            <a:t>Assisting Conal</a:t>
          </a:r>
        </a:p>
      </dgm:t>
    </dgm:pt>
    <dgm:pt modelId="{080F0894-3849-3246-BD4E-BCC7DB09A1C4}" type="parTrans" cxnId="{32837351-304D-A14F-93C7-ECE1F1B71DE1}">
      <dgm:prSet/>
      <dgm:spPr/>
      <dgm:t>
        <a:bodyPr/>
        <a:lstStyle/>
        <a:p>
          <a:endParaRPr lang="en-US"/>
        </a:p>
      </dgm:t>
    </dgm:pt>
    <dgm:pt modelId="{55C1DB4C-6D1C-7649-B59E-2127A3C6D315}" type="sibTrans" cxnId="{32837351-304D-A14F-93C7-ECE1F1B71DE1}">
      <dgm:prSet/>
      <dgm:spPr/>
      <dgm:t>
        <a:bodyPr/>
        <a:lstStyle/>
        <a:p>
          <a:endParaRPr lang="en-US"/>
        </a:p>
      </dgm:t>
    </dgm:pt>
    <dgm:pt modelId="{524BEDA8-ED2D-6C4A-8850-E6E6FEA5521B}" type="pres">
      <dgm:prSet presAssocID="{E10D3677-B985-8A48-99FB-216DC3B5F91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96EC29D-1534-C94B-8379-38B8BE6BD810}" type="pres">
      <dgm:prSet presAssocID="{CC39ED0D-1874-1043-852D-E47D46CC8376}" presName="parentText1" presStyleLbl="node1" presStyleIdx="0" presStyleCnt="1" custScaleX="100000" custScaleY="234076" custLinFactNeighborX="-3880" custLinFactNeighborY="-6777">
        <dgm:presLayoutVars>
          <dgm:chMax/>
          <dgm:chPref val="3"/>
          <dgm:bulletEnabled val="1"/>
        </dgm:presLayoutVars>
      </dgm:prSet>
      <dgm:spPr/>
    </dgm:pt>
    <dgm:pt modelId="{18AFBC56-A876-0D4A-A068-9291487BF674}" type="pres">
      <dgm:prSet presAssocID="{CC39ED0D-1874-1043-852D-E47D46CC8376}" presName="childText1" presStyleLbl="solidAlignAcc1" presStyleIdx="0" presStyleCnt="1" custScaleX="108213" custScaleY="30879" custLinFactNeighborX="2361" custLinFactNeighborY="2740">
        <dgm:presLayoutVars>
          <dgm:chMax val="0"/>
          <dgm:chPref val="0"/>
          <dgm:bulletEnabled val="1"/>
        </dgm:presLayoutVars>
      </dgm:prSet>
      <dgm:spPr/>
    </dgm:pt>
  </dgm:ptLst>
  <dgm:cxnLst>
    <dgm:cxn modelId="{94954D16-39D9-6A42-8634-AD338BF5C2A2}" type="presOf" srcId="{8101FD61-EC67-3649-8700-3678D047680C}" destId="{18AFBC56-A876-0D4A-A068-9291487BF674}" srcOrd="0" destOrd="0" presId="urn:microsoft.com/office/officeart/2009/3/layout/IncreasingArrowsProcess"/>
    <dgm:cxn modelId="{32837351-304D-A14F-93C7-ECE1F1B71DE1}" srcId="{CC39ED0D-1874-1043-852D-E47D46CC8376}" destId="{8101FD61-EC67-3649-8700-3678D047680C}" srcOrd="0" destOrd="0" parTransId="{080F0894-3849-3246-BD4E-BCC7DB09A1C4}" sibTransId="{55C1DB4C-6D1C-7649-B59E-2127A3C6D315}"/>
    <dgm:cxn modelId="{1ADA9A8D-8189-4C40-9A04-2A2A4809CC3B}" srcId="{E10D3677-B985-8A48-99FB-216DC3B5F918}" destId="{CC39ED0D-1874-1043-852D-E47D46CC8376}" srcOrd="0" destOrd="0" parTransId="{AEFF013E-22E6-3041-9CC3-7757732F51A6}" sibTransId="{2E9F7B53-74EC-2042-A809-59ADCFA1509F}"/>
    <dgm:cxn modelId="{3D3B40A0-6940-7549-81BA-F8FB20E127F0}" type="presOf" srcId="{CC39ED0D-1874-1043-852D-E47D46CC8376}" destId="{496EC29D-1534-C94B-8379-38B8BE6BD810}" srcOrd="0" destOrd="0" presId="urn:microsoft.com/office/officeart/2009/3/layout/IncreasingArrowsProcess"/>
    <dgm:cxn modelId="{353F86B8-2E8C-0547-8DF6-6FF8F8545BF4}" type="presOf" srcId="{E10D3677-B985-8A48-99FB-216DC3B5F918}" destId="{524BEDA8-ED2D-6C4A-8850-E6E6FEA5521B}" srcOrd="0" destOrd="0" presId="urn:microsoft.com/office/officeart/2009/3/layout/IncreasingArrowsProcess"/>
    <dgm:cxn modelId="{D738460C-4495-934D-9B57-37D36B50878E}" type="presParOf" srcId="{524BEDA8-ED2D-6C4A-8850-E6E6FEA5521B}" destId="{496EC29D-1534-C94B-8379-38B8BE6BD810}" srcOrd="0" destOrd="0" presId="urn:microsoft.com/office/officeart/2009/3/layout/IncreasingArrowsProcess"/>
    <dgm:cxn modelId="{529EA007-BEF9-8048-AD6B-4759E936F40A}" type="presParOf" srcId="{524BEDA8-ED2D-6C4A-8850-E6E6FEA5521B}" destId="{18AFBC56-A876-0D4A-A068-9291487BF674}" srcOrd="1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EC29D-1534-C94B-8379-38B8BE6BD810}">
      <dsp:nvSpPr>
        <dsp:cNvPr id="0" name=""/>
        <dsp:cNvSpPr/>
      </dsp:nvSpPr>
      <dsp:spPr>
        <a:xfrm>
          <a:off x="0" y="221181"/>
          <a:ext cx="8046720" cy="27432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186043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Aug. 23, 2017</a:t>
          </a:r>
        </a:p>
      </dsp:txBody>
      <dsp:txXfrm>
        <a:off x="0" y="906981"/>
        <a:ext cx="7360920" cy="1371600"/>
      </dsp:txXfrm>
    </dsp:sp>
    <dsp:sp modelId="{18AFBC56-A876-0D4A-A068-9291487BF674}">
      <dsp:nvSpPr>
        <dsp:cNvPr id="0" name=""/>
        <dsp:cNvSpPr/>
      </dsp:nvSpPr>
      <dsp:spPr>
        <a:xfrm>
          <a:off x="29" y="3166184"/>
          <a:ext cx="8046690" cy="970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100% - </a:t>
          </a:r>
          <a:r>
            <a:rPr lang="en-US" sz="3200" kern="1200" dirty="0">
              <a:solidFill>
                <a:schemeClr val="accent1"/>
              </a:solidFill>
            </a:rPr>
            <a:t>Assisting Conal</a:t>
          </a:r>
        </a:p>
      </dsp:txBody>
      <dsp:txXfrm>
        <a:off x="29" y="3166184"/>
        <a:ext cx="8046690" cy="970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23372-1A59-D549-B34A-B0C21C72968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DFD7E-9912-3944-9BF5-F86F75977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1634-5C8A-7941-9BED-23FA3239D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BD1F-A222-D045-8459-6341DC608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DFC-5E95-6142-8CF6-58E3B54F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99B2-1B18-494D-8311-84B140F2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AE0-B5DB-C44B-A99A-E5C52910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0527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AD81-25AE-E84A-9DB0-5947F401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2051D-335D-3C4E-8657-37B12425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F34F-B0B5-3248-A5CC-B9341385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CC36-5B83-2745-AA80-A7740E97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BB4-FAA0-FA4D-985C-DF2DA8F1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23576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0A684-E361-9B4D-BE88-4ECE7F515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848B-BDE9-324F-8286-BB398D11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AEAC-0B84-BA47-BF30-D50D394A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C0BAC-CD81-7F40-AA2B-43122CE0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E09B-EBF9-1F4D-A3E7-8A7ACE6F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889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4BAF-BFFD-C540-A6A5-48687CD0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D672-1D1A-DA46-8CA8-13AFAA4A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2A1A-082C-7F41-BDA4-7608C3EE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1DEC-CADE-894D-841E-9C41F137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355F-CA3F-1E42-B5EA-1546D700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811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B06F-6443-C34C-BAC7-E14B7965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3E9F-750D-D244-9AAD-50329C45D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74B4-D1D9-A844-8FB5-340E37A9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E94E-0691-E843-B60D-E8DE83B5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4801-A573-8747-ACBA-73CE227B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26219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AD5F-B8DE-D340-AA9B-12F8A455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8FA2-1300-844F-B6EE-1AF576A2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288D3-3627-A146-8E95-84F3DB6D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F150B-5678-0742-A837-ADADA1A3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FB566-3D9A-0444-9DE4-05469775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A586-E241-9449-A4B6-F2445DC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4307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440A-F988-1546-8853-BCF039BB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3A6BC-5FB4-B644-B20D-425CD157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1809-7C1D-BB4E-BEAC-05172578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90470-7F8D-6342-8EC5-084618D81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DEBC7-9D7D-1D44-9350-E0B6817D7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63368-4D01-BB4F-9D3B-F12CA0AC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91079-5B44-3941-AE12-DB4ACB4F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1014-0460-2D4C-BF4F-E76E9573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3225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3ADB-4539-6743-9E04-994A0EA0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2344C-2656-554A-8988-60637190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396D-23A5-2548-B6B0-04722030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5B59F-00E7-6244-A687-6C622635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8536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21C1-5D69-8347-A092-A10BDF2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1482-9DA3-D642-ADA2-6E567C53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EC57-1F71-334B-908D-C07086DF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8412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7451-B526-2146-8159-5AC14BE0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5C7-BBF2-FB4D-AF2D-BCF9117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CF8E9-07B7-0247-AF11-092E451A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F2E8-413E-E04E-BCF2-D5EE7EC9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C329F-F2DB-7242-B57F-AEDBF27B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5E867-5F8F-4F4B-A4F1-22354108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18703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FCA-B0A4-6144-A80B-53FE5320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E390E-992F-E54D-96F3-73373D03F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FAD5-3B54-B748-97DB-87F41A0F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2457-135B-8A4D-B3EA-91EBE8E1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39D79-F367-F946-8CA7-98764036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B0E9E-0167-924C-B1F8-BFF41C71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58528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5FADD-395F-774B-9C56-D158DC97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6DFD-A1B6-8B48-83DB-AB6CBBC7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FA4F-8406-9A41-B6E4-40A1536F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C678-148B-EC4C-A7CF-E9C78EBD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Target CONFIDENTIAL - 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6058-8BA1-7047-9AD5-22EB0E477F95}"/>
              </a:ext>
            </a:extLst>
          </p:cNvPr>
          <p:cNvSpPr txBox="1"/>
          <p:nvPr userDrawn="1"/>
        </p:nvSpPr>
        <p:spPr>
          <a:xfrm>
            <a:off x="8975035" y="6356350"/>
            <a:ext cx="2378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Slide </a:t>
            </a:r>
            <a:fld id="{5310FFAC-3E5D-5646-ABCC-3DF067D378AB}" type="slidenum">
              <a:rPr lang="en-US" sz="1200" smtClean="0"/>
              <a:t>‹#›</a:t>
            </a:fld>
            <a:r>
              <a:rPr lang="en-US" sz="1200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7566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David.Banas@Target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target.com/display/RED/Reinforcement+Learning+Reading+Group+Resources" TargetMode="External"/><Relationship Id="rId2" Type="http://schemas.openxmlformats.org/officeDocument/2006/relationships/hyperlink" Target="https://git.target.com/RedOptHaskell/haskell-rl/wi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.target.com/RedOptHaskell/optimization-examples" TargetMode="External"/><Relationship Id="rId4" Type="http://schemas.openxmlformats.org/officeDocument/2006/relationships/hyperlink" Target="https://confluence.target.com/display/RED/Presentation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0EF9-C6C7-D148-81B0-AF85876B2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Policy Iterator (GPI)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53BDB-2483-AF48-A8DF-55B21BA7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i="1" dirty="0"/>
              <a:t>Haskell</a:t>
            </a:r>
            <a:r>
              <a:rPr lang="en-US" dirty="0"/>
              <a:t> library module for the </a:t>
            </a:r>
            <a:r>
              <a:rPr lang="en-US" i="1" dirty="0"/>
              <a:t>resource learning </a:t>
            </a:r>
            <a:r>
              <a:rPr lang="en-US" dirty="0"/>
              <a:t>(RL) effort.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E10E-2773-AE4F-B093-5DFB842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0AF4-ED33-D946-9D01-96C3788A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</p:spTree>
    <p:extLst>
      <p:ext uri="{BB962C8B-B14F-4D97-AF65-F5344CB8AC3E}">
        <p14:creationId xmlns:p14="http://schemas.microsoft.com/office/powerpoint/2010/main" val="329601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::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(r, c)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r &lt;- [0..(gNumRows - 1)]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c &lt;- [0..(gNumCols - 1)]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A(s)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myActions :: MyState -&gt; [MyAction]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myActions = const [Up, Dn, Rt, Lt]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</p:spTree>
    <p:extLst>
      <p:ext uri="{BB962C8B-B14F-4D97-AF65-F5344CB8AC3E}">
        <p14:creationId xmlns:p14="http://schemas.microsoft.com/office/powerpoint/2010/main" val="17293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764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S'(s, a) - list of next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:: MyState -&gt; MyAction -&gt;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s@(r, c) act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s `elem` myTermStates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then [s]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 map bound [ ( r + dr + wind, c + dc ) 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dr = case act of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Up -&gt; 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Dn -&gt; -1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_  -&gt; 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dc = case act of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Lt -&gt; -1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Rt -&gt; 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_  -&gt; 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wind = gWind `VS.index` finite (fromIntegral c)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7FBD1-23D2-F547-9CC8-DB231740A02F}"/>
              </a:ext>
            </a:extLst>
          </p:cNvPr>
          <p:cNvSpPr txBox="1"/>
          <p:nvPr/>
        </p:nvSpPr>
        <p:spPr>
          <a:xfrm>
            <a:off x="6370320" y="1940560"/>
            <a:ext cx="515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deterministic nature of the problem reflected in the single element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3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R(s, a, s')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Returns a list of pairs, each containing: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a reward value, and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the probability of occurrence for that value.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:: MyState -&gt; MyAction -&gt; MyState -&gt; [(Double, Double)]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_ _ s' | s' `elem` myTermStates = [( 0, 1)]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| otherwise              = [(-1, 1)]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7769B-9FCE-5145-9ED2-50AB6A64321F}"/>
              </a:ext>
            </a:extLst>
          </p:cNvPr>
          <p:cNvSpPr txBox="1"/>
          <p:nvPr/>
        </p:nvSpPr>
        <p:spPr>
          <a:xfrm>
            <a:off x="838201" y="557415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Note the deterministic nature of the problem reflected in the rewards.</a:t>
            </a:r>
          </a:p>
        </p:txBody>
      </p:sp>
    </p:spTree>
    <p:extLst>
      <p:ext uri="{BB962C8B-B14F-4D97-AF65-F5344CB8AC3E}">
        <p14:creationId xmlns:p14="http://schemas.microsoft.com/office/powerpoint/2010/main" val="31043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44BC-6F79-BA4D-9A3B-7DCE09C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constraints…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6247-D5CA-6B44-9BC5-771A2638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E269-DFD1-754E-880C-6C425E9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/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blipFill>
                <a:blip r:embed="rId2"/>
                <a:stretch>
                  <a:fillRect t="-135955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/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blipFill>
                <a:blip r:embed="rId3"/>
                <a:stretch>
                  <a:fillRect t="-134831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F6387B9-7CAF-F34F-8585-BE112A134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1690688"/>
            <a:ext cx="1766025" cy="132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D74E7-349E-AA45-9BD2-B413EE91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3519448"/>
            <a:ext cx="1766025" cy="1321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DE45CE-20B3-4948-945D-4868339EDF58}"/>
              </a:ext>
            </a:extLst>
          </p:cNvPr>
          <p:cNvSpPr txBox="1"/>
          <p:nvPr/>
        </p:nvSpPr>
        <p:spPr>
          <a:xfrm>
            <a:off x="838201" y="557415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Constraints are trivially satisfied in the </a:t>
            </a:r>
            <a:r>
              <a:rPr lang="en-US" sz="2800" b="1" dirty="0">
                <a:solidFill>
                  <a:schemeClr val="accent1"/>
                </a:solidFill>
              </a:rPr>
              <a:t>deterministic</a:t>
            </a:r>
            <a:r>
              <a:rPr lang="en-US" sz="2800" b="1" i="1" dirty="0">
                <a:solidFill>
                  <a:schemeClr val="accent1"/>
                </a:solidFill>
              </a:rPr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4309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5C9B-23B7-9C40-A573-84ED364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DP Performance w/ Deterministic Wind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80DA8D-CCAC-6845-A6F9-EA925846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950"/>
            <a:ext cx="7256206" cy="548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1CCB59-34C4-5143-94D8-CCED68DA0066}"/>
              </a:ext>
            </a:extLst>
          </p:cNvPr>
          <p:cNvSpPr txBox="1"/>
          <p:nvPr/>
        </p:nvSpPr>
        <p:spPr>
          <a:xfrm>
            <a:off x="8382000" y="869950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policy and value function converge.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Trajectory (shown previously) is optimum.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5C9B-23B7-9C40-A573-84ED364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B1B2B-FE67-F34C-B0D2-9B91C020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8" y="869950"/>
            <a:ext cx="7303383" cy="5486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TD Performance w/ Deterministic Wind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62382-365B-9241-B62B-D972070A6491}"/>
              </a:ext>
            </a:extLst>
          </p:cNvPr>
          <p:cNvSpPr txBox="1"/>
          <p:nvPr/>
        </p:nvSpPr>
        <p:spPr>
          <a:xfrm>
            <a:off x="7985760" y="869950"/>
            <a:ext cx="3677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is mean square value of DP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increased error for </a:t>
            </a:r>
            <a:r>
              <a:rPr lang="en-US" i="1" dirty="0"/>
              <a:t>Expected SARSA</a:t>
            </a:r>
            <a:r>
              <a:rPr lang="en-US" dirty="0"/>
              <a:t>. The text does </a:t>
            </a:r>
            <a:r>
              <a:rPr lang="en-US" i="1" dirty="0"/>
              <a:t>not</a:t>
            </a:r>
            <a:r>
              <a:rPr lang="en-US" dirty="0"/>
              <a:t> predict this! Bug in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Circle: </a:t>
            </a:r>
            <a:r>
              <a:rPr lang="en-US" dirty="0">
                <a:latin typeface="Symbol" pitchFamily="2" charset="2"/>
              </a:rPr>
              <a:t>a =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Plus: </a:t>
            </a:r>
            <a:r>
              <a:rPr lang="en-US" dirty="0">
                <a:latin typeface="Symbol" pitchFamily="2" charset="2"/>
              </a:rPr>
              <a:t>a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Line: </a:t>
            </a:r>
            <a:r>
              <a:rPr lang="en-US" dirty="0">
                <a:latin typeface="Symbol" pitchFamily="2" charset="2"/>
              </a:rPr>
              <a:t>a =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DA8D37-D371-664C-9C7A-B4E6A6CE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2228850"/>
            <a:ext cx="3136900" cy="240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1491"/>
          </a:xfrm>
        </p:spPr>
        <p:txBody>
          <a:bodyPr/>
          <a:lstStyle/>
          <a:p>
            <a:pPr algn="ctr"/>
            <a:r>
              <a:rPr lang="en-US" dirty="0"/>
              <a:t>Ex. 2 – Grid World w/ </a:t>
            </a:r>
            <a:r>
              <a:rPr lang="en-US" i="1" dirty="0"/>
              <a:t>Stochastic</a:t>
            </a:r>
            <a:r>
              <a:rPr lang="en-US" dirty="0"/>
              <a:t> Wind</a:t>
            </a:r>
            <a:br>
              <a:rPr lang="en-US" dirty="0"/>
            </a:br>
            <a:r>
              <a:rPr lang="en-US" dirty="0"/>
              <a:t>&amp; Extra Moves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75C363F-A043-5647-BA67-11E7330AD1F0}"/>
              </a:ext>
            </a:extLst>
          </p:cNvPr>
          <p:cNvSpPr/>
          <p:nvPr/>
        </p:nvSpPr>
        <p:spPr>
          <a:xfrm>
            <a:off x="5588000" y="289936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0603947D-4F5B-E04E-BC24-D74FD016E96C}"/>
              </a:ext>
            </a:extLst>
          </p:cNvPr>
          <p:cNvSpPr/>
          <p:nvPr/>
        </p:nvSpPr>
        <p:spPr>
          <a:xfrm>
            <a:off x="5882640" y="2904599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E10D1F80-1E48-464D-92D1-BF3F7D58CF1E}"/>
              </a:ext>
            </a:extLst>
          </p:cNvPr>
          <p:cNvSpPr/>
          <p:nvPr/>
        </p:nvSpPr>
        <p:spPr>
          <a:xfrm>
            <a:off x="6150610" y="290444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A9FA6645-1D57-394D-B980-35C1946E49F5}"/>
              </a:ext>
            </a:extLst>
          </p:cNvPr>
          <p:cNvSpPr/>
          <p:nvPr/>
        </p:nvSpPr>
        <p:spPr>
          <a:xfrm>
            <a:off x="6445250" y="2650281"/>
            <a:ext cx="274320" cy="589598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2BB9D6CB-FD37-704B-96CD-2673F06676EB}"/>
              </a:ext>
            </a:extLst>
          </p:cNvPr>
          <p:cNvSpPr/>
          <p:nvPr/>
        </p:nvSpPr>
        <p:spPr>
          <a:xfrm>
            <a:off x="6760210" y="2650281"/>
            <a:ext cx="274320" cy="584359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F45BBC41-7B6B-9E4E-B1B9-98F475B6D907}"/>
              </a:ext>
            </a:extLst>
          </p:cNvPr>
          <p:cNvSpPr/>
          <p:nvPr/>
        </p:nvSpPr>
        <p:spPr>
          <a:xfrm>
            <a:off x="7075170" y="289936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A79BF-CA66-B540-800C-0489A6CE69B2}"/>
              </a:ext>
            </a:extLst>
          </p:cNvPr>
          <p:cNvSpPr txBox="1"/>
          <p:nvPr/>
        </p:nvSpPr>
        <p:spPr>
          <a:xfrm>
            <a:off x="4667250" y="4629150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0 0 0 1 1 1 2 2 1 0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45A59-880B-BD45-82B8-597CFAAC13D7}"/>
              </a:ext>
            </a:extLst>
          </p:cNvPr>
          <p:cNvSpPr txBox="1"/>
          <p:nvPr/>
        </p:nvSpPr>
        <p:spPr>
          <a:xfrm>
            <a:off x="3115310" y="4659928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88286E-ACAC-DB4D-BD6A-6432CD8A7655}"/>
              </a:ext>
            </a:extLst>
          </p:cNvPr>
          <p:cNvSpPr txBox="1"/>
          <p:nvPr/>
        </p:nvSpPr>
        <p:spPr>
          <a:xfrm>
            <a:off x="1198605" y="5838095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Agent must navigate from “S” to “G” in the presence of wind.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2DE0C-B910-7948-A59D-E1F1F8E0D72F}"/>
              </a:ext>
            </a:extLst>
          </p:cNvPr>
          <p:cNvSpPr txBox="1"/>
          <p:nvPr/>
        </p:nvSpPr>
        <p:spPr>
          <a:xfrm>
            <a:off x="4677410" y="4901599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0 0 0 2 2 2 3 3 2 0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3350B-668E-824D-B5BA-2CEE5B25F682}"/>
              </a:ext>
            </a:extLst>
          </p:cNvPr>
          <p:cNvSpPr txBox="1"/>
          <p:nvPr/>
        </p:nvSpPr>
        <p:spPr>
          <a:xfrm>
            <a:off x="4687570" y="5160570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0 0 0 0 0 0 1 1 0 0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EE99BD-4D04-654F-8235-E3DD75ED89AA}"/>
              </a:ext>
            </a:extLst>
          </p:cNvPr>
          <p:cNvCxnSpPr/>
          <p:nvPr/>
        </p:nvCxnSpPr>
        <p:spPr>
          <a:xfrm flipV="1">
            <a:off x="9692640" y="2650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C61DF8-E15D-FC48-9CF2-3EF75A885654}"/>
              </a:ext>
            </a:extLst>
          </p:cNvPr>
          <p:cNvCxnSpPr>
            <a:cxnSpLocks/>
          </p:cNvCxnSpPr>
          <p:nvPr/>
        </p:nvCxnSpPr>
        <p:spPr>
          <a:xfrm>
            <a:off x="984504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6395A-9E09-D54E-BBF1-E454324DC739}"/>
              </a:ext>
            </a:extLst>
          </p:cNvPr>
          <p:cNvCxnSpPr>
            <a:cxnSpLocks/>
          </p:cNvCxnSpPr>
          <p:nvPr/>
        </p:nvCxnSpPr>
        <p:spPr>
          <a:xfrm>
            <a:off x="9692640" y="3412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99E59-A8B1-6D47-B1B3-876F4C40DA2A}"/>
              </a:ext>
            </a:extLst>
          </p:cNvPr>
          <p:cNvCxnSpPr>
            <a:cxnSpLocks/>
          </p:cNvCxnSpPr>
          <p:nvPr/>
        </p:nvCxnSpPr>
        <p:spPr>
          <a:xfrm flipH="1">
            <a:off x="891032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0BF6DB-7463-F448-9899-299F5158B0CF}"/>
              </a:ext>
            </a:extLst>
          </p:cNvPr>
          <p:cNvSpPr txBox="1"/>
          <p:nvPr/>
        </p:nvSpPr>
        <p:spPr>
          <a:xfrm>
            <a:off x="9438640" y="211328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DE775-D536-224A-BE21-FB5E9C4352DF}"/>
              </a:ext>
            </a:extLst>
          </p:cNvPr>
          <p:cNvSpPr txBox="1"/>
          <p:nvPr/>
        </p:nvSpPr>
        <p:spPr>
          <a:xfrm>
            <a:off x="8436609" y="306700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C1D08C-042E-714A-89CA-A182B80C159A}"/>
              </a:ext>
            </a:extLst>
          </p:cNvPr>
          <p:cNvSpPr txBox="1"/>
          <p:nvPr/>
        </p:nvSpPr>
        <p:spPr>
          <a:xfrm>
            <a:off x="10464800" y="306977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FD51A-0911-1E4C-83FF-E721805DF3DE}"/>
              </a:ext>
            </a:extLst>
          </p:cNvPr>
          <p:cNvSpPr txBox="1"/>
          <p:nvPr/>
        </p:nvSpPr>
        <p:spPr>
          <a:xfrm>
            <a:off x="9530080" y="388682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5DF44E-ABA8-1C47-8421-9CE3D32923AB}"/>
              </a:ext>
            </a:extLst>
          </p:cNvPr>
          <p:cNvCxnSpPr>
            <a:cxnSpLocks/>
          </p:cNvCxnSpPr>
          <p:nvPr/>
        </p:nvCxnSpPr>
        <p:spPr>
          <a:xfrm rot="2700000" flipV="1">
            <a:off x="10058399" y="2724680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A05EB8-7A6B-6F4F-B8BC-16F0D6DC6996}"/>
              </a:ext>
            </a:extLst>
          </p:cNvPr>
          <p:cNvCxnSpPr>
            <a:cxnSpLocks/>
          </p:cNvCxnSpPr>
          <p:nvPr/>
        </p:nvCxnSpPr>
        <p:spPr>
          <a:xfrm rot="-2700000" flipV="1">
            <a:off x="9333616" y="2724680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24F955-0FEB-E04B-8D41-37353AF36513}"/>
              </a:ext>
            </a:extLst>
          </p:cNvPr>
          <p:cNvCxnSpPr>
            <a:cxnSpLocks/>
          </p:cNvCxnSpPr>
          <p:nvPr/>
        </p:nvCxnSpPr>
        <p:spPr>
          <a:xfrm rot="18900000">
            <a:off x="10058398" y="3334845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F8F33-3437-E24D-A380-24DCD29E725D}"/>
              </a:ext>
            </a:extLst>
          </p:cNvPr>
          <p:cNvCxnSpPr>
            <a:cxnSpLocks/>
          </p:cNvCxnSpPr>
          <p:nvPr/>
        </p:nvCxnSpPr>
        <p:spPr>
          <a:xfrm rot="2700000">
            <a:off x="9333615" y="3334845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1587-FAC7-7F4A-85AE-132F6B1C4254}"/>
              </a:ext>
            </a:extLst>
          </p:cNvPr>
          <p:cNvSpPr txBox="1"/>
          <p:nvPr/>
        </p:nvSpPr>
        <p:spPr>
          <a:xfrm>
            <a:off x="8681664" y="3714672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5D3DD6-16BC-3F47-A999-76194ACF9FEA}"/>
              </a:ext>
            </a:extLst>
          </p:cNvPr>
          <p:cNvSpPr txBox="1"/>
          <p:nvPr/>
        </p:nvSpPr>
        <p:spPr>
          <a:xfrm>
            <a:off x="8696960" y="244934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1E773-1E63-574A-BB92-BF77354F2AFE}"/>
              </a:ext>
            </a:extLst>
          </p:cNvPr>
          <p:cNvSpPr txBox="1"/>
          <p:nvPr/>
        </p:nvSpPr>
        <p:spPr>
          <a:xfrm>
            <a:off x="10200640" y="248852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C537E7-63DE-6E43-848C-7F2F677D41CF}"/>
              </a:ext>
            </a:extLst>
          </p:cNvPr>
          <p:cNvSpPr txBox="1"/>
          <p:nvPr/>
        </p:nvSpPr>
        <p:spPr>
          <a:xfrm>
            <a:off x="10227750" y="369807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607736-F082-8B4A-82BF-3200D15DE67F}"/>
              </a:ext>
            </a:extLst>
          </p:cNvPr>
          <p:cNvSpPr txBox="1"/>
          <p:nvPr/>
        </p:nvSpPr>
        <p:spPr>
          <a:xfrm>
            <a:off x="9443720" y="3077081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</p:spTree>
    <p:extLst>
      <p:ext uri="{BB962C8B-B14F-4D97-AF65-F5344CB8AC3E}">
        <p14:creationId xmlns:p14="http://schemas.microsoft.com/office/powerpoint/2010/main" val="37130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85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S'(s, a) - list of next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:: MyState -&gt; MyAction -&gt;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s@(r, c) act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s `elem` myTermStates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then [s, s, s]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 [ bound (r + dr + wr, c + dc)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wr &lt;- if wind /=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then [wind - 1, wind, wind + 1]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else [0, 0, 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E07CF-08AE-0148-A04D-50ABD3A6C8CB}"/>
              </a:ext>
            </a:extLst>
          </p:cNvPr>
          <p:cNvSpPr txBox="1"/>
          <p:nvPr/>
        </p:nvSpPr>
        <p:spPr>
          <a:xfrm>
            <a:off x="1198605" y="5574159"/>
            <a:ext cx="10155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Note the </a:t>
            </a:r>
            <a:r>
              <a:rPr lang="en-US" sz="2800" b="1" dirty="0">
                <a:solidFill>
                  <a:schemeClr val="accent1"/>
                </a:solidFill>
              </a:rPr>
              <a:t>stochastic</a:t>
            </a:r>
            <a:r>
              <a:rPr lang="en-US" sz="2800" b="1" i="1" dirty="0">
                <a:solidFill>
                  <a:schemeClr val="accent1"/>
                </a:solidFill>
              </a:rPr>
              <a:t> nature of the problem reflected in the </a:t>
            </a:r>
            <a:r>
              <a:rPr lang="en-US" sz="2800" b="1" dirty="0">
                <a:solidFill>
                  <a:schemeClr val="accent1"/>
                </a:solidFill>
              </a:rPr>
              <a:t>multiple</a:t>
            </a:r>
            <a:r>
              <a:rPr lang="en-US" sz="2800" b="1" i="1" dirty="0">
                <a:solidFill>
                  <a:schemeClr val="accent1"/>
                </a:solidFill>
              </a:rPr>
              <a:t> element lists.</a:t>
            </a:r>
          </a:p>
        </p:txBody>
      </p:sp>
    </p:spTree>
    <p:extLst>
      <p:ext uri="{BB962C8B-B14F-4D97-AF65-F5344CB8AC3E}">
        <p14:creationId xmlns:p14="http://schemas.microsoft.com/office/powerpoint/2010/main" val="40425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R(s, a, s')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Returns a list of pairs, each containing: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a reward value, and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the probability of occurrence for that value.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:: MyState -&gt; MyAction -&gt; MyState -&gt; [(Double, Double)]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_ _ s' | s' `elem` myTermStates = [( 0, 0.33)]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| otherwise              = [(-1, 0.33)]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7769B-9FCE-5145-9ED2-50AB6A64321F}"/>
              </a:ext>
            </a:extLst>
          </p:cNvPr>
          <p:cNvSpPr txBox="1"/>
          <p:nvPr/>
        </p:nvSpPr>
        <p:spPr>
          <a:xfrm>
            <a:off x="838201" y="557415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Note the </a:t>
            </a:r>
            <a:r>
              <a:rPr lang="en-US" sz="2800" b="1" dirty="0">
                <a:solidFill>
                  <a:schemeClr val="accent1"/>
                </a:solidFill>
              </a:rPr>
              <a:t>stochastic</a:t>
            </a:r>
            <a:r>
              <a:rPr lang="en-US" sz="2800" b="1" i="1" dirty="0">
                <a:solidFill>
                  <a:schemeClr val="accent1"/>
                </a:solidFill>
              </a:rPr>
              <a:t> nature of the problem reflected in the rewards.</a:t>
            </a:r>
          </a:p>
        </p:txBody>
      </p:sp>
    </p:spTree>
    <p:extLst>
      <p:ext uri="{BB962C8B-B14F-4D97-AF65-F5344CB8AC3E}">
        <p14:creationId xmlns:p14="http://schemas.microsoft.com/office/powerpoint/2010/main" val="28243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44BC-6F79-BA4D-9A3B-7DCE09C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constraints…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6247-D5CA-6B44-9BC5-771A2638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E269-DFD1-754E-880C-6C425E9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/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=0.33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blipFill>
                <a:blip r:embed="rId2"/>
                <a:stretch>
                  <a:fillRect t="-135955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/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=0.33+0.33+0.33=1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blipFill>
                <a:blip r:embed="rId3"/>
                <a:stretch>
                  <a:fillRect t="-134831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F6387B9-7CAF-F34F-8585-BE112A134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1690688"/>
            <a:ext cx="1766025" cy="132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D74E7-349E-AA45-9BD2-B413EE91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3519448"/>
            <a:ext cx="1766025" cy="13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EED-F1ED-014E-9BF9-D838A951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C523-9301-3A4C-9A5C-F80AEDFC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660" cy="2522639"/>
          </a:xfrm>
        </p:spPr>
        <p:txBody>
          <a:bodyPr/>
          <a:lstStyle/>
          <a:p>
            <a:r>
              <a:rPr lang="en-US" dirty="0"/>
              <a:t>David Banas</a:t>
            </a:r>
            <a:br>
              <a:rPr lang="en-US" dirty="0"/>
            </a:br>
            <a:r>
              <a:rPr lang="en-US" dirty="0"/>
              <a:t>(Contractor to Ashwin Rao)</a:t>
            </a:r>
            <a:br>
              <a:rPr lang="en-US" dirty="0"/>
            </a:br>
            <a:r>
              <a:rPr lang="en-US" dirty="0"/>
              <a:t>Target Sunnyvale</a:t>
            </a:r>
            <a:br>
              <a:rPr lang="en-US" dirty="0"/>
            </a:br>
            <a:r>
              <a:rPr lang="en-US" dirty="0"/>
              <a:t>(408)829-3037 – cell</a:t>
            </a:r>
            <a:br>
              <a:rPr lang="en-US" dirty="0"/>
            </a:br>
            <a:r>
              <a:rPr lang="en-US" dirty="0">
                <a:hlinkClick r:id="rId2"/>
              </a:rPr>
              <a:t>David.Banas@Target.com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33EC-0BB3-054A-9F5E-21725819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6FE0-8F69-074F-984B-E284CDC9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0FEF3-1680-F44F-84ED-D9BF8E03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45" y="182562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5C9B-23B7-9C40-A573-84ED364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DP Performance w/ Stochastic Wind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CCB59-34C4-5143-94D8-CCED68DA0066}"/>
              </a:ext>
            </a:extLst>
          </p:cNvPr>
          <p:cNvSpPr txBox="1"/>
          <p:nvPr/>
        </p:nvSpPr>
        <p:spPr>
          <a:xfrm>
            <a:off x="8382000" y="869950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policy and value function converge.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Trajectory (shown previously) is optimum.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D1CB9-8400-FE40-AC5B-FC5BC4C0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18" y="813925"/>
            <a:ext cx="72708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5C9B-23B7-9C40-A573-84ED364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TD Performance w/ Stochastic Wind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62382-365B-9241-B62B-D972070A6491}"/>
              </a:ext>
            </a:extLst>
          </p:cNvPr>
          <p:cNvSpPr txBox="1"/>
          <p:nvPr/>
        </p:nvSpPr>
        <p:spPr>
          <a:xfrm>
            <a:off x="7985760" y="869950"/>
            <a:ext cx="3677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is mean square value of DP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volatility of the “</a:t>
            </a:r>
            <a:r>
              <a:rPr lang="en-US" dirty="0">
                <a:latin typeface="Symbol" pitchFamily="2" charset="2"/>
              </a:rPr>
              <a:t>a = 0.5</a:t>
            </a:r>
            <a:r>
              <a:rPr lang="en-US" dirty="0"/>
              <a:t>” case. Stochastic environments seem to introduce some instability into TD methods. Here we were able to tame this instability by applying an </a:t>
            </a:r>
            <a:r>
              <a:rPr lang="en-US" i="1" dirty="0"/>
              <a:t>exponential decay </a:t>
            </a:r>
            <a:r>
              <a:rPr lang="en-US" dirty="0"/>
              <a:t>to both 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Symbol" pitchFamily="2" charset="2"/>
              </a:rPr>
              <a:t>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Circle: </a:t>
            </a:r>
            <a:r>
              <a:rPr lang="en-US" dirty="0">
                <a:latin typeface="Symbol" pitchFamily="2" charset="2"/>
              </a:rPr>
              <a:t>a =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Plus: </a:t>
            </a:r>
            <a:r>
              <a:rPr lang="en-US" dirty="0">
                <a:latin typeface="Symbol" pitchFamily="2" charset="2"/>
              </a:rPr>
              <a:t>a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Line: </a:t>
            </a:r>
            <a:r>
              <a:rPr lang="en-US" dirty="0">
                <a:latin typeface="Symbol" pitchFamily="2" charset="2"/>
              </a:rPr>
              <a:t>a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A2254-BD7D-C343-951A-16075CB2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950"/>
            <a:ext cx="695055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006-836D-1D47-AB48-7276C214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 – Mock inventory control &amp; order opt.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BA09-A61B-4A4F-8E98-BAD57C3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1-store / 1-item model.</a:t>
            </a:r>
          </a:p>
          <a:p>
            <a:r>
              <a:rPr lang="en-US" dirty="0"/>
              <a:t>Differences from previous examples:</a:t>
            </a:r>
          </a:p>
          <a:p>
            <a:pPr lvl="1"/>
            <a:r>
              <a:rPr lang="en-US" dirty="0"/>
              <a:t>Larger state space; difficult to bound.</a:t>
            </a:r>
          </a:p>
          <a:p>
            <a:pPr lvl="1"/>
            <a:r>
              <a:rPr lang="en-US" dirty="0"/>
              <a:t>Delay between action and reward (lead time).</a:t>
            </a:r>
          </a:p>
          <a:p>
            <a:pPr lvl="1"/>
            <a:r>
              <a:rPr lang="en-US" dirty="0"/>
              <a:t>Environment random variable (demand) has non-uniform (gamma) distribution of broader range (10 vs. 3).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DEAE-C000-794C-ACA7-BCA0BA05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F41D-7F34-9441-A199-ACBBEAA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</p:spTree>
    <p:extLst>
      <p:ext uri="{BB962C8B-B14F-4D97-AF65-F5344CB8AC3E}">
        <p14:creationId xmlns:p14="http://schemas.microsoft.com/office/powerpoint/2010/main" val="12478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 - all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Note: There is no need to track epochs [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..].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::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MyState x (drop 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++ take 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x &lt;- [-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gMaxOnHand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..(2 *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gMaxOnHand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n &lt;- [0..(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y &lt;- [0..gMaxOrder]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let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y : replicate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- 1)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52235-00E7-004A-9ED9-8EEA8A7DCC62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>
                <a:solidFill>
                  <a:schemeClr val="accent1"/>
                </a:solidFill>
              </a:rPr>
              <a:t>We assume </a:t>
            </a:r>
            <a:r>
              <a:rPr lang="en-US" sz="2800" b="1">
                <a:solidFill>
                  <a:schemeClr val="accent1"/>
                </a:solidFill>
              </a:rPr>
              <a:t>lead time </a:t>
            </a:r>
            <a:r>
              <a:rPr lang="en-US" sz="2800" b="1" i="1">
                <a:solidFill>
                  <a:schemeClr val="accent1"/>
                </a:solidFill>
              </a:rPr>
              <a:t>equals </a:t>
            </a:r>
            <a:r>
              <a:rPr lang="en-US" sz="2800" b="1">
                <a:solidFill>
                  <a:schemeClr val="accent1"/>
                </a:solidFill>
              </a:rPr>
              <a:t>review period</a:t>
            </a:r>
            <a:r>
              <a:rPr lang="en-US" sz="2800" b="1" i="1">
                <a:solidFill>
                  <a:schemeClr val="accent1"/>
                </a:solidFill>
              </a:rPr>
              <a:t>,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53105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6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A(s) - all possible actions from state `s`.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actions' :: MyState -&gt; [MyAction]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actions' MyState{..}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epoch `mod`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then 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else [0..gMaxOrder]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FDB-83F4-9C47-9A1A-76949A4D2D29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>
                <a:solidFill>
                  <a:schemeClr val="accent1"/>
                </a:solidFill>
              </a:rPr>
              <a:t>We assume </a:t>
            </a:r>
            <a:r>
              <a:rPr lang="en-US" sz="2800" b="1">
                <a:solidFill>
                  <a:schemeClr val="accent1"/>
                </a:solidFill>
              </a:rPr>
              <a:t>lead time </a:t>
            </a:r>
            <a:r>
              <a:rPr lang="en-US" sz="2800" b="1" i="1">
                <a:solidFill>
                  <a:schemeClr val="accent1"/>
                </a:solidFill>
              </a:rPr>
              <a:t>equals </a:t>
            </a:r>
            <a:r>
              <a:rPr lang="en-US" sz="2800" b="1">
                <a:solidFill>
                  <a:schemeClr val="accent1"/>
                </a:solidFill>
              </a:rPr>
              <a:t>review period</a:t>
            </a:r>
            <a:r>
              <a:rPr lang="en-US" sz="2800" b="1" i="1">
                <a:solidFill>
                  <a:schemeClr val="accent1"/>
                </a:solidFill>
              </a:rPr>
              <a:t>,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231409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9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S'(s, a) - list of next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nextStates' :: MyState -&gt; MyAction -&gt;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nextStates' MyState{..}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MyState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P.tail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++ [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(epoch + 1)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demand &lt;- [0..gMaxDemand]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let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P.head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demand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FDB-83F4-9C47-9A1A-76949A4D2D29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>
                <a:solidFill>
                  <a:schemeClr val="accent1"/>
                </a:solidFill>
              </a:rPr>
              <a:t>Note that </a:t>
            </a:r>
            <a:r>
              <a:rPr lang="en-US" sz="2800" b="1" err="1">
                <a:solidFill>
                  <a:schemeClr val="accent1"/>
                </a:solidFill>
              </a:rPr>
              <a:t>onHand</a:t>
            </a:r>
            <a:r>
              <a:rPr lang="en-US" sz="2800" b="1" i="1">
                <a:solidFill>
                  <a:schemeClr val="accent1"/>
                </a:solidFill>
              </a:rPr>
              <a:t> may grow w/o bound in either direction!</a:t>
            </a:r>
          </a:p>
        </p:txBody>
      </p:sp>
    </p:spTree>
    <p:extLst>
      <p:ext uri="{BB962C8B-B14F-4D97-AF65-F5344CB8AC3E}">
        <p14:creationId xmlns:p14="http://schemas.microsoft.com/office/powerpoint/2010/main" val="19522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5640" cy="4049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R(s, a, s')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rewards' ::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MyState -&gt; MyAction -&gt; MyState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-&gt; [(Double, Double)]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rewards' p MyState{..} _ (MyState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_ _)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( fromIntegral p * fromIntegral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stockOut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fromIntegral held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pDemand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$ finite $ fromIntegral demand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let held     = max 0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stockOut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min 0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demand  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P.head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FDB-83F4-9C47-9A1A-76949A4D2D29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err="1">
                <a:solidFill>
                  <a:schemeClr val="accent1"/>
                </a:solidFill>
              </a:rPr>
              <a:t>onHand</a:t>
            </a:r>
            <a:r>
              <a:rPr lang="en-US" sz="2800" b="1" i="1">
                <a:solidFill>
                  <a:schemeClr val="accent1"/>
                </a:solidFill>
              </a:rPr>
              <a:t> is allowed to go negative, to represent backlog.</a:t>
            </a:r>
          </a:p>
        </p:txBody>
      </p:sp>
    </p:spTree>
    <p:extLst>
      <p:ext uri="{BB962C8B-B14F-4D97-AF65-F5344CB8AC3E}">
        <p14:creationId xmlns:p14="http://schemas.microsoft.com/office/powerpoint/2010/main" val="6460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89AE-DDA5-8546-8651-217E7861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the constraints…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3251-1F2C-4745-A737-C0BD334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DE27-BB63-A24F-849D-DD1A52E9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2414A-9A93-7F40-B8A0-960D1C8A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150"/>
            <a:ext cx="6281041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95F40-FB9A-E04D-AB9C-FB7E5C70DE04}"/>
              </a:ext>
            </a:extLst>
          </p:cNvPr>
          <p:cNvSpPr txBox="1"/>
          <p:nvPr/>
        </p:nvSpPr>
        <p:spPr>
          <a:xfrm>
            <a:off x="7376160" y="1327150"/>
            <a:ext cx="421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That last line of text, “Next state PMF…,” is the result of programmatic checking of the two equations shown previously, and indicates that both constraints have been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3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217A-2B8B-854E-9134-3594B0B9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/>
              <a:t>DP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8AB9-352C-B349-9B9E-2C1B6F67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8508-70E9-CE42-9303-0DFCF523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4B945-1723-AA4A-B913-3E8E899BBE6E}"/>
              </a:ext>
            </a:extLst>
          </p:cNvPr>
          <p:cNvSpPr txBox="1"/>
          <p:nvPr/>
        </p:nvSpPr>
        <p:spPr>
          <a:xfrm>
            <a:off x="8382000" y="869950"/>
            <a:ext cx="33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policy and value functions converge (almost).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policy looks “reasonable”: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A2417D-6BFE-4644-8587-1A27AEC4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162264"/>
            <a:ext cx="3492500" cy="410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1E83F-9AC3-7B4D-A19C-C593B78B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6" y="777964"/>
            <a:ext cx="728420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3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FF99-C1FC-3E4E-A59F-DDD76598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679"/>
          </a:xfrm>
        </p:spPr>
        <p:txBody>
          <a:bodyPr/>
          <a:lstStyle/>
          <a:p>
            <a:r>
              <a:rPr lang="en-US"/>
              <a:t>TD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128-3312-3940-A2BF-F2A7306D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50C8-7A6C-C34B-A9FE-9AEF8F7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6DDCD-EA55-A845-A32F-5C21051C076D}"/>
              </a:ext>
            </a:extLst>
          </p:cNvPr>
          <p:cNvSpPr txBox="1"/>
          <p:nvPr/>
        </p:nvSpPr>
        <p:spPr>
          <a:xfrm>
            <a:off x="8249920" y="741680"/>
            <a:ext cx="3677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 is mean square value of DP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is causing these terrible results?!</a:t>
            </a:r>
            <a:endParaRPr lang="en-US">
              <a:latin typeface="Symbol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Legend: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Circle: </a:t>
            </a:r>
            <a:r>
              <a:rPr lang="en-US">
                <a:latin typeface="Symbol" pitchFamily="2" charset="2"/>
              </a:rPr>
              <a:t>a =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Plus: </a:t>
            </a:r>
            <a:r>
              <a:rPr lang="en-US">
                <a:latin typeface="Symbol" pitchFamily="2" charset="2"/>
              </a:rPr>
              <a:t>a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Line: </a:t>
            </a:r>
            <a:r>
              <a:rPr lang="en-US">
                <a:latin typeface="Symbol" pitchFamily="2" charset="2"/>
              </a:rPr>
              <a:t>a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Runtime improvement over DP is dramatic: approx. 30 : 1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28465-2C65-5744-80B2-0D6F045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1680"/>
            <a:ext cx="72944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664-EA2D-A247-A659-A7FAC37A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Timeline at Target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EB646C0-F27C-BB41-906B-9782B8D3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80708"/>
              </p:ext>
            </p:extLst>
          </p:nvPr>
        </p:nvGraphicFramePr>
        <p:xfrm>
          <a:off x="1175693" y="1065659"/>
          <a:ext cx="80467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81FD-61AD-0A4A-B207-74E6408D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2D46-EA6B-554F-BB07-D52EDC0C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7B16-586C-3646-89F5-F4E30722DEFD}"/>
              </a:ext>
            </a:extLst>
          </p:cNvPr>
          <p:cNvSpPr txBox="1"/>
          <p:nvPr/>
        </p:nvSpPr>
        <p:spPr>
          <a:xfrm>
            <a:off x="838201" y="5574159"/>
            <a:ext cx="1066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This presentation only covers my work in </a:t>
            </a:r>
            <a:r>
              <a:rPr lang="en-US" sz="2800" b="1" dirty="0">
                <a:solidFill>
                  <a:schemeClr val="accent6"/>
                </a:solidFill>
              </a:rPr>
              <a:t>Reinforcement Learning (RL)</a:t>
            </a:r>
            <a:r>
              <a:rPr lang="en-US" sz="2800" b="1" i="1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761575-13BB-EE45-9FA0-1FD94F880C55}"/>
              </a:ext>
            </a:extLst>
          </p:cNvPr>
          <p:cNvGrpSpPr/>
          <p:nvPr/>
        </p:nvGrpSpPr>
        <p:grpSpPr>
          <a:xfrm>
            <a:off x="9248670" y="1533526"/>
            <a:ext cx="2011680" cy="2194560"/>
            <a:chOff x="8686776" y="1683670"/>
            <a:chExt cx="1828823" cy="1463036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568786A1-2B61-B04C-B788-BE7105828F7C}"/>
                </a:ext>
              </a:extLst>
            </p:cNvPr>
            <p:cNvSpPr/>
            <p:nvPr/>
          </p:nvSpPr>
          <p:spPr>
            <a:xfrm>
              <a:off x="8686776" y="1683670"/>
              <a:ext cx="1828823" cy="146303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4">
              <a:extLst>
                <a:ext uri="{FF2B5EF4-FFF2-40B4-BE49-F238E27FC236}">
                  <a16:creationId xmlns:a16="http://schemas.microsoft.com/office/drawing/2014/main" id="{2BF68AAF-0907-4040-9209-0A0B8DF41CC5}"/>
                </a:ext>
              </a:extLst>
            </p:cNvPr>
            <p:cNvSpPr txBox="1"/>
            <p:nvPr/>
          </p:nvSpPr>
          <p:spPr>
            <a:xfrm>
              <a:off x="8686776" y="2049429"/>
              <a:ext cx="1463064" cy="731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254000" bIns="208269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April 5, 2018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CD6C7F-D9C8-8D45-B737-FEAD77580771}"/>
              </a:ext>
            </a:extLst>
          </p:cNvPr>
          <p:cNvGrpSpPr/>
          <p:nvPr/>
        </p:nvGrpSpPr>
        <p:grpSpPr>
          <a:xfrm>
            <a:off x="9248671" y="4290503"/>
            <a:ext cx="2105129" cy="928564"/>
            <a:chOff x="6534858" y="2659710"/>
            <a:chExt cx="2105129" cy="9285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EB03DB-FA2D-FF44-9EA8-71AF87DE49ED}"/>
                </a:ext>
              </a:extLst>
            </p:cNvPr>
            <p:cNvSpPr/>
            <p:nvPr/>
          </p:nvSpPr>
          <p:spPr>
            <a:xfrm>
              <a:off x="6534858" y="2659710"/>
              <a:ext cx="2105129" cy="92856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47A634-361A-F84B-8F91-473F4473BABC}"/>
                </a:ext>
              </a:extLst>
            </p:cNvPr>
            <p:cNvSpPr txBox="1"/>
            <p:nvPr/>
          </p:nvSpPr>
          <p:spPr>
            <a:xfrm>
              <a:off x="6534858" y="2659710"/>
              <a:ext cx="2105129" cy="928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80% - </a:t>
              </a:r>
              <a:r>
                <a:rPr lang="en-US" kern="1200" dirty="0">
                  <a:solidFill>
                    <a:schemeClr val="accent1"/>
                  </a:solidFill>
                </a:rPr>
                <a:t>Assisting Conal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20% - </a:t>
              </a:r>
              <a:r>
                <a:rPr lang="en-US" b="1" kern="1200" dirty="0">
                  <a:solidFill>
                    <a:schemeClr val="accent6"/>
                  </a:solidFill>
                </a:rPr>
                <a:t>Reinforcement Learning (RL)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7FD792-31CB-FE49-8C6F-3A213696B8CA}"/>
              </a:ext>
            </a:extLst>
          </p:cNvPr>
          <p:cNvGrpSpPr/>
          <p:nvPr/>
        </p:nvGrpSpPr>
        <p:grpSpPr>
          <a:xfrm>
            <a:off x="9248670" y="3546044"/>
            <a:ext cx="2011680" cy="548640"/>
            <a:chOff x="8686794" y="3062249"/>
            <a:chExt cx="1828805" cy="365765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0173897-709E-6348-BA64-1D7EAFA134EB}"/>
                </a:ext>
              </a:extLst>
            </p:cNvPr>
            <p:cNvSpPr/>
            <p:nvPr/>
          </p:nvSpPr>
          <p:spPr>
            <a:xfrm>
              <a:off x="8686794" y="3062249"/>
              <a:ext cx="1828805" cy="36576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8">
              <a:extLst>
                <a:ext uri="{FF2B5EF4-FFF2-40B4-BE49-F238E27FC236}">
                  <a16:creationId xmlns:a16="http://schemas.microsoft.com/office/drawing/2014/main" id="{426DBBBD-CD05-8C48-A089-571D7B7AE00B}"/>
                </a:ext>
              </a:extLst>
            </p:cNvPr>
            <p:cNvSpPr txBox="1"/>
            <p:nvPr/>
          </p:nvSpPr>
          <p:spPr>
            <a:xfrm>
              <a:off x="8686794" y="3153690"/>
              <a:ext cx="1737364" cy="182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254000" bIns="208269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2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EA85-7651-F945-B82D-7A3CFAFA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718-F0A2-D84E-B92B-0A299590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runtime performance advantage of the TD approach over DP is obvious: </a:t>
            </a:r>
            <a:r>
              <a:rPr lang="en-US" u="sng"/>
              <a:t>30 : 1</a:t>
            </a:r>
            <a:r>
              <a:rPr lang="en-US"/>
              <a:t> in the case of the </a:t>
            </a:r>
            <a:r>
              <a:rPr lang="en-US" i="1"/>
              <a:t>mock inventory optimization </a:t>
            </a:r>
            <a:r>
              <a:rPr lang="en-US"/>
              <a:t>case!</a:t>
            </a:r>
          </a:p>
          <a:p>
            <a:r>
              <a:rPr lang="en-US"/>
              <a:t>TD appears to produce acceptable results in every case tried, </a:t>
            </a:r>
            <a:r>
              <a:rPr lang="en-US" i="1"/>
              <a:t>except the one that really matters</a:t>
            </a:r>
            <a:r>
              <a:rPr lang="en-US"/>
              <a:t> (mock inventory). Why is this?! Some potential culprits:</a:t>
            </a:r>
          </a:p>
          <a:p>
            <a:pPr lvl="1"/>
            <a:r>
              <a:rPr lang="en-US"/>
              <a:t>The delay between </a:t>
            </a:r>
            <a:r>
              <a:rPr lang="en-US" i="1"/>
              <a:t>action</a:t>
            </a:r>
            <a:r>
              <a:rPr lang="en-US"/>
              <a:t> and </a:t>
            </a:r>
            <a:r>
              <a:rPr lang="en-US" i="1"/>
              <a:t>reward</a:t>
            </a:r>
            <a:r>
              <a:rPr lang="en-US"/>
              <a:t> (due to lead time).</a:t>
            </a:r>
            <a:br>
              <a:rPr lang="en-US"/>
            </a:br>
            <a:r>
              <a:rPr lang="en-US"/>
              <a:t>(Do I need to allow multiple state transitions per episode in such cases?)</a:t>
            </a:r>
          </a:p>
          <a:p>
            <a:pPr lvl="1"/>
            <a:r>
              <a:rPr lang="en-US"/>
              <a:t>The increased randomness of the environment.</a:t>
            </a:r>
          </a:p>
          <a:p>
            <a:pPr lvl="1"/>
            <a:r>
              <a:rPr lang="en-US"/>
              <a:t>Maybe, the DP results we’re using as a reference are incorrect.</a:t>
            </a:r>
            <a:br>
              <a:rPr lang="en-US"/>
            </a:br>
            <a:r>
              <a:rPr lang="en-US"/>
              <a:t>(Try </a:t>
            </a:r>
            <a:r>
              <a:rPr lang="en-US" i="1"/>
              <a:t>newsvendor</a:t>
            </a:r>
            <a:r>
              <a:rPr lang="en-US"/>
              <a:t>?)</a:t>
            </a:r>
          </a:p>
          <a:p>
            <a:pPr lvl="1"/>
            <a:r>
              <a:rPr lang="en-US"/>
              <a:t>Maybe, the code still has a bug that doesn’t show up in the other examples.</a:t>
            </a:r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CDFC-3416-C34C-A7C8-DD5AD042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F14A-9F9E-6645-A035-43E92879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</p:spTree>
    <p:extLst>
      <p:ext uri="{BB962C8B-B14F-4D97-AF65-F5344CB8AC3E}">
        <p14:creationId xmlns:p14="http://schemas.microsoft.com/office/powerpoint/2010/main" val="10909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7C41-EDEB-1B46-A715-261C8BA2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62A6-E84C-EC4F-9982-DA307983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Wiki home page for Haskell RL coding effort at Target</a:t>
            </a:r>
            <a:endParaRPr lang="en-US" dirty="0"/>
          </a:p>
          <a:p>
            <a:r>
              <a:rPr lang="en-US" dirty="0">
                <a:hlinkClick r:id="rId3"/>
              </a:rPr>
              <a:t>Ramki’s RL Resources Confluence page</a:t>
            </a:r>
            <a:endParaRPr lang="en-US" dirty="0"/>
          </a:p>
          <a:p>
            <a:r>
              <a:rPr lang="en-US" dirty="0">
                <a:hlinkClick r:id="rId4"/>
              </a:rPr>
              <a:t>Presentations by Joseph, Gregory, Tikhon, Aron, et al., re: </a:t>
            </a:r>
            <a:r>
              <a:rPr lang="en-US" i="1" dirty="0">
                <a:hlinkClick r:id="rId4"/>
              </a:rPr>
              <a:t>hmach</a:t>
            </a:r>
            <a:r>
              <a:rPr lang="en-US" dirty="0">
                <a:hlinkClick r:id="rId4"/>
              </a:rPr>
              <a:t> architecture</a:t>
            </a:r>
            <a:r>
              <a:rPr lang="en-US" dirty="0"/>
              <a:t>, MDPs, Clark-Scarf, Newsvendor, etc.</a:t>
            </a:r>
          </a:p>
          <a:p>
            <a:r>
              <a:rPr lang="en-US" dirty="0">
                <a:hlinkClick r:id="rId5"/>
              </a:rPr>
              <a:t>Related code by Joseph, Gregory, Tikhon, et al., re: MDP optimization in Haskell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99A-E818-524E-A9F3-EFEC5047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1EC8-CC65-2641-8B5D-814AA7DD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</p:spTree>
    <p:extLst>
      <p:ext uri="{BB962C8B-B14F-4D97-AF65-F5344CB8AC3E}">
        <p14:creationId xmlns:p14="http://schemas.microsoft.com/office/powerpoint/2010/main" val="740046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EB99-99C2-F342-B7A9-E00D0B0B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9C44-EF1A-2144-A5F4-0D9E2C62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F71A-9648-D045-AECF-7E5ED7A6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9499-0143-F04C-B5EB-95689742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Target CONFIDENTIAL - v0.1</a:t>
            </a:r>
          </a:p>
        </p:txBody>
      </p:sp>
    </p:spTree>
    <p:extLst>
      <p:ext uri="{BB962C8B-B14F-4D97-AF65-F5344CB8AC3E}">
        <p14:creationId xmlns:p14="http://schemas.microsoft.com/office/powerpoint/2010/main" val="32492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083-0873-5448-8D59-81179DF8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Haskell Coding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E1CC-568F-B04B-BA55-F0508935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r>
              <a:rPr lang="en-US" dirty="0"/>
              <a:t>Jack’s Rental Cars</a:t>
            </a:r>
          </a:p>
          <a:p>
            <a:r>
              <a:rPr lang="en-US" dirty="0"/>
              <a:t>Gambler</a:t>
            </a:r>
          </a:p>
          <a:p>
            <a:r>
              <a:rPr lang="en-US" dirty="0"/>
              <a:t>Blackjack</a:t>
            </a:r>
          </a:p>
          <a:p>
            <a:r>
              <a:rPr lang="en-US" b="1" dirty="0"/>
              <a:t>Windy Grid</a:t>
            </a:r>
          </a:p>
          <a:p>
            <a:r>
              <a:rPr lang="en-US" dirty="0"/>
              <a:t>Inventory (1 store, 1 item)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EA10-D7DA-E14E-A996-C2A59BB8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3466-CE1D-844C-96B5-6183A51C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924C6-02E7-7648-A8EF-1D5C22C2BD03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All described by a Markov Decision Process (MDP).</a:t>
            </a:r>
          </a:p>
        </p:txBody>
      </p:sp>
    </p:spTree>
    <p:extLst>
      <p:ext uri="{BB962C8B-B14F-4D97-AF65-F5344CB8AC3E}">
        <p14:creationId xmlns:p14="http://schemas.microsoft.com/office/powerpoint/2010/main" val="33977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32C9-357B-FC4D-B01B-E44899D7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element emerges…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A34F-DB6D-0C4D-B046-F8B8A0CB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8008"/>
          </a:xfrm>
        </p:spPr>
        <p:txBody>
          <a:bodyPr>
            <a:normAutofit/>
          </a:bodyPr>
          <a:lstStyle/>
          <a:p>
            <a:r>
              <a:rPr lang="en-US" sz="3600" i="1" dirty="0"/>
              <a:t>Generalized Policy Iterator </a:t>
            </a:r>
            <a:r>
              <a:rPr lang="en-US" sz="3600" dirty="0"/>
              <a:t>(GPI)</a:t>
            </a:r>
          </a:p>
          <a:p>
            <a:pPr lvl="1"/>
            <a:r>
              <a:rPr lang="en-US" sz="3200" dirty="0"/>
              <a:t>Required by all problems tried.</a:t>
            </a:r>
          </a:p>
          <a:p>
            <a:pPr lvl="1"/>
            <a:r>
              <a:rPr lang="en-US" sz="3200" dirty="0"/>
              <a:t>Most problematic part of coding task.</a:t>
            </a:r>
          </a:p>
          <a:p>
            <a:pPr lvl="1"/>
            <a:r>
              <a:rPr lang="en-US" sz="3200" dirty="0"/>
              <a:t>Always had the same interface.</a:t>
            </a:r>
          </a:p>
          <a:p>
            <a:pPr lvl="1"/>
            <a:r>
              <a:rPr lang="en-US" sz="3200" dirty="0"/>
              <a:t>So…</a:t>
            </a:r>
          </a:p>
          <a:p>
            <a:r>
              <a:rPr lang="en-US" sz="3600" dirty="0"/>
              <a:t>Factor it out!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589F-12CB-5A45-A784-00C22CF5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849F-AE9A-B840-B9BE-611EB3FB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0E8A0-A0C7-054A-B4DA-5A97304575EA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haskell-rl/RL.GPI – a new Haskell library module for you to try.</a:t>
            </a:r>
          </a:p>
        </p:txBody>
      </p:sp>
    </p:spTree>
    <p:extLst>
      <p:ext uri="{BB962C8B-B14F-4D97-AF65-F5344CB8AC3E}">
        <p14:creationId xmlns:p14="http://schemas.microsoft.com/office/powerpoint/2010/main" val="8672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CC99-656B-774F-8F76-54F3DB4D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Policy Iterator (GPI)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4221-7E1D-4845-B966-5FACB7E4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general policy evaluation/improvement iterations for </a:t>
            </a:r>
            <a:r>
              <a:rPr lang="en-US" i="1" dirty="0"/>
              <a:t>any</a:t>
            </a:r>
            <a:r>
              <a:rPr lang="en-US" dirty="0"/>
              <a:t> MDP.</a:t>
            </a:r>
          </a:p>
          <a:p>
            <a:r>
              <a:rPr lang="en-US" dirty="0"/>
              <a:t>Offers standard </a:t>
            </a:r>
            <a:r>
              <a:rPr lang="en-US" i="1" dirty="0"/>
              <a:t>dynamic programming </a:t>
            </a:r>
            <a:r>
              <a:rPr lang="en-US" dirty="0"/>
              <a:t>(DP),</a:t>
            </a:r>
            <a:br>
              <a:rPr lang="en-US" dirty="0"/>
            </a:br>
            <a:r>
              <a:rPr lang="en-US" dirty="0"/>
              <a:t>as well as these </a:t>
            </a:r>
            <a:r>
              <a:rPr lang="en-US" i="1" dirty="0"/>
              <a:t>temporal difference </a:t>
            </a:r>
            <a:r>
              <a:rPr lang="en-US" dirty="0"/>
              <a:t>(TD) modes:</a:t>
            </a:r>
          </a:p>
          <a:p>
            <a:pPr lvl="1"/>
            <a:r>
              <a:rPr lang="en-US" dirty="0"/>
              <a:t>SARSA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Expected SARSA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F5C8-67BE-2A45-8D51-A712F847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2834E-DC4D-B343-981B-86298C0E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40FE6-041E-B24A-B851-ED495234F6C7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Reduces new problem solution effort to MDP definition only!</a:t>
            </a:r>
          </a:p>
        </p:txBody>
      </p:sp>
    </p:spTree>
    <p:extLst>
      <p:ext uri="{BB962C8B-B14F-4D97-AF65-F5344CB8AC3E}">
        <p14:creationId xmlns:p14="http://schemas.microsoft.com/office/powerpoint/2010/main" val="25630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CD85-1E0A-CF42-8FEF-CE42478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MDP?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8CEA-C413-B642-AE18-FC39755A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3163"/>
          </a:xfrm>
        </p:spPr>
        <p:txBody>
          <a:bodyPr>
            <a:normAutofit/>
          </a:bodyPr>
          <a:lstStyle/>
          <a:p>
            <a:r>
              <a:rPr lang="en-US" sz="3200" dirty="0"/>
              <a:t>You must define 4 functions:</a:t>
            </a:r>
          </a:p>
          <a:p>
            <a:pPr lvl="1"/>
            <a:r>
              <a:rPr lang="en-US" sz="2800" i="1" dirty="0"/>
              <a:t>states, S</a:t>
            </a:r>
            <a:r>
              <a:rPr lang="en-US" sz="2800" dirty="0"/>
              <a:t> – Enumerates all possible system states.</a:t>
            </a:r>
          </a:p>
          <a:p>
            <a:pPr lvl="1"/>
            <a:r>
              <a:rPr lang="en-US" sz="2800" i="1" dirty="0"/>
              <a:t>actions, A(s)</a:t>
            </a:r>
            <a:r>
              <a:rPr lang="en-US" sz="2800" dirty="0"/>
              <a:t> – For a given state, enumerates all possible actions.</a:t>
            </a:r>
          </a:p>
          <a:p>
            <a:pPr lvl="1"/>
            <a:r>
              <a:rPr lang="en-US" sz="2800" i="1" dirty="0"/>
              <a:t>nextStates, S’(s, a)</a:t>
            </a:r>
            <a:r>
              <a:rPr lang="en-US" sz="2800" dirty="0"/>
              <a:t> – For a given state/action pair, enumerates all possible next states.</a:t>
            </a:r>
          </a:p>
          <a:p>
            <a:pPr lvl="1"/>
            <a:r>
              <a:rPr lang="en-US" sz="2800" i="1" dirty="0"/>
              <a:t>rewards, R(s, a, s’)</a:t>
            </a:r>
            <a:r>
              <a:rPr lang="en-US" sz="2800" dirty="0"/>
              <a:t> – For a given state/action/nextState triple, enumerates all possible rewards, along with their probabilities of occurrence.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CF27-1192-B240-9B73-370CF0FF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0698-6DEB-8D4B-A547-9FA80F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139ED-2E5F-E148-B74E-258007CEA776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But, watch out…</a:t>
            </a:r>
          </a:p>
        </p:txBody>
      </p:sp>
    </p:spTree>
    <p:extLst>
      <p:ext uri="{BB962C8B-B14F-4D97-AF65-F5344CB8AC3E}">
        <p14:creationId xmlns:p14="http://schemas.microsoft.com/office/powerpoint/2010/main" val="31131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44BC-6F79-BA4D-9A3B-7DCE09C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just one caveat…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682E-800F-424A-AC9D-F82C24A5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950"/>
          </a:xfrm>
        </p:spPr>
        <p:txBody>
          <a:bodyPr/>
          <a:lstStyle/>
          <a:p>
            <a:r>
              <a:rPr lang="en-US" dirty="0"/>
              <a:t>You must ensure that: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6247-D5CA-6B44-9BC5-771A2638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E269-DFD1-754E-880C-6C425E9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/>
              <p:nvPr/>
            </p:nvSpPr>
            <p:spPr>
              <a:xfrm>
                <a:off x="838200" y="2610085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 |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0085"/>
                <a:ext cx="10515600" cy="1115498"/>
              </a:xfrm>
              <a:prstGeom prst="rect">
                <a:avLst/>
              </a:prstGeom>
              <a:blipFill>
                <a:blip r:embed="rId2"/>
                <a:stretch>
                  <a:fillRect t="-137500" b="-18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/>
              <p:nvPr/>
            </p:nvSpPr>
            <p:spPr>
              <a:xfrm>
                <a:off x="838200" y="4370507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0507"/>
                <a:ext cx="10515600" cy="1115498"/>
              </a:xfrm>
              <a:prstGeom prst="rect">
                <a:avLst/>
              </a:prstGeom>
              <a:blipFill>
                <a:blip r:embed="rId3"/>
                <a:stretch>
                  <a:fillRect t="-135955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5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3452AD6-B713-6343-8E77-CD778B01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10" y="2235587"/>
            <a:ext cx="3263900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 – Grid World w/ Deterministic Wind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4142-D173-E34C-A3DA-C66A924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Target CONFIDENTIAL - v0.1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75C363F-A043-5647-BA67-11E7330AD1F0}"/>
              </a:ext>
            </a:extLst>
          </p:cNvPr>
          <p:cNvSpPr/>
          <p:nvPr/>
        </p:nvSpPr>
        <p:spPr>
          <a:xfrm>
            <a:off x="5598160" y="416373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0603947D-4F5B-E04E-BC24-D74FD016E96C}"/>
              </a:ext>
            </a:extLst>
          </p:cNvPr>
          <p:cNvSpPr/>
          <p:nvPr/>
        </p:nvSpPr>
        <p:spPr>
          <a:xfrm>
            <a:off x="5892800" y="4168969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E10D1F80-1E48-464D-92D1-BF3F7D58CF1E}"/>
              </a:ext>
            </a:extLst>
          </p:cNvPr>
          <p:cNvSpPr/>
          <p:nvPr/>
        </p:nvSpPr>
        <p:spPr>
          <a:xfrm>
            <a:off x="6160770" y="416881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A9FA6645-1D57-394D-B980-35C1946E49F5}"/>
              </a:ext>
            </a:extLst>
          </p:cNvPr>
          <p:cNvSpPr/>
          <p:nvPr/>
        </p:nvSpPr>
        <p:spPr>
          <a:xfrm>
            <a:off x="6455410" y="3914651"/>
            <a:ext cx="274320" cy="589598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2BB9D6CB-FD37-704B-96CD-2673F06676EB}"/>
              </a:ext>
            </a:extLst>
          </p:cNvPr>
          <p:cNvSpPr/>
          <p:nvPr/>
        </p:nvSpPr>
        <p:spPr>
          <a:xfrm>
            <a:off x="6770370" y="3914651"/>
            <a:ext cx="274320" cy="584359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F45BBC41-7B6B-9E4E-B1B9-98F475B6D907}"/>
              </a:ext>
            </a:extLst>
          </p:cNvPr>
          <p:cNvSpPr/>
          <p:nvPr/>
        </p:nvSpPr>
        <p:spPr>
          <a:xfrm>
            <a:off x="7085330" y="416373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A79BF-CA66-B540-800C-0489A6CE69B2}"/>
              </a:ext>
            </a:extLst>
          </p:cNvPr>
          <p:cNvSpPr txBox="1"/>
          <p:nvPr/>
        </p:nvSpPr>
        <p:spPr>
          <a:xfrm>
            <a:off x="4667250" y="4629150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0 0 0 1 1 1 2 2 1 0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45A59-880B-BD45-82B8-597CFAAC13D7}"/>
              </a:ext>
            </a:extLst>
          </p:cNvPr>
          <p:cNvSpPr txBox="1"/>
          <p:nvPr/>
        </p:nvSpPr>
        <p:spPr>
          <a:xfrm>
            <a:off x="3115310" y="4659928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88286E-ACAC-DB4D-BD6A-6432CD8A7655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Agent must navigate from “S” to “G” in the presence of wind.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B8BC28-BA0D-064C-819F-D24252D7955B}"/>
              </a:ext>
            </a:extLst>
          </p:cNvPr>
          <p:cNvCxnSpPr/>
          <p:nvPr/>
        </p:nvCxnSpPr>
        <p:spPr>
          <a:xfrm flipV="1">
            <a:off x="9692640" y="2650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58A0EB-7345-5940-93FB-7498CEA0DC32}"/>
              </a:ext>
            </a:extLst>
          </p:cNvPr>
          <p:cNvCxnSpPr>
            <a:cxnSpLocks/>
          </p:cNvCxnSpPr>
          <p:nvPr/>
        </p:nvCxnSpPr>
        <p:spPr>
          <a:xfrm>
            <a:off x="984504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AC5C4-6C41-B542-8168-1ECD02368CC0}"/>
              </a:ext>
            </a:extLst>
          </p:cNvPr>
          <p:cNvCxnSpPr>
            <a:cxnSpLocks/>
          </p:cNvCxnSpPr>
          <p:nvPr/>
        </p:nvCxnSpPr>
        <p:spPr>
          <a:xfrm>
            <a:off x="9692640" y="3412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E5A50-22E4-5147-BC32-FD898365C49B}"/>
              </a:ext>
            </a:extLst>
          </p:cNvPr>
          <p:cNvCxnSpPr>
            <a:cxnSpLocks/>
          </p:cNvCxnSpPr>
          <p:nvPr/>
        </p:nvCxnSpPr>
        <p:spPr>
          <a:xfrm flipH="1">
            <a:off x="891032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62100F-60DC-A64C-8432-ECA0B840074A}"/>
              </a:ext>
            </a:extLst>
          </p:cNvPr>
          <p:cNvSpPr txBox="1"/>
          <p:nvPr/>
        </p:nvSpPr>
        <p:spPr>
          <a:xfrm>
            <a:off x="9438640" y="211328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64B7D-F86A-404E-85E4-7EAE383F6A2D}"/>
              </a:ext>
            </a:extLst>
          </p:cNvPr>
          <p:cNvSpPr txBox="1"/>
          <p:nvPr/>
        </p:nvSpPr>
        <p:spPr>
          <a:xfrm>
            <a:off x="8436609" y="306700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943B7F-EC12-9D44-9148-F305A6AAF763}"/>
              </a:ext>
            </a:extLst>
          </p:cNvPr>
          <p:cNvSpPr txBox="1"/>
          <p:nvPr/>
        </p:nvSpPr>
        <p:spPr>
          <a:xfrm>
            <a:off x="10464800" y="306977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016594-A355-FC46-B911-FE8ED93C717B}"/>
              </a:ext>
            </a:extLst>
          </p:cNvPr>
          <p:cNvSpPr txBox="1"/>
          <p:nvPr/>
        </p:nvSpPr>
        <p:spPr>
          <a:xfrm>
            <a:off x="9530080" y="388682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410264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2043</Words>
  <Application>Microsoft Macintosh PowerPoint</Application>
  <PresentationFormat>Widescreen</PresentationFormat>
  <Paragraphs>300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Menlo</vt:lpstr>
      <vt:lpstr>Symbol</vt:lpstr>
      <vt:lpstr>Office Theme</vt:lpstr>
      <vt:lpstr>Generalized Policy Iterator (GPI)</vt:lpstr>
      <vt:lpstr>Author Info</vt:lpstr>
      <vt:lpstr>My Timeline at Target</vt:lpstr>
      <vt:lpstr>RL Haskell Coding Tasks</vt:lpstr>
      <vt:lpstr>A common element emerges…</vt:lpstr>
      <vt:lpstr>Generalized Policy Iterator (GPI)</vt:lpstr>
      <vt:lpstr>How to define a MDP?</vt:lpstr>
      <vt:lpstr>There’s just one caveat…</vt:lpstr>
      <vt:lpstr>Ex. 1 – Grid World w/ Deterministic Wind</vt:lpstr>
      <vt:lpstr>Ex. 1 (cont’d.)</vt:lpstr>
      <vt:lpstr>An example (cont’d.)</vt:lpstr>
      <vt:lpstr>An example (cont’d.)</vt:lpstr>
      <vt:lpstr>Checking the constraints…</vt:lpstr>
      <vt:lpstr>DP Performance w/ Deterministic Wind</vt:lpstr>
      <vt:lpstr>TD Performance w/ Deterministic Wind</vt:lpstr>
      <vt:lpstr>Ex. 2 – Grid World w/ Stochastic Wind &amp; Extra Moves</vt:lpstr>
      <vt:lpstr>An example (cont’d.)</vt:lpstr>
      <vt:lpstr>An example (cont’d.)</vt:lpstr>
      <vt:lpstr>Checking the constraints…</vt:lpstr>
      <vt:lpstr>DP Performance w/ Stochastic Wind</vt:lpstr>
      <vt:lpstr>TD Performance w/ Stochastic Wind</vt:lpstr>
      <vt:lpstr>Ex. 3 – Mock inventory control &amp; order opt.</vt:lpstr>
      <vt:lpstr>Ex. 3 (cont’d.)</vt:lpstr>
      <vt:lpstr>Ex. 3 (cont’d.)</vt:lpstr>
      <vt:lpstr>Ex. 3 (cont’d.)</vt:lpstr>
      <vt:lpstr>Ex. 3 (cont’d.)</vt:lpstr>
      <vt:lpstr>Checking the constraints…</vt:lpstr>
      <vt:lpstr>DP Performance</vt:lpstr>
      <vt:lpstr>TD Performance</vt:lpstr>
      <vt:lpstr>Concluding Remarks</vt:lpstr>
      <vt:lpstr>References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Policy Iterator (GPI)</dc:title>
  <dc:creator>David.Banas</dc:creator>
  <cp:lastModifiedBy>David.Banas</cp:lastModifiedBy>
  <cp:revision>76</cp:revision>
  <dcterms:created xsi:type="dcterms:W3CDTF">2018-07-09T14:47:43Z</dcterms:created>
  <dcterms:modified xsi:type="dcterms:W3CDTF">2018-07-11T15:24:16Z</dcterms:modified>
</cp:coreProperties>
</file>