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77" r:id="rId4"/>
    <p:sldId id="276" r:id="rId5"/>
    <p:sldId id="258" r:id="rId6"/>
    <p:sldId id="259" r:id="rId7"/>
    <p:sldId id="260" r:id="rId8"/>
    <p:sldId id="267" r:id="rId9"/>
    <p:sldId id="261" r:id="rId10"/>
    <p:sldId id="268" r:id="rId11"/>
    <p:sldId id="262" r:id="rId12"/>
    <p:sldId id="263" r:id="rId13"/>
    <p:sldId id="269" r:id="rId14"/>
    <p:sldId id="272" r:id="rId15"/>
    <p:sldId id="273" r:id="rId16"/>
    <p:sldId id="274" r:id="rId17"/>
    <p:sldId id="275" r:id="rId18"/>
    <p:sldId id="271" r:id="rId19"/>
    <p:sldId id="264" r:id="rId20"/>
    <p:sldId id="265" r:id="rId21"/>
    <p:sldId id="270" r:id="rId22"/>
    <p:sldId id="266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75427" autoAdjust="0"/>
  </p:normalViewPr>
  <p:slideViewPr>
    <p:cSldViewPr snapToGrid="0">
      <p:cViewPr>
        <p:scale>
          <a:sx n="70" d="100"/>
          <a:sy n="70" d="100"/>
        </p:scale>
        <p:origin x="112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3046" y="1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848CB-19BE-4848-8FFD-D1183F9BAA34}" type="datetimeFigureOut">
              <a:rPr lang="en-US" smtClean="0"/>
              <a:t>8/16/2021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A57B3-568C-4061-A09F-D777135E2E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249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lvl="1" indent="-2286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A57B3-568C-4061-A09F-D777135E2E6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7279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A57B3-568C-4061-A09F-D777135E2E6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261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/>
              <a:t>Run the new model through the parser.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Demo PyIBIS-AMI based testing.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Show how to expand upon the simple test case.</a:t>
            </a:r>
          </a:p>
          <a:p>
            <a:pPr marL="228600" indent="-2286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A57B3-568C-4061-A09F-D777135E2E6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2191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A57B3-568C-4061-A09F-D777135E2E6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4438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A57B3-568C-4061-A09F-D777135E2E6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3008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/>
              <a:t>Load the new models into PyBERT, and check the “Use_IBIS” box for both Tx and Rx.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Explain how the “wandering DFE adaptation indicates that there isn’t enough eye opening at the Rx input.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Demonstrate opening the Rx input eye, using Tx de-emphasis and the PyBERT native Tx EQ model, emphasizing how we can directly edit the tap values.</a:t>
            </a:r>
            <a:br>
              <a:rPr lang="en-US" dirty="0"/>
            </a:br>
            <a:r>
              <a:rPr lang="en-US" dirty="0"/>
              <a:t>(Do a couple iterations of “manual hunting” and then show them how the optimizer can be used to speed things up.)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Click on the “Use_AMI” box of the Tx EQ and show how we can no longer directly edit tap values, but must go through the AMI parameter configurator.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Demonstrate configuring the AMI parameters.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Make several runs, using different AMI parameter settings, and discuss the differences in the results.</a:t>
            </a:r>
            <a:br>
              <a:rPr lang="en-US" dirty="0"/>
            </a:br>
            <a:r>
              <a:rPr lang="en-US" dirty="0"/>
              <a:t>(Be sure to trigger the “illegal Tx config.” error, showing it to them in the log and taking them to the example_tx.cpp source, to explain.)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Explain the difference between the IBIS-AMI model DFE and PyBERT’s built-in DFE.</a:t>
            </a:r>
          </a:p>
          <a:p>
            <a:pPr marL="228600" indent="-2286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A57B3-568C-4061-A09F-D777135E2E6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1000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A57B3-568C-4061-A09F-D777135E2E6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4130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A57B3-568C-4061-A09F-D777135E2E6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81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A57B3-568C-4061-A09F-D777135E2E6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733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A57B3-568C-4061-A09F-D777135E2E6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857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/>
              <a:t>Ask everyone to visit and bookmark all links, in case I need to change slides.</a:t>
            </a:r>
          </a:p>
          <a:p>
            <a:pPr marL="228600" indent="-2286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A57B3-568C-4061-A09F-D777135E2E6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763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/>
              <a:t>Demo channel selection.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Demo the optimizer.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Demo the redundancy between Tx FFE post-cursor taps &amp; DFE.</a:t>
            </a:r>
            <a:br>
              <a:rPr lang="en-US" dirty="0"/>
            </a:br>
            <a:r>
              <a:rPr lang="en-US" dirty="0"/>
              <a:t>(Show the cost to eye height of using the Tx FFE.)</a:t>
            </a:r>
          </a:p>
          <a:p>
            <a:pPr marL="228600" indent="-228600">
              <a:buFont typeface="+mj-lt"/>
              <a:buAutoNum type="arabicPeriod"/>
            </a:pPr>
            <a:endParaRPr lang="en-US" dirty="0"/>
          </a:p>
          <a:p>
            <a:pPr marL="228600" indent="-2286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A57B3-568C-4061-A09F-D777135E2E6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701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/>
              <a:t>Bring your own up in an editor, full screen, and use it as a demo vehicle.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Then walk around the room helping people as they get stuck.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Return to the podium and discuss any interesting issues/questions that came up.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Invite any final questions, before moving on.</a:t>
            </a:r>
          </a:p>
          <a:p>
            <a:pPr marL="228600" indent="-2286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A57B3-568C-4061-A09F-D777135E2E6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6959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people how to get to their Windows “Documents/” folder from their MINGW64 prompt: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$ cd ~</a:t>
            </a:r>
          </a:p>
          <a:p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	$ pwd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	/c/Users/capnf (Note the “/c/”.)</a:t>
            </a:r>
          </a:p>
          <a:p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	$ ls Documents/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	'401(k)_scrn_shot.png'               FinancialToDos.txt        </a:t>
            </a:r>
            <a:r>
              <a:rPr lang="en-US" sz="1800" dirty="0">
                <a:solidFill>
                  <a:srgbClr val="6060FF"/>
                </a:solidFill>
                <a:latin typeface="Lucida Console" panose="020B0609040504020204" pitchFamily="49" charset="0"/>
              </a:rPr>
              <a:t>Reference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/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	'401(k)_scrn_shot2.png'              </a:t>
            </a:r>
            <a:r>
              <a:rPr lang="en-US" sz="1800" dirty="0">
                <a:solidFill>
                  <a:srgbClr val="6060FF"/>
                </a:solidFill>
                <a:latin typeface="Lucida Console" panose="020B0609040504020204" pitchFamily="49" charset="0"/>
              </a:rPr>
              <a:t>GitHub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/                  </a:t>
            </a:r>
            <a:r>
              <a:rPr lang="en-US" sz="1800" dirty="0">
                <a:solidFill>
                  <a:srgbClr val="6060FF"/>
                </a:solidFill>
                <a:latin typeface="Lucida Console" panose="020B0609040504020204" pitchFamily="49" charset="0"/>
              </a:rPr>
              <a:t>'Scanned Documents’</a:t>
            </a:r>
          </a:p>
          <a:p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A57B3-568C-4061-A09F-D777135E2E6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556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/>
              <a:t>Bring up your own MINGW64 command prompt and demo a successful `make`.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Then walk around the room helping people as they get stuck.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Once everyone has successfully run `make`, bring up your results and discuss.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Invite questions.</a:t>
            </a:r>
          </a:p>
          <a:p>
            <a:pPr marL="228600" indent="-228600">
              <a:buFont typeface="+mj-lt"/>
              <a:buAutoNum type="arabicPeriod"/>
            </a:pPr>
            <a:endParaRPr lang="en-US" dirty="0"/>
          </a:p>
          <a:p>
            <a:pPr marL="228600" indent="-2286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A57B3-568C-4061-A09F-D777135E2E6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5091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Walk around the room helping people deal w/ whatever errors pop up.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A57B3-568C-4061-A09F-D777135E2E6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146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1C18A-07EC-44D7-B021-765558B689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D4825A-D800-4025-898E-2E7E04C443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32DFF-0175-41CC-A332-E9AE03296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36C34-2145-446F-85B5-D66F57E79431}" type="datetimeFigureOut">
              <a:rPr lang="en-US" smtClean="0"/>
              <a:t>8/16/2021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BB1BA-3228-4B2A-AC69-5712B82A8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0AB46-BAA9-4BCF-94D2-D4CBD636E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99A93-8D96-48EE-A972-59A90A9530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113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CFBE2-BD6B-420B-95EB-FD0C10E42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8ABC8D-7562-44FC-A55F-99BE12634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33EDA-A652-47F0-BA0B-AC62C3706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36C34-2145-446F-85B5-D66F57E79431}" type="datetimeFigureOut">
              <a:rPr lang="en-US" smtClean="0"/>
              <a:t>8/16/2021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AD466-E2CA-49AE-9643-80652A4D4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CF72B-739A-47CB-8020-1B2CC283E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99A93-8D96-48EE-A972-59A90A9530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936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9242B0-6C68-4B58-84AF-BC8EAED936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C19096-1735-458F-B8B1-007A2B3537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0A192-A158-4F60-8EED-1C0916C01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36C34-2145-446F-85B5-D66F57E79431}" type="datetimeFigureOut">
              <a:rPr lang="en-US" smtClean="0"/>
              <a:t>8/16/2021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ADA96-B275-4DCB-8330-35A8D0E20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838E8-13A7-447C-8186-DA988B05A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99A93-8D96-48EE-A972-59A90A9530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249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39FD3-9F6F-45B7-A845-B471715B0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646D7-4130-4830-81D5-112C88995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DAF68-1DD0-48FD-AD1E-B1604ACF4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36C34-2145-446F-85B5-D66F57E79431}" type="datetimeFigureOut">
              <a:rPr lang="en-US" smtClean="0"/>
              <a:t>8/16/2021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A1CD9-3EB1-4BA7-BF91-45E2EB815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77B9F-C685-44DE-AE7A-9853D9F95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99A93-8D96-48EE-A972-59A90A9530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228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10EF0-EF2A-40D6-8337-2809479FA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3620A-5B4F-4ECD-8ED0-BCEC921A6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D57C6-EA10-41D0-A464-FA9F4F4CF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36C34-2145-446F-85B5-D66F57E79431}" type="datetimeFigureOut">
              <a:rPr lang="en-US" smtClean="0"/>
              <a:t>8/16/2021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884C5-D48A-4021-A3ED-09F367C25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23996-FD74-442E-8E1D-745D05C84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99A93-8D96-48EE-A972-59A90A9530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944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59561-6C50-4581-97D6-E4485BD0E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62EB0-E1E3-4E78-A69E-D3E1D76A75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A232F1-FC2F-476D-BB06-8E355A9D4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DC6F3B-3CB1-4137-9397-3381A5F2E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36C34-2145-446F-85B5-D66F57E79431}" type="datetimeFigureOut">
              <a:rPr lang="en-US" smtClean="0"/>
              <a:t>8/16/2021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129C5-41E1-424D-A575-C1F64A822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519AD2-9614-4382-A55A-57395053E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99A93-8D96-48EE-A972-59A90A9530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14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FDA7F-31DD-4C40-8FA5-5580FFBB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92BA6-26E3-4200-855F-F95D0CEAA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8B39F-EFD6-4FD4-A0A2-96AE85121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BC6898-56C9-4358-A066-C29F648693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5C1B45-0CB0-4754-B42A-A1750C6C4B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0D8DF3-7D80-4AC7-8D02-481A9CD50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36C34-2145-446F-85B5-D66F57E79431}" type="datetimeFigureOut">
              <a:rPr lang="en-US" smtClean="0"/>
              <a:t>8/16/2021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E2D90-91A9-4591-8B3E-D646A26A6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B037D4-D6AB-4A38-83B4-47486635A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99A93-8D96-48EE-A972-59A90A9530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101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6F318-FD65-43C4-B9CC-A0220E335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60AED9-133E-48B2-AD79-DB6FAC318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36C34-2145-446F-85B5-D66F57E79431}" type="datetimeFigureOut">
              <a:rPr lang="en-US" smtClean="0"/>
              <a:t>8/16/2021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E6A59-A029-4168-84C0-92F508580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6EE72-8D4D-4D81-B477-99509C344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99A93-8D96-48EE-A972-59A90A9530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844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DF9CEC-9C6D-43B4-AD51-825089853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36C34-2145-446F-85B5-D66F57E79431}" type="datetimeFigureOut">
              <a:rPr lang="en-US" smtClean="0"/>
              <a:t>8/16/2021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061FFE-5349-4B9E-9E90-C0F19F301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84F30-031E-47FE-9B3A-689C72D29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99A93-8D96-48EE-A972-59A90A9530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312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553E1-E8A1-42C1-BE24-033BD86F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03FB9-03E5-49DC-9A04-693802EB0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59AFA4-A101-4766-A86B-0D6F9EE894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4A2B9B-0B0F-4A96-B993-C7BD21A26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36C34-2145-446F-85B5-D66F57E79431}" type="datetimeFigureOut">
              <a:rPr lang="en-US" smtClean="0"/>
              <a:t>8/16/2021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A41057-1BA0-4548-844E-D5439D3C9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97919-1C1B-43DE-A5A7-7A86F909B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99A93-8D96-48EE-A972-59A90A9530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859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1B8BD-4602-480D-A08B-BA0AE7C69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475BF6-F17E-46D8-8402-6E4D2EAE77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FDA20-1E20-4FF8-A1A7-4FE0140B1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BEC529-7870-4061-A18F-236CE5215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36C34-2145-446F-85B5-D66F57E79431}" type="datetimeFigureOut">
              <a:rPr lang="en-US" smtClean="0"/>
              <a:t>8/16/2021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37BA50-A6B7-443C-8484-E08B212CD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91E88F-F05A-4B3C-BF90-2C216A53F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99A93-8D96-48EE-A972-59A90A9530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031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CBC827-9CC6-45CB-9FD9-D51F80A38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4B644-FB1D-49D6-8518-2331DB600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C441F-3DE4-427C-A4A5-7CBBAAD843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36C34-2145-446F-85B5-D66F57E79431}" type="datetimeFigureOut">
              <a:rPr lang="en-US" smtClean="0"/>
              <a:t>8/16/2021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C6369-0C1D-4972-A24A-5FD375558C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BBADE-7684-4F86-817F-417AD1F681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99A93-8D96-48EE-A972-59A90A9530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708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forwindows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bis.org/ibischk7/" TargetMode="External"/><Relationship Id="rId5" Type="http://schemas.openxmlformats.org/officeDocument/2006/relationships/hyperlink" Target="https://github.com/capn-freako/ibisami/wiki/Getting-Started" TargetMode="External"/><Relationship Id="rId4" Type="http://schemas.openxmlformats.org/officeDocument/2006/relationships/hyperlink" Target="https://github.com/capn-freako/PyBERT/wiki/instant_gratification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DA4CC-C59A-4380-8A5F-99A0CDE395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Creating IBIS-AMI Models</a:t>
            </a:r>
            <a:br>
              <a:rPr lang="en-US" dirty="0"/>
            </a:br>
            <a:r>
              <a:rPr lang="en-US" dirty="0"/>
              <a:t>for </a:t>
            </a:r>
            <a:r>
              <a:rPr lang="en-US" i="1" dirty="0"/>
              <a:t>Free</a:t>
            </a:r>
            <a:r>
              <a:rPr lang="en-US" dirty="0"/>
              <a:t>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EE7872-5F91-4E66-AD09-9D646E37AF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DesignCon 2021 Bootcamp</a:t>
            </a:r>
          </a:p>
          <a:p>
            <a:r>
              <a:rPr lang="en-US" dirty="0"/>
              <a:t>David Banas</a:t>
            </a:r>
          </a:p>
          <a:p>
            <a:r>
              <a:rPr lang="en-US" dirty="0"/>
              <a:t>capn.freako@gmail.com</a:t>
            </a:r>
          </a:p>
        </p:txBody>
      </p:sp>
    </p:spTree>
    <p:extLst>
      <p:ext uri="{BB962C8B-B14F-4D97-AF65-F5344CB8AC3E}">
        <p14:creationId xmlns:p14="http://schemas.microsoft.com/office/powerpoint/2010/main" val="3326595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648FF-8E78-4E6F-AB5F-0C1F1C62A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Build, baby, build!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BEF33-9E50-425E-A80B-E1479B074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225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At your command prompt, and from within the</a:t>
            </a:r>
            <a:br>
              <a:rPr lang="en-US" dirty="0"/>
            </a:br>
            <a:r>
              <a:rPr lang="en-US" dirty="0"/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ibisami/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directory, execute the command: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At your command prompt, and from within the</a:t>
            </a:r>
            <a:br>
              <a:rPr lang="en-US" dirty="0"/>
            </a:br>
            <a:r>
              <a:rPr lang="en-US" dirty="0"/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ibisami/example/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directory, execute the command: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014A2D-9F2E-4362-B321-CE8BD37E2D5E}"/>
              </a:ext>
            </a:extLst>
          </p:cNvPr>
          <p:cNvSpPr txBox="1"/>
          <p:nvPr/>
        </p:nvSpPr>
        <p:spPr>
          <a:xfrm>
            <a:off x="2388706" y="4783137"/>
            <a:ext cx="73275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solidFill>
                  <a:schemeClr val="accent1"/>
                </a:solidFill>
              </a:rPr>
              <a:t>Funny Python error complaining about missing a “</a:t>
            </a:r>
            <a:r>
              <a:rPr lang="en-US" sz="2800" b="1" dirty="0">
                <a:solidFill>
                  <a:schemeClr val="accent1"/>
                </a:solidFill>
              </a:rPr>
              <a:t>click</a:t>
            </a:r>
            <a:r>
              <a:rPr lang="en-US" sz="2800" b="1" i="1" dirty="0">
                <a:solidFill>
                  <a:schemeClr val="accent1"/>
                </a:solidFill>
              </a:rPr>
              <a:t>” module?</a:t>
            </a:r>
          </a:p>
          <a:p>
            <a:pPr algn="ctr"/>
            <a:r>
              <a:rPr lang="en-US" sz="2800" b="1" i="1" dirty="0">
                <a:solidFill>
                  <a:schemeClr val="accent1"/>
                </a:solidFill>
              </a:rPr>
              <a:t>Try: </a:t>
            </a:r>
            <a:r>
              <a:rPr lang="en-US" sz="2800" b="1" dirty="0" err="1">
                <a:solidFill>
                  <a:schemeClr val="accent1"/>
                </a:solidFill>
              </a:rPr>
              <a:t>conda</a:t>
            </a:r>
            <a:r>
              <a:rPr lang="en-US" sz="2800" b="1" dirty="0">
                <a:solidFill>
                  <a:schemeClr val="accent1"/>
                </a:solidFill>
              </a:rPr>
              <a:t> install click</a:t>
            </a:r>
            <a:r>
              <a:rPr lang="en-US" sz="2800" b="1" i="1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0265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991E0-8BBE-44CD-A7FA-F2E68ACA8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BC08F-24C2-4C58-943A-37D2DB5D1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2"/>
                </a:solidFill>
              </a:rPr>
              <a:t>8:00 – 9:00)	Introduction/Overview &amp; Infrastructural Setup</a:t>
            </a:r>
          </a:p>
          <a:p>
            <a:r>
              <a:rPr lang="en-US" dirty="0">
                <a:solidFill>
                  <a:schemeClr val="bg2"/>
                </a:solidFill>
              </a:rPr>
              <a:t>9:00 – 10:00)	Getting to know </a:t>
            </a:r>
            <a:r>
              <a:rPr lang="en-US" i="1" dirty="0">
                <a:solidFill>
                  <a:schemeClr val="bg2"/>
                </a:solidFill>
              </a:rPr>
              <a:t>PyBERT</a:t>
            </a:r>
          </a:p>
          <a:p>
            <a:r>
              <a:rPr lang="en-US" dirty="0">
                <a:solidFill>
                  <a:schemeClr val="bg2"/>
                </a:solidFill>
              </a:rPr>
              <a:t>10:00 – 11:00)	Customizing the Python model configurator</a:t>
            </a:r>
          </a:p>
          <a:p>
            <a:r>
              <a:rPr lang="en-US" dirty="0">
                <a:solidFill>
                  <a:schemeClr val="bg2"/>
                </a:solidFill>
              </a:rPr>
              <a:t>11:00 – 11:45)	Building our first model!</a:t>
            </a:r>
          </a:p>
          <a:p>
            <a:r>
              <a:rPr lang="en-US" dirty="0"/>
              <a:t>11:45 – 12:30)	LUNCH BREAK</a:t>
            </a:r>
          </a:p>
          <a:p>
            <a:r>
              <a:rPr lang="en-US" dirty="0">
                <a:solidFill>
                  <a:schemeClr val="bg2"/>
                </a:solidFill>
              </a:rPr>
              <a:t>12:30 – 1:30)	Sanity checking the new model</a:t>
            </a:r>
          </a:p>
          <a:p>
            <a:r>
              <a:rPr lang="en-US" dirty="0">
                <a:solidFill>
                  <a:schemeClr val="bg2"/>
                </a:solidFill>
              </a:rPr>
              <a:t>1:30 – 2:30)	Running the new model in </a:t>
            </a:r>
            <a:r>
              <a:rPr lang="en-US" i="1" dirty="0">
                <a:solidFill>
                  <a:schemeClr val="bg2"/>
                </a:solidFill>
              </a:rPr>
              <a:t>PyBERT</a:t>
            </a:r>
          </a:p>
          <a:p>
            <a:r>
              <a:rPr lang="en-US" dirty="0">
                <a:solidFill>
                  <a:schemeClr val="bg2"/>
                </a:solidFill>
              </a:rPr>
              <a:t>2:30</a:t>
            </a:r>
            <a:r>
              <a:rPr lang="en-US" i="1" dirty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–</a:t>
            </a:r>
            <a:r>
              <a:rPr lang="en-US" i="1" dirty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3:30)</a:t>
            </a:r>
            <a:r>
              <a:rPr lang="en-US" i="1" dirty="0">
                <a:solidFill>
                  <a:schemeClr val="bg2"/>
                </a:solidFill>
              </a:rPr>
              <a:t>	</a:t>
            </a:r>
            <a:r>
              <a:rPr lang="en-US" dirty="0">
                <a:solidFill>
                  <a:schemeClr val="bg2"/>
                </a:solidFill>
              </a:rPr>
              <a:t>Customizing the C-code</a:t>
            </a:r>
          </a:p>
          <a:p>
            <a:r>
              <a:rPr lang="en-US" dirty="0">
                <a:solidFill>
                  <a:schemeClr val="bg2"/>
                </a:solidFill>
              </a:rPr>
              <a:t>3:30 – 4:15)	Q&amp;A and Custom Requests</a:t>
            </a:r>
          </a:p>
        </p:txBody>
      </p:sp>
    </p:spTree>
    <p:extLst>
      <p:ext uri="{BB962C8B-B14F-4D97-AF65-F5344CB8AC3E}">
        <p14:creationId xmlns:p14="http://schemas.microsoft.com/office/powerpoint/2010/main" val="1667905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991E0-8BBE-44CD-A7FA-F2E68ACA8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BC08F-24C2-4C58-943A-37D2DB5D1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2"/>
                </a:solidFill>
              </a:rPr>
              <a:t>8:00 – 9:00)	Introduction/Overview &amp; Infrastructural Setup</a:t>
            </a:r>
          </a:p>
          <a:p>
            <a:r>
              <a:rPr lang="en-US" dirty="0">
                <a:solidFill>
                  <a:schemeClr val="bg2"/>
                </a:solidFill>
              </a:rPr>
              <a:t>9:00 – 10:00)	Getting to know </a:t>
            </a:r>
            <a:r>
              <a:rPr lang="en-US" i="1" dirty="0">
                <a:solidFill>
                  <a:schemeClr val="bg2"/>
                </a:solidFill>
              </a:rPr>
              <a:t>PyBERT</a:t>
            </a:r>
          </a:p>
          <a:p>
            <a:r>
              <a:rPr lang="en-US" dirty="0">
                <a:solidFill>
                  <a:schemeClr val="bg2"/>
                </a:solidFill>
              </a:rPr>
              <a:t>10:00 – 11:00)	Customizing the Python model configurator</a:t>
            </a:r>
          </a:p>
          <a:p>
            <a:r>
              <a:rPr lang="en-US" dirty="0">
                <a:solidFill>
                  <a:schemeClr val="bg2"/>
                </a:solidFill>
              </a:rPr>
              <a:t>11:00 – 11:45)	Building our first model!</a:t>
            </a:r>
          </a:p>
          <a:p>
            <a:r>
              <a:rPr lang="en-US" dirty="0">
                <a:solidFill>
                  <a:schemeClr val="bg2"/>
                </a:solidFill>
              </a:rPr>
              <a:t>11:45 – 12:30)	LUNCH BREAK</a:t>
            </a:r>
          </a:p>
          <a:p>
            <a:r>
              <a:rPr lang="en-US" dirty="0"/>
              <a:t>12:30 – 1:30)	Sanity checking the new model</a:t>
            </a:r>
          </a:p>
          <a:p>
            <a:r>
              <a:rPr lang="en-US" dirty="0">
                <a:solidFill>
                  <a:schemeClr val="bg2"/>
                </a:solidFill>
              </a:rPr>
              <a:t>1:30 – 2:30)	Running the new model in </a:t>
            </a:r>
            <a:r>
              <a:rPr lang="en-US" i="1" dirty="0">
                <a:solidFill>
                  <a:schemeClr val="bg2"/>
                </a:solidFill>
              </a:rPr>
              <a:t>PyBERT</a:t>
            </a:r>
          </a:p>
          <a:p>
            <a:r>
              <a:rPr lang="en-US" dirty="0">
                <a:solidFill>
                  <a:schemeClr val="bg2"/>
                </a:solidFill>
              </a:rPr>
              <a:t>2:30</a:t>
            </a:r>
            <a:r>
              <a:rPr lang="en-US" i="1" dirty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–</a:t>
            </a:r>
            <a:r>
              <a:rPr lang="en-US" i="1" dirty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3:30)</a:t>
            </a:r>
            <a:r>
              <a:rPr lang="en-US" i="1" dirty="0">
                <a:solidFill>
                  <a:schemeClr val="bg2"/>
                </a:solidFill>
              </a:rPr>
              <a:t>	</a:t>
            </a:r>
            <a:r>
              <a:rPr lang="en-US" dirty="0">
                <a:solidFill>
                  <a:schemeClr val="bg2"/>
                </a:solidFill>
              </a:rPr>
              <a:t>Customizing the C-code</a:t>
            </a:r>
          </a:p>
          <a:p>
            <a:r>
              <a:rPr lang="en-US" dirty="0">
                <a:solidFill>
                  <a:schemeClr val="bg2"/>
                </a:solidFill>
              </a:rPr>
              <a:t>3:30 – 4:15)	Q&amp;A and Custom Requests</a:t>
            </a:r>
          </a:p>
        </p:txBody>
      </p:sp>
    </p:spTree>
    <p:extLst>
      <p:ext uri="{BB962C8B-B14F-4D97-AF65-F5344CB8AC3E}">
        <p14:creationId xmlns:p14="http://schemas.microsoft.com/office/powerpoint/2010/main" val="2700692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3D5AC-B2AB-4CD4-9B51-D11A2CE07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test our new model…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3EDCD-7A04-4EFD-99B9-0E8FE5732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First, run it through the “golden parser”:</a:t>
            </a:r>
            <a:br>
              <a:rPr lang="en-US" dirty="0"/>
            </a:br>
            <a:r>
              <a:rPr lang="en-US" dirty="0"/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ibischk example_tx.ibs</a:t>
            </a:r>
            <a:br>
              <a:rPr lang="en-US" dirty="0"/>
            </a:br>
            <a:r>
              <a:rPr lang="en-US" dirty="0"/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ibischk example_rx.ibs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cs typeface="Courier New" panose="02070309020205020404" pitchFamily="49" charset="0"/>
              </a:rPr>
              <a:t>Then, use the testing features of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PyIBIS-AMI</a:t>
            </a:r>
            <a:r>
              <a:rPr lang="en-US" dirty="0">
                <a:cs typeface="Courier New" panose="02070309020205020404" pitchFamily="49" charset="0"/>
              </a:rPr>
              <a:t> package: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test_all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(View the results, by opening the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test_results/{tx,rx}/test_results.xml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file in your browser.)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864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6667B-6B22-4FF2-889A-B9FBD7E4F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about the results.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50F32-05E0-4D6A-9091-78A9C02F1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While viewing the</a:t>
            </a:r>
            <a:br>
              <a:rPr lang="en-US" dirty="0"/>
            </a:br>
            <a:r>
              <a:rPr lang="en-US" dirty="0"/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test_results/tx/test_results.xml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file in your browser, try to answer the following questions: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the relative effectiveness of the first and second </a:t>
            </a:r>
            <a:r>
              <a:rPr lang="en-US" i="1" dirty="0"/>
              <a:t>post-cursor</a:t>
            </a:r>
            <a:r>
              <a:rPr lang="en-US" dirty="0"/>
              <a:t> taps? (</a:t>
            </a:r>
            <a:r>
              <a:rPr lang="en-US" b="1" dirty="0"/>
              <a:t>Hint</a:t>
            </a:r>
            <a:r>
              <a:rPr lang="en-US" dirty="0"/>
              <a:t>: Look at the </a:t>
            </a:r>
            <a:r>
              <a:rPr lang="en-US" i="1" dirty="0"/>
              <a:t>Frequency Response</a:t>
            </a:r>
            <a:r>
              <a:rPr lang="en-US" dirty="0"/>
              <a:t> plots.)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does the relative effectiveness of the </a:t>
            </a:r>
            <a:r>
              <a:rPr lang="en-US" i="1" dirty="0"/>
              <a:t>pre-cursor</a:t>
            </a:r>
            <a:r>
              <a:rPr lang="en-US" dirty="0"/>
              <a:t> tap compare?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Does this help you better understand why many of the SERDES Tx IPs you’ve worked with only offer 2 taps (main, and post-cursor)?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And why, when a second variable tap is offered (i.e. – 3 taps total), it is often a pre-cursor, not a second post-cursor, tap?</a:t>
            </a:r>
          </a:p>
        </p:txBody>
      </p:sp>
    </p:spTree>
    <p:extLst>
      <p:ext uri="{BB962C8B-B14F-4D97-AF65-F5344CB8AC3E}">
        <p14:creationId xmlns:p14="http://schemas.microsoft.com/office/powerpoint/2010/main" val="63321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6667B-6B22-4FF2-889A-B9FBD7E4F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questions about the results.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50F32-05E0-4D6A-9091-78A9C02F1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270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Again, while viewing the</a:t>
            </a:r>
            <a:br>
              <a:rPr lang="en-US" dirty="0"/>
            </a:br>
            <a:r>
              <a:rPr lang="en-US" dirty="0"/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test_results/tx/test_results.xml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file in your browser, try to answer the following questions: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the </a:t>
            </a:r>
            <a:r>
              <a:rPr lang="en-US" i="1" dirty="0"/>
              <a:t>cost</a:t>
            </a:r>
            <a:r>
              <a:rPr lang="en-US" dirty="0"/>
              <a:t> of increasing the amount of Tx de-emphasis?</a:t>
            </a:r>
            <a:br>
              <a:rPr lang="en-US" dirty="0"/>
            </a:br>
            <a:r>
              <a:rPr lang="en-US" dirty="0"/>
              <a:t>(</a:t>
            </a:r>
            <a:r>
              <a:rPr lang="en-US" b="1" dirty="0"/>
              <a:t>Hint</a:t>
            </a:r>
            <a:r>
              <a:rPr lang="en-US" dirty="0"/>
              <a:t>: Either the </a:t>
            </a:r>
            <a:r>
              <a:rPr lang="en-US" i="1" dirty="0"/>
              <a:t>Step Response</a:t>
            </a:r>
            <a:r>
              <a:rPr lang="en-US" dirty="0"/>
              <a:t> or </a:t>
            </a:r>
            <a:r>
              <a:rPr lang="en-US" i="1" dirty="0"/>
              <a:t>Frequency Response</a:t>
            </a:r>
            <a:r>
              <a:rPr lang="en-US" dirty="0"/>
              <a:t> plot can help you answer this, and both should point you in the same direction.)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model of this sort is called: </a:t>
            </a:r>
            <a:r>
              <a:rPr lang="en-US" b="1" i="1" dirty="0"/>
              <a:t>passive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6468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6667B-6B22-4FF2-889A-B9FBD7E4F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 more questions about the results.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50F32-05E0-4D6A-9091-78A9C02F1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270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With your last answer in mind, look at the</a:t>
            </a:r>
            <a:br>
              <a:rPr lang="en-US" dirty="0"/>
            </a:br>
            <a:r>
              <a:rPr lang="en-US" dirty="0"/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test_results/rx/test_results.xml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file in your browser, and try to answer the following questions: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the </a:t>
            </a:r>
            <a:r>
              <a:rPr lang="en-US" i="1" dirty="0"/>
              <a:t>cost</a:t>
            </a:r>
            <a:r>
              <a:rPr lang="en-US" dirty="0"/>
              <a:t> of increasing the amount of Rx CTLE peaking?</a:t>
            </a:r>
            <a:br>
              <a:rPr lang="en-US" dirty="0"/>
            </a:br>
            <a:r>
              <a:rPr lang="en-US" dirty="0"/>
              <a:t>(</a:t>
            </a:r>
            <a:r>
              <a:rPr lang="en-US" b="1" dirty="0"/>
              <a:t>Hint</a:t>
            </a:r>
            <a:r>
              <a:rPr lang="en-US" dirty="0"/>
              <a:t>: Either the </a:t>
            </a:r>
            <a:r>
              <a:rPr lang="en-US" i="1" dirty="0"/>
              <a:t>Step Response</a:t>
            </a:r>
            <a:r>
              <a:rPr lang="en-US" dirty="0"/>
              <a:t> or </a:t>
            </a:r>
            <a:r>
              <a:rPr lang="en-US" i="1" dirty="0"/>
              <a:t>Frequency Response</a:t>
            </a:r>
            <a:r>
              <a:rPr lang="en-US" dirty="0"/>
              <a:t> plot can help you answer this, and both should point you in the same direction.)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model of this sort is called: </a:t>
            </a:r>
            <a:r>
              <a:rPr lang="en-US" b="1" i="1" dirty="0"/>
              <a:t>active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306819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6667B-6B22-4FF2-889A-B9FBD7E4F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credit questions about the results.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50F32-05E0-4D6A-9091-78A9C02F1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270375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do you suppose is the purpose of the second Rx test:</a:t>
            </a:r>
            <a:br>
              <a:rPr lang="en-US" dirty="0"/>
            </a:br>
            <a:r>
              <a:rPr lang="en-US" dirty="0"/>
              <a:t>	</a:t>
            </a:r>
            <a:r>
              <a:rPr lang="en-US" i="1" dirty="0"/>
              <a:t>Sweep of bit rate values</a:t>
            </a:r>
            <a:r>
              <a:rPr lang="en-US" dirty="0"/>
              <a:t>?</a:t>
            </a:r>
            <a:br>
              <a:rPr lang="en-US" dirty="0"/>
            </a:br>
            <a:r>
              <a:rPr lang="en-US" dirty="0"/>
              <a:t>(</a:t>
            </a:r>
            <a:r>
              <a:rPr lang="en-US" b="1" dirty="0"/>
              <a:t>Hint</a:t>
            </a:r>
            <a:r>
              <a:rPr lang="en-US" dirty="0"/>
              <a:t>: As a model user, would you want a model’s frequency response to vary with your chosen bit rate for a particular simulation?)</a:t>
            </a:r>
            <a:br>
              <a:rPr lang="en-US" dirty="0"/>
            </a:br>
            <a:r>
              <a:rPr lang="en-US" dirty="0"/>
              <a:t>(</a:t>
            </a:r>
            <a:r>
              <a:rPr lang="en-US" b="1" dirty="0"/>
              <a:t>Hint</a:t>
            </a:r>
            <a:r>
              <a:rPr lang="en-US" dirty="0"/>
              <a:t>: What do you suppose is one of the most common pathologies observed in poorly written IBIS-AMI models?)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Why do you suppose our </a:t>
            </a:r>
            <a:r>
              <a:rPr lang="en-US" i="1" dirty="0"/>
              <a:t>GetWave</a:t>
            </a:r>
            <a:r>
              <a:rPr lang="en-US" dirty="0"/>
              <a:t>() and </a:t>
            </a:r>
            <a:r>
              <a:rPr lang="en-US" i="1" dirty="0"/>
              <a:t>Init</a:t>
            </a:r>
            <a:r>
              <a:rPr lang="en-US" dirty="0"/>
              <a:t>() results line up so perfectly?</a:t>
            </a:r>
            <a:br>
              <a:rPr lang="en-US" dirty="0"/>
            </a:br>
            <a:r>
              <a:rPr lang="en-US" dirty="0"/>
              <a:t>(</a:t>
            </a:r>
            <a:r>
              <a:rPr lang="en-US" b="1" dirty="0"/>
              <a:t>Hint</a:t>
            </a:r>
            <a:r>
              <a:rPr lang="en-US" dirty="0"/>
              <a:t>: Look at the </a:t>
            </a:r>
            <a:r>
              <a:rPr lang="en-US" i="1" dirty="0"/>
              <a:t>src/ami_tx.cpp</a:t>
            </a:r>
            <a:r>
              <a:rPr lang="en-US" dirty="0"/>
              <a:t> file. What do you notice about the implementations of the </a:t>
            </a:r>
            <a:r>
              <a:rPr lang="en-US" i="1" dirty="0"/>
              <a:t>proc_imp()</a:t>
            </a:r>
            <a:r>
              <a:rPr lang="en-US" dirty="0"/>
              <a:t> and </a:t>
            </a:r>
            <a:r>
              <a:rPr lang="en-US" i="1" dirty="0"/>
              <a:t>proc_sig()</a:t>
            </a:r>
            <a:r>
              <a:rPr lang="en-US" dirty="0"/>
              <a:t> functions?)</a:t>
            </a:r>
          </a:p>
        </p:txBody>
      </p:sp>
    </p:spTree>
    <p:extLst>
      <p:ext uri="{BB962C8B-B14F-4D97-AF65-F5344CB8AC3E}">
        <p14:creationId xmlns:p14="http://schemas.microsoft.com/office/powerpoint/2010/main" val="4063222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DE8F1-1745-4CC5-9B34-F4790E1BB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additional testing runs.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0DE63-15A1-4ECB-B261-2DE8C4385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Based on your previous choice of model configuration challenge…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(Tx first post-cursor tap default to 5)</a:t>
            </a:r>
          </a:p>
          <a:p>
            <a:pPr marL="457200" lvl="1" indent="0">
              <a:buNone/>
            </a:pPr>
            <a:r>
              <a:rPr lang="en-US" dirty="0"/>
              <a:t>Edit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example/test_runs/tx/{pretap,posttap2}.run</a:t>
            </a:r>
            <a:r>
              <a:rPr lang="en-US" dirty="0"/>
              <a:t> files to reflect the new default value for the first post-cursor tap.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(Tx model to “Init-only”)</a:t>
            </a:r>
          </a:p>
          <a:p>
            <a:pPr marL="457200" lvl="1" indent="0">
              <a:buNone/>
            </a:pPr>
            <a:r>
              <a:rPr lang="en-US" dirty="0"/>
              <a:t>Load your new Tx model into PyBERT and try to select the “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Use GetWave”</a:t>
            </a:r>
            <a:r>
              <a:rPr lang="en-US" dirty="0"/>
              <a:t> option (in the </a:t>
            </a:r>
            <a:r>
              <a:rPr lang="en-US" i="1" dirty="0"/>
              <a:t>Equalization</a:t>
            </a:r>
            <a:r>
              <a:rPr lang="en-US" dirty="0"/>
              <a:t> tab). Were you able to select it?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(Rx model extended CTLE peaking frequency range)</a:t>
            </a:r>
          </a:p>
          <a:p>
            <a:pPr marL="457200" lvl="1" indent="0">
              <a:buNone/>
            </a:pPr>
            <a:r>
              <a:rPr lang="en-US" dirty="0"/>
              <a:t>Load your new Rx model into PyBERT, configure your simulation for PAM-4 112 Gbps </a:t>
            </a:r>
            <a:r>
              <a:rPr lang="en-US" dirty="0" err="1"/>
              <a:t>signalling</a:t>
            </a:r>
            <a:r>
              <a:rPr lang="en-US" dirty="0"/>
              <a:t> and Rx AMI equalization. Configure your Rx AMI model appropriately and run the simulation; how did you do?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649F60-8B96-4CB2-86A8-9D9E86D92EAE}"/>
              </a:ext>
            </a:extLst>
          </p:cNvPr>
          <p:cNvSpPr txBox="1"/>
          <p:nvPr/>
        </p:nvSpPr>
        <p:spPr>
          <a:xfrm>
            <a:off x="838200" y="5969655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solidFill>
                  <a:schemeClr val="accent1"/>
                </a:solidFill>
              </a:rPr>
              <a:t>Rerun your tests and assess the effect of your change.</a:t>
            </a:r>
          </a:p>
        </p:txBody>
      </p:sp>
    </p:spTree>
    <p:extLst>
      <p:ext uri="{BB962C8B-B14F-4D97-AF65-F5344CB8AC3E}">
        <p14:creationId xmlns:p14="http://schemas.microsoft.com/office/powerpoint/2010/main" val="1990950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991E0-8BBE-44CD-A7FA-F2E68ACA8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BC08F-24C2-4C58-943A-37D2DB5D1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2"/>
                </a:solidFill>
              </a:rPr>
              <a:t>8:00 – 9:00)	Introduction/Overview &amp; Infrastructural Setup</a:t>
            </a:r>
          </a:p>
          <a:p>
            <a:r>
              <a:rPr lang="en-US" dirty="0">
                <a:solidFill>
                  <a:schemeClr val="bg2"/>
                </a:solidFill>
              </a:rPr>
              <a:t>9:00 – 10:00)	Getting to know </a:t>
            </a:r>
            <a:r>
              <a:rPr lang="en-US" i="1" dirty="0">
                <a:solidFill>
                  <a:schemeClr val="bg2"/>
                </a:solidFill>
              </a:rPr>
              <a:t>PyBERT</a:t>
            </a:r>
          </a:p>
          <a:p>
            <a:r>
              <a:rPr lang="en-US" dirty="0">
                <a:solidFill>
                  <a:schemeClr val="bg2"/>
                </a:solidFill>
              </a:rPr>
              <a:t>10:00 – 11:00)	Customizing the Python model configurator</a:t>
            </a:r>
          </a:p>
          <a:p>
            <a:r>
              <a:rPr lang="en-US" dirty="0">
                <a:solidFill>
                  <a:schemeClr val="bg2"/>
                </a:solidFill>
              </a:rPr>
              <a:t>11:00 – 11:45)	Building our first model!</a:t>
            </a:r>
          </a:p>
          <a:p>
            <a:r>
              <a:rPr lang="en-US" dirty="0">
                <a:solidFill>
                  <a:schemeClr val="bg2"/>
                </a:solidFill>
              </a:rPr>
              <a:t>11:45 – 12:30)	LUNCH BREAK</a:t>
            </a:r>
          </a:p>
          <a:p>
            <a:r>
              <a:rPr lang="en-US" dirty="0">
                <a:solidFill>
                  <a:schemeClr val="bg2"/>
                </a:solidFill>
              </a:rPr>
              <a:t>12:30 – 1:30)	Sanity checking the new model</a:t>
            </a:r>
          </a:p>
          <a:p>
            <a:r>
              <a:rPr lang="en-US" dirty="0"/>
              <a:t>1:30 – 2:30)	Running the new model in </a:t>
            </a:r>
            <a:r>
              <a:rPr lang="en-US" i="1" dirty="0"/>
              <a:t>PyBERT</a:t>
            </a:r>
          </a:p>
          <a:p>
            <a:r>
              <a:rPr lang="en-US" dirty="0">
                <a:solidFill>
                  <a:schemeClr val="bg2"/>
                </a:solidFill>
              </a:rPr>
              <a:t>2:30</a:t>
            </a:r>
            <a:r>
              <a:rPr lang="en-US" i="1" dirty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–</a:t>
            </a:r>
            <a:r>
              <a:rPr lang="en-US" i="1" dirty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3:30)</a:t>
            </a:r>
            <a:r>
              <a:rPr lang="en-US" i="1" dirty="0">
                <a:solidFill>
                  <a:schemeClr val="bg2"/>
                </a:solidFill>
              </a:rPr>
              <a:t>	</a:t>
            </a:r>
            <a:r>
              <a:rPr lang="en-US" dirty="0">
                <a:solidFill>
                  <a:schemeClr val="bg2"/>
                </a:solidFill>
              </a:rPr>
              <a:t>Customizing the C-code</a:t>
            </a:r>
          </a:p>
          <a:p>
            <a:r>
              <a:rPr lang="en-US" dirty="0">
                <a:solidFill>
                  <a:schemeClr val="bg2"/>
                </a:solidFill>
              </a:rPr>
              <a:t>3:30 – 4:15)	Q&amp;A and Custom Requests</a:t>
            </a:r>
          </a:p>
        </p:txBody>
      </p:sp>
    </p:spTree>
    <p:extLst>
      <p:ext uri="{BB962C8B-B14F-4D97-AF65-F5344CB8AC3E}">
        <p14:creationId xmlns:p14="http://schemas.microsoft.com/office/powerpoint/2010/main" val="2567801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991E0-8BBE-44CD-A7FA-F2E68ACA8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BC08F-24C2-4C58-943A-37D2DB5D1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8:00 – 9:00)	Introduction/Overview &amp; Infrastructural Setup</a:t>
            </a:r>
          </a:p>
          <a:p>
            <a:r>
              <a:rPr lang="en-US" dirty="0"/>
              <a:t>9:00 – 10:00)	Getting to know </a:t>
            </a:r>
            <a:r>
              <a:rPr lang="en-US" i="1" dirty="0"/>
              <a:t>PyBERT</a:t>
            </a:r>
          </a:p>
          <a:p>
            <a:r>
              <a:rPr lang="en-US" dirty="0"/>
              <a:t>10:00 – 11:00)	Customizing the Python model configurator</a:t>
            </a:r>
          </a:p>
          <a:p>
            <a:r>
              <a:rPr lang="en-US" dirty="0"/>
              <a:t>11:00 – 11:45)	Building our first model!</a:t>
            </a:r>
          </a:p>
          <a:p>
            <a:r>
              <a:rPr lang="en-US" dirty="0"/>
              <a:t>11:45 – 12:30)	LUNCH BREAK</a:t>
            </a:r>
          </a:p>
          <a:p>
            <a:r>
              <a:rPr lang="en-US" dirty="0"/>
              <a:t>12:30 – 1:30)	Sanity checking the new model</a:t>
            </a:r>
          </a:p>
          <a:p>
            <a:r>
              <a:rPr lang="en-US" dirty="0"/>
              <a:t>1:30 – 2:30)	Running the new model in </a:t>
            </a:r>
            <a:r>
              <a:rPr lang="en-US" i="1" dirty="0"/>
              <a:t>PyBERT</a:t>
            </a:r>
          </a:p>
          <a:p>
            <a:r>
              <a:rPr lang="en-US" dirty="0"/>
              <a:t>2:30</a:t>
            </a:r>
            <a:r>
              <a:rPr lang="en-US" i="1" dirty="0"/>
              <a:t> </a:t>
            </a:r>
            <a:r>
              <a:rPr lang="en-US" dirty="0"/>
              <a:t>–</a:t>
            </a:r>
            <a:r>
              <a:rPr lang="en-US" i="1" dirty="0"/>
              <a:t> </a:t>
            </a:r>
            <a:r>
              <a:rPr lang="en-US" dirty="0"/>
              <a:t>3:30)</a:t>
            </a:r>
            <a:r>
              <a:rPr lang="en-US" i="1" dirty="0"/>
              <a:t>	</a:t>
            </a:r>
            <a:r>
              <a:rPr lang="en-US" dirty="0"/>
              <a:t>Customizing the C-code</a:t>
            </a:r>
          </a:p>
          <a:p>
            <a:r>
              <a:rPr lang="en-US" dirty="0"/>
              <a:t>3:30 – 4:15)	Q&amp;A and Custom Requests</a:t>
            </a:r>
          </a:p>
        </p:txBody>
      </p:sp>
    </p:spTree>
    <p:extLst>
      <p:ext uri="{BB962C8B-B14F-4D97-AF65-F5344CB8AC3E}">
        <p14:creationId xmlns:p14="http://schemas.microsoft.com/office/powerpoint/2010/main" val="207754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991E0-8BBE-44CD-A7FA-F2E68ACA8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BC08F-24C2-4C58-943A-37D2DB5D1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2"/>
                </a:solidFill>
              </a:rPr>
              <a:t>8:00 – 9:00)	Introduction/Overview &amp; Infrastructural Setup</a:t>
            </a:r>
          </a:p>
          <a:p>
            <a:r>
              <a:rPr lang="en-US" dirty="0">
                <a:solidFill>
                  <a:schemeClr val="bg2"/>
                </a:solidFill>
              </a:rPr>
              <a:t>9:00 – 10:00)	Getting to know </a:t>
            </a:r>
            <a:r>
              <a:rPr lang="en-US" i="1" dirty="0">
                <a:solidFill>
                  <a:schemeClr val="bg2"/>
                </a:solidFill>
              </a:rPr>
              <a:t>PyBERT</a:t>
            </a:r>
          </a:p>
          <a:p>
            <a:r>
              <a:rPr lang="en-US" dirty="0">
                <a:solidFill>
                  <a:schemeClr val="bg2"/>
                </a:solidFill>
              </a:rPr>
              <a:t>10:00 – 11:00)	Customizing the Python model configurator</a:t>
            </a:r>
          </a:p>
          <a:p>
            <a:r>
              <a:rPr lang="en-US" dirty="0">
                <a:solidFill>
                  <a:schemeClr val="bg2"/>
                </a:solidFill>
              </a:rPr>
              <a:t>11:00 – 11:45)	Building our first model!</a:t>
            </a:r>
          </a:p>
          <a:p>
            <a:r>
              <a:rPr lang="en-US" dirty="0">
                <a:solidFill>
                  <a:schemeClr val="bg2"/>
                </a:solidFill>
              </a:rPr>
              <a:t>11:45 – 12:30)	LUNCH BREAK</a:t>
            </a:r>
          </a:p>
          <a:p>
            <a:r>
              <a:rPr lang="en-US" dirty="0">
                <a:solidFill>
                  <a:schemeClr val="bg2"/>
                </a:solidFill>
              </a:rPr>
              <a:t>12:30 – 1:30)	Sanity checking the new model</a:t>
            </a:r>
          </a:p>
          <a:p>
            <a:r>
              <a:rPr lang="en-US" dirty="0">
                <a:solidFill>
                  <a:schemeClr val="bg2"/>
                </a:solidFill>
              </a:rPr>
              <a:t>1:30 – 2:30)	Running the new model in </a:t>
            </a:r>
            <a:r>
              <a:rPr lang="en-US" i="1" dirty="0">
                <a:solidFill>
                  <a:schemeClr val="bg2"/>
                </a:solidFill>
              </a:rPr>
              <a:t>PyBERT</a:t>
            </a:r>
          </a:p>
          <a:p>
            <a:r>
              <a:rPr lang="en-US" dirty="0"/>
              <a:t>2:30</a:t>
            </a:r>
            <a:r>
              <a:rPr lang="en-US" i="1" dirty="0"/>
              <a:t> </a:t>
            </a:r>
            <a:r>
              <a:rPr lang="en-US" dirty="0"/>
              <a:t>–</a:t>
            </a:r>
            <a:r>
              <a:rPr lang="en-US" i="1" dirty="0"/>
              <a:t> </a:t>
            </a:r>
            <a:r>
              <a:rPr lang="en-US" dirty="0"/>
              <a:t>3:30)</a:t>
            </a:r>
            <a:r>
              <a:rPr lang="en-US" i="1" dirty="0"/>
              <a:t>	</a:t>
            </a:r>
            <a:r>
              <a:rPr lang="en-US" dirty="0"/>
              <a:t>Customizing the C-code</a:t>
            </a:r>
          </a:p>
          <a:p>
            <a:r>
              <a:rPr lang="en-US" dirty="0">
                <a:solidFill>
                  <a:schemeClr val="bg2"/>
                </a:solidFill>
              </a:rPr>
              <a:t>3:30 – 4:15)	Q&amp;A and Custom Requests</a:t>
            </a:r>
          </a:p>
        </p:txBody>
      </p:sp>
    </p:spTree>
    <p:extLst>
      <p:ext uri="{BB962C8B-B14F-4D97-AF65-F5344CB8AC3E}">
        <p14:creationId xmlns:p14="http://schemas.microsoft.com/office/powerpoint/2010/main" val="3396894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19D52-4DA7-46F9-A20F-07ED4AB25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Bypass the Python configurator if need be.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F3E1B-08E9-42C0-B434-5B343FFDB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example_tx.cpp</a:t>
            </a:r>
            <a:r>
              <a:rPr lang="en-US" dirty="0"/>
              <a:t> file, attempting to change the Tx deemphasis FIR to have only 3 taps total (the main cursor plus one pre- and one post-cursor tap).</a:t>
            </a:r>
          </a:p>
          <a:p>
            <a:r>
              <a:rPr lang="en-US" dirty="0"/>
              <a:t>Run a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dirty="0"/>
              <a:t> command and see if you succeeded.</a:t>
            </a:r>
            <a:br>
              <a:rPr lang="en-US" dirty="0"/>
            </a:br>
            <a:r>
              <a:rPr lang="en-US" dirty="0"/>
              <a:t>(Don’t feel bad if the build errors out; this is a tough exercise for those unfamiliar w/ the source code.</a:t>
            </a:r>
          </a:p>
          <a:p>
            <a:r>
              <a:rPr lang="en-US" dirty="0"/>
              <a:t>Try to decipher the errors and fix them; you’ll feel great if you can get it to compile!</a:t>
            </a:r>
          </a:p>
          <a:p>
            <a:r>
              <a:rPr lang="en-US" dirty="0"/>
              <a:t>Ask for help if you need it!</a:t>
            </a:r>
          </a:p>
        </p:txBody>
      </p:sp>
    </p:spTree>
    <p:extLst>
      <p:ext uri="{BB962C8B-B14F-4D97-AF65-F5344CB8AC3E}">
        <p14:creationId xmlns:p14="http://schemas.microsoft.com/office/powerpoint/2010/main" val="39236849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991E0-8BBE-44CD-A7FA-F2E68ACA8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BC08F-24C2-4C58-943A-37D2DB5D1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2"/>
                </a:solidFill>
              </a:rPr>
              <a:t>8:00 – 9:00)	Introduction/Overview &amp; Infrastructural Setup</a:t>
            </a:r>
          </a:p>
          <a:p>
            <a:r>
              <a:rPr lang="en-US" dirty="0">
                <a:solidFill>
                  <a:schemeClr val="bg2"/>
                </a:solidFill>
              </a:rPr>
              <a:t>9:00 – 10:00)	Getting to know </a:t>
            </a:r>
            <a:r>
              <a:rPr lang="en-US" i="1" dirty="0">
                <a:solidFill>
                  <a:schemeClr val="bg2"/>
                </a:solidFill>
              </a:rPr>
              <a:t>PyBERT</a:t>
            </a:r>
          </a:p>
          <a:p>
            <a:r>
              <a:rPr lang="en-US" dirty="0">
                <a:solidFill>
                  <a:schemeClr val="bg2"/>
                </a:solidFill>
              </a:rPr>
              <a:t>10:00 – 11:00)	Customizing the Python model configurator</a:t>
            </a:r>
          </a:p>
          <a:p>
            <a:r>
              <a:rPr lang="en-US" dirty="0">
                <a:solidFill>
                  <a:schemeClr val="bg2"/>
                </a:solidFill>
              </a:rPr>
              <a:t>11:00 – 11:45)	Building our first model!</a:t>
            </a:r>
          </a:p>
          <a:p>
            <a:r>
              <a:rPr lang="en-US" dirty="0">
                <a:solidFill>
                  <a:schemeClr val="bg2"/>
                </a:solidFill>
              </a:rPr>
              <a:t>11:45 – 12:30)	LUNCH BREAK</a:t>
            </a:r>
          </a:p>
          <a:p>
            <a:r>
              <a:rPr lang="en-US" dirty="0">
                <a:solidFill>
                  <a:schemeClr val="bg2"/>
                </a:solidFill>
              </a:rPr>
              <a:t>12:30 – 1:30)	Sanity checking the new model</a:t>
            </a:r>
          </a:p>
          <a:p>
            <a:r>
              <a:rPr lang="en-US" dirty="0">
                <a:solidFill>
                  <a:schemeClr val="bg2"/>
                </a:solidFill>
              </a:rPr>
              <a:t>1:30 – 2:30)	Running the new model in </a:t>
            </a:r>
            <a:r>
              <a:rPr lang="en-US" i="1" dirty="0">
                <a:solidFill>
                  <a:schemeClr val="bg2"/>
                </a:solidFill>
              </a:rPr>
              <a:t>PyBERT</a:t>
            </a:r>
          </a:p>
          <a:p>
            <a:r>
              <a:rPr lang="en-US" dirty="0">
                <a:solidFill>
                  <a:schemeClr val="bg2"/>
                </a:solidFill>
              </a:rPr>
              <a:t>2:30</a:t>
            </a:r>
            <a:r>
              <a:rPr lang="en-US" i="1" dirty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–</a:t>
            </a:r>
            <a:r>
              <a:rPr lang="en-US" i="1" dirty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3:30)</a:t>
            </a:r>
            <a:r>
              <a:rPr lang="en-US" i="1" dirty="0">
                <a:solidFill>
                  <a:schemeClr val="bg2"/>
                </a:solidFill>
              </a:rPr>
              <a:t>	</a:t>
            </a:r>
            <a:r>
              <a:rPr lang="en-US" dirty="0">
                <a:solidFill>
                  <a:schemeClr val="bg2"/>
                </a:solidFill>
              </a:rPr>
              <a:t>Customizing the C-code</a:t>
            </a:r>
          </a:p>
          <a:p>
            <a:r>
              <a:rPr lang="en-US" dirty="0"/>
              <a:t>3:30 – 4:15)	Q&amp;A and Custom Requests</a:t>
            </a:r>
          </a:p>
        </p:txBody>
      </p:sp>
    </p:spTree>
    <p:extLst>
      <p:ext uri="{BB962C8B-B14F-4D97-AF65-F5344CB8AC3E}">
        <p14:creationId xmlns:p14="http://schemas.microsoft.com/office/powerpoint/2010/main" val="35136178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FBDFE-E5D0-42BC-BAB1-6005112FA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A – Tips for Windows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FB958-A3F8-4630-9953-ED002923E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Change the Visual Studio version# on line 48 of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defs.mak</a:t>
            </a:r>
            <a:r>
              <a:rPr lang="en-US" dirty="0"/>
              <a:t> file to match your installed version.</a:t>
            </a:r>
            <a:br>
              <a:rPr lang="en-US" dirty="0"/>
            </a:br>
            <a:r>
              <a:rPr lang="en-US" dirty="0"/>
              <a:t>(Look in: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C:\Program Files (x86)\Microsoft SDKs\Windows Kits\10\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ExtensionSDKs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Microsoft.UniversalCRT.Debug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/>
              <a:t>.)</a:t>
            </a:r>
          </a:p>
          <a:p>
            <a:r>
              <a:rPr lang="en-US" dirty="0"/>
              <a:t>File permissions on work machines? Get help from your IT folks.</a:t>
            </a:r>
          </a:p>
          <a:p>
            <a:r>
              <a:rPr lang="en-US" dirty="0"/>
              <a:t>Don’t Google!!! There are stale links, which will steer you down the wrong path.</a:t>
            </a:r>
          </a:p>
          <a:p>
            <a:r>
              <a:rPr lang="en-US" dirty="0"/>
              <a:t>You must explicitly request installation of the “C++ Tools” package when installing Visual Studio.</a:t>
            </a:r>
          </a:p>
        </p:txBody>
      </p:sp>
    </p:spTree>
    <p:extLst>
      <p:ext uri="{BB962C8B-B14F-4D97-AF65-F5344CB8AC3E}">
        <p14:creationId xmlns:p14="http://schemas.microsoft.com/office/powerpoint/2010/main" val="9142603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864A8-6E30-4077-AB7D-22FE0EB37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A (cont’d.)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E1513-8C55-4059-87F2-C0BE07A30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your </a:t>
            </a:r>
            <a:r>
              <a:rPr lang="en-US" i="1" dirty="0" err="1"/>
              <a:t>GitBash</a:t>
            </a:r>
            <a:r>
              <a:rPr lang="en-US" dirty="0"/>
              <a:t> (i.e. – MINGW64) shell </a:t>
            </a:r>
            <a:r>
              <a:rPr lang="en-US" i="1" dirty="0"/>
              <a:t>as Administrator</a:t>
            </a:r>
            <a:r>
              <a:rPr lang="en-US" dirty="0"/>
              <a:t>, to avoid file permission issues.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009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D5A30-F36C-4114-9028-A660B99B9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favor, please…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2AE37-406B-4B0A-89A0-81F41A093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find yourself to be one of the </a:t>
            </a:r>
            <a:r>
              <a:rPr lang="en-US" i="1" dirty="0"/>
              <a:t>advanced students</a:t>
            </a:r>
            <a:r>
              <a:rPr lang="en-US" dirty="0"/>
              <a:t> in the class then, please…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000" dirty="0"/>
              <a:t>When you finish a task,</a:t>
            </a:r>
            <a:br>
              <a:rPr lang="en-US" sz="4000" dirty="0"/>
            </a:br>
            <a:r>
              <a:rPr lang="en-US" sz="4000" dirty="0"/>
              <a:t>circulate around the room and help the others.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Thank you! </a:t>
            </a:r>
            <a:r>
              <a:rPr lang="en-US" sz="4000" dirty="0">
                <a:sym typeface="Wingdings" panose="05000000000000000000" pitchFamily="2" charset="2"/>
              </a:rPr>
              <a:t></a:t>
            </a: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5DA837-A26F-41B1-98C4-C27F0E28DEC9}"/>
              </a:ext>
            </a:extLst>
          </p:cNvPr>
          <p:cNvSpPr txBox="1"/>
          <p:nvPr/>
        </p:nvSpPr>
        <p:spPr>
          <a:xfrm>
            <a:off x="2432249" y="5699909"/>
            <a:ext cx="73275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solidFill>
                  <a:schemeClr val="accent1"/>
                </a:solidFill>
              </a:rPr>
              <a:t>We will attempt to proceed as a team,</a:t>
            </a:r>
            <a:br>
              <a:rPr lang="en-US" sz="2800" b="1" i="1" dirty="0">
                <a:solidFill>
                  <a:schemeClr val="accent1"/>
                </a:solidFill>
              </a:rPr>
            </a:br>
            <a:r>
              <a:rPr lang="en-US" sz="2800" b="1" i="1" dirty="0">
                <a:solidFill>
                  <a:schemeClr val="accent1"/>
                </a:solidFill>
              </a:rPr>
              <a:t>leaving no one behind. </a:t>
            </a:r>
            <a:r>
              <a:rPr lang="en-US" sz="2800" b="1" i="1" dirty="0">
                <a:solidFill>
                  <a:schemeClr val="accent1"/>
                </a:solidFill>
                <a:sym typeface="Wingdings" panose="05000000000000000000" pitchFamily="2" charset="2"/>
              </a:rPr>
              <a:t></a:t>
            </a:r>
            <a:endParaRPr lang="en-US" sz="2800" b="1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707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10F9D-7FED-4A5C-A706-6259B0B5B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involvement w/ IBIS-AMI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1462DC-82ED-45C2-A00F-76AB15E37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571" y="3339871"/>
            <a:ext cx="10515600" cy="898072"/>
          </a:xfrm>
        </p:spPr>
        <p:txBody>
          <a:bodyPr/>
          <a:lstStyle/>
          <a:p>
            <a:r>
              <a:rPr lang="en-US" b="1" dirty="0"/>
              <a:t>2008</a:t>
            </a:r>
            <a:r>
              <a:rPr lang="en-US" dirty="0"/>
              <a:t> – First exposure, as an</a:t>
            </a:r>
            <a:br>
              <a:rPr lang="en-US" dirty="0"/>
            </a:br>
            <a:r>
              <a:rPr lang="en-US" dirty="0"/>
              <a:t>applications engineer at Xilinx.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0FE878-0D9D-417E-BE4B-3EC937D046A7}"/>
              </a:ext>
            </a:extLst>
          </p:cNvPr>
          <p:cNvCxnSpPr>
            <a:cxnSpLocks/>
          </p:cNvCxnSpPr>
          <p:nvPr/>
        </p:nvCxnSpPr>
        <p:spPr>
          <a:xfrm>
            <a:off x="819150" y="2541815"/>
            <a:ext cx="105537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036AF18-F5C7-4CC7-A2AB-62D18EFF8414}"/>
              </a:ext>
            </a:extLst>
          </p:cNvPr>
          <p:cNvCxnSpPr/>
          <p:nvPr/>
        </p:nvCxnSpPr>
        <p:spPr>
          <a:xfrm>
            <a:off x="7726135" y="2397580"/>
            <a:ext cx="0" cy="2667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33D2AE8-DBE3-4916-A660-A9882CA1C613}"/>
              </a:ext>
            </a:extLst>
          </p:cNvPr>
          <p:cNvCxnSpPr/>
          <p:nvPr/>
        </p:nvCxnSpPr>
        <p:spPr>
          <a:xfrm>
            <a:off x="11002736" y="2400302"/>
            <a:ext cx="0" cy="2667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54AC4F1-E4CC-46E8-84FB-0CBA6B9F51A4}"/>
              </a:ext>
            </a:extLst>
          </p:cNvPr>
          <p:cNvSpPr txBox="1">
            <a:spLocks/>
          </p:cNvSpPr>
          <p:nvPr/>
        </p:nvSpPr>
        <p:spPr>
          <a:xfrm>
            <a:off x="4313463" y="4406326"/>
            <a:ext cx="6338207" cy="89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2012</a:t>
            </a:r>
            <a:r>
              <a:rPr lang="en-US" dirty="0"/>
              <a:t> – Rewrote Altera’s IBIS-AMI model creation infrastructure from scratch.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D1FE1D89-8866-43AE-8404-29FCDB5C6232}"/>
              </a:ext>
            </a:extLst>
          </p:cNvPr>
          <p:cNvSpPr txBox="1">
            <a:spLocks/>
          </p:cNvSpPr>
          <p:nvPr/>
        </p:nvSpPr>
        <p:spPr>
          <a:xfrm>
            <a:off x="7581901" y="5475514"/>
            <a:ext cx="4234542" cy="89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2016</a:t>
            </a:r>
            <a:r>
              <a:rPr lang="en-US" dirty="0"/>
              <a:t> – First release of my</a:t>
            </a:r>
            <a:br>
              <a:rPr lang="en-US" dirty="0"/>
            </a:br>
            <a:r>
              <a:rPr lang="en-US" i="1" dirty="0"/>
              <a:t>ibisami</a:t>
            </a:r>
            <a:r>
              <a:rPr lang="en-US" dirty="0"/>
              <a:t> package.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58C777B4-F3F7-4292-96FA-6471DFB291C0}"/>
              </a:ext>
            </a:extLst>
          </p:cNvPr>
          <p:cNvSpPr txBox="1">
            <a:spLocks/>
          </p:cNvSpPr>
          <p:nvPr/>
        </p:nvSpPr>
        <p:spPr>
          <a:xfrm>
            <a:off x="1175657" y="1604620"/>
            <a:ext cx="10047511" cy="89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/>
              <a:t>Currently</a:t>
            </a:r>
            <a:r>
              <a:rPr lang="en-US" dirty="0"/>
              <a:t> – Using IBIS-AMI in </a:t>
            </a:r>
            <a:r>
              <a:rPr lang="en-US" i="1" dirty="0"/>
              <a:t>photonic</a:t>
            </a:r>
            <a:r>
              <a:rPr lang="en-US" dirty="0"/>
              <a:t> data link modeling.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10EF056-3DB1-4B38-B882-63C5E93CC6E0}"/>
              </a:ext>
            </a:extLst>
          </p:cNvPr>
          <p:cNvSpPr txBox="1">
            <a:spLocks/>
          </p:cNvSpPr>
          <p:nvPr/>
        </p:nvSpPr>
        <p:spPr>
          <a:xfrm>
            <a:off x="838200" y="3542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My involvement w/ IBIS-AMI</a:t>
            </a: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EC9C65E-41B4-4CAF-ADFA-1C96D00CB6B0}"/>
              </a:ext>
            </a:extLst>
          </p:cNvPr>
          <p:cNvCxnSpPr/>
          <p:nvPr/>
        </p:nvCxnSpPr>
        <p:spPr>
          <a:xfrm>
            <a:off x="819150" y="2367644"/>
            <a:ext cx="0" cy="2667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E2D9982-AD64-4DE3-9162-F9D1DA9FC328}"/>
              </a:ext>
            </a:extLst>
          </p:cNvPr>
          <p:cNvCxnSpPr/>
          <p:nvPr/>
        </p:nvCxnSpPr>
        <p:spPr>
          <a:xfrm>
            <a:off x="4422322" y="2422074"/>
            <a:ext cx="0" cy="2667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AF695F1-7FF8-403F-BDB0-999F72414ACA}"/>
              </a:ext>
            </a:extLst>
          </p:cNvPr>
          <p:cNvCxnSpPr>
            <a:cxnSpLocks/>
          </p:cNvCxnSpPr>
          <p:nvPr/>
        </p:nvCxnSpPr>
        <p:spPr>
          <a:xfrm>
            <a:off x="2237014" y="1984944"/>
            <a:ext cx="8692243" cy="4371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97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5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203D5-52CF-4843-AD72-26EF1C4A3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Infrastructural Setup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081E8-876A-4EBC-86AC-12AD7D2E6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96204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>
                <a:cs typeface="Courier New" panose="02070309020205020404" pitchFamily="49" charset="0"/>
              </a:rPr>
              <a:t>Git for Windows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Installation (Windows users only)</a:t>
            </a:r>
          </a:p>
          <a:p>
            <a:pPr lvl="1"/>
            <a:r>
              <a:rPr lang="en-US" b="1" dirty="0">
                <a:cs typeface="Courier New" panose="02070309020205020404" pitchFamily="49" charset="0"/>
                <a:hlinkClick r:id="rId3"/>
              </a:rPr>
              <a:t>https://gitforwindows.org/</a:t>
            </a:r>
            <a:br>
              <a:rPr lang="en-US" b="1" dirty="0"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(Make sure to install the MINGW64 Bash shell!)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PyBERT</a:t>
            </a:r>
            <a:r>
              <a:rPr lang="en-US" i="1" dirty="0"/>
              <a:t>/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PyAMI</a:t>
            </a:r>
            <a:r>
              <a:rPr lang="en-US" dirty="0"/>
              <a:t> Installation</a:t>
            </a:r>
          </a:p>
          <a:p>
            <a:pPr lvl="1"/>
            <a:r>
              <a:rPr lang="en-US" dirty="0">
                <a:hlinkClick r:id="rId4"/>
              </a:rPr>
              <a:t>https://github.com/capn-freako/PyBERT/wiki/instant_gratification</a:t>
            </a:r>
            <a:endParaRPr lang="en-US" dirty="0"/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ibisami</a:t>
            </a:r>
            <a:r>
              <a:rPr lang="en-US" dirty="0"/>
              <a:t> Installation</a:t>
            </a:r>
          </a:p>
          <a:p>
            <a:pPr lvl="1"/>
            <a:r>
              <a:rPr lang="en-US" dirty="0">
                <a:hlinkClick r:id="rId5"/>
              </a:rPr>
              <a:t>https://github.com/capn-freako/ibisami/wiki/Getting-Started</a:t>
            </a:r>
            <a:endParaRPr lang="en-US" dirty="0"/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ibischk7</a:t>
            </a:r>
            <a:r>
              <a:rPr lang="en-US" dirty="0"/>
              <a:t> “golden parser” Installation</a:t>
            </a:r>
          </a:p>
          <a:p>
            <a:pPr lvl="1"/>
            <a:r>
              <a:rPr lang="en-US" dirty="0">
                <a:hlinkClick r:id="rId6"/>
              </a:rPr>
              <a:t>https://ibis.org/ibischk7/</a:t>
            </a:r>
            <a:endParaRPr lang="en-US" dirty="0"/>
          </a:p>
          <a:p>
            <a:r>
              <a:rPr lang="en-US" dirty="0"/>
              <a:t>(Software Development Tools for your OS)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72B012-08E3-41AB-9491-3E7193F3FC95}"/>
              </a:ext>
            </a:extLst>
          </p:cNvPr>
          <p:cNvSpPr txBox="1"/>
          <p:nvPr/>
        </p:nvSpPr>
        <p:spPr>
          <a:xfrm>
            <a:off x="2432249" y="5969655"/>
            <a:ext cx="7327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solidFill>
                  <a:schemeClr val="accent1"/>
                </a:solidFill>
              </a:rPr>
              <a:t>You need all 5 pieces for this bootcamp!</a:t>
            </a:r>
          </a:p>
        </p:txBody>
      </p:sp>
    </p:spTree>
    <p:extLst>
      <p:ext uri="{BB962C8B-B14F-4D97-AF65-F5344CB8AC3E}">
        <p14:creationId xmlns:p14="http://schemas.microsoft.com/office/powerpoint/2010/main" val="3177472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991E0-8BBE-44CD-A7FA-F2E68ACA8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BC08F-24C2-4C58-943A-37D2DB5D1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2"/>
                </a:solidFill>
              </a:rPr>
              <a:t>8:00 – 9:00)	Introduction/Overview &amp; Infrastructural Setup</a:t>
            </a:r>
          </a:p>
          <a:p>
            <a:r>
              <a:rPr lang="en-US" dirty="0"/>
              <a:t>9:00 – 10:00)	Getting to know </a:t>
            </a:r>
            <a:r>
              <a:rPr lang="en-US" i="1" dirty="0"/>
              <a:t>PyBERT</a:t>
            </a:r>
          </a:p>
          <a:p>
            <a:r>
              <a:rPr lang="en-US" dirty="0">
                <a:solidFill>
                  <a:schemeClr val="bg2"/>
                </a:solidFill>
              </a:rPr>
              <a:t>10:00 – 11:00)	Customizing the Python model configurator</a:t>
            </a:r>
          </a:p>
          <a:p>
            <a:r>
              <a:rPr lang="en-US" dirty="0">
                <a:solidFill>
                  <a:schemeClr val="bg2"/>
                </a:solidFill>
              </a:rPr>
              <a:t>11:00 – 11:45)	Building our first model!</a:t>
            </a:r>
          </a:p>
          <a:p>
            <a:r>
              <a:rPr lang="en-US" dirty="0">
                <a:solidFill>
                  <a:schemeClr val="bg2"/>
                </a:solidFill>
              </a:rPr>
              <a:t>11:45 – 12:30)	LUNCH BREAK</a:t>
            </a:r>
          </a:p>
          <a:p>
            <a:r>
              <a:rPr lang="en-US" dirty="0">
                <a:solidFill>
                  <a:schemeClr val="bg2"/>
                </a:solidFill>
              </a:rPr>
              <a:t>12:30 – 1:30)	Sanity checking the new model</a:t>
            </a:r>
          </a:p>
          <a:p>
            <a:r>
              <a:rPr lang="en-US" dirty="0">
                <a:solidFill>
                  <a:schemeClr val="bg2"/>
                </a:solidFill>
              </a:rPr>
              <a:t>1:30 – 2:30)	Running the new model in </a:t>
            </a:r>
            <a:r>
              <a:rPr lang="en-US" i="1" dirty="0">
                <a:solidFill>
                  <a:schemeClr val="bg2"/>
                </a:solidFill>
              </a:rPr>
              <a:t>PyBERT</a:t>
            </a:r>
          </a:p>
          <a:p>
            <a:r>
              <a:rPr lang="en-US" dirty="0">
                <a:solidFill>
                  <a:schemeClr val="bg2"/>
                </a:solidFill>
              </a:rPr>
              <a:t>2:30</a:t>
            </a:r>
            <a:r>
              <a:rPr lang="en-US" i="1" dirty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–</a:t>
            </a:r>
            <a:r>
              <a:rPr lang="en-US" i="1" dirty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3:30)</a:t>
            </a:r>
            <a:r>
              <a:rPr lang="en-US" i="1" dirty="0">
                <a:solidFill>
                  <a:schemeClr val="bg2"/>
                </a:solidFill>
              </a:rPr>
              <a:t>	</a:t>
            </a:r>
            <a:r>
              <a:rPr lang="en-US" dirty="0">
                <a:solidFill>
                  <a:schemeClr val="bg2"/>
                </a:solidFill>
              </a:rPr>
              <a:t>Customizing the C-code</a:t>
            </a:r>
          </a:p>
          <a:p>
            <a:r>
              <a:rPr lang="en-US" dirty="0">
                <a:solidFill>
                  <a:schemeClr val="bg2"/>
                </a:solidFill>
              </a:rPr>
              <a:t>3:30 – 4:15)	Q&amp;A and Custom Requests</a:t>
            </a:r>
          </a:p>
        </p:txBody>
      </p:sp>
    </p:spTree>
    <p:extLst>
      <p:ext uri="{BB962C8B-B14F-4D97-AF65-F5344CB8AC3E}">
        <p14:creationId xmlns:p14="http://schemas.microsoft.com/office/powerpoint/2010/main" val="3307559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991E0-8BBE-44CD-A7FA-F2E68ACA8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BC08F-24C2-4C58-943A-37D2DB5D1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2"/>
                </a:solidFill>
              </a:rPr>
              <a:t>8:00 – 9:00)	Introduction/Overview &amp; Infrastructural Setup</a:t>
            </a:r>
          </a:p>
          <a:p>
            <a:r>
              <a:rPr lang="en-US" dirty="0">
                <a:solidFill>
                  <a:schemeClr val="bg2"/>
                </a:solidFill>
              </a:rPr>
              <a:t>9:00 – 10:00)	Getting to know </a:t>
            </a:r>
            <a:r>
              <a:rPr lang="en-US" i="1" dirty="0">
                <a:solidFill>
                  <a:schemeClr val="bg2"/>
                </a:solidFill>
              </a:rPr>
              <a:t>PyBERT</a:t>
            </a:r>
          </a:p>
          <a:p>
            <a:r>
              <a:rPr lang="en-US" dirty="0"/>
              <a:t>10:00 – 11:00)	Customizing the Python model configurator</a:t>
            </a:r>
          </a:p>
          <a:p>
            <a:r>
              <a:rPr lang="en-US" dirty="0">
                <a:solidFill>
                  <a:schemeClr val="bg2"/>
                </a:solidFill>
              </a:rPr>
              <a:t>11:00 – 11:45)	Building our first model!</a:t>
            </a:r>
          </a:p>
          <a:p>
            <a:r>
              <a:rPr lang="en-US" dirty="0">
                <a:solidFill>
                  <a:schemeClr val="bg2"/>
                </a:solidFill>
              </a:rPr>
              <a:t>11:45 – 12:30)	LUNCH BREAK</a:t>
            </a:r>
          </a:p>
          <a:p>
            <a:r>
              <a:rPr lang="en-US" dirty="0">
                <a:solidFill>
                  <a:schemeClr val="bg2"/>
                </a:solidFill>
              </a:rPr>
              <a:t>12:30 – 1:30)	Sanity checking the new model</a:t>
            </a:r>
          </a:p>
          <a:p>
            <a:r>
              <a:rPr lang="en-US" dirty="0">
                <a:solidFill>
                  <a:schemeClr val="bg2"/>
                </a:solidFill>
              </a:rPr>
              <a:t>1:30 – 2:30)	Running the new model in </a:t>
            </a:r>
            <a:r>
              <a:rPr lang="en-US" i="1" dirty="0">
                <a:solidFill>
                  <a:schemeClr val="bg2"/>
                </a:solidFill>
              </a:rPr>
              <a:t>PyBERT</a:t>
            </a:r>
          </a:p>
          <a:p>
            <a:r>
              <a:rPr lang="en-US" dirty="0">
                <a:solidFill>
                  <a:schemeClr val="bg2"/>
                </a:solidFill>
              </a:rPr>
              <a:t>2:30</a:t>
            </a:r>
            <a:r>
              <a:rPr lang="en-US" i="1" dirty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–</a:t>
            </a:r>
            <a:r>
              <a:rPr lang="en-US" i="1" dirty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3:30)</a:t>
            </a:r>
            <a:r>
              <a:rPr lang="en-US" i="1" dirty="0">
                <a:solidFill>
                  <a:schemeClr val="bg2"/>
                </a:solidFill>
              </a:rPr>
              <a:t>	</a:t>
            </a:r>
            <a:r>
              <a:rPr lang="en-US" dirty="0">
                <a:solidFill>
                  <a:schemeClr val="bg2"/>
                </a:solidFill>
              </a:rPr>
              <a:t>Customizing the C-code</a:t>
            </a:r>
          </a:p>
          <a:p>
            <a:r>
              <a:rPr lang="en-US" dirty="0">
                <a:solidFill>
                  <a:schemeClr val="bg2"/>
                </a:solidFill>
              </a:rPr>
              <a:t>3:30 – 4:15)	Q&amp;A and Custom Requests</a:t>
            </a:r>
          </a:p>
        </p:txBody>
      </p:sp>
    </p:spTree>
    <p:extLst>
      <p:ext uri="{BB962C8B-B14F-4D97-AF65-F5344CB8AC3E}">
        <p14:creationId xmlns:p14="http://schemas.microsoft.com/office/powerpoint/2010/main" val="2812506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36A1C-AF52-4F15-A99E-E29B65F95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Customizing the Python model configurator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14EE2-3EFD-48F6-8E15-563145DB7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Choose </a:t>
            </a:r>
            <a:r>
              <a:rPr lang="en-US" u="sng" dirty="0"/>
              <a:t>one</a:t>
            </a:r>
            <a:r>
              <a:rPr lang="en-US" dirty="0"/>
              <a:t> (in order of increasing difficulty):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Change the default value of the Tx first post-cursor tap to 5.</a:t>
            </a:r>
            <a:br>
              <a:rPr lang="en-US" dirty="0"/>
            </a:br>
            <a:r>
              <a:rPr lang="en-US" dirty="0"/>
              <a:t>(</a:t>
            </a:r>
            <a:r>
              <a:rPr lang="en-US" b="1" dirty="0"/>
              <a:t>Hint</a:t>
            </a:r>
            <a:r>
              <a:rPr lang="en-US" dirty="0"/>
              <a:t>: Edit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example/example_tx.py</a:t>
            </a:r>
            <a:r>
              <a:rPr lang="en-US" dirty="0"/>
              <a:t> file.)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Change the Tx model to be “Init-only”.</a:t>
            </a:r>
            <a:br>
              <a:rPr lang="en-US" dirty="0"/>
            </a:br>
            <a:r>
              <a:rPr lang="en-US" dirty="0"/>
              <a:t>(</a:t>
            </a:r>
            <a:r>
              <a:rPr lang="en-US" b="1" dirty="0"/>
              <a:t>Hint</a:t>
            </a:r>
            <a:r>
              <a:rPr lang="en-US" dirty="0"/>
              <a:t>: “Init-only” models don’t offer a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GetWave()</a:t>
            </a:r>
            <a:r>
              <a:rPr lang="en-US" dirty="0"/>
              <a:t> function.)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Extend the Rx CTLE peaking frequency range, to accommodate the new 112 Gbps PAM-4 standard.</a:t>
            </a:r>
            <a:br>
              <a:rPr lang="en-US" dirty="0"/>
            </a:br>
            <a:r>
              <a:rPr lang="en-US" dirty="0"/>
              <a:t>(</a:t>
            </a:r>
            <a:r>
              <a:rPr lang="en-US" b="1" dirty="0"/>
              <a:t>Hint</a:t>
            </a:r>
            <a:r>
              <a:rPr lang="en-US" dirty="0"/>
              <a:t>: Edit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example/example_rx.py</a:t>
            </a:r>
            <a:r>
              <a:rPr lang="en-US" dirty="0"/>
              <a:t> file.)</a:t>
            </a:r>
            <a:br>
              <a:rPr lang="en-US" dirty="0"/>
            </a:br>
            <a:r>
              <a:rPr lang="en-US" dirty="0"/>
              <a:t>(</a:t>
            </a:r>
            <a:r>
              <a:rPr lang="en-US" b="1" dirty="0"/>
              <a:t>Hint</a:t>
            </a:r>
            <a:r>
              <a:rPr lang="en-US" dirty="0"/>
              <a:t>: Assuming the PAM-4 symbols come from: {-3, -1, +1, +3},</a:t>
            </a:r>
            <a:br>
              <a:rPr lang="en-US" dirty="0"/>
            </a:br>
            <a:r>
              <a:rPr lang="en-US" dirty="0"/>
              <a:t>the ideal peaking frequency is the fundamental frequency of the</a:t>
            </a:r>
            <a:br>
              <a:rPr lang="en-US" dirty="0"/>
            </a:br>
            <a:r>
              <a:rPr lang="en-US" dirty="0"/>
              <a:t>square wave: {-3, +3, -3, +3, …}.)</a:t>
            </a:r>
          </a:p>
        </p:txBody>
      </p:sp>
    </p:spTree>
    <p:extLst>
      <p:ext uri="{BB962C8B-B14F-4D97-AF65-F5344CB8AC3E}">
        <p14:creationId xmlns:p14="http://schemas.microsoft.com/office/powerpoint/2010/main" val="905979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991E0-8BBE-44CD-A7FA-F2E68ACA8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BC08F-24C2-4C58-943A-37D2DB5D1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2"/>
                </a:solidFill>
              </a:rPr>
              <a:t>8:00 – 9:00)	Introduction/Overview &amp; Infrastructural Setup</a:t>
            </a:r>
          </a:p>
          <a:p>
            <a:r>
              <a:rPr lang="en-US" dirty="0">
                <a:solidFill>
                  <a:schemeClr val="bg2"/>
                </a:solidFill>
              </a:rPr>
              <a:t>9:00 – 10:00)	Getting to know </a:t>
            </a:r>
            <a:r>
              <a:rPr lang="en-US" i="1" dirty="0">
                <a:solidFill>
                  <a:schemeClr val="bg2"/>
                </a:solidFill>
              </a:rPr>
              <a:t>PyBERT</a:t>
            </a:r>
          </a:p>
          <a:p>
            <a:r>
              <a:rPr lang="en-US" dirty="0">
                <a:solidFill>
                  <a:schemeClr val="bg2"/>
                </a:solidFill>
              </a:rPr>
              <a:t>10:00 – 11:00)	Customizing the Python model configurator</a:t>
            </a:r>
          </a:p>
          <a:p>
            <a:r>
              <a:rPr lang="en-US" dirty="0"/>
              <a:t>11:00 – 11:45)	Building our first model!</a:t>
            </a:r>
          </a:p>
          <a:p>
            <a:r>
              <a:rPr lang="en-US" dirty="0">
                <a:solidFill>
                  <a:schemeClr val="bg2"/>
                </a:solidFill>
              </a:rPr>
              <a:t>11:45 – 12:30)	LUNCH BREAK</a:t>
            </a:r>
          </a:p>
          <a:p>
            <a:r>
              <a:rPr lang="en-US" dirty="0">
                <a:solidFill>
                  <a:schemeClr val="bg2"/>
                </a:solidFill>
              </a:rPr>
              <a:t>12:30 – 1:30)	Sanity checking the new model</a:t>
            </a:r>
          </a:p>
          <a:p>
            <a:r>
              <a:rPr lang="en-US" dirty="0">
                <a:solidFill>
                  <a:schemeClr val="bg2"/>
                </a:solidFill>
              </a:rPr>
              <a:t>1:30 – 2:30)	Running the new model in </a:t>
            </a:r>
            <a:r>
              <a:rPr lang="en-US" i="1" dirty="0">
                <a:solidFill>
                  <a:schemeClr val="bg2"/>
                </a:solidFill>
              </a:rPr>
              <a:t>PyBERT</a:t>
            </a:r>
          </a:p>
          <a:p>
            <a:r>
              <a:rPr lang="en-US" dirty="0">
                <a:solidFill>
                  <a:schemeClr val="bg2"/>
                </a:solidFill>
              </a:rPr>
              <a:t>2:30</a:t>
            </a:r>
            <a:r>
              <a:rPr lang="en-US" i="1" dirty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–</a:t>
            </a:r>
            <a:r>
              <a:rPr lang="en-US" i="1" dirty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3:30)</a:t>
            </a:r>
            <a:r>
              <a:rPr lang="en-US" i="1" dirty="0">
                <a:solidFill>
                  <a:schemeClr val="bg2"/>
                </a:solidFill>
              </a:rPr>
              <a:t>	</a:t>
            </a:r>
            <a:r>
              <a:rPr lang="en-US" dirty="0">
                <a:solidFill>
                  <a:schemeClr val="bg2"/>
                </a:solidFill>
              </a:rPr>
              <a:t>Customizing the C-code</a:t>
            </a:r>
          </a:p>
          <a:p>
            <a:r>
              <a:rPr lang="en-US" dirty="0">
                <a:solidFill>
                  <a:schemeClr val="bg2"/>
                </a:solidFill>
              </a:rPr>
              <a:t>3:30 – 4:15)	Q&amp;A and Custom Requests</a:t>
            </a:r>
          </a:p>
        </p:txBody>
      </p:sp>
    </p:spTree>
    <p:extLst>
      <p:ext uri="{BB962C8B-B14F-4D97-AF65-F5344CB8AC3E}">
        <p14:creationId xmlns:p14="http://schemas.microsoft.com/office/powerpoint/2010/main" val="2269189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25737</TotalTime>
  <Words>2620</Words>
  <Application>Microsoft Office PowerPoint</Application>
  <PresentationFormat>Widescreen</PresentationFormat>
  <Paragraphs>216</Paragraphs>
  <Slides>24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Lucida Console</vt:lpstr>
      <vt:lpstr>Office Theme</vt:lpstr>
      <vt:lpstr>Creating IBIS-AMI Models for Free!</vt:lpstr>
      <vt:lpstr>Schedule</vt:lpstr>
      <vt:lpstr>A favor, please…</vt:lpstr>
      <vt:lpstr>My involvement w/ IBIS-AMI</vt:lpstr>
      <vt:lpstr>Infrastructural Setup Help</vt:lpstr>
      <vt:lpstr>Schedule</vt:lpstr>
      <vt:lpstr>Schedule</vt:lpstr>
      <vt:lpstr>Customizing the Python model configurator</vt:lpstr>
      <vt:lpstr>Schedule</vt:lpstr>
      <vt:lpstr>Build, baby, build!</vt:lpstr>
      <vt:lpstr>Schedule</vt:lpstr>
      <vt:lpstr>Schedule</vt:lpstr>
      <vt:lpstr>Let’s test our new model…</vt:lpstr>
      <vt:lpstr>Questions about the results.</vt:lpstr>
      <vt:lpstr>More questions about the results.</vt:lpstr>
      <vt:lpstr>Even more questions about the results.</vt:lpstr>
      <vt:lpstr>Extra credit questions about the results.</vt:lpstr>
      <vt:lpstr>Adding additional testing runs.</vt:lpstr>
      <vt:lpstr>Schedule</vt:lpstr>
      <vt:lpstr>Schedule</vt:lpstr>
      <vt:lpstr>Bypass the Python configurator if need be.</vt:lpstr>
      <vt:lpstr>Schedule</vt:lpstr>
      <vt:lpstr>Appendix A – Tips for Windows Users</vt:lpstr>
      <vt:lpstr>Appendix A (cont’d.)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IBIS-AMI Models for Free!</dc:title>
  <dc:creator>David</dc:creator>
  <cp:lastModifiedBy>David</cp:lastModifiedBy>
  <cp:revision>49</cp:revision>
  <dcterms:created xsi:type="dcterms:W3CDTF">2021-07-11T20:19:01Z</dcterms:created>
  <dcterms:modified xsi:type="dcterms:W3CDTF">2021-08-31T01:23:51Z</dcterms:modified>
</cp:coreProperties>
</file>