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B69566-39FA-4FAC-B179-6A74F8581C61}">
  <a:tblStyle styleId="{7CB69566-39FA-4FAC-B179-6A74F8581C61}" styleName="Table_0">
    <a:wholeTbl>
      <a:tcTxStyle b="off" i="off">
        <a:font>
          <a:latin typeface="Avenir Next LT Pro Light"/>
          <a:ea typeface="Avenir Next LT Pro Light"/>
          <a:cs typeface="Avenir Next LT Pro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venir Next LT Pro Light"/>
          <a:ea typeface="Avenir Next LT Pro Light"/>
          <a:cs typeface="Avenir Next LT Pro Light"/>
        </a:font>
        <a:schemeClr val="lt1"/>
      </a:tcTxStyle>
      <a:tcStyle>
        <a:fill>
          <a:solidFill>
            <a:schemeClr val="accent1"/>
          </a:solidFill>
        </a:fill>
      </a:tcStyle>
    </a:lastCol>
    <a:firstCol>
      <a:tcTxStyle b="on" i="off">
        <a:font>
          <a:latin typeface="Avenir Next LT Pro Light"/>
          <a:ea typeface="Avenir Next LT Pro Light"/>
          <a:cs typeface="Avenir Next LT Pro Light"/>
        </a:font>
        <a:schemeClr val="lt1"/>
      </a:tcTxStyle>
      <a:tcStyle>
        <a:fill>
          <a:solidFill>
            <a:schemeClr val="accent1"/>
          </a:solidFill>
        </a:fill>
      </a:tcStyle>
    </a:firstCol>
    <a:lastRow>
      <a:tcTxStyle b="on" i="off">
        <a:font>
          <a:latin typeface="Avenir Next LT Pro Light"/>
          <a:ea typeface="Avenir Next LT Pro Light"/>
          <a:cs typeface="Avenir Next LT Pro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venir Next LT Pro Light"/>
          <a:ea typeface="Avenir Next LT Pro Light"/>
          <a:cs typeface="Avenir Next LT Pro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c7a33abc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c7a33ab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c7a33abc8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c7a33abc8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Data-Centric Approach</a:t>
            </a:r>
            <a:r>
              <a:rPr lang="en">
                <a:solidFill>
                  <a:schemeClr val="dk1"/>
                </a:solidFill>
              </a:rPr>
              <a:t>: Many risk management tools are primarily data-centric. They rely heavily on quantitative data, such as historical financial data or market statistics, to assess risks. While this data is valuable, it often lacks the qualitative context necessary to understand the underlying factors driving emerging risks.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Limited Data Sources</a:t>
            </a:r>
            <a:r>
              <a:rPr lang="en">
                <a:solidFill>
                  <a:schemeClr val="dk1"/>
                </a:solidFill>
              </a:rPr>
              <a:t>: Risk management tools typically draw data from structured sources like databases and financial reports. These sources may not capture unstructured or non-traditional data, such as social media sentiment, news articles, or expert opinions, which can provide valuable narrative context.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Lack of Natural Language Processing (NLP) Capabilities</a:t>
            </a:r>
            <a:r>
              <a:rPr lang="en">
                <a:solidFill>
                  <a:schemeClr val="dk1"/>
                </a:solidFill>
              </a:rPr>
              <a:t>: Most traditional risk management tools do not incorporate advanced natural language processing techniques that can extract insights from textual data sources. NLP can help analyze news articles, reports, and other textual data to understand the narrative behind emerging risks.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Human Expertise Gap</a:t>
            </a:r>
            <a:r>
              <a:rPr lang="en">
                <a:solidFill>
                  <a:schemeClr val="dk1"/>
                </a:solidFill>
              </a:rPr>
              <a:t>: Understanding emerging risks often requires human expertise to interpret qualitative data and contextualize it within the broader risk landscape. Many risk management tools lack the ability to integrate human insights effectively.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Complexity of Emerging Risks</a:t>
            </a:r>
            <a:r>
              <a:rPr lang="en">
                <a:solidFill>
                  <a:schemeClr val="dk1"/>
                </a:solidFill>
              </a:rPr>
              <a:t>: Emerging risks can be highly complex and multifaceted, making it challenging for automated tools to capture the full narrative. Factors such as geopolitical events, technological advancements, or changes in consumer behavior may contribute to emerging risks, and these require nuanced analysis.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Dynamic Nature of Risks</a:t>
            </a:r>
            <a:r>
              <a:rPr lang="en">
                <a:solidFill>
                  <a:schemeClr val="dk1"/>
                </a:solidFill>
              </a:rPr>
              <a:t>: Risks are not static; they evolve over time. Risk management tools may not adapt quickly enough to capture the evolving narrative of emerging risks, particularly when they rely on static models or historical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Interconnectedness of Risks</a:t>
            </a:r>
            <a:r>
              <a:rPr lang="en">
                <a:solidFill>
                  <a:schemeClr val="dk1"/>
                </a:solidFill>
              </a:rPr>
              <a:t>: Emerging risks are often interconnected with other risks, creating a web of dependencies that may not be fully captured by traditional risk models. Understanding these connections requires a more holistic and narrative-driven approach.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Regulatory Constraints</a:t>
            </a:r>
            <a:r>
              <a:rPr lang="en">
                <a:solidFill>
                  <a:schemeClr val="dk1"/>
                </a:solidFill>
              </a:rPr>
              <a:t>: Some industries and sectors are subject to regulatory constraints that limit the types of data sources and analysis methods they can use, making it challenging to incorporate narrative context effectively.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c7a33abc8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c7a33abc8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c7a33abc8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c7a33abc8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c7a33abc8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c7a33abc8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c7a33abc8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c7a33abc8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c7a33abc8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c7a33abc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Certainly, there are several ways to expand and enhance your solution to provide even more value to portfolio managers and financial professionals. Here are some potential expansions: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Customization and Personalization:</a:t>
            </a:r>
            <a:r>
              <a:rPr lang="en" sz="1200">
                <a:solidFill>
                  <a:srgbClr val="374151"/>
                </a:solidFill>
                <a:highlight>
                  <a:srgbClr val="F7F7F8"/>
                </a:highlight>
                <a:latin typeface="Roboto"/>
                <a:ea typeface="Roboto"/>
                <a:cs typeface="Roboto"/>
                <a:sym typeface="Roboto"/>
              </a:rPr>
              <a:t> Allow users to customize the risk reports to match their specific preferences and requirements. This could include setting thresholds for risk alerts, choosing the level of detail in the reports, and customizing the narrative style.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Advanced Visualization:</a:t>
            </a:r>
            <a:r>
              <a:rPr lang="en" sz="1200">
                <a:solidFill>
                  <a:srgbClr val="374151"/>
                </a:solidFill>
                <a:highlight>
                  <a:srgbClr val="F7F7F8"/>
                </a:highlight>
                <a:latin typeface="Roboto"/>
                <a:ea typeface="Roboto"/>
                <a:cs typeface="Roboto"/>
                <a:sym typeface="Roboto"/>
              </a:rPr>
              <a:t> Integrate advanced data visualization tools to provide portfolio managers with interactive charts and graphs that help them better understand and interpret the data.</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Predictive Analytics:</a:t>
            </a:r>
            <a:r>
              <a:rPr lang="en" sz="1200">
                <a:solidFill>
                  <a:srgbClr val="374151"/>
                </a:solidFill>
                <a:highlight>
                  <a:srgbClr val="F7F7F8"/>
                </a:highlight>
                <a:latin typeface="Roboto"/>
                <a:ea typeface="Roboto"/>
                <a:cs typeface="Roboto"/>
                <a:sym typeface="Roboto"/>
              </a:rPr>
              <a:t> Enhance the AI model to include predictive analytics capabilities. This can help portfolio managers anticipate future risks and make proactive investment decisions.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Natural Language Interaction:</a:t>
            </a:r>
            <a:r>
              <a:rPr lang="en" sz="1200">
                <a:solidFill>
                  <a:srgbClr val="374151"/>
                </a:solidFill>
                <a:highlight>
                  <a:srgbClr val="F7F7F8"/>
                </a:highlight>
                <a:latin typeface="Roboto"/>
                <a:ea typeface="Roboto"/>
                <a:cs typeface="Roboto"/>
                <a:sym typeface="Roboto"/>
              </a:rPr>
              <a:t> Implement natural language processing for interaction with the system. Portfolio managers could ask questions in plain language and receive detailed responses in a conversational manner.</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Compliance Monitoring:</a:t>
            </a:r>
            <a:r>
              <a:rPr lang="en" sz="1200">
                <a:solidFill>
                  <a:srgbClr val="374151"/>
                </a:solidFill>
                <a:highlight>
                  <a:srgbClr val="F7F7F8"/>
                </a:highlight>
                <a:latin typeface="Roboto"/>
                <a:ea typeface="Roboto"/>
                <a:cs typeface="Roboto"/>
                <a:sym typeface="Roboto"/>
              </a:rPr>
              <a:t> Strengthen compliance monitoring and reporting features to ensure that the generated reports adhere to all relevant regulations and guidelines.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Integration with Existing Systems:</a:t>
            </a:r>
            <a:r>
              <a:rPr lang="en" sz="1200">
                <a:solidFill>
                  <a:srgbClr val="374151"/>
                </a:solidFill>
                <a:highlight>
                  <a:srgbClr val="F7F7F8"/>
                </a:highlight>
                <a:latin typeface="Roboto"/>
                <a:ea typeface="Roboto"/>
                <a:cs typeface="Roboto"/>
                <a:sym typeface="Roboto"/>
              </a:rPr>
              <a:t> Make sure your solution can seamlessly integrate with existing financial management and portfolio tracking software, allowing for a streamlined workflow.</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Feedback Mechanism: </a:t>
            </a:r>
            <a:r>
              <a:rPr lang="en" sz="1200">
                <a:solidFill>
                  <a:srgbClr val="374151"/>
                </a:solidFill>
                <a:highlight>
                  <a:srgbClr val="F7F7F8"/>
                </a:highlight>
                <a:latin typeface="Roboto"/>
                <a:ea typeface="Roboto"/>
                <a:cs typeface="Roboto"/>
                <a:sym typeface="Roboto"/>
              </a:rPr>
              <a:t>Include a feedback mechanism that allows users to provide feedback on the generated reports. This feedback can be used to improve the AI model and the overall user experience.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Real-time Updates: </a:t>
            </a:r>
            <a:r>
              <a:rPr lang="en" sz="1200">
                <a:solidFill>
                  <a:srgbClr val="374151"/>
                </a:solidFill>
                <a:highlight>
                  <a:srgbClr val="F7F7F8"/>
                </a:highlight>
                <a:latin typeface="Roboto"/>
                <a:ea typeface="Roboto"/>
                <a:cs typeface="Roboto"/>
                <a:sym typeface="Roboto"/>
              </a:rPr>
              <a:t>Provide real-time updates on market conditions and emerging risks. This requires continuous data monitoring and alerts for significant changes.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Mobile App: </a:t>
            </a:r>
            <a:r>
              <a:rPr lang="en" sz="1200">
                <a:solidFill>
                  <a:srgbClr val="374151"/>
                </a:solidFill>
                <a:highlight>
                  <a:srgbClr val="F7F7F8"/>
                </a:highlight>
                <a:latin typeface="Roboto"/>
                <a:ea typeface="Roboto"/>
                <a:cs typeface="Roboto"/>
                <a:sym typeface="Roboto"/>
              </a:rPr>
              <a:t>Develop a mobile application that allows portfolio managers to access risk reports and insights on the go.</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Educational Resources:</a:t>
            </a:r>
            <a:r>
              <a:rPr lang="en" sz="1200">
                <a:solidFill>
                  <a:srgbClr val="374151"/>
                </a:solidFill>
                <a:highlight>
                  <a:srgbClr val="F7F7F8"/>
                </a:highlight>
                <a:latin typeface="Roboto"/>
                <a:ea typeface="Roboto"/>
                <a:cs typeface="Roboto"/>
                <a:sym typeface="Roboto"/>
              </a:rPr>
              <a:t> Offer educational resources within the platform to help portfolio managers and financial professionals understand the AI model's methodology and the factors influencing risk assessments.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Collaboration Tools:</a:t>
            </a:r>
            <a:r>
              <a:rPr lang="en" sz="1200">
                <a:solidFill>
                  <a:srgbClr val="374151"/>
                </a:solidFill>
                <a:highlight>
                  <a:srgbClr val="F7F7F8"/>
                </a:highlight>
                <a:latin typeface="Roboto"/>
                <a:ea typeface="Roboto"/>
                <a:cs typeface="Roboto"/>
                <a:sym typeface="Roboto"/>
              </a:rPr>
              <a:t> Include collaboration features that enable portfolio managers to share reports and insights with team members and collaborate on risk management strategies.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Multilingual Support: </a:t>
            </a:r>
            <a:r>
              <a:rPr lang="en" sz="1200">
                <a:solidFill>
                  <a:srgbClr val="374151"/>
                </a:solidFill>
                <a:highlight>
                  <a:srgbClr val="F7F7F8"/>
                </a:highlight>
                <a:latin typeface="Roboto"/>
                <a:ea typeface="Roboto"/>
                <a:cs typeface="Roboto"/>
                <a:sym typeface="Roboto"/>
              </a:rPr>
              <a:t>If your solution is intended for a global audience, consider adding multilingual support to accommodate users from different regions.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Benchmarking: </a:t>
            </a:r>
            <a:r>
              <a:rPr lang="en" sz="1200">
                <a:solidFill>
                  <a:srgbClr val="374151"/>
                </a:solidFill>
                <a:highlight>
                  <a:srgbClr val="F7F7F8"/>
                </a:highlight>
                <a:latin typeface="Roboto"/>
                <a:ea typeface="Roboto"/>
                <a:cs typeface="Roboto"/>
                <a:sym typeface="Roboto"/>
              </a:rPr>
              <a:t>Provide benchmarking features that allow portfolio managers to compare their portfolios' risk profiles to industry standards or peer performance.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Security Enhancements:</a:t>
            </a:r>
            <a:r>
              <a:rPr lang="en" sz="1200">
                <a:solidFill>
                  <a:srgbClr val="374151"/>
                </a:solidFill>
                <a:highlight>
                  <a:srgbClr val="F7F7F8"/>
                </a:highlight>
                <a:latin typeface="Roboto"/>
                <a:ea typeface="Roboto"/>
                <a:cs typeface="Roboto"/>
                <a:sym typeface="Roboto"/>
              </a:rPr>
              <a:t> Continuously invest in security measures to protect sensitive financial data and ensure compliance with data privacy regulations.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Machine Learning Explainability: </a:t>
            </a:r>
            <a:r>
              <a:rPr lang="en" sz="1200">
                <a:solidFill>
                  <a:srgbClr val="374151"/>
                </a:solidFill>
                <a:highlight>
                  <a:srgbClr val="F7F7F8"/>
                </a:highlight>
                <a:latin typeface="Roboto"/>
                <a:ea typeface="Roboto"/>
                <a:cs typeface="Roboto"/>
                <a:sym typeface="Roboto"/>
              </a:rPr>
              <a:t>Develop tools to explain the AI model's reasoning and decision-making processes, making the generated insights more transparent and trustworthy.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Expanding your solution in these ways can make it a more comprehensive and valuable tool for portfolio managers, enabling them to make more informed decisions and manage risks effectively in the fast-paced financial markets.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c7a33abc8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c7a33abc8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Your solution addresses the problem of real-time risk assessment in financial markets by utilizing advanced technology, specifically a generative AI, to transform market data into informative narrative risk insights. Here's how your solution effectively solves the problem:</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Contextual Data Understanding:</a:t>
            </a:r>
            <a:r>
              <a:rPr lang="en" sz="1200">
                <a:solidFill>
                  <a:srgbClr val="374151"/>
                </a:solidFill>
                <a:highlight>
                  <a:srgbClr val="F7F7F8"/>
                </a:highlight>
                <a:latin typeface="Roboto"/>
                <a:ea typeface="Roboto"/>
                <a:cs typeface="Roboto"/>
                <a:sym typeface="Roboto"/>
              </a:rPr>
              <a:t> The generative AI is trained to understand contextual data, which is essential in the financial markets where data points are interconnected and influenced by various factors. This understanding allows the AI to analyze data beyond simple metrics, taking into account market dynamics, economic events, news, and other relevant information.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Automated Report Generation: </a:t>
            </a:r>
            <a:r>
              <a:rPr lang="en" sz="1200">
                <a:solidFill>
                  <a:srgbClr val="374151"/>
                </a:solidFill>
                <a:highlight>
                  <a:srgbClr val="F7F7F8"/>
                </a:highlight>
                <a:latin typeface="Roboto"/>
                <a:ea typeface="Roboto"/>
                <a:cs typeface="Roboto"/>
                <a:sym typeface="Roboto"/>
              </a:rPr>
              <a:t>Your solution automates the process of generating risk reports. Portfolio managers and financial professionals can input data or access real-time data feeds, and the AI takes care of processing and analyzing this data to produce comprehensive risk reports.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Narrative Insights:</a:t>
            </a:r>
            <a:r>
              <a:rPr lang="en" sz="1200">
                <a:solidFill>
                  <a:srgbClr val="374151"/>
                </a:solidFill>
                <a:highlight>
                  <a:srgbClr val="F7F7F8"/>
                </a:highlight>
                <a:latin typeface="Roboto"/>
                <a:ea typeface="Roboto"/>
                <a:cs typeface="Roboto"/>
                <a:sym typeface="Roboto"/>
              </a:rPr>
              <a:t> Unlike traditional risk management tools that often present data in numerical or tabular formats, your solution provides narrative insights. It translates complex data into understandable narratives, offering context and explanations for risk assessments. This narrative approach helps financial professionals comprehensively understand emerging risks.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Actionable Insights: </a:t>
            </a:r>
            <a:r>
              <a:rPr lang="en" sz="1200">
                <a:solidFill>
                  <a:srgbClr val="374151"/>
                </a:solidFill>
                <a:highlight>
                  <a:srgbClr val="F7F7F8"/>
                </a:highlight>
                <a:latin typeface="Roboto"/>
                <a:ea typeface="Roboto"/>
                <a:cs typeface="Roboto"/>
                <a:sym typeface="Roboto"/>
              </a:rPr>
              <a:t>The generated reports are designed to provide actionable insights. Financial professionals can use these insights to make informed decisions, take proactive risk management measures, and adjust investment strategies as needed. This empowers them to respond quickly to changing market conditions.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Time Efficiency: </a:t>
            </a:r>
            <a:r>
              <a:rPr lang="en" sz="1200">
                <a:solidFill>
                  <a:srgbClr val="374151"/>
                </a:solidFill>
                <a:highlight>
                  <a:srgbClr val="F7F7F8"/>
                </a:highlight>
                <a:latin typeface="Roboto"/>
                <a:ea typeface="Roboto"/>
                <a:cs typeface="Roboto"/>
                <a:sym typeface="Roboto"/>
              </a:rPr>
              <a:t>By automating the report generation process, your solution saves valuable time for financial professionals. They can access up-to-date risk assessments without the need for manual data collection and analysis, allowing them to focus on higher-value tasks such as strategy development and client interactions.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Consistency and Accuracy:</a:t>
            </a:r>
            <a:r>
              <a:rPr lang="en" sz="1200">
                <a:solidFill>
                  <a:srgbClr val="374151"/>
                </a:solidFill>
                <a:highlight>
                  <a:srgbClr val="F7F7F8"/>
                </a:highlight>
                <a:latin typeface="Roboto"/>
                <a:ea typeface="Roboto"/>
                <a:cs typeface="Roboto"/>
                <a:sym typeface="Roboto"/>
              </a:rPr>
              <a:t> The AI ensures consistency in report format and content, reducing the risk of human errors in data analysis and report creation. This leads to more accurate risk assessments and consistent reporting across different assets and time periods.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Continuous Learning and Improvement: </a:t>
            </a:r>
            <a:r>
              <a:rPr lang="en" sz="1200">
                <a:solidFill>
                  <a:srgbClr val="374151"/>
                </a:solidFill>
                <a:highlight>
                  <a:srgbClr val="F7F7F8"/>
                </a:highlight>
                <a:latin typeface="Roboto"/>
                <a:ea typeface="Roboto"/>
                <a:cs typeface="Roboto"/>
                <a:sym typeface="Roboto"/>
              </a:rPr>
              <a:t>Your solution can continuously learn from new data and user feedback. As it receives more data and interactions, it can improve its understanding of market dynamics, refine its risk assessments, and adapt to changing conditions, making it more effective over time.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User-Friendly Interface:</a:t>
            </a:r>
            <a:r>
              <a:rPr lang="en" sz="1200">
                <a:solidFill>
                  <a:srgbClr val="374151"/>
                </a:solidFill>
                <a:highlight>
                  <a:srgbClr val="F7F7F8"/>
                </a:highlight>
                <a:latin typeface="Roboto"/>
                <a:ea typeface="Roboto"/>
                <a:cs typeface="Roboto"/>
                <a:sym typeface="Roboto"/>
              </a:rPr>
              <a:t> To enhance user adoption, your solution can offer a user-friendly interface that allows portfolio managers to interact with the AI, customize reports, and access educational resources, ensuring they can effectively utilize the tool.</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Security and Compliance:</a:t>
            </a:r>
            <a:r>
              <a:rPr lang="en" sz="1200">
                <a:solidFill>
                  <a:srgbClr val="374151"/>
                </a:solidFill>
                <a:highlight>
                  <a:srgbClr val="F7F7F8"/>
                </a:highlight>
                <a:latin typeface="Roboto"/>
                <a:ea typeface="Roboto"/>
                <a:cs typeface="Roboto"/>
                <a:sym typeface="Roboto"/>
              </a:rPr>
              <a:t> Ensuring data security and compliance with financial regulations is a critical part of your solution. Implementing robust security measures and monitoring for regulatory changes helps build trust with users.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Overall, your solution leverages AI and automation to streamline risk assessment processes, provide insightful narratives, and empower financial professionals with actionable information. It addresses the problem of real-time risk assessment in financial markets by enhancing efficiency, accuracy, and understanding, ultimately safeguarding investments and improving risk management strategies.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Implementing your solution for transforming market data into informative narrative risk insights for financial professionals can have various impacts, both positive and negative. Here's a breakdown of potential impacts: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Positive Impacts: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Improved Risk Management:</a:t>
            </a:r>
            <a:r>
              <a:rPr lang="en" sz="1200">
                <a:solidFill>
                  <a:srgbClr val="374151"/>
                </a:solidFill>
                <a:highlight>
                  <a:srgbClr val="F7F7F8"/>
                </a:highlight>
                <a:latin typeface="Roboto"/>
                <a:ea typeface="Roboto"/>
                <a:cs typeface="Roboto"/>
                <a:sym typeface="Roboto"/>
              </a:rPr>
              <a:t> The primary positive impact is the enhancement of risk management capabilities for portfolio managers and financial professionals. They can make more informed decisions, leading to better-protected investments and potentially higher returns.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Time Savings:</a:t>
            </a:r>
            <a:r>
              <a:rPr lang="en" sz="1200">
                <a:solidFill>
                  <a:srgbClr val="374151"/>
                </a:solidFill>
                <a:highlight>
                  <a:srgbClr val="F7F7F8"/>
                </a:highlight>
                <a:latin typeface="Roboto"/>
                <a:ea typeface="Roboto"/>
                <a:cs typeface="Roboto"/>
                <a:sym typeface="Roboto"/>
              </a:rPr>
              <a:t> Automation of risk report generation saves time for financial professionals. They can focus on analysis and decision-making rather than manual data gathering and report creation.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Enhanced Decision-Making:</a:t>
            </a:r>
            <a:r>
              <a:rPr lang="en" sz="1200">
                <a:solidFill>
                  <a:srgbClr val="374151"/>
                </a:solidFill>
                <a:highlight>
                  <a:srgbClr val="F7F7F8"/>
                </a:highlight>
                <a:latin typeface="Roboto"/>
                <a:ea typeface="Roboto"/>
                <a:cs typeface="Roboto"/>
                <a:sym typeface="Roboto"/>
              </a:rPr>
              <a:t> The solution can provide actionable insights, enabling portfolio managers to make data-driven decisions quickly, which can be crucial in fast-paced financial markets.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Reduced Human Error: </a:t>
            </a:r>
            <a:r>
              <a:rPr lang="en" sz="1200">
                <a:solidFill>
                  <a:srgbClr val="374151"/>
                </a:solidFill>
                <a:highlight>
                  <a:srgbClr val="F7F7F8"/>
                </a:highlight>
                <a:latin typeface="Roboto"/>
                <a:ea typeface="Roboto"/>
                <a:cs typeface="Roboto"/>
                <a:sym typeface="Roboto"/>
              </a:rPr>
              <a:t>Automation reduces the risk of human error in data analysis and report generation, increasing the accuracy of risk assessments.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Consistency:</a:t>
            </a:r>
            <a:r>
              <a:rPr lang="en" sz="1200">
                <a:solidFill>
                  <a:srgbClr val="374151"/>
                </a:solidFill>
                <a:highlight>
                  <a:srgbClr val="F7F7F8"/>
                </a:highlight>
                <a:latin typeface="Roboto"/>
                <a:ea typeface="Roboto"/>
                <a:cs typeface="Roboto"/>
                <a:sym typeface="Roboto"/>
              </a:rPr>
              <a:t> The solution ensures that risk reports are consistent in format and content, making it easier for portfolio managers to compare reports over time and across different assets.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Education and Learning: </a:t>
            </a:r>
            <a:r>
              <a:rPr lang="en" sz="1200">
                <a:solidFill>
                  <a:srgbClr val="374151"/>
                </a:solidFill>
                <a:highlight>
                  <a:srgbClr val="F7F7F8"/>
                </a:highlight>
                <a:latin typeface="Roboto"/>
                <a:ea typeface="Roboto"/>
                <a:cs typeface="Roboto"/>
                <a:sym typeface="Roboto"/>
              </a:rPr>
              <a:t>Providing educational resources within the platform can help financial professionals improve their understanding of market dynamics and risk factors.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Competitive Advantage:</a:t>
            </a:r>
            <a:r>
              <a:rPr lang="en" sz="1200">
                <a:solidFill>
                  <a:srgbClr val="374151"/>
                </a:solidFill>
                <a:highlight>
                  <a:srgbClr val="F7F7F8"/>
                </a:highlight>
                <a:latin typeface="Roboto"/>
                <a:ea typeface="Roboto"/>
                <a:cs typeface="Roboto"/>
                <a:sym typeface="Roboto"/>
              </a:rPr>
              <a:t> Users of the solution may gain a competitive advantage by having access to advanced risk assessment tools that are not available to all market participants.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Negative Impacts: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Cost of Implementation: </a:t>
            </a:r>
            <a:r>
              <a:rPr lang="en" sz="1200">
                <a:solidFill>
                  <a:srgbClr val="374151"/>
                </a:solidFill>
                <a:highlight>
                  <a:srgbClr val="F7F7F8"/>
                </a:highlight>
                <a:latin typeface="Roboto"/>
                <a:ea typeface="Roboto"/>
                <a:cs typeface="Roboto"/>
                <a:sym typeface="Roboto"/>
              </a:rPr>
              <a:t>Developing and maintaining the AI-driven solution can be costly, especially in terms of data acquisition, software development, and ongoing updates.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Technical Challenges:</a:t>
            </a:r>
            <a:r>
              <a:rPr lang="en" sz="1200">
                <a:solidFill>
                  <a:srgbClr val="374151"/>
                </a:solidFill>
                <a:highlight>
                  <a:srgbClr val="F7F7F8"/>
                </a:highlight>
                <a:latin typeface="Roboto"/>
                <a:ea typeface="Roboto"/>
                <a:cs typeface="Roboto"/>
                <a:sym typeface="Roboto"/>
              </a:rPr>
              <a:t> Managing and training the AI model, as well as ensuring its reliability and accuracy, can be technically challenging and require ongoing resources.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Data Privacy and Security Risks:</a:t>
            </a:r>
            <a:r>
              <a:rPr lang="en" sz="1200">
                <a:solidFill>
                  <a:srgbClr val="374151"/>
                </a:solidFill>
                <a:highlight>
                  <a:srgbClr val="F7F7F8"/>
                </a:highlight>
                <a:latin typeface="Roboto"/>
                <a:ea typeface="Roboto"/>
                <a:cs typeface="Roboto"/>
                <a:sym typeface="Roboto"/>
              </a:rPr>
              <a:t> Handling sensitive financial data brings potential risks related to data breaches and privacy violations. Strict security measures are essential.</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User Training and Adoption:</a:t>
            </a:r>
            <a:r>
              <a:rPr lang="en" sz="1200">
                <a:solidFill>
                  <a:srgbClr val="374151"/>
                </a:solidFill>
                <a:highlight>
                  <a:srgbClr val="F7F7F8"/>
                </a:highlight>
                <a:latin typeface="Roboto"/>
                <a:ea typeface="Roboto"/>
                <a:cs typeface="Roboto"/>
                <a:sym typeface="Roboto"/>
              </a:rPr>
              <a:t> Ensuring that financial professionals are comfortable with and trust the AI-generated reports may require substantial training and change management efforts.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Regulatory Compliance:</a:t>
            </a:r>
            <a:r>
              <a:rPr lang="en" sz="1200">
                <a:solidFill>
                  <a:srgbClr val="374151"/>
                </a:solidFill>
                <a:highlight>
                  <a:srgbClr val="F7F7F8"/>
                </a:highlight>
                <a:latin typeface="Roboto"/>
                <a:ea typeface="Roboto"/>
                <a:cs typeface="Roboto"/>
                <a:sym typeface="Roboto"/>
              </a:rPr>
              <a:t> Adhering to financial regulations and reporting standards can be complex, and non-compliance could lead to legal and financial consequences.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Overreliance on AI: </a:t>
            </a:r>
            <a:r>
              <a:rPr lang="en" sz="1200">
                <a:solidFill>
                  <a:srgbClr val="374151"/>
                </a:solidFill>
                <a:highlight>
                  <a:srgbClr val="F7F7F8"/>
                </a:highlight>
                <a:latin typeface="Roboto"/>
                <a:ea typeface="Roboto"/>
                <a:cs typeface="Roboto"/>
                <a:sym typeface="Roboto"/>
              </a:rPr>
              <a:t>There's a risk that users may become overly reliant on the AI-generated insights, potentially overlooking critical factors that the AI may not consider.</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Lack of Human Judgment:</a:t>
            </a:r>
            <a:r>
              <a:rPr lang="en" sz="1200">
                <a:solidFill>
                  <a:srgbClr val="374151"/>
                </a:solidFill>
                <a:highlight>
                  <a:srgbClr val="F7F7F8"/>
                </a:highlight>
                <a:latin typeface="Roboto"/>
                <a:ea typeface="Roboto"/>
                <a:cs typeface="Roboto"/>
                <a:sym typeface="Roboto"/>
              </a:rPr>
              <a:t> While AI can provide data-driven insights, it may lack the nuanced judgment and experience of human analysts, potentially leading to missed opportunities or misinterpretations.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Accessibility and Inclusivity</a:t>
            </a:r>
            <a:r>
              <a:rPr lang="en" sz="1200">
                <a:solidFill>
                  <a:srgbClr val="374151"/>
                </a:solidFill>
                <a:highlight>
                  <a:srgbClr val="F7F7F8"/>
                </a:highlight>
                <a:latin typeface="Roboto"/>
                <a:ea typeface="Roboto"/>
                <a:cs typeface="Roboto"/>
                <a:sym typeface="Roboto"/>
              </a:rPr>
              <a:t>: Ensuring that the solution is accessible to a diverse range of users, including those with disabilities or from different linguistic backgrounds, can be a challenge.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b="1" lang="en" sz="1200">
                <a:solidFill>
                  <a:srgbClr val="374151"/>
                </a:solidFill>
                <a:highlight>
                  <a:srgbClr val="F7F7F8"/>
                </a:highlight>
                <a:latin typeface="Roboto"/>
                <a:ea typeface="Roboto"/>
                <a:cs typeface="Roboto"/>
                <a:sym typeface="Roboto"/>
              </a:rPr>
              <a:t>Market Dynamics:</a:t>
            </a:r>
            <a:r>
              <a:rPr lang="en" sz="1200">
                <a:solidFill>
                  <a:srgbClr val="374151"/>
                </a:solidFill>
                <a:highlight>
                  <a:srgbClr val="F7F7F8"/>
                </a:highlight>
                <a:latin typeface="Roboto"/>
                <a:ea typeface="Roboto"/>
                <a:cs typeface="Roboto"/>
                <a:sym typeface="Roboto"/>
              </a:rPr>
              <a:t> The financial markets are influenced by a wide range of factors, including geopolitical events, economic shifts, and unexpected crises. The solution may struggle to adapt to rapid and unforeseen changes.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Overall, while your solution has the potential to greatly benefit financial professionals by improving risk assessment and decision-making, it also presents challenges related to cost, technical complexity, data security, and regulatory compliance. Careful planning and ongoing monitoring are essential to mitigate potential negative impacts and maximize the positive ones.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7c7a33abc8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7c7a33abc8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1" name="Shape 11"/>
        <p:cNvGrpSpPr/>
        <p:nvPr/>
      </p:nvGrpSpPr>
      <p:grpSpPr>
        <a:xfrm>
          <a:off x="0" y="0"/>
          <a:ext cx="0" cy="0"/>
          <a:chOff x="0" y="0"/>
          <a:chExt cx="0" cy="0"/>
        </a:xfrm>
      </p:grpSpPr>
      <p:sp>
        <p:nvSpPr>
          <p:cNvPr id="12" name="Google Shape;12;p2"/>
          <p:cNvSpPr txBox="1"/>
          <p:nvPr>
            <p:ph idx="12" type="sldNum"/>
          </p:nvPr>
        </p:nvSpPr>
        <p:spPr>
          <a:xfrm>
            <a:off x="7826569" y="4869656"/>
            <a:ext cx="1317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venir"/>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4" name="Google Shape;64;p11"/>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venir"/>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2"/>
          <p:cNvSpPr/>
          <p:nvPr>
            <p:ph idx="2" type="pic"/>
          </p:nvPr>
        </p:nvSpPr>
        <p:spPr>
          <a:xfrm>
            <a:off x="3887391" y="740569"/>
            <a:ext cx="4629300" cy="3655200"/>
          </a:xfrm>
          <a:prstGeom prst="rect">
            <a:avLst/>
          </a:prstGeom>
          <a:noFill/>
          <a:ln>
            <a:noFill/>
          </a:ln>
        </p:spPr>
      </p:sp>
      <p:sp>
        <p:nvSpPr>
          <p:cNvPr id="71" name="Google Shape;71;p1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2" name="Google Shape;72;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p:cSld name="3_Title and Content">
    <p:spTree>
      <p:nvGrpSpPr>
        <p:cNvPr id="87" name="Shape 87"/>
        <p:cNvGrpSpPr/>
        <p:nvPr/>
      </p:nvGrpSpPr>
      <p:grpSpPr>
        <a:xfrm>
          <a:off x="0" y="0"/>
          <a:ext cx="0" cy="0"/>
          <a:chOff x="0" y="0"/>
          <a:chExt cx="0" cy="0"/>
        </a:xfrm>
      </p:grpSpPr>
      <p:sp>
        <p:nvSpPr>
          <p:cNvPr id="88" name="Google Shape;88;p15"/>
          <p:cNvSpPr txBox="1"/>
          <p:nvPr>
            <p:ph idx="12" type="sldNum"/>
          </p:nvPr>
        </p:nvSpPr>
        <p:spPr>
          <a:xfrm>
            <a:off x="8786004" y="4869656"/>
            <a:ext cx="3579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5"/>
          <p:cNvSpPr txBox="1"/>
          <p:nvPr>
            <p:ph type="title"/>
          </p:nvPr>
        </p:nvSpPr>
        <p:spPr>
          <a:xfrm>
            <a:off x="189186" y="139837"/>
            <a:ext cx="8954700" cy="273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Font typeface="Avenir"/>
              <a:buNone/>
              <a:defRPr b="1" sz="1400">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90" name="Google Shape;90;p15"/>
          <p:cNvCxnSpPr/>
          <p:nvPr/>
        </p:nvCxnSpPr>
        <p:spPr>
          <a:xfrm>
            <a:off x="189186" y="139837"/>
            <a:ext cx="0" cy="273900"/>
          </a:xfrm>
          <a:prstGeom prst="straightConnector1">
            <a:avLst/>
          </a:prstGeom>
          <a:noFill/>
          <a:ln cap="flat" cmpd="sng" w="76200">
            <a:solidFill>
              <a:schemeClr val="accent1"/>
            </a:solidFill>
            <a:prstDash val="solid"/>
            <a:miter lim="800000"/>
            <a:headEnd len="sm" w="sm" type="none"/>
            <a:tailEnd len="sm" w="sm" type="none"/>
          </a:ln>
        </p:spPr>
      </p:cxnSp>
      <p:graphicFrame>
        <p:nvGraphicFramePr>
          <p:cNvPr id="91" name="Google Shape;91;p15"/>
          <p:cNvGraphicFramePr/>
          <p:nvPr/>
        </p:nvGraphicFramePr>
        <p:xfrm>
          <a:off x="0" y="4856016"/>
          <a:ext cx="3000000" cy="3000000"/>
        </p:xfrm>
        <a:graphic>
          <a:graphicData uri="http://schemas.openxmlformats.org/drawingml/2006/table">
            <a:tbl>
              <a:tblPr bandRow="1" firstRow="1">
                <a:noFill/>
                <a:tableStyleId>{7CB69566-39FA-4FAC-B179-6A74F8581C61}</a:tableStyleId>
              </a:tblPr>
              <a:tblGrid>
                <a:gridCol w="2196500"/>
                <a:gridCol w="2196500"/>
                <a:gridCol w="2196500"/>
                <a:gridCol w="2196500"/>
              </a:tblGrid>
              <a:tr h="278150">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Problem</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 sz="1400" u="none" cap="none" strike="noStrike">
                          <a:solidFill>
                            <a:schemeClr val="dk1"/>
                          </a:solidFill>
                          <a:latin typeface="Avenir"/>
                          <a:ea typeface="Avenir"/>
                          <a:cs typeface="Avenir"/>
                          <a:sym typeface="Avenir"/>
                        </a:rPr>
                        <a:t>Solution</a:t>
                      </a:r>
                      <a:endParaRPr b="1" sz="1400" u="none" cap="none" strike="noStrike">
                        <a:solidFill>
                          <a:schemeClr val="dk1"/>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5715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Feasibility</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Impact</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act">
  <p:cSld name="4_Title and Content">
    <p:spTree>
      <p:nvGrpSpPr>
        <p:cNvPr id="92" name="Shape 92"/>
        <p:cNvGrpSpPr/>
        <p:nvPr/>
      </p:nvGrpSpPr>
      <p:grpSpPr>
        <a:xfrm>
          <a:off x="0" y="0"/>
          <a:ext cx="0" cy="0"/>
          <a:chOff x="0" y="0"/>
          <a:chExt cx="0" cy="0"/>
        </a:xfrm>
      </p:grpSpPr>
      <p:sp>
        <p:nvSpPr>
          <p:cNvPr id="93" name="Google Shape;93;p16"/>
          <p:cNvSpPr txBox="1"/>
          <p:nvPr>
            <p:ph idx="12" type="sldNum"/>
          </p:nvPr>
        </p:nvSpPr>
        <p:spPr>
          <a:xfrm>
            <a:off x="8786004" y="4869656"/>
            <a:ext cx="3579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6"/>
          <p:cNvSpPr txBox="1"/>
          <p:nvPr>
            <p:ph type="title"/>
          </p:nvPr>
        </p:nvSpPr>
        <p:spPr>
          <a:xfrm>
            <a:off x="189186" y="139837"/>
            <a:ext cx="8954700" cy="273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Font typeface="Avenir"/>
              <a:buNone/>
              <a:defRPr b="1" sz="1400">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95" name="Google Shape;95;p16"/>
          <p:cNvCxnSpPr/>
          <p:nvPr/>
        </p:nvCxnSpPr>
        <p:spPr>
          <a:xfrm>
            <a:off x="189186" y="139837"/>
            <a:ext cx="0" cy="273900"/>
          </a:xfrm>
          <a:prstGeom prst="straightConnector1">
            <a:avLst/>
          </a:prstGeom>
          <a:noFill/>
          <a:ln cap="flat" cmpd="sng" w="76200">
            <a:solidFill>
              <a:schemeClr val="accent1"/>
            </a:solidFill>
            <a:prstDash val="solid"/>
            <a:miter lim="800000"/>
            <a:headEnd len="sm" w="sm" type="none"/>
            <a:tailEnd len="sm" w="sm" type="none"/>
          </a:ln>
        </p:spPr>
      </p:cxnSp>
      <p:graphicFrame>
        <p:nvGraphicFramePr>
          <p:cNvPr id="96" name="Google Shape;96;p16"/>
          <p:cNvGraphicFramePr/>
          <p:nvPr/>
        </p:nvGraphicFramePr>
        <p:xfrm>
          <a:off x="0" y="4856016"/>
          <a:ext cx="3000000" cy="3000000"/>
        </p:xfrm>
        <a:graphic>
          <a:graphicData uri="http://schemas.openxmlformats.org/drawingml/2006/table">
            <a:tbl>
              <a:tblPr bandRow="1" firstRow="1">
                <a:noFill/>
                <a:tableStyleId>{7CB69566-39FA-4FAC-B179-6A74F8581C61}</a:tableStyleId>
              </a:tblPr>
              <a:tblGrid>
                <a:gridCol w="2196500"/>
                <a:gridCol w="2196500"/>
                <a:gridCol w="2196500"/>
                <a:gridCol w="2196500"/>
              </a:tblGrid>
              <a:tr h="278150">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Problem</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Solution</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Feasibility</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 sz="1400" u="none" cap="none" strike="noStrike">
                          <a:solidFill>
                            <a:srgbClr val="000000"/>
                          </a:solidFill>
                          <a:latin typeface="Avenir"/>
                          <a:ea typeface="Avenir"/>
                          <a:cs typeface="Avenir"/>
                          <a:sym typeface="Avenir"/>
                        </a:rPr>
                        <a:t>Impact</a:t>
                      </a:r>
                      <a:endParaRPr b="1" sz="1400" u="none" cap="none" strike="noStrike">
                        <a:solidFill>
                          <a:srgbClr val="000000"/>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5715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sibility">
  <p:cSld name="5_Title and Content">
    <p:spTree>
      <p:nvGrpSpPr>
        <p:cNvPr id="97" name="Shape 97"/>
        <p:cNvGrpSpPr/>
        <p:nvPr/>
      </p:nvGrpSpPr>
      <p:grpSpPr>
        <a:xfrm>
          <a:off x="0" y="0"/>
          <a:ext cx="0" cy="0"/>
          <a:chOff x="0" y="0"/>
          <a:chExt cx="0" cy="0"/>
        </a:xfrm>
      </p:grpSpPr>
      <p:sp>
        <p:nvSpPr>
          <p:cNvPr id="98" name="Google Shape;98;p17"/>
          <p:cNvSpPr txBox="1"/>
          <p:nvPr>
            <p:ph idx="12" type="sldNum"/>
          </p:nvPr>
        </p:nvSpPr>
        <p:spPr>
          <a:xfrm>
            <a:off x="8786004" y="4869656"/>
            <a:ext cx="3579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7"/>
          <p:cNvSpPr txBox="1"/>
          <p:nvPr>
            <p:ph type="title"/>
          </p:nvPr>
        </p:nvSpPr>
        <p:spPr>
          <a:xfrm>
            <a:off x="189186" y="139837"/>
            <a:ext cx="8954700" cy="273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Font typeface="Avenir"/>
              <a:buNone/>
              <a:defRPr b="1" sz="1400">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0" name="Google Shape;100;p17"/>
          <p:cNvCxnSpPr/>
          <p:nvPr/>
        </p:nvCxnSpPr>
        <p:spPr>
          <a:xfrm>
            <a:off x="189186" y="139837"/>
            <a:ext cx="0" cy="273900"/>
          </a:xfrm>
          <a:prstGeom prst="straightConnector1">
            <a:avLst/>
          </a:prstGeom>
          <a:noFill/>
          <a:ln cap="flat" cmpd="sng" w="76200">
            <a:solidFill>
              <a:schemeClr val="accent1"/>
            </a:solidFill>
            <a:prstDash val="solid"/>
            <a:miter lim="800000"/>
            <a:headEnd len="sm" w="sm" type="none"/>
            <a:tailEnd len="sm" w="sm" type="none"/>
          </a:ln>
        </p:spPr>
      </p:cxnSp>
      <p:graphicFrame>
        <p:nvGraphicFramePr>
          <p:cNvPr id="101" name="Google Shape;101;p17"/>
          <p:cNvGraphicFramePr/>
          <p:nvPr/>
        </p:nvGraphicFramePr>
        <p:xfrm>
          <a:off x="0" y="4856016"/>
          <a:ext cx="3000000" cy="3000000"/>
        </p:xfrm>
        <a:graphic>
          <a:graphicData uri="http://schemas.openxmlformats.org/drawingml/2006/table">
            <a:tbl>
              <a:tblPr bandRow="1" firstRow="1">
                <a:noFill/>
                <a:tableStyleId>{7CB69566-39FA-4FAC-B179-6A74F8581C61}</a:tableStyleId>
              </a:tblPr>
              <a:tblGrid>
                <a:gridCol w="2196500"/>
                <a:gridCol w="2196500"/>
                <a:gridCol w="2196500"/>
                <a:gridCol w="2196500"/>
              </a:tblGrid>
              <a:tr h="278150">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Problem</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Solution</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 sz="1400" u="none" cap="none" strike="noStrike">
                          <a:solidFill>
                            <a:schemeClr val="dk1"/>
                          </a:solidFill>
                          <a:latin typeface="Avenir"/>
                          <a:ea typeface="Avenir"/>
                          <a:cs typeface="Avenir"/>
                          <a:sym typeface="Avenir"/>
                        </a:rPr>
                        <a:t>Feasibility</a:t>
                      </a:r>
                      <a:endParaRPr b="1" sz="1400" u="none" cap="none" strike="noStrike">
                        <a:solidFill>
                          <a:schemeClr val="dk1"/>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5715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Impact</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venir"/>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 name="Google Shape;16;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p:cSld name="2_Title and Content">
    <p:spTree>
      <p:nvGrpSpPr>
        <p:cNvPr id="19" name="Shape 19"/>
        <p:cNvGrpSpPr/>
        <p:nvPr/>
      </p:nvGrpSpPr>
      <p:grpSpPr>
        <a:xfrm>
          <a:off x="0" y="0"/>
          <a:ext cx="0" cy="0"/>
          <a:chOff x="0" y="0"/>
          <a:chExt cx="0" cy="0"/>
        </a:xfrm>
      </p:grpSpPr>
      <p:sp>
        <p:nvSpPr>
          <p:cNvPr id="20" name="Google Shape;20;p4"/>
          <p:cNvSpPr txBox="1"/>
          <p:nvPr>
            <p:ph idx="12" type="sldNum"/>
          </p:nvPr>
        </p:nvSpPr>
        <p:spPr>
          <a:xfrm>
            <a:off x="8786004" y="4869656"/>
            <a:ext cx="3579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txBox="1"/>
          <p:nvPr>
            <p:ph type="title"/>
          </p:nvPr>
        </p:nvSpPr>
        <p:spPr>
          <a:xfrm>
            <a:off x="189186" y="139837"/>
            <a:ext cx="8954700" cy="273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Font typeface="Avenir"/>
              <a:buNone/>
              <a:defRPr b="1" sz="1400">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22" name="Google Shape;22;p4"/>
          <p:cNvCxnSpPr/>
          <p:nvPr/>
        </p:nvCxnSpPr>
        <p:spPr>
          <a:xfrm>
            <a:off x="189186" y="139837"/>
            <a:ext cx="0" cy="273900"/>
          </a:xfrm>
          <a:prstGeom prst="straightConnector1">
            <a:avLst/>
          </a:prstGeom>
          <a:noFill/>
          <a:ln cap="flat" cmpd="sng" w="76200">
            <a:solidFill>
              <a:schemeClr val="accent1"/>
            </a:solidFill>
            <a:prstDash val="solid"/>
            <a:miter lim="800000"/>
            <a:headEnd len="sm" w="sm" type="none"/>
            <a:tailEnd len="sm" w="sm" type="none"/>
          </a:ln>
        </p:spPr>
      </p:cxnSp>
      <p:graphicFrame>
        <p:nvGraphicFramePr>
          <p:cNvPr id="23" name="Google Shape;23;p4"/>
          <p:cNvGraphicFramePr/>
          <p:nvPr/>
        </p:nvGraphicFramePr>
        <p:xfrm>
          <a:off x="0" y="4856016"/>
          <a:ext cx="3000000" cy="3000000"/>
        </p:xfrm>
        <a:graphic>
          <a:graphicData uri="http://schemas.openxmlformats.org/drawingml/2006/table">
            <a:tbl>
              <a:tblPr bandRow="1" firstRow="1">
                <a:noFill/>
                <a:tableStyleId>{7CB69566-39FA-4FAC-B179-6A74F8581C61}</a:tableStyleId>
              </a:tblPr>
              <a:tblGrid>
                <a:gridCol w="2196500"/>
                <a:gridCol w="2196500"/>
                <a:gridCol w="2196500"/>
                <a:gridCol w="2196500"/>
              </a:tblGrid>
              <a:tr h="278150">
                <a:tc>
                  <a:txBody>
                    <a:bodyPr/>
                    <a:lstStyle/>
                    <a:p>
                      <a:pPr indent="0" lvl="0" marL="0" marR="0" rtl="0" algn="ctr">
                        <a:spcBef>
                          <a:spcPts val="0"/>
                        </a:spcBef>
                        <a:spcAft>
                          <a:spcPts val="0"/>
                        </a:spcAft>
                        <a:buNone/>
                      </a:pPr>
                      <a:r>
                        <a:rPr b="1" lang="en" sz="1400" u="none" cap="none" strike="noStrike">
                          <a:solidFill>
                            <a:schemeClr val="dk1"/>
                          </a:solidFill>
                          <a:latin typeface="Avenir"/>
                          <a:ea typeface="Avenir"/>
                          <a:cs typeface="Avenir"/>
                          <a:sym typeface="Avenir"/>
                        </a:rPr>
                        <a:t>Problem</a:t>
                      </a:r>
                      <a:endParaRPr b="1" sz="1400" u="none" cap="none" strike="noStrike">
                        <a:solidFill>
                          <a:schemeClr val="dk1"/>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5715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Solution</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Feasibility</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 sz="1400" u="none" cap="none" strike="noStrike">
                          <a:solidFill>
                            <a:srgbClr val="7F7F7F"/>
                          </a:solidFill>
                          <a:latin typeface="Avenir"/>
                          <a:ea typeface="Avenir"/>
                          <a:cs typeface="Avenir"/>
                          <a:sym typeface="Avenir"/>
                        </a:rPr>
                        <a:t>Impact</a:t>
                      </a:r>
                      <a:endParaRPr b="1" sz="1400" u="none" cap="none" strike="noStrike">
                        <a:solidFill>
                          <a:srgbClr val="7F7F7F"/>
                        </a:solidFill>
                        <a:latin typeface="Avenir"/>
                        <a:ea typeface="Avenir"/>
                        <a:cs typeface="Avenir"/>
                        <a:sym typeface="Avenir"/>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5"/>
          <p:cNvSpPr txBox="1"/>
          <p:nvPr>
            <p:ph idx="12" type="sldNum"/>
          </p:nvPr>
        </p:nvSpPr>
        <p:spPr>
          <a:xfrm>
            <a:off x="7086600" y="4858682"/>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 name="Google Shape;30;p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 name="Google Shape;3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venir"/>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 name="Google Shape;36;p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7" name="Google Shape;37;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 name="Google Shape;42;p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 name="Google Shape;49;p9"/>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0" name="Google Shape;50;p9"/>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1" name="Google Shape;51;p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2" name="Google Shape;52;p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venir"/>
              <a:buNone/>
              <a:defRPr b="0" i="0" sz="3300" u="none" cap="none" strike="noStrike">
                <a:solidFill>
                  <a:schemeClr val="dk1"/>
                </a:solidFill>
                <a:latin typeface="Avenir"/>
                <a:ea typeface="Avenir"/>
                <a:cs typeface="Avenir"/>
                <a:sym typeface="Avenir"/>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venir"/>
                <a:ea typeface="Avenir"/>
                <a:cs typeface="Avenir"/>
                <a:sym typeface="Avenir"/>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venir"/>
                <a:ea typeface="Avenir"/>
                <a:cs typeface="Avenir"/>
                <a:sym typeface="Avenir"/>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venir"/>
                <a:ea typeface="Avenir"/>
                <a:cs typeface="Avenir"/>
                <a:sym typeface="Avenir"/>
              </a:defRPr>
            </a:lvl1pPr>
            <a:lvl2pPr lvl="1"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2pPr>
            <a:lvl3pPr lvl="2"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3pPr>
            <a:lvl4pPr lvl="3"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4pPr>
            <a:lvl5pPr lvl="4"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5pPr>
            <a:lvl6pPr lvl="5"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6pPr>
            <a:lvl7pPr lvl="6"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7pPr>
            <a:lvl8pPr lvl="7"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8pPr>
            <a:lvl9pPr lvl="8"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venir"/>
                <a:ea typeface="Avenir"/>
                <a:cs typeface="Avenir"/>
                <a:sym typeface="Avenir"/>
              </a:defRPr>
            </a:lvl1pPr>
            <a:lvl2pPr lvl="1"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2pPr>
            <a:lvl3pPr lvl="2"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3pPr>
            <a:lvl4pPr lvl="3"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4pPr>
            <a:lvl5pPr lvl="4"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5pPr>
            <a:lvl6pPr lvl="5"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6pPr>
            <a:lvl7pPr lvl="6"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7pPr>
            <a:lvl8pPr lvl="7"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8pPr>
            <a:lvl9pPr lvl="8"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venir"/>
                <a:ea typeface="Avenir"/>
                <a:cs typeface="Avenir"/>
                <a:sym typeface="Avenir"/>
              </a:defRPr>
            </a:lvl1pPr>
            <a:lvl2pPr indent="0" lvl="1" marL="0" marR="0" rtl="0" algn="r">
              <a:spcBef>
                <a:spcPts val="0"/>
              </a:spcBef>
              <a:buNone/>
              <a:defRPr b="0" i="0" sz="900" u="none" cap="none" strike="noStrike">
                <a:solidFill>
                  <a:srgbClr val="888888"/>
                </a:solidFill>
                <a:latin typeface="Avenir"/>
                <a:ea typeface="Avenir"/>
                <a:cs typeface="Avenir"/>
                <a:sym typeface="Avenir"/>
              </a:defRPr>
            </a:lvl2pPr>
            <a:lvl3pPr indent="0" lvl="2" marL="0" marR="0" rtl="0" algn="r">
              <a:spcBef>
                <a:spcPts val="0"/>
              </a:spcBef>
              <a:buNone/>
              <a:defRPr b="0" i="0" sz="900" u="none" cap="none" strike="noStrike">
                <a:solidFill>
                  <a:srgbClr val="888888"/>
                </a:solidFill>
                <a:latin typeface="Avenir"/>
                <a:ea typeface="Avenir"/>
                <a:cs typeface="Avenir"/>
                <a:sym typeface="Avenir"/>
              </a:defRPr>
            </a:lvl3pPr>
            <a:lvl4pPr indent="0" lvl="3" marL="0" marR="0" rtl="0" algn="r">
              <a:spcBef>
                <a:spcPts val="0"/>
              </a:spcBef>
              <a:buNone/>
              <a:defRPr b="0" i="0" sz="900" u="none" cap="none" strike="noStrike">
                <a:solidFill>
                  <a:srgbClr val="888888"/>
                </a:solidFill>
                <a:latin typeface="Avenir"/>
                <a:ea typeface="Avenir"/>
                <a:cs typeface="Avenir"/>
                <a:sym typeface="Avenir"/>
              </a:defRPr>
            </a:lvl4pPr>
            <a:lvl5pPr indent="0" lvl="4" marL="0" marR="0" rtl="0" algn="r">
              <a:spcBef>
                <a:spcPts val="0"/>
              </a:spcBef>
              <a:buNone/>
              <a:defRPr b="0" i="0" sz="900" u="none" cap="none" strike="noStrike">
                <a:solidFill>
                  <a:srgbClr val="888888"/>
                </a:solidFill>
                <a:latin typeface="Avenir"/>
                <a:ea typeface="Avenir"/>
                <a:cs typeface="Avenir"/>
                <a:sym typeface="Avenir"/>
              </a:defRPr>
            </a:lvl5pPr>
            <a:lvl6pPr indent="0" lvl="5" marL="0" marR="0" rtl="0" algn="r">
              <a:spcBef>
                <a:spcPts val="0"/>
              </a:spcBef>
              <a:buNone/>
              <a:defRPr b="0" i="0" sz="900" u="none" cap="none" strike="noStrike">
                <a:solidFill>
                  <a:srgbClr val="888888"/>
                </a:solidFill>
                <a:latin typeface="Avenir"/>
                <a:ea typeface="Avenir"/>
                <a:cs typeface="Avenir"/>
                <a:sym typeface="Avenir"/>
              </a:defRPr>
            </a:lvl6pPr>
            <a:lvl7pPr indent="0" lvl="6" marL="0" marR="0" rtl="0" algn="r">
              <a:spcBef>
                <a:spcPts val="0"/>
              </a:spcBef>
              <a:buNone/>
              <a:defRPr b="0" i="0" sz="900" u="none" cap="none" strike="noStrike">
                <a:solidFill>
                  <a:srgbClr val="888888"/>
                </a:solidFill>
                <a:latin typeface="Avenir"/>
                <a:ea typeface="Avenir"/>
                <a:cs typeface="Avenir"/>
                <a:sym typeface="Avenir"/>
              </a:defRPr>
            </a:lvl7pPr>
            <a:lvl8pPr indent="0" lvl="7" marL="0" marR="0" rtl="0" algn="r">
              <a:spcBef>
                <a:spcPts val="0"/>
              </a:spcBef>
              <a:buNone/>
              <a:defRPr b="0" i="0" sz="900" u="none" cap="none" strike="noStrike">
                <a:solidFill>
                  <a:srgbClr val="888888"/>
                </a:solidFill>
                <a:latin typeface="Avenir"/>
                <a:ea typeface="Avenir"/>
                <a:cs typeface="Avenir"/>
                <a:sym typeface="Avenir"/>
              </a:defRPr>
            </a:lvl8pPr>
            <a:lvl9pPr indent="0" lvl="8" marL="0" marR="0" rtl="0" algn="r">
              <a:spcBef>
                <a:spcPts val="0"/>
              </a:spcBef>
              <a:buNone/>
              <a:defRPr b="0" i="0" sz="9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RiskGenius</a:t>
            </a:r>
            <a:endParaRPr/>
          </a:p>
        </p:txBody>
      </p:sp>
      <p:sp>
        <p:nvSpPr>
          <p:cNvPr id="107" name="Google Shape;107;p18"/>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a:t>A GenAI-enabled productivity tool to assist portfolio managers in risk </a:t>
            </a:r>
            <a:r>
              <a:rPr lang="en"/>
              <a:t>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7"/>
          <p:cNvPicPr preferRelativeResize="0"/>
          <p:nvPr/>
        </p:nvPicPr>
        <p:blipFill>
          <a:blip r:embed="rId3">
            <a:alphaModFix/>
          </a:blip>
          <a:stretch>
            <a:fillRect/>
          </a:stretch>
        </p:blipFill>
        <p:spPr>
          <a:xfrm>
            <a:off x="621000" y="295275"/>
            <a:ext cx="7772400" cy="455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p:nvPr/>
        </p:nvSpPr>
        <p:spPr>
          <a:xfrm>
            <a:off x="551825" y="467927"/>
            <a:ext cx="8259300" cy="89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003A84"/>
                </a:solidFill>
                <a:latin typeface="Avenir"/>
                <a:ea typeface="Avenir"/>
                <a:cs typeface="Avenir"/>
                <a:sym typeface="Avenir"/>
              </a:rPr>
              <a:t>     </a:t>
            </a:r>
            <a:r>
              <a:rPr b="1" lang="en" sz="1900">
                <a:solidFill>
                  <a:srgbClr val="003A84"/>
                </a:solidFill>
                <a:latin typeface="Avenir"/>
                <a:ea typeface="Avenir"/>
                <a:cs typeface="Avenir"/>
                <a:sym typeface="Avenir"/>
              </a:rPr>
              <a:t>’s Risk Assessment Model</a:t>
            </a:r>
            <a:endParaRPr b="1" sz="1900">
              <a:solidFill>
                <a:srgbClr val="003A84"/>
              </a:solidFill>
              <a:latin typeface="Avenir"/>
              <a:ea typeface="Avenir"/>
              <a:cs typeface="Avenir"/>
              <a:sym typeface="Avenir"/>
            </a:endParaRPr>
          </a:p>
        </p:txBody>
      </p:sp>
      <p:pic>
        <p:nvPicPr>
          <p:cNvPr id="113" name="Google Shape;113;p19"/>
          <p:cNvPicPr preferRelativeResize="0"/>
          <p:nvPr/>
        </p:nvPicPr>
        <p:blipFill>
          <a:blip r:embed="rId3">
            <a:alphaModFix/>
          </a:blip>
          <a:stretch>
            <a:fillRect/>
          </a:stretch>
        </p:blipFill>
        <p:spPr>
          <a:xfrm>
            <a:off x="2538489" y="562170"/>
            <a:ext cx="863750" cy="538025"/>
          </a:xfrm>
          <a:prstGeom prst="rect">
            <a:avLst/>
          </a:prstGeom>
          <a:noFill/>
          <a:ln>
            <a:noFill/>
          </a:ln>
        </p:spPr>
      </p:pic>
      <p:sp>
        <p:nvSpPr>
          <p:cNvPr id="114" name="Google Shape;114;p19"/>
          <p:cNvSpPr/>
          <p:nvPr/>
        </p:nvSpPr>
        <p:spPr>
          <a:xfrm>
            <a:off x="551825" y="1358927"/>
            <a:ext cx="2031600" cy="537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003A84"/>
                </a:solidFill>
                <a:latin typeface="Avenir"/>
                <a:ea typeface="Avenir"/>
                <a:cs typeface="Avenir"/>
                <a:sym typeface="Avenir"/>
              </a:rPr>
              <a:t>Stakeholders</a:t>
            </a:r>
            <a:endParaRPr b="1" sz="2100">
              <a:solidFill>
                <a:srgbClr val="003A84"/>
              </a:solidFill>
              <a:latin typeface="Avenir"/>
              <a:ea typeface="Avenir"/>
              <a:cs typeface="Avenir"/>
              <a:sym typeface="Avenir"/>
            </a:endParaRPr>
          </a:p>
        </p:txBody>
      </p:sp>
      <p:sp>
        <p:nvSpPr>
          <p:cNvPr id="115" name="Google Shape;115;p19"/>
          <p:cNvSpPr/>
          <p:nvPr/>
        </p:nvSpPr>
        <p:spPr>
          <a:xfrm>
            <a:off x="2583425" y="1358927"/>
            <a:ext cx="1959000" cy="537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Avenir"/>
                <a:ea typeface="Avenir"/>
                <a:cs typeface="Avenir"/>
                <a:sym typeface="Avenir"/>
              </a:rPr>
              <a:t>Risk Analytics and Modeling</a:t>
            </a:r>
            <a:endParaRPr sz="1500">
              <a:solidFill>
                <a:schemeClr val="lt1"/>
              </a:solidFill>
              <a:latin typeface="Avenir"/>
              <a:ea typeface="Avenir"/>
              <a:cs typeface="Avenir"/>
              <a:sym typeface="Avenir"/>
            </a:endParaRPr>
          </a:p>
        </p:txBody>
      </p:sp>
      <p:sp>
        <p:nvSpPr>
          <p:cNvPr id="116" name="Google Shape;116;p19"/>
          <p:cNvSpPr/>
          <p:nvPr/>
        </p:nvSpPr>
        <p:spPr>
          <a:xfrm>
            <a:off x="4542425" y="1358927"/>
            <a:ext cx="1655400" cy="537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latin typeface="Avenir"/>
                <a:ea typeface="Avenir"/>
                <a:cs typeface="Avenir"/>
                <a:sym typeface="Avenir"/>
              </a:rPr>
              <a:t>Portfolio Risk Analyst</a:t>
            </a:r>
            <a:endParaRPr sz="1500">
              <a:solidFill>
                <a:schemeClr val="lt1"/>
              </a:solidFill>
              <a:latin typeface="Avenir"/>
              <a:ea typeface="Avenir"/>
              <a:cs typeface="Avenir"/>
              <a:sym typeface="Avenir"/>
            </a:endParaRPr>
          </a:p>
        </p:txBody>
      </p:sp>
      <p:sp>
        <p:nvSpPr>
          <p:cNvPr id="117" name="Google Shape;117;p19"/>
          <p:cNvSpPr/>
          <p:nvPr/>
        </p:nvSpPr>
        <p:spPr>
          <a:xfrm>
            <a:off x="6197825" y="1358927"/>
            <a:ext cx="2613300" cy="537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Avenir"/>
                <a:ea typeface="Avenir"/>
                <a:cs typeface="Avenir"/>
                <a:sym typeface="Avenir"/>
              </a:rPr>
              <a:t>Securities &amp; Derivatives Analyst</a:t>
            </a:r>
            <a:endParaRPr sz="1500">
              <a:solidFill>
                <a:schemeClr val="lt1"/>
              </a:solidFill>
              <a:latin typeface="Avenir"/>
              <a:ea typeface="Avenir"/>
              <a:cs typeface="Avenir"/>
              <a:sym typeface="Avenir"/>
            </a:endParaRPr>
          </a:p>
        </p:txBody>
      </p:sp>
      <p:sp>
        <p:nvSpPr>
          <p:cNvPr id="118" name="Google Shape;118;p19"/>
          <p:cNvSpPr txBox="1"/>
          <p:nvPr/>
        </p:nvSpPr>
        <p:spPr>
          <a:xfrm>
            <a:off x="547150" y="2590350"/>
            <a:ext cx="1261200" cy="6363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Limited data sources</a:t>
            </a:r>
            <a:endParaRPr>
              <a:solidFill>
                <a:srgbClr val="FFFFFF"/>
              </a:solidFill>
              <a:latin typeface="Avenir"/>
              <a:ea typeface="Avenir"/>
              <a:cs typeface="Avenir"/>
              <a:sym typeface="Avenir"/>
            </a:endParaRPr>
          </a:p>
        </p:txBody>
      </p:sp>
      <p:sp>
        <p:nvSpPr>
          <p:cNvPr id="119" name="Google Shape;119;p19"/>
          <p:cNvSpPr txBox="1"/>
          <p:nvPr/>
        </p:nvSpPr>
        <p:spPr>
          <a:xfrm>
            <a:off x="3881298" y="2590353"/>
            <a:ext cx="1529400" cy="6363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Data-centric approach</a:t>
            </a:r>
            <a:endParaRPr>
              <a:solidFill>
                <a:srgbClr val="FFFFFF"/>
              </a:solidFill>
              <a:latin typeface="Avenir"/>
              <a:ea typeface="Avenir"/>
              <a:cs typeface="Avenir"/>
              <a:sym typeface="Avenir"/>
            </a:endParaRPr>
          </a:p>
        </p:txBody>
      </p:sp>
      <p:sp>
        <p:nvSpPr>
          <p:cNvPr id="120" name="Google Shape;120;p19"/>
          <p:cNvSpPr txBox="1"/>
          <p:nvPr/>
        </p:nvSpPr>
        <p:spPr>
          <a:xfrm>
            <a:off x="5410700" y="2590353"/>
            <a:ext cx="1529400" cy="6363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Lack of NLP capabilities</a:t>
            </a:r>
            <a:endParaRPr>
              <a:solidFill>
                <a:srgbClr val="FFFFFF"/>
              </a:solidFill>
              <a:latin typeface="Avenir"/>
              <a:ea typeface="Avenir"/>
              <a:cs typeface="Avenir"/>
              <a:sym typeface="Avenir"/>
            </a:endParaRPr>
          </a:p>
        </p:txBody>
      </p:sp>
      <p:sp>
        <p:nvSpPr>
          <p:cNvPr id="121" name="Google Shape;121;p19"/>
          <p:cNvSpPr txBox="1"/>
          <p:nvPr/>
        </p:nvSpPr>
        <p:spPr>
          <a:xfrm>
            <a:off x="6940100" y="2590350"/>
            <a:ext cx="1874400" cy="6363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Human expertise gap</a:t>
            </a:r>
            <a:endParaRPr>
              <a:solidFill>
                <a:srgbClr val="FFFFFF"/>
              </a:solidFill>
              <a:latin typeface="Avenir"/>
              <a:ea typeface="Avenir"/>
              <a:cs typeface="Avenir"/>
              <a:sym typeface="Avenir"/>
            </a:endParaRPr>
          </a:p>
        </p:txBody>
      </p:sp>
      <p:sp>
        <p:nvSpPr>
          <p:cNvPr id="122" name="Google Shape;122;p19"/>
          <p:cNvSpPr txBox="1"/>
          <p:nvPr/>
        </p:nvSpPr>
        <p:spPr>
          <a:xfrm>
            <a:off x="1808375" y="2590350"/>
            <a:ext cx="2076000" cy="636300"/>
          </a:xfrm>
          <a:prstGeom prst="rect">
            <a:avLst/>
          </a:prstGeom>
          <a:solidFill>
            <a:srgbClr val="99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Complex and dynamic nature of risks</a:t>
            </a:r>
            <a:endParaRPr>
              <a:solidFill>
                <a:srgbClr val="FFFFFF"/>
              </a:solidFill>
              <a:latin typeface="Avenir"/>
              <a:ea typeface="Avenir"/>
              <a:cs typeface="Avenir"/>
              <a:sym typeface="Avenir"/>
            </a:endParaRPr>
          </a:p>
        </p:txBody>
      </p:sp>
      <p:sp>
        <p:nvSpPr>
          <p:cNvPr id="123" name="Google Shape;123;p19"/>
          <p:cNvSpPr/>
          <p:nvPr/>
        </p:nvSpPr>
        <p:spPr>
          <a:xfrm>
            <a:off x="551825" y="3226652"/>
            <a:ext cx="8259300" cy="8475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1800">
                <a:solidFill>
                  <a:srgbClr val="FF0009"/>
                </a:solidFill>
                <a:latin typeface="Avenir"/>
                <a:ea typeface="Avenir"/>
                <a:cs typeface="Avenir"/>
                <a:sym typeface="Avenir"/>
              </a:rPr>
              <a:t>Lack of resources to efficiently produce narrative context </a:t>
            </a:r>
            <a:endParaRPr b="1" sz="1800">
              <a:solidFill>
                <a:srgbClr val="FF0009"/>
              </a:solidFill>
              <a:latin typeface="Avenir"/>
              <a:ea typeface="Avenir"/>
              <a:cs typeface="Avenir"/>
              <a:sym typeface="Avenir"/>
            </a:endParaRPr>
          </a:p>
          <a:p>
            <a:pPr indent="0" lvl="0" marL="0" rtl="0" algn="ctr">
              <a:lnSpc>
                <a:spcPct val="90000"/>
              </a:lnSpc>
              <a:spcBef>
                <a:spcPts val="0"/>
              </a:spcBef>
              <a:spcAft>
                <a:spcPts val="0"/>
              </a:spcAft>
              <a:buClr>
                <a:schemeClr val="dk1"/>
              </a:buClr>
              <a:buSzPts val="1100"/>
              <a:buFont typeface="Arial"/>
              <a:buNone/>
            </a:pPr>
            <a:r>
              <a:rPr b="1" lang="en" sz="1800">
                <a:solidFill>
                  <a:srgbClr val="FF0009"/>
                </a:solidFill>
                <a:latin typeface="Avenir"/>
                <a:ea typeface="Avenir"/>
                <a:cs typeface="Avenir"/>
                <a:sym typeface="Avenir"/>
              </a:rPr>
              <a:t>to comprehensively understand emerging risks</a:t>
            </a:r>
            <a:endParaRPr b="1" sz="2500">
              <a:solidFill>
                <a:srgbClr val="FF0009"/>
              </a:solidFill>
              <a:latin typeface="Avenir"/>
              <a:ea typeface="Avenir"/>
              <a:cs typeface="Avenir"/>
              <a:sym typeface="Avenir"/>
            </a:endParaRPr>
          </a:p>
        </p:txBody>
      </p:sp>
      <p:sp>
        <p:nvSpPr>
          <p:cNvPr id="124" name="Google Shape;124;p19"/>
          <p:cNvSpPr/>
          <p:nvPr/>
        </p:nvSpPr>
        <p:spPr>
          <a:xfrm>
            <a:off x="547141" y="1896028"/>
            <a:ext cx="8259300" cy="3927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100">
                <a:solidFill>
                  <a:srgbClr val="003A84"/>
                </a:solidFill>
                <a:latin typeface="Avenir"/>
                <a:ea typeface="Avenir"/>
                <a:cs typeface="Avenir"/>
                <a:sym typeface="Avenir"/>
              </a:rPr>
              <a:t>Risk Assessment Flow</a:t>
            </a:r>
            <a:endParaRPr b="1" sz="2100">
              <a:solidFill>
                <a:srgbClr val="003A84"/>
              </a:solidFill>
              <a:latin typeface="Avenir"/>
              <a:ea typeface="Avenir"/>
              <a:cs typeface="Avenir"/>
              <a:sym typeface="Avenir"/>
            </a:endParaRPr>
          </a:p>
        </p:txBody>
      </p:sp>
      <p:sp>
        <p:nvSpPr>
          <p:cNvPr id="125" name="Google Shape;125;p19"/>
          <p:cNvSpPr txBox="1"/>
          <p:nvPr/>
        </p:nvSpPr>
        <p:spPr>
          <a:xfrm>
            <a:off x="551900" y="2286752"/>
            <a:ext cx="3332400" cy="334500"/>
          </a:xfrm>
          <a:prstGeom prst="rect">
            <a:avLst/>
          </a:prstGeom>
          <a:solidFill>
            <a:srgbClr val="43434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Avenir"/>
                <a:ea typeface="Avenir"/>
                <a:cs typeface="Avenir"/>
                <a:sym typeface="Avenir"/>
              </a:rPr>
              <a:t>Identification</a:t>
            </a:r>
            <a:endParaRPr sz="1500">
              <a:solidFill>
                <a:srgbClr val="FFFFFF"/>
              </a:solidFill>
              <a:latin typeface="Avenir"/>
              <a:ea typeface="Avenir"/>
              <a:cs typeface="Avenir"/>
              <a:sym typeface="Avenir"/>
            </a:endParaRPr>
          </a:p>
        </p:txBody>
      </p:sp>
      <p:sp>
        <p:nvSpPr>
          <p:cNvPr id="126" name="Google Shape;126;p19"/>
          <p:cNvSpPr txBox="1"/>
          <p:nvPr/>
        </p:nvSpPr>
        <p:spPr>
          <a:xfrm>
            <a:off x="3881324" y="2286752"/>
            <a:ext cx="1529400" cy="334500"/>
          </a:xfrm>
          <a:prstGeom prst="rect">
            <a:avLst/>
          </a:prstGeom>
          <a:solidFill>
            <a:srgbClr val="43434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Avenir"/>
                <a:ea typeface="Avenir"/>
                <a:cs typeface="Avenir"/>
                <a:sym typeface="Avenir"/>
              </a:rPr>
              <a:t>Analysis</a:t>
            </a:r>
            <a:endParaRPr sz="1500">
              <a:solidFill>
                <a:srgbClr val="FFFFFF"/>
              </a:solidFill>
              <a:latin typeface="Avenir"/>
              <a:ea typeface="Avenir"/>
              <a:cs typeface="Avenir"/>
              <a:sym typeface="Avenir"/>
            </a:endParaRPr>
          </a:p>
        </p:txBody>
      </p:sp>
      <p:sp>
        <p:nvSpPr>
          <p:cNvPr id="127" name="Google Shape;127;p19"/>
          <p:cNvSpPr txBox="1"/>
          <p:nvPr/>
        </p:nvSpPr>
        <p:spPr>
          <a:xfrm>
            <a:off x="5410700" y="2286750"/>
            <a:ext cx="1529400" cy="334500"/>
          </a:xfrm>
          <a:prstGeom prst="rect">
            <a:avLst/>
          </a:prstGeom>
          <a:solidFill>
            <a:srgbClr val="43434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Avenir"/>
                <a:ea typeface="Avenir"/>
                <a:cs typeface="Avenir"/>
                <a:sym typeface="Avenir"/>
              </a:rPr>
              <a:t>Response</a:t>
            </a:r>
            <a:endParaRPr sz="1500">
              <a:solidFill>
                <a:srgbClr val="FFFFFF"/>
              </a:solidFill>
              <a:latin typeface="Avenir"/>
              <a:ea typeface="Avenir"/>
              <a:cs typeface="Avenir"/>
              <a:sym typeface="Avenir"/>
            </a:endParaRPr>
          </a:p>
        </p:txBody>
      </p:sp>
      <p:sp>
        <p:nvSpPr>
          <p:cNvPr id="128" name="Google Shape;128;p19"/>
          <p:cNvSpPr txBox="1"/>
          <p:nvPr/>
        </p:nvSpPr>
        <p:spPr>
          <a:xfrm>
            <a:off x="6936650" y="2286750"/>
            <a:ext cx="1874400" cy="334500"/>
          </a:xfrm>
          <a:prstGeom prst="rect">
            <a:avLst/>
          </a:prstGeom>
          <a:solidFill>
            <a:srgbClr val="43434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Avenir"/>
                <a:ea typeface="Avenir"/>
                <a:cs typeface="Avenir"/>
                <a:sym typeface="Avenir"/>
              </a:rPr>
              <a:t>Monitoring</a:t>
            </a:r>
            <a:endParaRPr sz="1500">
              <a:solidFill>
                <a:srgbClr val="FFFFFF"/>
              </a:solidFill>
              <a:latin typeface="Avenir"/>
              <a:ea typeface="Avenir"/>
              <a:cs typeface="Avenir"/>
              <a:sym typeface="Avenir"/>
            </a:endParaRPr>
          </a:p>
        </p:txBody>
      </p:sp>
      <p:sp>
        <p:nvSpPr>
          <p:cNvPr id="129" name="Google Shape;129;p19"/>
          <p:cNvSpPr/>
          <p:nvPr/>
        </p:nvSpPr>
        <p:spPr>
          <a:xfrm>
            <a:off x="547150" y="4074152"/>
            <a:ext cx="8259300" cy="5109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1800">
                <a:solidFill>
                  <a:srgbClr val="003A84"/>
                </a:solidFill>
                <a:latin typeface="Avenir"/>
                <a:ea typeface="Avenir"/>
                <a:cs typeface="Avenir"/>
                <a:sym typeface="Avenir"/>
              </a:rPr>
              <a:t>Opportunity for GenAI</a:t>
            </a:r>
            <a:endParaRPr b="1" sz="2500">
              <a:solidFill>
                <a:srgbClr val="003A84"/>
              </a:solidFill>
              <a:latin typeface="Avenir"/>
              <a:ea typeface="Avenir"/>
              <a:cs typeface="Avenir"/>
              <a:sym typeface="Avenir"/>
            </a:endParaRPr>
          </a:p>
        </p:txBody>
      </p:sp>
      <p:sp>
        <p:nvSpPr>
          <p:cNvPr id="130" name="Google Shape;130;p19"/>
          <p:cNvSpPr txBox="1"/>
          <p:nvPr>
            <p:ph type="title"/>
          </p:nvPr>
        </p:nvSpPr>
        <p:spPr>
          <a:xfrm>
            <a:off x="189186" y="139837"/>
            <a:ext cx="8954700" cy="2739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Problem: Portfolio managers are limited in their ability to </a:t>
            </a:r>
            <a:r>
              <a:rPr lang="en"/>
              <a:t>comprehensively</a:t>
            </a:r>
            <a:r>
              <a:rPr lang="en"/>
              <a:t> understand emerging risks with the existing tools available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189186" y="139837"/>
            <a:ext cx="8954700" cy="2739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Use of GenAI in the financial/banking sector: Many banks and financial companies are already using or in </a:t>
            </a:r>
            <a:r>
              <a:rPr lang="en"/>
              <a:t>the process of developing GenAI tools, making the use of GenAI the norm not the exception.</a:t>
            </a:r>
            <a:endParaRPr/>
          </a:p>
        </p:txBody>
      </p:sp>
      <p:pic>
        <p:nvPicPr>
          <p:cNvPr id="136" name="Google Shape;136;p20"/>
          <p:cNvPicPr preferRelativeResize="0"/>
          <p:nvPr/>
        </p:nvPicPr>
        <p:blipFill>
          <a:blip r:embed="rId3">
            <a:alphaModFix/>
          </a:blip>
          <a:stretch>
            <a:fillRect/>
          </a:stretch>
        </p:blipFill>
        <p:spPr>
          <a:xfrm>
            <a:off x="511975" y="740526"/>
            <a:ext cx="1681800" cy="1121225"/>
          </a:xfrm>
          <a:prstGeom prst="rect">
            <a:avLst/>
          </a:prstGeom>
          <a:noFill/>
          <a:ln>
            <a:noFill/>
          </a:ln>
        </p:spPr>
      </p:pic>
      <p:pic>
        <p:nvPicPr>
          <p:cNvPr id="137" name="Google Shape;137;p20"/>
          <p:cNvPicPr preferRelativeResize="0"/>
          <p:nvPr/>
        </p:nvPicPr>
        <p:blipFill>
          <a:blip r:embed="rId4">
            <a:alphaModFix/>
          </a:blip>
          <a:stretch>
            <a:fillRect/>
          </a:stretch>
        </p:blipFill>
        <p:spPr>
          <a:xfrm>
            <a:off x="2349375" y="835126"/>
            <a:ext cx="1542625" cy="867750"/>
          </a:xfrm>
          <a:prstGeom prst="rect">
            <a:avLst/>
          </a:prstGeom>
          <a:noFill/>
          <a:ln>
            <a:noFill/>
          </a:ln>
        </p:spPr>
      </p:pic>
      <p:sp>
        <p:nvSpPr>
          <p:cNvPr id="138" name="Google Shape;138;p20"/>
          <p:cNvSpPr txBox="1"/>
          <p:nvPr/>
        </p:nvSpPr>
        <p:spPr>
          <a:xfrm>
            <a:off x="460100" y="1645325"/>
            <a:ext cx="3934800" cy="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Uses GenAI to augment AI powered fraud and </a:t>
            </a:r>
            <a:r>
              <a:rPr lang="en">
                <a:latin typeface="Avenir"/>
                <a:ea typeface="Avenir"/>
                <a:cs typeface="Avenir"/>
                <a:sym typeface="Avenir"/>
              </a:rPr>
              <a:t>suspicious</a:t>
            </a:r>
            <a:r>
              <a:rPr lang="en">
                <a:latin typeface="Avenir"/>
                <a:ea typeface="Avenir"/>
                <a:cs typeface="Avenir"/>
                <a:sym typeface="Avenir"/>
              </a:rPr>
              <a:t> activity detection system</a:t>
            </a:r>
            <a:endParaRPr>
              <a:latin typeface="Avenir"/>
              <a:ea typeface="Avenir"/>
              <a:cs typeface="Avenir"/>
              <a:sym typeface="Avenir"/>
            </a:endParaRPr>
          </a:p>
        </p:txBody>
      </p:sp>
      <p:pic>
        <p:nvPicPr>
          <p:cNvPr id="139" name="Google Shape;139;p20"/>
          <p:cNvPicPr preferRelativeResize="0"/>
          <p:nvPr/>
        </p:nvPicPr>
        <p:blipFill>
          <a:blip r:embed="rId5">
            <a:alphaModFix/>
          </a:blip>
          <a:stretch>
            <a:fillRect/>
          </a:stretch>
        </p:blipFill>
        <p:spPr>
          <a:xfrm>
            <a:off x="5572450" y="942475"/>
            <a:ext cx="2612051" cy="653025"/>
          </a:xfrm>
          <a:prstGeom prst="rect">
            <a:avLst/>
          </a:prstGeom>
          <a:noFill/>
          <a:ln>
            <a:noFill/>
          </a:ln>
        </p:spPr>
      </p:pic>
      <p:sp>
        <p:nvSpPr>
          <p:cNvPr id="140" name="Google Shape;140;p20"/>
          <p:cNvSpPr txBox="1"/>
          <p:nvPr/>
        </p:nvSpPr>
        <p:spPr>
          <a:xfrm>
            <a:off x="4937025" y="1645325"/>
            <a:ext cx="3882900" cy="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U</a:t>
            </a:r>
            <a:r>
              <a:rPr lang="en">
                <a:latin typeface="Avenir"/>
                <a:ea typeface="Avenir"/>
                <a:cs typeface="Avenir"/>
                <a:sym typeface="Avenir"/>
              </a:rPr>
              <a:t>ses GenAI to leverage its own vast data sources to assist financial advisors with insights into companies, sectors, asset classes, capital markets, and regions around the world</a:t>
            </a:r>
            <a:endParaRPr>
              <a:latin typeface="Avenir"/>
              <a:ea typeface="Avenir"/>
              <a:cs typeface="Avenir"/>
              <a:sym typeface="Avenir"/>
            </a:endParaRPr>
          </a:p>
        </p:txBody>
      </p:sp>
      <p:pic>
        <p:nvPicPr>
          <p:cNvPr id="141" name="Google Shape;141;p20"/>
          <p:cNvPicPr preferRelativeResize="0"/>
          <p:nvPr/>
        </p:nvPicPr>
        <p:blipFill>
          <a:blip r:embed="rId6">
            <a:alphaModFix/>
          </a:blip>
          <a:stretch>
            <a:fillRect/>
          </a:stretch>
        </p:blipFill>
        <p:spPr>
          <a:xfrm>
            <a:off x="1993625" y="2776000"/>
            <a:ext cx="867750" cy="867750"/>
          </a:xfrm>
          <a:prstGeom prst="rect">
            <a:avLst/>
          </a:prstGeom>
          <a:noFill/>
          <a:ln>
            <a:noFill/>
          </a:ln>
        </p:spPr>
      </p:pic>
      <p:sp>
        <p:nvSpPr>
          <p:cNvPr id="142" name="Google Shape;142;p20"/>
          <p:cNvSpPr txBox="1"/>
          <p:nvPr/>
        </p:nvSpPr>
        <p:spPr>
          <a:xfrm>
            <a:off x="637200" y="3739525"/>
            <a:ext cx="3934800" cy="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Automating document processing, including providing summary reports, and scaling up its virtual assistant chatbots</a:t>
            </a:r>
            <a:endParaRPr>
              <a:latin typeface="Avenir"/>
              <a:ea typeface="Avenir"/>
              <a:cs typeface="Avenir"/>
              <a:sym typeface="Avenir"/>
            </a:endParaRPr>
          </a:p>
        </p:txBody>
      </p:sp>
      <p:pic>
        <p:nvPicPr>
          <p:cNvPr id="143" name="Google Shape;143;p20"/>
          <p:cNvPicPr preferRelativeResize="0"/>
          <p:nvPr/>
        </p:nvPicPr>
        <p:blipFill>
          <a:blip r:embed="rId7">
            <a:alphaModFix/>
          </a:blip>
          <a:stretch>
            <a:fillRect/>
          </a:stretch>
        </p:blipFill>
        <p:spPr>
          <a:xfrm>
            <a:off x="5687850" y="2776000"/>
            <a:ext cx="867750" cy="867750"/>
          </a:xfrm>
          <a:prstGeom prst="rect">
            <a:avLst/>
          </a:prstGeom>
          <a:noFill/>
          <a:ln>
            <a:noFill/>
          </a:ln>
        </p:spPr>
      </p:pic>
      <p:pic>
        <p:nvPicPr>
          <p:cNvPr id="144" name="Google Shape;144;p20"/>
          <p:cNvPicPr preferRelativeResize="0"/>
          <p:nvPr/>
        </p:nvPicPr>
        <p:blipFill>
          <a:blip r:embed="rId8">
            <a:alphaModFix/>
          </a:blip>
          <a:stretch>
            <a:fillRect/>
          </a:stretch>
        </p:blipFill>
        <p:spPr>
          <a:xfrm>
            <a:off x="6650825" y="2791685"/>
            <a:ext cx="1486876" cy="836374"/>
          </a:xfrm>
          <a:prstGeom prst="rect">
            <a:avLst/>
          </a:prstGeom>
          <a:noFill/>
          <a:ln>
            <a:noFill/>
          </a:ln>
        </p:spPr>
      </p:pic>
      <p:sp>
        <p:nvSpPr>
          <p:cNvPr id="145" name="Google Shape;145;p20"/>
          <p:cNvSpPr txBox="1"/>
          <p:nvPr/>
        </p:nvSpPr>
        <p:spPr>
          <a:xfrm>
            <a:off x="4911075" y="3739525"/>
            <a:ext cx="3934800" cy="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GenAI applications for internal software</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development and information analysis</a:t>
            </a:r>
            <a:endParaRPr>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189186" y="139837"/>
            <a:ext cx="8954700" cy="273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Problem statement: How to </a:t>
            </a:r>
            <a:r>
              <a:rPr lang="en"/>
              <a:t>improve productivity of portfolio manager through the use of GenAI? </a:t>
            </a:r>
            <a:endParaRPr/>
          </a:p>
        </p:txBody>
      </p:sp>
      <p:sp>
        <p:nvSpPr>
          <p:cNvPr id="151" name="Google Shape;151;p21"/>
          <p:cNvSpPr/>
          <p:nvPr/>
        </p:nvSpPr>
        <p:spPr>
          <a:xfrm>
            <a:off x="541941" y="991824"/>
            <a:ext cx="8259300" cy="471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003A84"/>
                </a:solidFill>
                <a:latin typeface="Avenir"/>
                <a:ea typeface="Avenir"/>
                <a:cs typeface="Avenir"/>
                <a:sym typeface="Avenir"/>
              </a:rPr>
              <a:t>Considerations</a:t>
            </a:r>
            <a:endParaRPr b="1" sz="2100">
              <a:solidFill>
                <a:srgbClr val="003A84"/>
              </a:solidFill>
              <a:latin typeface="Avenir"/>
              <a:ea typeface="Avenir"/>
              <a:cs typeface="Avenir"/>
              <a:sym typeface="Avenir"/>
            </a:endParaRPr>
          </a:p>
        </p:txBody>
      </p:sp>
      <p:sp>
        <p:nvSpPr>
          <p:cNvPr id="152" name="Google Shape;152;p21"/>
          <p:cNvSpPr txBox="1"/>
          <p:nvPr/>
        </p:nvSpPr>
        <p:spPr>
          <a:xfrm>
            <a:off x="541950" y="1463625"/>
            <a:ext cx="4122600" cy="445200"/>
          </a:xfrm>
          <a:prstGeom prst="rect">
            <a:avLst/>
          </a:prstGeom>
          <a:solidFill>
            <a:srgbClr val="99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Effectiveness</a:t>
            </a:r>
            <a:r>
              <a:rPr lang="en">
                <a:solidFill>
                  <a:srgbClr val="FFFFFF"/>
                </a:solidFill>
                <a:latin typeface="Avenir"/>
                <a:ea typeface="Avenir"/>
                <a:cs typeface="Avenir"/>
                <a:sym typeface="Avenir"/>
              </a:rPr>
              <a:t> of solution</a:t>
            </a:r>
            <a:endParaRPr>
              <a:solidFill>
                <a:srgbClr val="FFFFFF"/>
              </a:solidFill>
              <a:latin typeface="Avenir"/>
              <a:ea typeface="Avenir"/>
              <a:cs typeface="Avenir"/>
              <a:sym typeface="Avenir"/>
            </a:endParaRPr>
          </a:p>
        </p:txBody>
      </p:sp>
      <p:sp>
        <p:nvSpPr>
          <p:cNvPr id="153" name="Google Shape;153;p21"/>
          <p:cNvSpPr txBox="1"/>
          <p:nvPr/>
        </p:nvSpPr>
        <p:spPr>
          <a:xfrm>
            <a:off x="4678800" y="1463625"/>
            <a:ext cx="4122600" cy="445200"/>
          </a:xfrm>
          <a:prstGeom prst="rect">
            <a:avLst/>
          </a:prstGeom>
          <a:solidFill>
            <a:srgbClr val="99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Implementation</a:t>
            </a:r>
            <a:endParaRPr>
              <a:solidFill>
                <a:srgbClr val="FFFFFF"/>
              </a:solidFill>
              <a:latin typeface="Avenir"/>
              <a:ea typeface="Avenir"/>
              <a:cs typeface="Avenir"/>
              <a:sym typeface="Avenir"/>
            </a:endParaRPr>
          </a:p>
        </p:txBody>
      </p:sp>
      <p:sp>
        <p:nvSpPr>
          <p:cNvPr id="154" name="Google Shape;154;p21"/>
          <p:cNvSpPr txBox="1"/>
          <p:nvPr/>
        </p:nvSpPr>
        <p:spPr>
          <a:xfrm>
            <a:off x="541950" y="1908758"/>
            <a:ext cx="4122600" cy="11238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venir"/>
                <a:ea typeface="Avenir"/>
                <a:cs typeface="Avenir"/>
                <a:sym typeface="Avenir"/>
              </a:rPr>
              <a:t>Need to create a solution that is effective in </a:t>
            </a:r>
            <a:r>
              <a:rPr lang="en" sz="1300">
                <a:solidFill>
                  <a:schemeClr val="dk1"/>
                </a:solidFill>
                <a:latin typeface="Avenir"/>
                <a:ea typeface="Avenir"/>
                <a:cs typeface="Avenir"/>
                <a:sym typeface="Avenir"/>
              </a:rPr>
              <a:t>improving</a:t>
            </a:r>
            <a:r>
              <a:rPr lang="en" sz="1300">
                <a:solidFill>
                  <a:schemeClr val="dk1"/>
                </a:solidFill>
                <a:latin typeface="Avenir"/>
                <a:ea typeface="Avenir"/>
                <a:cs typeface="Avenir"/>
                <a:sym typeface="Avenir"/>
              </a:rPr>
              <a:t> the Quality of Life of a portfolio manager. </a:t>
            </a:r>
            <a:endParaRPr sz="1300">
              <a:solidFill>
                <a:schemeClr val="dk1"/>
              </a:solidFill>
              <a:latin typeface="Avenir"/>
              <a:ea typeface="Avenir"/>
              <a:cs typeface="Avenir"/>
              <a:sym typeface="Avenir"/>
            </a:endParaRPr>
          </a:p>
          <a:p>
            <a:pPr indent="0" lvl="0" marL="0" rtl="0" algn="ctr">
              <a:spcBef>
                <a:spcPts val="0"/>
              </a:spcBef>
              <a:spcAft>
                <a:spcPts val="0"/>
              </a:spcAft>
              <a:buNone/>
            </a:pPr>
            <a:r>
              <a:rPr lang="en" sz="1300">
                <a:solidFill>
                  <a:schemeClr val="dk1"/>
                </a:solidFill>
                <a:latin typeface="Avenir"/>
                <a:ea typeface="Avenir"/>
                <a:cs typeface="Avenir"/>
                <a:sym typeface="Avenir"/>
              </a:rPr>
              <a:t>Solution will have to either simplify or automate certain workflow process. </a:t>
            </a:r>
            <a:endParaRPr sz="1300">
              <a:solidFill>
                <a:schemeClr val="dk1"/>
              </a:solidFill>
              <a:latin typeface="Avenir"/>
              <a:ea typeface="Avenir"/>
              <a:cs typeface="Avenir"/>
              <a:sym typeface="Avenir"/>
            </a:endParaRPr>
          </a:p>
        </p:txBody>
      </p:sp>
      <p:sp>
        <p:nvSpPr>
          <p:cNvPr id="155" name="Google Shape;155;p21"/>
          <p:cNvSpPr txBox="1"/>
          <p:nvPr/>
        </p:nvSpPr>
        <p:spPr>
          <a:xfrm>
            <a:off x="4664550" y="1908758"/>
            <a:ext cx="4122600" cy="11238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venir"/>
                <a:ea typeface="Avenir"/>
                <a:cs typeface="Avenir"/>
                <a:sym typeface="Avenir"/>
              </a:rPr>
              <a:t>The goal of the solution is not to replace portfolio managers, but instead to complement </a:t>
            </a:r>
            <a:r>
              <a:rPr lang="en" sz="1300">
                <a:solidFill>
                  <a:schemeClr val="dk1"/>
                </a:solidFill>
                <a:latin typeface="Avenir"/>
                <a:ea typeface="Avenir"/>
                <a:cs typeface="Avenir"/>
                <a:sym typeface="Avenir"/>
              </a:rPr>
              <a:t>them.</a:t>
            </a:r>
            <a:endParaRPr sz="1300">
              <a:solidFill>
                <a:schemeClr val="dk1"/>
              </a:solidFill>
              <a:latin typeface="Avenir"/>
              <a:ea typeface="Avenir"/>
              <a:cs typeface="Avenir"/>
              <a:sym typeface="Avenir"/>
            </a:endParaRPr>
          </a:p>
          <a:p>
            <a:pPr indent="0" lvl="0" marL="0" rtl="0" algn="ctr">
              <a:spcBef>
                <a:spcPts val="0"/>
              </a:spcBef>
              <a:spcAft>
                <a:spcPts val="0"/>
              </a:spcAft>
              <a:buNone/>
            </a:pPr>
            <a:r>
              <a:rPr lang="en" sz="1300">
                <a:solidFill>
                  <a:schemeClr val="dk1"/>
                </a:solidFill>
                <a:latin typeface="Avenir"/>
                <a:ea typeface="Avenir"/>
                <a:cs typeface="Avenir"/>
                <a:sym typeface="Avenir"/>
              </a:rPr>
              <a:t>Hence, the solution has to function akin to a productivity tool.</a:t>
            </a:r>
            <a:endParaRPr sz="1300">
              <a:solidFill>
                <a:schemeClr val="dk1"/>
              </a:solidFill>
              <a:latin typeface="Avenir"/>
              <a:ea typeface="Avenir"/>
              <a:cs typeface="Avenir"/>
              <a:sym typeface="Avenir"/>
            </a:endParaRPr>
          </a:p>
        </p:txBody>
      </p:sp>
      <p:sp>
        <p:nvSpPr>
          <p:cNvPr id="156" name="Google Shape;156;p21"/>
          <p:cNvSpPr/>
          <p:nvPr/>
        </p:nvSpPr>
        <p:spPr>
          <a:xfrm>
            <a:off x="536875" y="3032552"/>
            <a:ext cx="8259300" cy="8475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1800">
                <a:solidFill>
                  <a:srgbClr val="FF0000"/>
                </a:solidFill>
                <a:latin typeface="Avenir"/>
                <a:ea typeface="Avenir"/>
                <a:cs typeface="Avenir"/>
                <a:sym typeface="Avenir"/>
              </a:rPr>
              <a:t>Create a solution that can improve the productivity of portfolio managers by simplifying or automating certain workflow process in risk management.</a:t>
            </a:r>
            <a:endParaRPr b="1" sz="1800">
              <a:solidFill>
                <a:srgbClr val="FF0000"/>
              </a:solidFill>
              <a:latin typeface="Avenir"/>
              <a:ea typeface="Avenir"/>
              <a:cs typeface="Avenir"/>
              <a:sym typeface="Avenir"/>
            </a:endParaRPr>
          </a:p>
        </p:txBody>
      </p:sp>
      <p:sp>
        <p:nvSpPr>
          <p:cNvPr id="157" name="Google Shape;157;p21"/>
          <p:cNvSpPr/>
          <p:nvPr/>
        </p:nvSpPr>
        <p:spPr>
          <a:xfrm>
            <a:off x="541950" y="3880052"/>
            <a:ext cx="8259300" cy="5109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1800">
                <a:solidFill>
                  <a:srgbClr val="003A84"/>
                </a:solidFill>
                <a:latin typeface="Avenir"/>
                <a:ea typeface="Avenir"/>
                <a:cs typeface="Avenir"/>
                <a:sym typeface="Avenir"/>
              </a:rPr>
              <a:t>GenAI based </a:t>
            </a:r>
            <a:r>
              <a:rPr b="1" lang="en" sz="1800">
                <a:solidFill>
                  <a:srgbClr val="003A84"/>
                </a:solidFill>
                <a:latin typeface="Avenir"/>
                <a:ea typeface="Avenir"/>
                <a:cs typeface="Avenir"/>
                <a:sym typeface="Avenir"/>
              </a:rPr>
              <a:t>solution</a:t>
            </a:r>
            <a:endParaRPr b="1" sz="2500">
              <a:solidFill>
                <a:srgbClr val="003A84"/>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89186" y="139837"/>
            <a:ext cx="8954700" cy="2739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Solution: Training a GenAI to </a:t>
            </a:r>
            <a:r>
              <a:rPr lang="en"/>
              <a:t>understand</a:t>
            </a:r>
            <a:r>
              <a:rPr lang="en"/>
              <a:t> contextual data, and then using that to create a </a:t>
            </a:r>
            <a:r>
              <a:rPr lang="en"/>
              <a:t>productivity tool to generate risk reports for portfolio managers</a:t>
            </a:r>
            <a:endParaRPr/>
          </a:p>
        </p:txBody>
      </p:sp>
      <p:sp>
        <p:nvSpPr>
          <p:cNvPr id="163" name="Google Shape;163;p22"/>
          <p:cNvSpPr/>
          <p:nvPr/>
        </p:nvSpPr>
        <p:spPr>
          <a:xfrm>
            <a:off x="281950" y="3509175"/>
            <a:ext cx="1639200" cy="1315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Web Scraper</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(Unstructured Data)</a:t>
            </a:r>
            <a:endParaRPr>
              <a:latin typeface="Avenir"/>
              <a:ea typeface="Avenir"/>
              <a:cs typeface="Avenir"/>
              <a:sym typeface="Avenir"/>
            </a:endParaRPr>
          </a:p>
        </p:txBody>
      </p:sp>
      <p:cxnSp>
        <p:nvCxnSpPr>
          <p:cNvPr id="164" name="Google Shape;164;p22"/>
          <p:cNvCxnSpPr>
            <a:stCxn id="163" idx="0"/>
            <a:endCxn id="165" idx="2"/>
          </p:cNvCxnSpPr>
          <p:nvPr/>
        </p:nvCxnSpPr>
        <p:spPr>
          <a:xfrm rot="10800000">
            <a:off x="1101550" y="3252675"/>
            <a:ext cx="0" cy="256500"/>
          </a:xfrm>
          <a:prstGeom prst="straightConnector1">
            <a:avLst/>
          </a:prstGeom>
          <a:noFill/>
          <a:ln cap="flat" cmpd="sng" w="28575">
            <a:solidFill>
              <a:schemeClr val="dk2"/>
            </a:solidFill>
            <a:prstDash val="solid"/>
            <a:round/>
            <a:headEnd len="med" w="med" type="none"/>
            <a:tailEnd len="med" w="med" type="triangle"/>
          </a:ln>
        </p:spPr>
      </p:cxnSp>
      <p:sp>
        <p:nvSpPr>
          <p:cNvPr id="166" name="Google Shape;166;p22"/>
          <p:cNvSpPr/>
          <p:nvPr/>
        </p:nvSpPr>
        <p:spPr>
          <a:xfrm>
            <a:off x="3944250" y="2995200"/>
            <a:ext cx="1639200" cy="1174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a:t>
            </a:r>
            <a:r>
              <a:rPr lang="en">
                <a:latin typeface="Avenir"/>
                <a:ea typeface="Avenir"/>
                <a:cs typeface="Avenir"/>
                <a:sym typeface="Avenir"/>
              </a:rPr>
              <a:t>LLaMa Model)</a:t>
            </a:r>
            <a:endParaRPr>
              <a:latin typeface="Avenir"/>
              <a:ea typeface="Avenir"/>
              <a:cs typeface="Avenir"/>
              <a:sym typeface="Avenir"/>
            </a:endParaRPr>
          </a:p>
        </p:txBody>
      </p:sp>
      <p:sp>
        <p:nvSpPr>
          <p:cNvPr id="167" name="Google Shape;167;p22"/>
          <p:cNvSpPr/>
          <p:nvPr/>
        </p:nvSpPr>
        <p:spPr>
          <a:xfrm>
            <a:off x="7165125" y="1984500"/>
            <a:ext cx="1639200" cy="1174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Web Application</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(React)</a:t>
            </a:r>
            <a:endParaRPr>
              <a:latin typeface="Avenir"/>
              <a:ea typeface="Avenir"/>
              <a:cs typeface="Avenir"/>
              <a:sym typeface="Avenir"/>
            </a:endParaRPr>
          </a:p>
        </p:txBody>
      </p:sp>
      <p:sp>
        <p:nvSpPr>
          <p:cNvPr id="165" name="Google Shape;165;p22"/>
          <p:cNvSpPr/>
          <p:nvPr/>
        </p:nvSpPr>
        <p:spPr>
          <a:xfrm>
            <a:off x="281950" y="2078113"/>
            <a:ext cx="1639200" cy="1174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(Vector Database)</a:t>
            </a:r>
            <a:endParaRPr>
              <a:latin typeface="Avenir"/>
              <a:ea typeface="Avenir"/>
              <a:cs typeface="Avenir"/>
              <a:sym typeface="Avenir"/>
            </a:endParaRPr>
          </a:p>
        </p:txBody>
      </p:sp>
      <p:sp>
        <p:nvSpPr>
          <p:cNvPr id="168" name="Google Shape;168;p22"/>
          <p:cNvSpPr/>
          <p:nvPr/>
        </p:nvSpPr>
        <p:spPr>
          <a:xfrm>
            <a:off x="281950" y="647075"/>
            <a:ext cx="1639200" cy="1174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venir"/>
              <a:ea typeface="Avenir"/>
              <a:cs typeface="Avenir"/>
              <a:sym typeface="Avenir"/>
            </a:endParaRPr>
          </a:p>
          <a:p>
            <a:pPr indent="0" lvl="0" marL="0" rtl="0" algn="ctr">
              <a:spcBef>
                <a:spcPts val="0"/>
              </a:spcBef>
              <a:spcAft>
                <a:spcPts val="0"/>
              </a:spcAft>
              <a:buNone/>
            </a:pPr>
            <a:r>
              <a:t/>
            </a:r>
            <a:endParaRPr>
              <a:solidFill>
                <a:schemeClr val="dk1"/>
              </a:solidFill>
              <a:latin typeface="Avenir"/>
              <a:ea typeface="Avenir"/>
              <a:cs typeface="Avenir"/>
              <a:sym typeface="Avenir"/>
            </a:endParaRPr>
          </a:p>
          <a:p>
            <a:pPr indent="0" lvl="0" marL="0" rtl="0" algn="ctr">
              <a:spcBef>
                <a:spcPts val="0"/>
              </a:spcBef>
              <a:spcAft>
                <a:spcPts val="0"/>
              </a:spcAft>
              <a:buNone/>
            </a:pPr>
            <a:r>
              <a:rPr lang="en">
                <a:solidFill>
                  <a:schemeClr val="dk1"/>
                </a:solidFill>
                <a:latin typeface="Avenir"/>
                <a:ea typeface="Avenir"/>
                <a:cs typeface="Avenir"/>
                <a:sym typeface="Avenir"/>
              </a:rPr>
              <a:t>Web Scraper</a:t>
            </a:r>
            <a:endParaRPr>
              <a:solidFill>
                <a:schemeClr val="dk1"/>
              </a:solidFill>
              <a:latin typeface="Avenir"/>
              <a:ea typeface="Avenir"/>
              <a:cs typeface="Avenir"/>
              <a:sym typeface="Avenir"/>
            </a:endParaRPr>
          </a:p>
          <a:p>
            <a:pPr indent="0" lvl="0" marL="0" rtl="0" algn="ctr">
              <a:spcBef>
                <a:spcPts val="0"/>
              </a:spcBef>
              <a:spcAft>
                <a:spcPts val="0"/>
              </a:spcAft>
              <a:buNone/>
            </a:pPr>
            <a:r>
              <a:rPr lang="en">
                <a:solidFill>
                  <a:schemeClr val="dk1"/>
                </a:solidFill>
                <a:latin typeface="Avenir"/>
                <a:ea typeface="Avenir"/>
                <a:cs typeface="Avenir"/>
                <a:sym typeface="Avenir"/>
              </a:rPr>
              <a:t>(Financial Data)</a:t>
            </a:r>
            <a:endParaRPr>
              <a:solidFill>
                <a:schemeClr val="dk1"/>
              </a:solidFill>
              <a:latin typeface="Avenir"/>
              <a:ea typeface="Avenir"/>
              <a:cs typeface="Avenir"/>
              <a:sym typeface="Avenir"/>
            </a:endParaRPr>
          </a:p>
        </p:txBody>
      </p:sp>
      <p:cxnSp>
        <p:nvCxnSpPr>
          <p:cNvPr id="169" name="Google Shape;169;p22"/>
          <p:cNvCxnSpPr>
            <a:stCxn id="168" idx="2"/>
            <a:endCxn id="165" idx="0"/>
          </p:cNvCxnSpPr>
          <p:nvPr/>
        </p:nvCxnSpPr>
        <p:spPr>
          <a:xfrm>
            <a:off x="1101550" y="1821575"/>
            <a:ext cx="0" cy="256500"/>
          </a:xfrm>
          <a:prstGeom prst="straightConnector1">
            <a:avLst/>
          </a:prstGeom>
          <a:noFill/>
          <a:ln cap="flat" cmpd="sng" w="28575">
            <a:solidFill>
              <a:schemeClr val="dk2"/>
            </a:solidFill>
            <a:prstDash val="solid"/>
            <a:round/>
            <a:headEnd len="med" w="med" type="none"/>
            <a:tailEnd len="med" w="med" type="triangle"/>
          </a:ln>
        </p:spPr>
      </p:cxnSp>
      <p:cxnSp>
        <p:nvCxnSpPr>
          <p:cNvPr id="170" name="Google Shape;170;p22"/>
          <p:cNvCxnSpPr>
            <a:stCxn id="165" idx="3"/>
            <a:endCxn id="171" idx="1"/>
          </p:cNvCxnSpPr>
          <p:nvPr/>
        </p:nvCxnSpPr>
        <p:spPr>
          <a:xfrm flipH="1" rot="10800000">
            <a:off x="1921150" y="1539163"/>
            <a:ext cx="2023200" cy="1126200"/>
          </a:xfrm>
          <a:prstGeom prst="straightConnector1">
            <a:avLst/>
          </a:prstGeom>
          <a:noFill/>
          <a:ln cap="flat" cmpd="sng" w="28575">
            <a:solidFill>
              <a:schemeClr val="dk2"/>
            </a:solidFill>
            <a:prstDash val="solid"/>
            <a:round/>
            <a:headEnd len="med" w="med" type="none"/>
            <a:tailEnd len="med" w="med" type="triangle"/>
          </a:ln>
        </p:spPr>
      </p:cxnSp>
      <p:cxnSp>
        <p:nvCxnSpPr>
          <p:cNvPr id="172" name="Google Shape;172;p22"/>
          <p:cNvCxnSpPr>
            <a:stCxn id="165" idx="3"/>
            <a:endCxn id="166" idx="1"/>
          </p:cNvCxnSpPr>
          <p:nvPr/>
        </p:nvCxnSpPr>
        <p:spPr>
          <a:xfrm>
            <a:off x="1921150" y="2665363"/>
            <a:ext cx="2023200" cy="917100"/>
          </a:xfrm>
          <a:prstGeom prst="straightConnector1">
            <a:avLst/>
          </a:prstGeom>
          <a:noFill/>
          <a:ln cap="flat" cmpd="sng" w="28575">
            <a:solidFill>
              <a:schemeClr val="dk2"/>
            </a:solidFill>
            <a:prstDash val="solid"/>
            <a:round/>
            <a:headEnd len="med" w="med" type="none"/>
            <a:tailEnd len="med" w="med" type="triangle"/>
          </a:ln>
        </p:spPr>
      </p:cxnSp>
      <p:cxnSp>
        <p:nvCxnSpPr>
          <p:cNvPr id="173" name="Google Shape;173;p22"/>
          <p:cNvCxnSpPr>
            <a:stCxn id="166" idx="0"/>
            <a:endCxn id="171" idx="2"/>
          </p:cNvCxnSpPr>
          <p:nvPr/>
        </p:nvCxnSpPr>
        <p:spPr>
          <a:xfrm rot="10800000">
            <a:off x="4763850" y="2126400"/>
            <a:ext cx="0" cy="868800"/>
          </a:xfrm>
          <a:prstGeom prst="straightConnector1">
            <a:avLst/>
          </a:prstGeom>
          <a:noFill/>
          <a:ln cap="flat" cmpd="sng" w="28575">
            <a:solidFill>
              <a:schemeClr val="dk2"/>
            </a:solidFill>
            <a:prstDash val="solid"/>
            <a:round/>
            <a:headEnd len="med" w="med" type="none"/>
            <a:tailEnd len="med" w="med" type="triangle"/>
          </a:ln>
        </p:spPr>
      </p:cxnSp>
      <p:sp>
        <p:nvSpPr>
          <p:cNvPr id="171" name="Google Shape;171;p22"/>
          <p:cNvSpPr/>
          <p:nvPr/>
        </p:nvSpPr>
        <p:spPr>
          <a:xfrm>
            <a:off x="3944250" y="951775"/>
            <a:ext cx="1639200" cy="1174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rPr lang="en">
                <a:latin typeface="Avenir"/>
                <a:ea typeface="Avenir"/>
                <a:cs typeface="Avenir"/>
                <a:sym typeface="Avenir"/>
              </a:rPr>
              <a:t>(Server)</a:t>
            </a:r>
            <a:endParaRPr>
              <a:latin typeface="Avenir"/>
              <a:ea typeface="Avenir"/>
              <a:cs typeface="Avenir"/>
              <a:sym typeface="Avenir"/>
            </a:endParaRPr>
          </a:p>
        </p:txBody>
      </p:sp>
      <p:cxnSp>
        <p:nvCxnSpPr>
          <p:cNvPr id="174" name="Google Shape;174;p22"/>
          <p:cNvCxnSpPr>
            <a:stCxn id="171" idx="3"/>
            <a:endCxn id="167" idx="1"/>
          </p:cNvCxnSpPr>
          <p:nvPr/>
        </p:nvCxnSpPr>
        <p:spPr>
          <a:xfrm>
            <a:off x="5583450" y="1539025"/>
            <a:ext cx="1581600" cy="1032600"/>
          </a:xfrm>
          <a:prstGeom prst="straightConnector1">
            <a:avLst/>
          </a:prstGeom>
          <a:noFill/>
          <a:ln cap="flat" cmpd="sng" w="28575">
            <a:solidFill>
              <a:schemeClr val="dk2"/>
            </a:solidFill>
            <a:prstDash val="solid"/>
            <a:round/>
            <a:headEnd len="med" w="med" type="none"/>
            <a:tailEnd len="med" w="med" type="triangle"/>
          </a:ln>
        </p:spPr>
      </p:cxnSp>
      <p:pic>
        <p:nvPicPr>
          <p:cNvPr id="175" name="Google Shape;175;p22"/>
          <p:cNvPicPr preferRelativeResize="0"/>
          <p:nvPr/>
        </p:nvPicPr>
        <p:blipFill>
          <a:blip r:embed="rId3">
            <a:alphaModFix/>
          </a:blip>
          <a:stretch>
            <a:fillRect/>
          </a:stretch>
        </p:blipFill>
        <p:spPr>
          <a:xfrm>
            <a:off x="3944250" y="1160750"/>
            <a:ext cx="1639199" cy="756554"/>
          </a:xfrm>
          <a:prstGeom prst="rect">
            <a:avLst/>
          </a:prstGeom>
          <a:noFill/>
          <a:ln>
            <a:noFill/>
          </a:ln>
        </p:spPr>
      </p:pic>
      <p:pic>
        <p:nvPicPr>
          <p:cNvPr id="176" name="Google Shape;176;p22"/>
          <p:cNvPicPr preferRelativeResize="0"/>
          <p:nvPr/>
        </p:nvPicPr>
        <p:blipFill>
          <a:blip r:embed="rId4">
            <a:alphaModFix/>
          </a:blip>
          <a:stretch>
            <a:fillRect/>
          </a:stretch>
        </p:blipFill>
        <p:spPr>
          <a:xfrm>
            <a:off x="281950" y="2143700"/>
            <a:ext cx="1639199" cy="922503"/>
          </a:xfrm>
          <a:prstGeom prst="rect">
            <a:avLst/>
          </a:prstGeom>
          <a:noFill/>
          <a:ln>
            <a:noFill/>
          </a:ln>
        </p:spPr>
      </p:pic>
      <p:pic>
        <p:nvPicPr>
          <p:cNvPr id="177" name="Google Shape;177;p22"/>
          <p:cNvPicPr preferRelativeResize="0"/>
          <p:nvPr/>
        </p:nvPicPr>
        <p:blipFill>
          <a:blip r:embed="rId5">
            <a:alphaModFix/>
          </a:blip>
          <a:stretch>
            <a:fillRect/>
          </a:stretch>
        </p:blipFill>
        <p:spPr>
          <a:xfrm>
            <a:off x="7364569" y="1917300"/>
            <a:ext cx="1240300" cy="826675"/>
          </a:xfrm>
          <a:prstGeom prst="rect">
            <a:avLst/>
          </a:prstGeom>
          <a:noFill/>
          <a:ln>
            <a:noFill/>
          </a:ln>
        </p:spPr>
      </p:pic>
      <p:pic>
        <p:nvPicPr>
          <p:cNvPr id="178" name="Google Shape;178;p22"/>
          <p:cNvPicPr preferRelativeResize="0"/>
          <p:nvPr/>
        </p:nvPicPr>
        <p:blipFill>
          <a:blip r:embed="rId6">
            <a:alphaModFix/>
          </a:blip>
          <a:stretch>
            <a:fillRect/>
          </a:stretch>
        </p:blipFill>
        <p:spPr>
          <a:xfrm>
            <a:off x="4084147" y="3308475"/>
            <a:ext cx="1359404" cy="273900"/>
          </a:xfrm>
          <a:prstGeom prst="rect">
            <a:avLst/>
          </a:prstGeom>
          <a:noFill/>
          <a:ln>
            <a:noFill/>
          </a:ln>
        </p:spPr>
      </p:pic>
      <p:pic>
        <p:nvPicPr>
          <p:cNvPr id="179" name="Google Shape;179;p22"/>
          <p:cNvPicPr preferRelativeResize="0"/>
          <p:nvPr/>
        </p:nvPicPr>
        <p:blipFill>
          <a:blip r:embed="rId7">
            <a:alphaModFix/>
          </a:blip>
          <a:stretch>
            <a:fillRect/>
          </a:stretch>
        </p:blipFill>
        <p:spPr>
          <a:xfrm>
            <a:off x="828273" y="688846"/>
            <a:ext cx="546575" cy="544425"/>
          </a:xfrm>
          <a:prstGeom prst="rect">
            <a:avLst/>
          </a:prstGeom>
          <a:noFill/>
          <a:ln>
            <a:noFill/>
          </a:ln>
        </p:spPr>
      </p:pic>
      <p:pic>
        <p:nvPicPr>
          <p:cNvPr id="180" name="Google Shape;180;p22"/>
          <p:cNvPicPr preferRelativeResize="0"/>
          <p:nvPr/>
        </p:nvPicPr>
        <p:blipFill>
          <a:blip r:embed="rId7">
            <a:alphaModFix/>
          </a:blip>
          <a:stretch>
            <a:fillRect/>
          </a:stretch>
        </p:blipFill>
        <p:spPr>
          <a:xfrm>
            <a:off x="828273" y="3577071"/>
            <a:ext cx="546575" cy="54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189186" y="139837"/>
            <a:ext cx="8954700" cy="273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Live demo of 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189186" y="139837"/>
            <a:ext cx="8954700" cy="273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Extension: Solution can be further refined to improve the effectiveness of the solution</a:t>
            </a:r>
            <a:endParaRPr/>
          </a:p>
        </p:txBody>
      </p:sp>
      <p:sp>
        <p:nvSpPr>
          <p:cNvPr id="191" name="Google Shape;191;p24"/>
          <p:cNvSpPr/>
          <p:nvPr/>
        </p:nvSpPr>
        <p:spPr>
          <a:xfrm>
            <a:off x="541945" y="991825"/>
            <a:ext cx="3830700" cy="471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003A84"/>
                </a:solidFill>
                <a:latin typeface="Avenir"/>
                <a:ea typeface="Avenir"/>
                <a:cs typeface="Avenir"/>
                <a:sym typeface="Avenir"/>
              </a:rPr>
              <a:t>Proof of Concept model</a:t>
            </a:r>
            <a:endParaRPr b="1" sz="2100">
              <a:solidFill>
                <a:srgbClr val="003A84"/>
              </a:solidFill>
              <a:latin typeface="Avenir"/>
              <a:ea typeface="Avenir"/>
              <a:cs typeface="Avenir"/>
              <a:sym typeface="Avenir"/>
            </a:endParaRPr>
          </a:p>
        </p:txBody>
      </p:sp>
      <p:sp>
        <p:nvSpPr>
          <p:cNvPr id="192" name="Google Shape;192;p24"/>
          <p:cNvSpPr/>
          <p:nvPr/>
        </p:nvSpPr>
        <p:spPr>
          <a:xfrm>
            <a:off x="5067070" y="991825"/>
            <a:ext cx="3830700" cy="471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003A84"/>
                </a:solidFill>
                <a:latin typeface="Avenir"/>
                <a:ea typeface="Avenir"/>
                <a:cs typeface="Avenir"/>
                <a:sym typeface="Avenir"/>
              </a:rPr>
              <a:t>Future development model</a:t>
            </a:r>
            <a:endParaRPr b="1" sz="2100">
              <a:solidFill>
                <a:srgbClr val="003A84"/>
              </a:solidFill>
              <a:latin typeface="Avenir"/>
              <a:ea typeface="Avenir"/>
              <a:cs typeface="Avenir"/>
              <a:sym typeface="Avenir"/>
            </a:endParaRPr>
          </a:p>
        </p:txBody>
      </p:sp>
      <p:sp>
        <p:nvSpPr>
          <p:cNvPr id="193" name="Google Shape;193;p24"/>
          <p:cNvSpPr txBox="1"/>
          <p:nvPr/>
        </p:nvSpPr>
        <p:spPr>
          <a:xfrm>
            <a:off x="541950" y="1463725"/>
            <a:ext cx="1926900" cy="1293300"/>
          </a:xfrm>
          <a:prstGeom prst="rect">
            <a:avLst/>
          </a:prstGeom>
          <a:solidFill>
            <a:srgbClr val="99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Supports stocks and options</a:t>
            </a:r>
            <a:endParaRPr>
              <a:solidFill>
                <a:srgbClr val="FFFFFF"/>
              </a:solidFill>
              <a:latin typeface="Avenir"/>
              <a:ea typeface="Avenir"/>
              <a:cs typeface="Avenir"/>
              <a:sym typeface="Avenir"/>
            </a:endParaRPr>
          </a:p>
        </p:txBody>
      </p:sp>
      <p:sp>
        <p:nvSpPr>
          <p:cNvPr id="194" name="Google Shape;194;p24"/>
          <p:cNvSpPr txBox="1"/>
          <p:nvPr/>
        </p:nvSpPr>
        <p:spPr>
          <a:xfrm>
            <a:off x="2468850" y="1463725"/>
            <a:ext cx="1903800" cy="1293300"/>
          </a:xfrm>
          <a:prstGeom prst="rect">
            <a:avLst/>
          </a:prstGeom>
          <a:solidFill>
            <a:srgbClr val="99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Only trained on news articles</a:t>
            </a:r>
            <a:endParaRPr>
              <a:solidFill>
                <a:srgbClr val="FFFFFF"/>
              </a:solidFill>
              <a:latin typeface="Avenir"/>
              <a:ea typeface="Avenir"/>
              <a:cs typeface="Avenir"/>
              <a:sym typeface="Avenir"/>
            </a:endParaRPr>
          </a:p>
        </p:txBody>
      </p:sp>
      <p:sp>
        <p:nvSpPr>
          <p:cNvPr id="195" name="Google Shape;195;p24"/>
          <p:cNvSpPr txBox="1"/>
          <p:nvPr/>
        </p:nvSpPr>
        <p:spPr>
          <a:xfrm>
            <a:off x="5067075" y="1463725"/>
            <a:ext cx="1926900" cy="1293300"/>
          </a:xfrm>
          <a:prstGeom prst="rect">
            <a:avLst/>
          </a:prstGeom>
          <a:solidFill>
            <a:srgbClr val="99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Also support other instruments such as commodities and fixed incomes and securities</a:t>
            </a:r>
            <a:endParaRPr>
              <a:solidFill>
                <a:srgbClr val="FFFFFF"/>
              </a:solidFill>
              <a:latin typeface="Avenir"/>
              <a:ea typeface="Avenir"/>
              <a:cs typeface="Avenir"/>
              <a:sym typeface="Avenir"/>
            </a:endParaRPr>
          </a:p>
        </p:txBody>
      </p:sp>
      <p:sp>
        <p:nvSpPr>
          <p:cNvPr id="196" name="Google Shape;196;p24"/>
          <p:cNvSpPr txBox="1"/>
          <p:nvPr/>
        </p:nvSpPr>
        <p:spPr>
          <a:xfrm>
            <a:off x="6993975" y="1463725"/>
            <a:ext cx="1903800" cy="1293300"/>
          </a:xfrm>
          <a:prstGeom prst="rect">
            <a:avLst/>
          </a:prstGeom>
          <a:solidFill>
            <a:srgbClr val="99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Also trained on financial reports, social media posts and other unstructured data</a:t>
            </a:r>
            <a:endParaRPr>
              <a:solidFill>
                <a:srgbClr val="FFFFFF"/>
              </a:solidFill>
              <a:latin typeface="Avenir"/>
              <a:ea typeface="Avenir"/>
              <a:cs typeface="Avenir"/>
              <a:sym typeface="Avenir"/>
            </a:endParaRPr>
          </a:p>
        </p:txBody>
      </p:sp>
      <p:sp>
        <p:nvSpPr>
          <p:cNvPr id="197" name="Google Shape;197;p24"/>
          <p:cNvSpPr txBox="1"/>
          <p:nvPr/>
        </p:nvSpPr>
        <p:spPr>
          <a:xfrm>
            <a:off x="541950" y="2757025"/>
            <a:ext cx="3830700" cy="10968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venir"/>
                <a:ea typeface="Avenir"/>
                <a:cs typeface="Avenir"/>
                <a:sym typeface="Avenir"/>
              </a:rPr>
              <a:t>Market data is scrapped from finviz.com,</a:t>
            </a:r>
            <a:endParaRPr sz="1300">
              <a:solidFill>
                <a:schemeClr val="dk1"/>
              </a:solidFill>
              <a:latin typeface="Avenir"/>
              <a:ea typeface="Avenir"/>
              <a:cs typeface="Avenir"/>
              <a:sym typeface="Avenir"/>
            </a:endParaRPr>
          </a:p>
          <a:p>
            <a:pPr indent="0" lvl="0" marL="0" rtl="0" algn="ctr">
              <a:spcBef>
                <a:spcPts val="0"/>
              </a:spcBef>
              <a:spcAft>
                <a:spcPts val="0"/>
              </a:spcAft>
              <a:buNone/>
            </a:pPr>
            <a:r>
              <a:rPr lang="en" sz="1300">
                <a:solidFill>
                  <a:schemeClr val="dk1"/>
                </a:solidFill>
                <a:latin typeface="Avenir"/>
                <a:ea typeface="Avenir"/>
                <a:cs typeface="Avenir"/>
                <a:sym typeface="Avenir"/>
              </a:rPr>
              <a:t>News articles are scrapped from Yahoo Finance.</a:t>
            </a:r>
            <a:endParaRPr sz="1300">
              <a:solidFill>
                <a:schemeClr val="dk1"/>
              </a:solidFill>
              <a:latin typeface="Avenir"/>
              <a:ea typeface="Avenir"/>
              <a:cs typeface="Avenir"/>
              <a:sym typeface="Avenir"/>
            </a:endParaRPr>
          </a:p>
          <a:p>
            <a:pPr indent="0" lvl="0" marL="0" rtl="0" algn="ctr">
              <a:spcBef>
                <a:spcPts val="0"/>
              </a:spcBef>
              <a:spcAft>
                <a:spcPts val="0"/>
              </a:spcAft>
              <a:buNone/>
            </a:pPr>
            <a:r>
              <a:rPr lang="en" sz="1300">
                <a:solidFill>
                  <a:schemeClr val="dk1"/>
                </a:solidFill>
                <a:latin typeface="Avenir"/>
                <a:ea typeface="Avenir"/>
                <a:cs typeface="Avenir"/>
                <a:sym typeface="Avenir"/>
              </a:rPr>
              <a:t>No analytics done on market data.  </a:t>
            </a:r>
            <a:endParaRPr sz="1300">
              <a:solidFill>
                <a:schemeClr val="dk1"/>
              </a:solidFill>
              <a:latin typeface="Avenir"/>
              <a:ea typeface="Avenir"/>
              <a:cs typeface="Avenir"/>
              <a:sym typeface="Avenir"/>
            </a:endParaRPr>
          </a:p>
        </p:txBody>
      </p:sp>
      <p:sp>
        <p:nvSpPr>
          <p:cNvPr id="198" name="Google Shape;198;p24"/>
          <p:cNvSpPr txBox="1"/>
          <p:nvPr/>
        </p:nvSpPr>
        <p:spPr>
          <a:xfrm>
            <a:off x="5067075" y="2757025"/>
            <a:ext cx="3830700" cy="10524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venir"/>
                <a:ea typeface="Avenir"/>
                <a:cs typeface="Avenir"/>
                <a:sym typeface="Avenir"/>
              </a:rPr>
              <a:t>Will support banks internal database for market data, possible connections to stock exchanges for faster real time updates. Will support banks internal analytical tools as well. </a:t>
            </a:r>
            <a:endParaRPr sz="1300">
              <a:solidFill>
                <a:schemeClr val="dk1"/>
              </a:solidFill>
              <a:latin typeface="Avenir"/>
              <a:ea typeface="Avenir"/>
              <a:cs typeface="Avenir"/>
              <a:sym typeface="Avenir"/>
            </a:endParaRPr>
          </a:p>
        </p:txBody>
      </p:sp>
      <p:cxnSp>
        <p:nvCxnSpPr>
          <p:cNvPr id="199" name="Google Shape;199;p24"/>
          <p:cNvCxnSpPr/>
          <p:nvPr/>
        </p:nvCxnSpPr>
        <p:spPr>
          <a:xfrm>
            <a:off x="4413413" y="2110375"/>
            <a:ext cx="6129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89186" y="139837"/>
            <a:ext cx="8954700" cy="273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Impact: </a:t>
            </a:r>
            <a:endParaRPr/>
          </a:p>
        </p:txBody>
      </p:sp>
      <p:sp>
        <p:nvSpPr>
          <p:cNvPr id="205" name="Google Shape;205;p25"/>
          <p:cNvSpPr/>
          <p:nvPr/>
        </p:nvSpPr>
        <p:spPr>
          <a:xfrm>
            <a:off x="441916" y="785053"/>
            <a:ext cx="8259300" cy="3927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003A84"/>
                </a:solidFill>
                <a:latin typeface="Avenir"/>
                <a:ea typeface="Avenir"/>
                <a:cs typeface="Avenir"/>
                <a:sym typeface="Avenir"/>
              </a:rPr>
              <a:t>Results</a:t>
            </a:r>
            <a:endParaRPr b="1" sz="2100">
              <a:solidFill>
                <a:srgbClr val="003A84"/>
              </a:solidFill>
              <a:latin typeface="Avenir"/>
              <a:ea typeface="Avenir"/>
              <a:cs typeface="Avenir"/>
              <a:sym typeface="Avenir"/>
            </a:endParaRPr>
          </a:p>
        </p:txBody>
      </p:sp>
      <p:sp>
        <p:nvSpPr>
          <p:cNvPr id="206" name="Google Shape;206;p25"/>
          <p:cNvSpPr txBox="1"/>
          <p:nvPr/>
        </p:nvSpPr>
        <p:spPr>
          <a:xfrm>
            <a:off x="441925" y="1177750"/>
            <a:ext cx="2292900" cy="636300"/>
          </a:xfrm>
          <a:prstGeom prst="rect">
            <a:avLst/>
          </a:prstGeom>
          <a:solidFill>
            <a:srgbClr val="99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Contextual Data Understanding</a:t>
            </a:r>
            <a:endParaRPr>
              <a:solidFill>
                <a:srgbClr val="FFFFFF"/>
              </a:solidFill>
              <a:latin typeface="Avenir"/>
              <a:ea typeface="Avenir"/>
              <a:cs typeface="Avenir"/>
              <a:sym typeface="Avenir"/>
            </a:endParaRPr>
          </a:p>
        </p:txBody>
      </p:sp>
      <p:sp>
        <p:nvSpPr>
          <p:cNvPr id="207" name="Google Shape;207;p25"/>
          <p:cNvSpPr txBox="1"/>
          <p:nvPr/>
        </p:nvSpPr>
        <p:spPr>
          <a:xfrm>
            <a:off x="2726350" y="1177750"/>
            <a:ext cx="1628400" cy="636300"/>
          </a:xfrm>
          <a:prstGeom prst="rect">
            <a:avLst/>
          </a:prstGeom>
          <a:solidFill>
            <a:srgbClr val="99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Narrative Insights</a:t>
            </a:r>
            <a:endParaRPr>
              <a:solidFill>
                <a:srgbClr val="FFFFFF"/>
              </a:solidFill>
              <a:latin typeface="Avenir"/>
              <a:ea typeface="Avenir"/>
              <a:cs typeface="Avenir"/>
              <a:sym typeface="Avenir"/>
            </a:endParaRPr>
          </a:p>
        </p:txBody>
      </p:sp>
      <p:sp>
        <p:nvSpPr>
          <p:cNvPr id="208" name="Google Shape;208;p25"/>
          <p:cNvSpPr txBox="1"/>
          <p:nvPr/>
        </p:nvSpPr>
        <p:spPr>
          <a:xfrm>
            <a:off x="4354750" y="1177750"/>
            <a:ext cx="1978200" cy="636300"/>
          </a:xfrm>
          <a:prstGeom prst="rect">
            <a:avLst/>
          </a:prstGeom>
          <a:solidFill>
            <a:srgbClr val="99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Time efficiency</a:t>
            </a:r>
            <a:endParaRPr>
              <a:solidFill>
                <a:srgbClr val="FFFFFF"/>
              </a:solidFill>
              <a:latin typeface="Avenir"/>
              <a:ea typeface="Avenir"/>
              <a:cs typeface="Avenir"/>
              <a:sym typeface="Avenir"/>
            </a:endParaRPr>
          </a:p>
        </p:txBody>
      </p:sp>
      <p:sp>
        <p:nvSpPr>
          <p:cNvPr id="209" name="Google Shape;209;p25"/>
          <p:cNvSpPr txBox="1"/>
          <p:nvPr/>
        </p:nvSpPr>
        <p:spPr>
          <a:xfrm>
            <a:off x="441925" y="1814050"/>
            <a:ext cx="2292900" cy="10074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venir"/>
                <a:ea typeface="Avenir"/>
                <a:cs typeface="Avenir"/>
                <a:sym typeface="Avenir"/>
              </a:rPr>
              <a:t>Analyse data beyond simple metrics, taking into account market dynamics, economic events, news, etc.</a:t>
            </a:r>
            <a:endParaRPr sz="1300">
              <a:solidFill>
                <a:schemeClr val="dk1"/>
              </a:solidFill>
              <a:latin typeface="Avenir"/>
              <a:ea typeface="Avenir"/>
              <a:cs typeface="Avenir"/>
              <a:sym typeface="Avenir"/>
            </a:endParaRPr>
          </a:p>
        </p:txBody>
      </p:sp>
      <p:sp>
        <p:nvSpPr>
          <p:cNvPr id="210" name="Google Shape;210;p25"/>
          <p:cNvSpPr txBox="1"/>
          <p:nvPr/>
        </p:nvSpPr>
        <p:spPr>
          <a:xfrm>
            <a:off x="2734825" y="1814050"/>
            <a:ext cx="1620000" cy="10074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venir"/>
                <a:ea typeface="Avenir"/>
                <a:cs typeface="Avenir"/>
                <a:sym typeface="Avenir"/>
              </a:rPr>
              <a:t>Offers context and explanations for risk assessments.</a:t>
            </a:r>
            <a:endParaRPr sz="1300">
              <a:solidFill>
                <a:schemeClr val="dk1"/>
              </a:solidFill>
              <a:latin typeface="Avenir"/>
              <a:ea typeface="Avenir"/>
              <a:cs typeface="Avenir"/>
              <a:sym typeface="Avenir"/>
            </a:endParaRPr>
          </a:p>
        </p:txBody>
      </p:sp>
      <p:sp>
        <p:nvSpPr>
          <p:cNvPr id="211" name="Google Shape;211;p25"/>
          <p:cNvSpPr txBox="1"/>
          <p:nvPr/>
        </p:nvSpPr>
        <p:spPr>
          <a:xfrm>
            <a:off x="4354750" y="1814050"/>
            <a:ext cx="1978200" cy="10074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venir"/>
                <a:ea typeface="Avenir"/>
                <a:cs typeface="Avenir"/>
                <a:sym typeface="Avenir"/>
              </a:rPr>
              <a:t>Access up-to-date risk assessments, allowing focus on higher-value tasks</a:t>
            </a:r>
            <a:endParaRPr sz="1300">
              <a:solidFill>
                <a:schemeClr val="dk1"/>
              </a:solidFill>
              <a:latin typeface="Avenir"/>
              <a:ea typeface="Avenir"/>
              <a:cs typeface="Avenir"/>
              <a:sym typeface="Avenir"/>
            </a:endParaRPr>
          </a:p>
        </p:txBody>
      </p:sp>
      <p:sp>
        <p:nvSpPr>
          <p:cNvPr id="212" name="Google Shape;212;p25"/>
          <p:cNvSpPr txBox="1"/>
          <p:nvPr/>
        </p:nvSpPr>
        <p:spPr>
          <a:xfrm>
            <a:off x="6333146" y="1177750"/>
            <a:ext cx="2368800" cy="636300"/>
          </a:xfrm>
          <a:prstGeom prst="rect">
            <a:avLst/>
          </a:prstGeom>
          <a:solidFill>
            <a:srgbClr val="99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Continuous learning and improvement</a:t>
            </a:r>
            <a:endParaRPr>
              <a:solidFill>
                <a:srgbClr val="FFFFFF"/>
              </a:solidFill>
              <a:latin typeface="Avenir"/>
              <a:ea typeface="Avenir"/>
              <a:cs typeface="Avenir"/>
              <a:sym typeface="Avenir"/>
            </a:endParaRPr>
          </a:p>
        </p:txBody>
      </p:sp>
      <p:sp>
        <p:nvSpPr>
          <p:cNvPr id="213" name="Google Shape;213;p25"/>
          <p:cNvSpPr txBox="1"/>
          <p:nvPr/>
        </p:nvSpPr>
        <p:spPr>
          <a:xfrm>
            <a:off x="6332949" y="1814050"/>
            <a:ext cx="2368800" cy="10074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venir"/>
                <a:ea typeface="Avenir"/>
                <a:cs typeface="Avenir"/>
                <a:sym typeface="Avenir"/>
              </a:rPr>
              <a:t>Continuous learn from new data, improving understanding of market </a:t>
            </a:r>
            <a:r>
              <a:rPr lang="en" sz="1300">
                <a:solidFill>
                  <a:schemeClr val="dk1"/>
                </a:solidFill>
                <a:latin typeface="Avenir"/>
                <a:ea typeface="Avenir"/>
                <a:cs typeface="Avenir"/>
                <a:sym typeface="Avenir"/>
              </a:rPr>
              <a:t>dynamics and refining risk assessments</a:t>
            </a:r>
            <a:endParaRPr sz="1300">
              <a:solidFill>
                <a:schemeClr val="dk1"/>
              </a:solidFill>
              <a:latin typeface="Avenir"/>
              <a:ea typeface="Avenir"/>
              <a:cs typeface="Avenir"/>
              <a:sym typeface="Avenir"/>
            </a:endParaRPr>
          </a:p>
        </p:txBody>
      </p:sp>
      <p:sp>
        <p:nvSpPr>
          <p:cNvPr id="214" name="Google Shape;214;p25"/>
          <p:cNvSpPr/>
          <p:nvPr/>
        </p:nvSpPr>
        <p:spPr>
          <a:xfrm>
            <a:off x="441916" y="2821453"/>
            <a:ext cx="8259300" cy="3927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003A84"/>
                </a:solidFill>
                <a:latin typeface="Avenir"/>
                <a:ea typeface="Avenir"/>
                <a:cs typeface="Avenir"/>
                <a:sym typeface="Avenir"/>
              </a:rPr>
              <a:t>Impacts</a:t>
            </a:r>
            <a:endParaRPr b="1" sz="2100">
              <a:solidFill>
                <a:srgbClr val="003A84"/>
              </a:solidFill>
              <a:latin typeface="Avenir"/>
              <a:ea typeface="Avenir"/>
              <a:cs typeface="Avenir"/>
              <a:sym typeface="Avenir"/>
            </a:endParaRPr>
          </a:p>
        </p:txBody>
      </p:sp>
      <p:sp>
        <p:nvSpPr>
          <p:cNvPr id="215" name="Google Shape;215;p25"/>
          <p:cNvSpPr txBox="1"/>
          <p:nvPr/>
        </p:nvSpPr>
        <p:spPr>
          <a:xfrm>
            <a:off x="441925" y="3214150"/>
            <a:ext cx="3078300" cy="540900"/>
          </a:xfrm>
          <a:prstGeom prst="rect">
            <a:avLst/>
          </a:pr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Avenir"/>
                <a:ea typeface="Avenir"/>
                <a:cs typeface="Avenir"/>
                <a:sym typeface="Avenir"/>
              </a:rPr>
              <a:t>Enhanced Decision-Making</a:t>
            </a:r>
            <a:endParaRPr sz="1500">
              <a:solidFill>
                <a:srgbClr val="FFFFFF"/>
              </a:solidFill>
              <a:latin typeface="Avenir"/>
              <a:ea typeface="Avenir"/>
              <a:cs typeface="Avenir"/>
              <a:sym typeface="Avenir"/>
            </a:endParaRPr>
          </a:p>
        </p:txBody>
      </p:sp>
      <p:sp>
        <p:nvSpPr>
          <p:cNvPr id="216" name="Google Shape;216;p25"/>
          <p:cNvSpPr txBox="1"/>
          <p:nvPr/>
        </p:nvSpPr>
        <p:spPr>
          <a:xfrm>
            <a:off x="6333275" y="3214150"/>
            <a:ext cx="2368800" cy="540900"/>
          </a:xfrm>
          <a:prstGeom prst="rect">
            <a:avLst/>
          </a:pr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Avenir"/>
                <a:ea typeface="Avenir"/>
                <a:cs typeface="Avenir"/>
                <a:sym typeface="Avenir"/>
              </a:rPr>
              <a:t>Consistency and Accuracy</a:t>
            </a:r>
            <a:endParaRPr sz="1500">
              <a:solidFill>
                <a:srgbClr val="FFFFFF"/>
              </a:solidFill>
              <a:latin typeface="Avenir"/>
              <a:ea typeface="Avenir"/>
              <a:cs typeface="Avenir"/>
              <a:sym typeface="Avenir"/>
            </a:endParaRPr>
          </a:p>
        </p:txBody>
      </p:sp>
      <p:sp>
        <p:nvSpPr>
          <p:cNvPr id="217" name="Google Shape;217;p25"/>
          <p:cNvSpPr txBox="1"/>
          <p:nvPr/>
        </p:nvSpPr>
        <p:spPr>
          <a:xfrm>
            <a:off x="5148600" y="3214150"/>
            <a:ext cx="1184700" cy="540900"/>
          </a:xfrm>
          <a:prstGeom prst="rect">
            <a:avLst/>
          </a:pr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Avenir"/>
                <a:ea typeface="Avenir"/>
                <a:cs typeface="Avenir"/>
                <a:sym typeface="Avenir"/>
              </a:rPr>
              <a:t>Time saving</a:t>
            </a:r>
            <a:endParaRPr sz="1500">
              <a:solidFill>
                <a:srgbClr val="FFFFFF"/>
              </a:solidFill>
              <a:latin typeface="Avenir"/>
              <a:ea typeface="Avenir"/>
              <a:cs typeface="Avenir"/>
              <a:sym typeface="Avenir"/>
            </a:endParaRPr>
          </a:p>
        </p:txBody>
      </p:sp>
      <p:sp>
        <p:nvSpPr>
          <p:cNvPr id="218" name="Google Shape;218;p25"/>
          <p:cNvSpPr txBox="1"/>
          <p:nvPr/>
        </p:nvSpPr>
        <p:spPr>
          <a:xfrm>
            <a:off x="3520200" y="3214150"/>
            <a:ext cx="1628400" cy="540900"/>
          </a:xfrm>
          <a:prstGeom prst="rect">
            <a:avLst/>
          </a:pr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Avenir"/>
                <a:ea typeface="Avenir"/>
                <a:cs typeface="Avenir"/>
                <a:sym typeface="Avenir"/>
              </a:rPr>
              <a:t>Actionable insights</a:t>
            </a:r>
            <a:endParaRPr sz="1500">
              <a:solidFill>
                <a:srgbClr val="FFFFFF"/>
              </a:solidFill>
              <a:latin typeface="Avenir"/>
              <a:ea typeface="Avenir"/>
              <a:cs typeface="Avenir"/>
              <a:sym typeface="Avenir"/>
            </a:endParaRPr>
          </a:p>
        </p:txBody>
      </p:sp>
      <p:sp>
        <p:nvSpPr>
          <p:cNvPr id="219" name="Google Shape;219;p25"/>
          <p:cNvSpPr/>
          <p:nvPr/>
        </p:nvSpPr>
        <p:spPr>
          <a:xfrm>
            <a:off x="441925" y="3755050"/>
            <a:ext cx="8259300" cy="540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1800">
                <a:solidFill>
                  <a:srgbClr val="FF0000"/>
                </a:solidFill>
                <a:latin typeface="Avenir"/>
                <a:ea typeface="Avenir"/>
                <a:cs typeface="Avenir"/>
                <a:sym typeface="Avenir"/>
              </a:rPr>
              <a:t>Allowing proactive risk management</a:t>
            </a:r>
            <a:endParaRPr b="1" sz="1800">
              <a:solidFill>
                <a:srgbClr val="FF0000"/>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89186" y="139837"/>
            <a:ext cx="8954700" cy="273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Limitations: LLMs are not a perfect solution</a:t>
            </a:r>
            <a:endParaRPr/>
          </a:p>
        </p:txBody>
      </p:sp>
      <p:sp>
        <p:nvSpPr>
          <p:cNvPr id="225" name="Google Shape;225;p26"/>
          <p:cNvSpPr/>
          <p:nvPr/>
        </p:nvSpPr>
        <p:spPr>
          <a:xfrm>
            <a:off x="536875" y="1403850"/>
            <a:ext cx="8259300" cy="3927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003A84"/>
                </a:solidFill>
                <a:latin typeface="Avenir"/>
                <a:ea typeface="Avenir"/>
                <a:cs typeface="Avenir"/>
                <a:sym typeface="Avenir"/>
              </a:rPr>
              <a:t>Limitations</a:t>
            </a:r>
            <a:endParaRPr b="1" sz="2100">
              <a:solidFill>
                <a:srgbClr val="003A84"/>
              </a:solidFill>
              <a:latin typeface="Avenir"/>
              <a:ea typeface="Avenir"/>
              <a:cs typeface="Avenir"/>
              <a:sym typeface="Avenir"/>
            </a:endParaRPr>
          </a:p>
        </p:txBody>
      </p:sp>
      <p:sp>
        <p:nvSpPr>
          <p:cNvPr id="226" name="Google Shape;226;p26"/>
          <p:cNvSpPr txBox="1"/>
          <p:nvPr/>
        </p:nvSpPr>
        <p:spPr>
          <a:xfrm>
            <a:off x="2627050" y="1796550"/>
            <a:ext cx="2090100" cy="636300"/>
          </a:xfrm>
          <a:prstGeom prst="rect">
            <a:avLst/>
          </a:prstGeom>
          <a:solidFill>
            <a:srgbClr val="99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FFFFF"/>
                </a:solidFill>
                <a:latin typeface="Avenir"/>
                <a:ea typeface="Avenir"/>
                <a:cs typeface="Avenir"/>
                <a:sym typeface="Avenir"/>
              </a:rPr>
              <a:t>Limited Explanation</a:t>
            </a:r>
            <a:endParaRPr>
              <a:solidFill>
                <a:srgbClr val="FFFFFF"/>
              </a:solidFill>
              <a:latin typeface="Avenir"/>
              <a:ea typeface="Avenir"/>
              <a:cs typeface="Avenir"/>
              <a:sym typeface="Avenir"/>
            </a:endParaRPr>
          </a:p>
        </p:txBody>
      </p:sp>
      <p:sp>
        <p:nvSpPr>
          <p:cNvPr id="227" name="Google Shape;227;p26"/>
          <p:cNvSpPr txBox="1"/>
          <p:nvPr/>
        </p:nvSpPr>
        <p:spPr>
          <a:xfrm>
            <a:off x="4672000" y="1796550"/>
            <a:ext cx="2090100" cy="636300"/>
          </a:xfrm>
          <a:prstGeom prst="rect">
            <a:avLst/>
          </a:prstGeom>
          <a:solidFill>
            <a:srgbClr val="99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FFFFF"/>
                </a:solidFill>
                <a:latin typeface="Avenir"/>
                <a:ea typeface="Avenir"/>
                <a:cs typeface="Avenir"/>
                <a:sym typeface="Avenir"/>
              </a:rPr>
              <a:t>Not a Substitute for Human Expertise</a:t>
            </a:r>
            <a:endParaRPr>
              <a:solidFill>
                <a:srgbClr val="FFFFFF"/>
              </a:solidFill>
              <a:latin typeface="Avenir"/>
              <a:ea typeface="Avenir"/>
              <a:cs typeface="Avenir"/>
              <a:sym typeface="Avenir"/>
            </a:endParaRPr>
          </a:p>
        </p:txBody>
      </p:sp>
      <p:sp>
        <p:nvSpPr>
          <p:cNvPr id="228" name="Google Shape;228;p26"/>
          <p:cNvSpPr txBox="1"/>
          <p:nvPr/>
        </p:nvSpPr>
        <p:spPr>
          <a:xfrm>
            <a:off x="6762100" y="1796550"/>
            <a:ext cx="2034000" cy="636300"/>
          </a:xfrm>
          <a:prstGeom prst="rect">
            <a:avLst/>
          </a:prstGeom>
          <a:solidFill>
            <a:srgbClr val="99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FFFFF"/>
                </a:solidFill>
                <a:latin typeface="Avenir"/>
                <a:ea typeface="Avenir"/>
                <a:cs typeface="Avenir"/>
                <a:sym typeface="Avenir"/>
              </a:rPr>
              <a:t>Limited Contextual Understanding: </a:t>
            </a:r>
            <a:endParaRPr>
              <a:solidFill>
                <a:srgbClr val="FFFFFF"/>
              </a:solidFill>
              <a:latin typeface="Avenir"/>
              <a:ea typeface="Avenir"/>
              <a:cs typeface="Avenir"/>
              <a:sym typeface="Avenir"/>
            </a:endParaRPr>
          </a:p>
        </p:txBody>
      </p:sp>
      <p:sp>
        <p:nvSpPr>
          <p:cNvPr id="229" name="Google Shape;229;p26"/>
          <p:cNvSpPr txBox="1"/>
          <p:nvPr/>
        </p:nvSpPr>
        <p:spPr>
          <a:xfrm>
            <a:off x="2627050" y="2432850"/>
            <a:ext cx="2034000" cy="16137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Avenir"/>
                <a:ea typeface="Avenir"/>
                <a:cs typeface="Avenir"/>
                <a:sym typeface="Avenir"/>
              </a:rPr>
              <a:t>Responses are provided without </a:t>
            </a:r>
            <a:r>
              <a:rPr lang="en" sz="1300">
                <a:solidFill>
                  <a:schemeClr val="dk1"/>
                </a:solidFill>
                <a:latin typeface="Avenir"/>
                <a:ea typeface="Avenir"/>
                <a:cs typeface="Avenir"/>
                <a:sym typeface="Avenir"/>
              </a:rPr>
              <a:t>explanations</a:t>
            </a:r>
            <a:r>
              <a:rPr lang="en" sz="1300">
                <a:solidFill>
                  <a:schemeClr val="dk1"/>
                </a:solidFill>
                <a:latin typeface="Avenir"/>
                <a:ea typeface="Avenir"/>
                <a:cs typeface="Avenir"/>
                <a:sym typeface="Avenir"/>
              </a:rPr>
              <a:t>. In the financial world where </a:t>
            </a:r>
            <a:r>
              <a:rPr lang="en" sz="1300">
                <a:solidFill>
                  <a:schemeClr val="dk1"/>
                </a:solidFill>
                <a:latin typeface="Avenir"/>
                <a:ea typeface="Avenir"/>
                <a:cs typeface="Avenir"/>
                <a:sym typeface="Avenir"/>
              </a:rPr>
              <a:t>real</a:t>
            </a:r>
            <a:r>
              <a:rPr lang="en" sz="1300">
                <a:solidFill>
                  <a:schemeClr val="dk1"/>
                </a:solidFill>
                <a:latin typeface="Avenir"/>
                <a:ea typeface="Avenir"/>
                <a:cs typeface="Avenir"/>
                <a:sym typeface="Avenir"/>
              </a:rPr>
              <a:t> stakes are involved, interpretability is crucial</a:t>
            </a:r>
            <a:endParaRPr sz="1300">
              <a:solidFill>
                <a:schemeClr val="dk1"/>
              </a:solidFill>
              <a:latin typeface="Avenir"/>
              <a:ea typeface="Avenir"/>
              <a:cs typeface="Avenir"/>
              <a:sym typeface="Avenir"/>
            </a:endParaRPr>
          </a:p>
        </p:txBody>
      </p:sp>
      <p:sp>
        <p:nvSpPr>
          <p:cNvPr id="230" name="Google Shape;230;p26"/>
          <p:cNvSpPr txBox="1"/>
          <p:nvPr/>
        </p:nvSpPr>
        <p:spPr>
          <a:xfrm>
            <a:off x="4672000" y="2432850"/>
            <a:ext cx="2090100" cy="16137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Avenir"/>
                <a:ea typeface="Avenir"/>
                <a:cs typeface="Avenir"/>
                <a:sym typeface="Avenir"/>
              </a:rPr>
              <a:t>Mainly serves to complement professionals especially in domains that require critical thinking and nuanced decision-making</a:t>
            </a:r>
            <a:endParaRPr sz="1300">
              <a:solidFill>
                <a:schemeClr val="dk1"/>
              </a:solidFill>
              <a:latin typeface="Avenir"/>
              <a:ea typeface="Avenir"/>
              <a:cs typeface="Avenir"/>
              <a:sym typeface="Avenir"/>
            </a:endParaRPr>
          </a:p>
        </p:txBody>
      </p:sp>
      <p:sp>
        <p:nvSpPr>
          <p:cNvPr id="231" name="Google Shape;231;p26"/>
          <p:cNvSpPr txBox="1"/>
          <p:nvPr/>
        </p:nvSpPr>
        <p:spPr>
          <a:xfrm>
            <a:off x="6762100" y="2432850"/>
            <a:ext cx="2034000" cy="16137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Avenir"/>
                <a:ea typeface="Avenir"/>
                <a:cs typeface="Avenir"/>
                <a:sym typeface="Avenir"/>
              </a:rPr>
              <a:t>LLMs have limited context window (4096 words). Long documents might not be fully understood, and context from the beginning of a conversation can be lost.</a:t>
            </a:r>
            <a:endParaRPr sz="1300">
              <a:solidFill>
                <a:schemeClr val="dk1"/>
              </a:solidFill>
              <a:latin typeface="Avenir"/>
              <a:ea typeface="Avenir"/>
              <a:cs typeface="Avenir"/>
              <a:sym typeface="Avenir"/>
            </a:endParaRPr>
          </a:p>
        </p:txBody>
      </p:sp>
      <p:sp>
        <p:nvSpPr>
          <p:cNvPr id="232" name="Google Shape;232;p26"/>
          <p:cNvSpPr txBox="1"/>
          <p:nvPr/>
        </p:nvSpPr>
        <p:spPr>
          <a:xfrm>
            <a:off x="536950" y="1796550"/>
            <a:ext cx="2090100" cy="636300"/>
          </a:xfrm>
          <a:prstGeom prst="rect">
            <a:avLst/>
          </a:prstGeom>
          <a:solidFill>
            <a:srgbClr val="99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Lack Of Real Understanding</a:t>
            </a:r>
            <a:endParaRPr>
              <a:solidFill>
                <a:srgbClr val="FFFFFF"/>
              </a:solidFill>
              <a:latin typeface="Avenir"/>
              <a:ea typeface="Avenir"/>
              <a:cs typeface="Avenir"/>
              <a:sym typeface="Avenir"/>
            </a:endParaRPr>
          </a:p>
        </p:txBody>
      </p:sp>
      <p:sp>
        <p:nvSpPr>
          <p:cNvPr id="233" name="Google Shape;233;p26"/>
          <p:cNvSpPr txBox="1"/>
          <p:nvPr/>
        </p:nvSpPr>
        <p:spPr>
          <a:xfrm>
            <a:off x="536950" y="2432850"/>
            <a:ext cx="2090100" cy="16137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venir"/>
                <a:ea typeface="Avenir"/>
                <a:cs typeface="Avenir"/>
                <a:sym typeface="Avenir"/>
              </a:rPr>
              <a:t>No genuine comprehension. Merely generates text based on patterns learnt</a:t>
            </a:r>
            <a:endParaRPr sz="1300">
              <a:solidFill>
                <a:schemeClr val="dk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