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8" r:id="rId2"/>
    <p:sldId id="259" r:id="rId3"/>
    <p:sldId id="261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8" r:id="rId19"/>
    <p:sldId id="279" r:id="rId20"/>
    <p:sldId id="280" r:id="rId21"/>
    <p:sldId id="275" r:id="rId22"/>
    <p:sldId id="276" r:id="rId23"/>
    <p:sldId id="277" r:id="rId24"/>
    <p:sldId id="281" r:id="rId25"/>
    <p:sldId id="283" r:id="rId26"/>
    <p:sldId id="285" r:id="rId27"/>
    <p:sldId id="284" r:id="rId28"/>
    <p:sldId id="287" r:id="rId29"/>
    <p:sldId id="282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5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4" userDrawn="1">
          <p15:clr>
            <a:srgbClr val="A4A3A4"/>
          </p15:clr>
        </p15:guide>
        <p15:guide id="2" orient="horz" pos="1176" userDrawn="1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20F"/>
    <a:srgbClr val="F6C77A"/>
    <a:srgbClr val="B64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8889" autoAdjust="0"/>
  </p:normalViewPr>
  <p:slideViewPr>
    <p:cSldViewPr snapToGrid="0">
      <p:cViewPr varScale="1">
        <p:scale>
          <a:sx n="63" d="100"/>
          <a:sy n="63" d="100"/>
        </p:scale>
        <p:origin x="1332" y="44"/>
      </p:cViewPr>
      <p:guideLst>
        <p:guide pos="744"/>
        <p:guide orient="horz" pos="1176"/>
        <p:guide pos="336"/>
        <p:guide orient="horz" pos="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lody\Desktop\Costs%20Pi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smtClean="0"/>
              <a:t>Small (less than 10k) Mailing</a:t>
            </a:r>
            <a:r>
              <a:rPr lang="en-US" sz="2000" b="1" baseline="0" dirty="0" smtClean="0"/>
              <a:t> </a:t>
            </a:r>
            <a:r>
              <a:rPr lang="en-US" sz="2000" b="1" baseline="0" dirty="0"/>
              <a:t>Lists</a:t>
            </a:r>
            <a:endParaRPr lang="en-US" sz="20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Sheet2!$B$13</c:f>
              <c:strCache>
                <c:ptCount val="1"/>
                <c:pt idx="0">
                  <c:v>pulling the data</c:v>
                </c:pt>
              </c:strCache>
            </c:strRef>
          </c:tx>
          <c:spPr>
            <a:solidFill>
              <a:srgbClr val="66FF66"/>
            </a:solidFill>
            <a:ln>
              <a:noFill/>
            </a:ln>
            <a:effectLst/>
            <a:sp3d/>
          </c:spPr>
          <c:invertIfNegative val="0"/>
          <c:cat>
            <c:strRef>
              <c:f>Sheet2!$A$14:$A$15</c:f>
              <c:strCache>
                <c:ptCount val="2"/>
                <c:pt idx="0">
                  <c:v>Group B</c:v>
                </c:pt>
                <c:pt idx="1">
                  <c:v>Group A</c:v>
                </c:pt>
              </c:strCache>
            </c:strRef>
          </c:cat>
          <c:val>
            <c:numRef>
              <c:f>Sheet2!$B$14:$B$15</c:f>
              <c:numCache>
                <c:formatCode>0</c:formatCode>
                <c:ptCount val="2"/>
                <c:pt idx="0">
                  <c:v>50</c:v>
                </c:pt>
                <c:pt idx="1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Sheet2!$C$13</c:f>
              <c:strCache>
                <c:ptCount val="1"/>
                <c:pt idx="0">
                  <c:v>finding anomalies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  <a:sp3d/>
          </c:spPr>
          <c:invertIfNegative val="0"/>
          <c:cat>
            <c:strRef>
              <c:f>Sheet2!$A$14:$A$15</c:f>
              <c:strCache>
                <c:ptCount val="2"/>
                <c:pt idx="0">
                  <c:v>Group B</c:v>
                </c:pt>
                <c:pt idx="1">
                  <c:v>Group A</c:v>
                </c:pt>
              </c:strCache>
            </c:strRef>
          </c:cat>
          <c:val>
            <c:numRef>
              <c:f>Sheet2!$C$14:$C$15</c:f>
              <c:numCache>
                <c:formatCode>0</c:formatCode>
                <c:ptCount val="2"/>
                <c:pt idx="0" formatCode="General">
                  <c:v>50</c:v>
                </c:pt>
                <c:pt idx="1">
                  <c:v>100</c:v>
                </c:pt>
              </c:numCache>
            </c:numRef>
          </c:val>
        </c:ser>
        <c:ser>
          <c:idx val="2"/>
          <c:order val="2"/>
          <c:tx>
            <c:strRef>
              <c:f>Sheet2!$D$13</c:f>
              <c:strCache>
                <c:ptCount val="1"/>
                <c:pt idx="0">
                  <c:v>fixing bad data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Sheet2!$A$14:$A$15</c:f>
              <c:strCache>
                <c:ptCount val="2"/>
                <c:pt idx="0">
                  <c:v>Group B</c:v>
                </c:pt>
                <c:pt idx="1">
                  <c:v>Group A</c:v>
                </c:pt>
              </c:strCache>
            </c:strRef>
          </c:cat>
          <c:val>
            <c:numRef>
              <c:f>Sheet2!$D$14:$D$15</c:f>
              <c:numCache>
                <c:formatCode>0</c:formatCode>
                <c:ptCount val="2"/>
                <c:pt idx="1">
                  <c:v>200</c:v>
                </c:pt>
              </c:numCache>
            </c:numRef>
          </c:val>
        </c:ser>
        <c:ser>
          <c:idx val="3"/>
          <c:order val="3"/>
          <c:tx>
            <c:strRef>
              <c:f>Sheet2!$E$13</c:f>
              <c:strCache>
                <c:ptCount val="1"/>
                <c:pt idx="0">
                  <c:v>repulling data</c:v>
                </c:pt>
              </c:strCache>
            </c:strRef>
          </c:tx>
          <c:spPr>
            <a:solidFill>
              <a:srgbClr val="FFFF99"/>
            </a:solidFill>
            <a:ln>
              <a:noFill/>
            </a:ln>
            <a:effectLst/>
            <a:sp3d/>
          </c:spPr>
          <c:invertIfNegative val="0"/>
          <c:cat>
            <c:strRef>
              <c:f>Sheet2!$A$14:$A$15</c:f>
              <c:strCache>
                <c:ptCount val="2"/>
                <c:pt idx="0">
                  <c:v>Group B</c:v>
                </c:pt>
                <c:pt idx="1">
                  <c:v>Group A</c:v>
                </c:pt>
              </c:strCache>
            </c:strRef>
          </c:cat>
          <c:val>
            <c:numRef>
              <c:f>Sheet2!$E$14:$E$15</c:f>
              <c:numCache>
                <c:formatCode>0</c:formatCode>
                <c:ptCount val="2"/>
                <c:pt idx="1">
                  <c:v>25</c:v>
                </c:pt>
              </c:numCache>
            </c:numRef>
          </c:val>
        </c:ser>
        <c:ser>
          <c:idx val="4"/>
          <c:order val="4"/>
          <c:tx>
            <c:strRef>
              <c:f>Sheet2!$F$13</c:f>
              <c:strCache>
                <c:ptCount val="1"/>
                <c:pt idx="0">
                  <c:v>finding anomalies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  <a:sp3d/>
          </c:spPr>
          <c:invertIfNegative val="0"/>
          <c:cat>
            <c:strRef>
              <c:f>Sheet2!$A$14:$A$15</c:f>
              <c:strCache>
                <c:ptCount val="2"/>
                <c:pt idx="0">
                  <c:v>Group B</c:v>
                </c:pt>
                <c:pt idx="1">
                  <c:v>Group A</c:v>
                </c:pt>
              </c:strCache>
            </c:strRef>
          </c:cat>
          <c:val>
            <c:numRef>
              <c:f>Sheet2!$F$14:$F$15</c:f>
              <c:numCache>
                <c:formatCode>0</c:formatCode>
                <c:ptCount val="2"/>
                <c:pt idx="1">
                  <c:v>100</c:v>
                </c:pt>
              </c:numCache>
            </c:numRef>
          </c:val>
        </c:ser>
        <c:ser>
          <c:idx val="5"/>
          <c:order val="5"/>
          <c:tx>
            <c:strRef>
              <c:f>Sheet2!$G$13</c:f>
              <c:strCache>
                <c:ptCount val="1"/>
                <c:pt idx="0">
                  <c:v>fixing bad data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Sheet2!$A$14:$A$15</c:f>
              <c:strCache>
                <c:ptCount val="2"/>
                <c:pt idx="0">
                  <c:v>Group B</c:v>
                </c:pt>
                <c:pt idx="1">
                  <c:v>Group A</c:v>
                </c:pt>
              </c:strCache>
            </c:strRef>
          </c:cat>
          <c:val>
            <c:numRef>
              <c:f>Sheet2!$G$14:$G$15</c:f>
              <c:numCache>
                <c:formatCode>0</c:formatCode>
                <c:ptCount val="2"/>
                <c:pt idx="1">
                  <c:v>100</c:v>
                </c:pt>
              </c:numCache>
            </c:numRef>
          </c:val>
        </c:ser>
        <c:ser>
          <c:idx val="6"/>
          <c:order val="6"/>
          <c:tx>
            <c:strRef>
              <c:f>Sheet2!$H$13</c:f>
              <c:strCache>
                <c:ptCount val="1"/>
                <c:pt idx="0">
                  <c:v>repulling data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Sheet2!$A$14:$A$15</c:f>
              <c:strCache>
                <c:ptCount val="2"/>
                <c:pt idx="0">
                  <c:v>Group B</c:v>
                </c:pt>
                <c:pt idx="1">
                  <c:v>Group A</c:v>
                </c:pt>
              </c:strCache>
            </c:strRef>
          </c:cat>
          <c:val>
            <c:numRef>
              <c:f>Sheet2!$H$14:$H$15</c:f>
              <c:numCache>
                <c:formatCode>0</c:formatCode>
                <c:ptCount val="2"/>
                <c:pt idx="1">
                  <c:v>25</c:v>
                </c:pt>
              </c:numCache>
            </c:numRef>
          </c:val>
        </c:ser>
        <c:ser>
          <c:idx val="7"/>
          <c:order val="7"/>
          <c:tx>
            <c:strRef>
              <c:f>Sheet2!$I$13</c:f>
              <c:strCache>
                <c:ptCount val="1"/>
                <c:pt idx="0">
                  <c:v>finding anomalies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  <a:sp3d/>
          </c:spPr>
          <c:invertIfNegative val="0"/>
          <c:cat>
            <c:strRef>
              <c:f>Sheet2!$A$14:$A$15</c:f>
              <c:strCache>
                <c:ptCount val="2"/>
                <c:pt idx="0">
                  <c:v>Group B</c:v>
                </c:pt>
                <c:pt idx="1">
                  <c:v>Group A</c:v>
                </c:pt>
              </c:strCache>
            </c:strRef>
          </c:cat>
          <c:val>
            <c:numRef>
              <c:f>Sheet2!$I$14:$I$15</c:f>
              <c:numCache>
                <c:formatCode>0</c:formatCode>
                <c:ptCount val="2"/>
                <c:pt idx="1">
                  <c:v>50</c:v>
                </c:pt>
              </c:numCache>
            </c:numRef>
          </c:val>
        </c:ser>
        <c:ser>
          <c:idx val="8"/>
          <c:order val="8"/>
          <c:tx>
            <c:strRef>
              <c:f>Sheet2!$J$13</c:f>
              <c:strCache>
                <c:ptCount val="1"/>
                <c:pt idx="0">
                  <c:v>sending the data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cat>
            <c:strRef>
              <c:f>Sheet2!$A$14:$A$15</c:f>
              <c:strCache>
                <c:ptCount val="2"/>
                <c:pt idx="0">
                  <c:v>Group B</c:v>
                </c:pt>
                <c:pt idx="1">
                  <c:v>Group A</c:v>
                </c:pt>
              </c:strCache>
            </c:strRef>
          </c:cat>
          <c:val>
            <c:numRef>
              <c:f>Sheet2!$J$14:$J$15</c:f>
              <c:numCache>
                <c:formatCode>0</c:formatCode>
                <c:ptCount val="2"/>
                <c:pt idx="0">
                  <c:v>25</c:v>
                </c:pt>
                <c:pt idx="1">
                  <c:v>25</c:v>
                </c:pt>
              </c:numCache>
            </c:numRef>
          </c:val>
        </c:ser>
        <c:ser>
          <c:idx val="9"/>
          <c:order val="9"/>
          <c:tx>
            <c:strRef>
              <c:f>Sheet2!$K$13</c:f>
              <c:strCache>
                <c:ptCount val="1"/>
                <c:pt idx="0">
                  <c:v>total time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Sheet2!$A$14:$A$15</c:f>
              <c:strCache>
                <c:ptCount val="2"/>
                <c:pt idx="0">
                  <c:v>Group B</c:v>
                </c:pt>
                <c:pt idx="1">
                  <c:v>Group A</c:v>
                </c:pt>
              </c:strCache>
            </c:strRef>
          </c:cat>
          <c:val>
            <c:numRef>
              <c:f>Sheet2!$K$14:$K$15</c:f>
              <c:numCache>
                <c:formatCode>General</c:formatCode>
                <c:ptCount val="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24657824"/>
        <c:axId val="324661352"/>
        <c:axId val="0"/>
      </c:bar3DChart>
      <c:catAx>
        <c:axId val="324657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661352"/>
        <c:crosses val="autoZero"/>
        <c:auto val="1"/>
        <c:lblAlgn val="ctr"/>
        <c:lblOffset val="100"/>
        <c:noMultiLvlLbl val="0"/>
      </c:catAx>
      <c:valAx>
        <c:axId val="324661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65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C479-F7DD-4695-945B-DDF159177617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F0851-240A-4F9D-A2D7-FC67426F3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7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stopedia.com/terms/p/productionpossibilityfrontier.asp#ixzz3lZ3Dp6U2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0851-240A-4F9D-A2D7-FC67426F3C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54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365 – 104 – 7 – 14 *</a:t>
            </a:r>
            <a:r>
              <a:rPr lang="en-US" baseline="0" dirty="0" smtClean="0"/>
              <a:t> 8 = 1920</a:t>
            </a:r>
          </a:p>
          <a:p>
            <a:r>
              <a:rPr lang="en-US" baseline="0" dirty="0" smtClean="0"/>
              <a:t>23.44 per hour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0851-240A-4F9D-A2D7-FC67426F3C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0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39000 @ 1 a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0851-240A-4F9D-A2D7-FC67426F3C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32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Equilibrium exists when the number of man-hours available (quantity) matches the number of unfulfilled projects requested (demand)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0851-240A-4F9D-A2D7-FC67426F3C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75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the last one – REDUCE WANTS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0851-240A-4F9D-A2D7-FC67426F3C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21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 the staff</a:t>
            </a:r>
          </a:p>
          <a:p>
            <a:r>
              <a:rPr lang="en-US" dirty="0" smtClean="0"/>
              <a:t>Fix the data</a:t>
            </a:r>
          </a:p>
          <a:p>
            <a:r>
              <a:rPr lang="en-US" dirty="0" smtClean="0"/>
              <a:t>A penny saved is a penny</a:t>
            </a:r>
            <a:r>
              <a:rPr lang="en-US" baseline="0" dirty="0" smtClean="0"/>
              <a:t> earned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0851-240A-4F9D-A2D7-FC67426F3C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1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Continuing the improvement of available resource</a:t>
            </a:r>
            <a:r>
              <a:rPr lang="en-US" baseline="0" dirty="0" smtClean="0"/>
              <a:t> usage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Don </a:t>
            </a:r>
            <a:r>
              <a:rPr lang="en-US" dirty="0" smtClean="0"/>
              <a:t>Quixote and Sancho </a:t>
            </a:r>
            <a:r>
              <a:rPr lang="en-US" dirty="0" err="1" smtClean="0"/>
              <a:t>Panza</a:t>
            </a:r>
            <a:r>
              <a:rPr lang="en-US" baseline="0" dirty="0" smtClean="0"/>
              <a:t> take on the dreaded windmill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0851-240A-4F9D-A2D7-FC67426F3C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12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resource usage –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Possibility Frontier (PPF)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output possibilities for 2 or more goods if all inputs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used efficiently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database work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B = data integrity mitigation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Shifting priorities……</a:t>
            </a:r>
          </a:p>
          <a:p>
            <a:pPr algn="l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Demand!!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Production Possibility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Frontier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(PPF) Definition |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Investopedia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http://www.investopedia.com/terms/p/productionpossibilityfrontier.asp#ixzz3lZ3Dp6U2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0851-240A-4F9D-A2D7-FC67426F3C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46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way society deals with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scarcity = economic growth</a:t>
            </a:r>
          </a:p>
          <a:p>
            <a:r>
              <a:rPr lang="en-US" dirty="0" smtClean="0"/>
              <a:t>Economic growth =</a:t>
            </a:r>
            <a:r>
              <a:rPr lang="en-US" baseline="0" dirty="0" smtClean="0"/>
              <a:t> producing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0851-240A-4F9D-A2D7-FC67426F3C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03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contains a hyperlink to the existing MS</a:t>
            </a:r>
            <a:r>
              <a:rPr lang="en-US" baseline="0" dirty="0" smtClean="0"/>
              <a:t> project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0851-240A-4F9D-A2D7-FC67426F3CD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77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0851-240A-4F9D-A2D7-FC67426F3C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5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shops have challenges – some just won’t admit it or are not aware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about the most common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0851-240A-4F9D-A2D7-FC67426F3C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11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 A was the quixotic internal assault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0851-240A-4F9D-A2D7-FC67426F3CD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 B is calling in the </a:t>
            </a:r>
            <a:r>
              <a:rPr lang="en-US" dirty="0" err="1" smtClean="0"/>
              <a:t>mercernaries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0851-240A-4F9D-A2D7-FC67426F3C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33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0851-240A-4F9D-A2D7-FC67426F3C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3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in number fields, misspellings, inconsistencies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0851-240A-4F9D-A2D7-FC67426F3C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61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Mailing lists reformatted several times</a:t>
            </a:r>
          </a:p>
          <a:p>
            <a:r>
              <a:rPr lang="en-US" dirty="0" smtClean="0"/>
              <a:t>Event invitations cherry-picked</a:t>
            </a:r>
          </a:p>
          <a:p>
            <a:r>
              <a:rPr lang="en-US" dirty="0" smtClean="0"/>
              <a:t>Numbers manipulated</a:t>
            </a:r>
            <a:r>
              <a:rPr lang="en-US" baseline="0" dirty="0" smtClean="0"/>
              <a:t> to reconcile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0851-240A-4F9D-A2D7-FC67426F3C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 actual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0851-240A-4F9D-A2D7-FC67426F3C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BODs</a:t>
            </a:r>
          </a:p>
          <a:p>
            <a:r>
              <a:rPr lang="en-US" dirty="0" smtClean="0"/>
              <a:t>Fixing lists</a:t>
            </a:r>
          </a:p>
          <a:p>
            <a:r>
              <a:rPr lang="en-US" dirty="0" smtClean="0"/>
              <a:t>Reporting slowness via excel</a:t>
            </a:r>
          </a:p>
          <a:p>
            <a:r>
              <a:rPr lang="en-US" dirty="0" smtClean="0"/>
              <a:t>Verifying reports for lack of confidence</a:t>
            </a:r>
          </a:p>
          <a:p>
            <a:r>
              <a:rPr lang="en-US" dirty="0" smtClean="0"/>
              <a:t>Hand manipulating bad data</a:t>
            </a:r>
          </a:p>
          <a:p>
            <a:r>
              <a:rPr lang="en-US" dirty="0" smtClean="0"/>
              <a:t>Shadow databases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0851-240A-4F9D-A2D7-FC67426F3C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49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 smtClean="0"/>
              <a:t>Not enough help</a:t>
            </a:r>
          </a:p>
          <a:p>
            <a:pPr lvl="2"/>
            <a:r>
              <a:rPr lang="en-US" dirty="0" smtClean="0"/>
              <a:t>Making mud-pies instead of adobe</a:t>
            </a:r>
          </a:p>
          <a:p>
            <a:pPr lvl="2"/>
            <a:r>
              <a:rPr lang="en-US" dirty="0" smtClean="0"/>
              <a:t>Frustration factor</a:t>
            </a:r>
          </a:p>
          <a:p>
            <a:pPr lvl="2"/>
            <a:r>
              <a:rPr lang="en-US" dirty="0" smtClean="0"/>
              <a:t>Reoccurring staff in institutions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0851-240A-4F9D-A2D7-FC67426F3C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70 % of shops are 20 members or less</a:t>
            </a:r>
          </a:p>
          <a:p>
            <a:r>
              <a:rPr lang="en-US" dirty="0" smtClean="0"/>
              <a:t>75 % do not use caging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0851-240A-4F9D-A2D7-FC67426F3C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72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 can blame them? How many times</a:t>
            </a:r>
            <a:r>
              <a:rPr lang="en-US" baseline="0" dirty="0" smtClean="0"/>
              <a:t> have you or your staff worked after hours to finish a routine data project?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0851-240A-4F9D-A2D7-FC67426F3C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3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9624-7E79-4D32-94D6-5F1BD8ED943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8730-317E-4F0C-9CE3-CA058EF7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8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9624-7E79-4D32-94D6-5F1BD8ED943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8730-317E-4F0C-9CE3-CA058EF7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3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9624-7E79-4D32-94D6-5F1BD8ED943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8730-317E-4F0C-9CE3-CA058EF7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9624-7E79-4D32-94D6-5F1BD8ED943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8730-317E-4F0C-9CE3-CA058EF7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8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9624-7E79-4D32-94D6-5F1BD8ED943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8730-317E-4F0C-9CE3-CA058EF7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3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9624-7E79-4D32-94D6-5F1BD8ED943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8730-317E-4F0C-9CE3-CA058EF7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8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9624-7E79-4D32-94D6-5F1BD8ED943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8730-317E-4F0C-9CE3-CA058EF7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9624-7E79-4D32-94D6-5F1BD8ED943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8730-317E-4F0C-9CE3-CA058EF7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9624-7E79-4D32-94D6-5F1BD8ED943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8730-317E-4F0C-9CE3-CA058EF7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4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9624-7E79-4D32-94D6-5F1BD8ED943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8730-317E-4F0C-9CE3-CA058EF7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1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9624-7E79-4D32-94D6-5F1BD8ED943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8730-317E-4F0C-9CE3-CA058EF7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0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" b="72066"/>
          <a:stretch/>
        </p:blipFill>
        <p:spPr>
          <a:xfrm>
            <a:off x="0" y="0"/>
            <a:ext cx="9144000" cy="15544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9624-7E79-4D32-94D6-5F1BD8ED943E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8730-317E-4F0C-9CE3-CA058EF74F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397" y="6114224"/>
            <a:ext cx="9144793" cy="7437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08" y="6239955"/>
            <a:ext cx="489494" cy="48949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086100" y="6161537"/>
            <a:ext cx="5846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</a:rPr>
              <a:t>The Conference for Community </a:t>
            </a:r>
            <a:r>
              <a:rPr lang="en-US" sz="1600" b="1" dirty="0">
                <a:solidFill>
                  <a:schemeClr val="bg1"/>
                </a:solidFill>
              </a:rPr>
              <a:t>C</a:t>
            </a:r>
            <a:r>
              <a:rPr lang="en-US" sz="1600" b="1" dirty="0" smtClean="0">
                <a:solidFill>
                  <a:schemeClr val="bg1"/>
                </a:solidFill>
              </a:rPr>
              <a:t>ollege Advancement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October 1–3, 2015		Anaheim, CA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58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project%20timeline.mp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6C77A"/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rgbClr val="F6C77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33432767"/>
            <a:ext cx="51435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456" y="4864968"/>
            <a:ext cx="890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Lynn Andrews, Vice President for Advancement, George Fox University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Melody Allen McBeth, Principal/Sr. Consultant, Highland FRS</a:t>
            </a:r>
            <a:endParaRPr lang="en-US" sz="20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2860" y="18669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The Economics of </a:t>
            </a:r>
          </a:p>
          <a:p>
            <a:pPr algn="ctr"/>
            <a:r>
              <a:rPr lang="en-US" sz="54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Data Integrity</a:t>
            </a:r>
            <a:endParaRPr lang="en-US" sz="5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547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769168"/>
            <a:ext cx="9144000" cy="4240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00099" y="2478746"/>
            <a:ext cx="7955281" cy="2561884"/>
            <a:chOff x="1564493" y="2158706"/>
            <a:chExt cx="10464947" cy="34940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493" y="2158706"/>
              <a:ext cx="3393734" cy="339373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290" y="2668270"/>
              <a:ext cx="1689100" cy="29845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1278" y="2438400"/>
              <a:ext cx="4208162" cy="3114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7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866900"/>
            <a:ext cx="672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HOW BAD CAN IT BE?</a:t>
            </a:r>
            <a:endParaRPr lang="en-US" sz="28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18716"/>
            <a:ext cx="3863340" cy="27900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31904" y="2605562"/>
            <a:ext cx="4249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One Presidential level mailing list of 20,000 records required 3 weeks to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Holiday card stewardship mailing required 6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weeks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End-of-calendar year gifts still being entered in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56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866900"/>
            <a:ext cx="247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CAUSES</a:t>
            </a:r>
            <a:endParaRPr lang="en-US" sz="28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" y="2957063"/>
            <a:ext cx="2760113" cy="2180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96" y="4047226"/>
            <a:ext cx="1517904" cy="19522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86100" y="1958707"/>
            <a:ext cx="56121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 institution unable to reconcile with Finance for over 2 years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2200 magazines mailed to improperly formatted international addresses at $10 each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7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6780" y="3460254"/>
            <a:ext cx="7402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Yes, it’s THAT important!</a:t>
            </a:r>
            <a:endParaRPr lang="en-US" sz="32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831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936767"/>
            <a:ext cx="5612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RESULTS</a:t>
            </a:r>
            <a:endParaRPr lang="en-US" sz="28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" t="11979" b="7136"/>
          <a:stretch/>
        </p:blipFill>
        <p:spPr>
          <a:xfrm>
            <a:off x="199131" y="2626939"/>
            <a:ext cx="3881380" cy="3360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736" y="2312670"/>
            <a:ext cx="3615476" cy="2979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3926" y="5347129"/>
            <a:ext cx="387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Bad Reporting</a:t>
            </a:r>
            <a:endParaRPr lang="en-US" sz="28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194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620" y="1779124"/>
            <a:ext cx="851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Loss of confidence from leadership</a:t>
            </a:r>
            <a:endParaRPr lang="en-US" sz="32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26" name="Picture 2" descr="http://www.howlifereallyworks.com/wp-content/uploads/2013/09/Instead-of-blaming-peo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20" y="2458721"/>
            <a:ext cx="5599798" cy="364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9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17" y="2200655"/>
            <a:ext cx="3444913" cy="3208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16730" y="2335970"/>
            <a:ext cx="4263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Loss of donations</a:t>
            </a:r>
            <a:endParaRPr lang="en-US" sz="32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4550" y="3625652"/>
            <a:ext cx="3219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Disappearing </a:t>
            </a:r>
          </a:p>
          <a:p>
            <a:r>
              <a:rPr lang="en-US" sz="32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business </a:t>
            </a:r>
          </a:p>
          <a:p>
            <a:r>
              <a:rPr lang="en-US" sz="32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partnerships</a:t>
            </a:r>
            <a:endParaRPr lang="en-US" sz="32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52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700" y="2323592"/>
            <a:ext cx="5612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STAFF TURNOVER</a:t>
            </a:r>
            <a:endParaRPr lang="en-US" sz="28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943" y="3264913"/>
            <a:ext cx="2121408" cy="2390394"/>
            <a:chOff x="1546943" y="3264913"/>
            <a:chExt cx="2121408" cy="239039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943" y="3344923"/>
              <a:ext cx="2121408" cy="231038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965960" y="3264913"/>
              <a:ext cx="4457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I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011" y="2846812"/>
            <a:ext cx="2932490" cy="3222517"/>
          </a:xfrm>
          <a:prstGeom prst="rect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068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1100" y="2739390"/>
            <a:ext cx="7734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2015 – AASP (Association of Advancement Services Professionals and APRA (Association of Professional Researchers for Advancement) conduct Salary Survey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216 unique institutions participated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866900"/>
            <a:ext cx="672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NUMBERS OF NOTE</a:t>
            </a:r>
            <a:endParaRPr lang="en-US" sz="28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63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33" y="2500330"/>
            <a:ext cx="1212344" cy="12956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60" y="4407907"/>
            <a:ext cx="1212344" cy="1295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546" y="4014640"/>
            <a:ext cx="1212344" cy="1295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771" y="2822654"/>
            <a:ext cx="1212344" cy="1295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653" y="3470486"/>
            <a:ext cx="1212344" cy="1295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43" y="2591787"/>
            <a:ext cx="1212344" cy="12956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1923772"/>
            <a:ext cx="672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72% expect Non-AS FTE to grow</a:t>
            </a:r>
            <a:endParaRPr lang="en-US" sz="28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808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6C77A"/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rgbClr val="F6C77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33432767"/>
            <a:ext cx="5143500" cy="5143500"/>
          </a:xfrm>
          <a:prstGeom prst="rect">
            <a:avLst/>
          </a:prstGeo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95" y="2210853"/>
            <a:ext cx="6214645" cy="316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33" y="2500330"/>
            <a:ext cx="1212344" cy="12956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60" y="4407907"/>
            <a:ext cx="1212344" cy="1295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546" y="4014640"/>
            <a:ext cx="1212344" cy="1295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771" y="2822654"/>
            <a:ext cx="1212344" cy="1295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653" y="3470486"/>
            <a:ext cx="1212344" cy="1295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43" y="2591787"/>
            <a:ext cx="1212344" cy="12956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3862" y="1932763"/>
            <a:ext cx="8393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48% expect to lose AS FTE headcount</a:t>
            </a:r>
            <a:endParaRPr lang="en-US" sz="28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24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36012"/>
              </p:ext>
            </p:extLst>
          </p:nvPr>
        </p:nvGraphicFramePr>
        <p:xfrm>
          <a:off x="285750" y="1562100"/>
          <a:ext cx="8652510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157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1100" y="2198370"/>
            <a:ext cx="77571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 Bio/Gift manager makes $45,000/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yr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Group A – 7 hours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Group B – 1 hours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 mailing list costs $150 more PER LIST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9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1100" y="1870710"/>
            <a:ext cx="738759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big are your mailing lists and how many do you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do: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day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a Week 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 YEAR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684020"/>
            <a:ext cx="5467350" cy="42933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50670" y="1562100"/>
            <a:ext cx="800100" cy="4530090"/>
          </a:xfrm>
          <a:prstGeom prst="rect">
            <a:avLst/>
          </a:prstGeom>
          <a:solidFill>
            <a:srgbClr val="FD878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00751" y="2709659"/>
            <a:ext cx="30403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Equilibrium exists when quantity meets demand</a:t>
            </a:r>
          </a:p>
          <a:p>
            <a:endParaRPr lang="en-US" sz="2400" dirty="0"/>
          </a:p>
          <a:p>
            <a:r>
              <a:rPr lang="en-US" sz="2400" dirty="0"/>
              <a:t>Product = </a:t>
            </a:r>
          </a:p>
          <a:p>
            <a:r>
              <a:rPr lang="en-US" sz="2400" dirty="0"/>
              <a:t>     data projects </a:t>
            </a:r>
          </a:p>
          <a:p>
            <a:r>
              <a:rPr lang="en-US" sz="2400" dirty="0"/>
              <a:t>Price = </a:t>
            </a:r>
          </a:p>
          <a:p>
            <a:r>
              <a:rPr lang="en-US" sz="2400" dirty="0"/>
              <a:t>     man-hours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89270" y="1935230"/>
            <a:ext cx="355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ECONOMICS 101</a:t>
            </a:r>
            <a:endParaRPr lang="en-US" sz="28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5447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92" y="2282190"/>
            <a:ext cx="5811608" cy="3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866900"/>
            <a:ext cx="353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REDUCE WANTS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57" y="2524125"/>
            <a:ext cx="4498975" cy="327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1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866900"/>
            <a:ext cx="841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IMPROVE THE USE OF AVAILABLE RESOURCES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90" y="333375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30" y="3038475"/>
            <a:ext cx="1905000" cy="1809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5920" y="4766310"/>
            <a:ext cx="2286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KNOWLEDGE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9240" y="4947404"/>
            <a:ext cx="216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“MAN”-HOURS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6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67" y="3228820"/>
            <a:ext cx="4887733" cy="2861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1866900"/>
            <a:ext cx="8141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FIND MORE TIME BY REDUCING </a:t>
            </a:r>
            <a:r>
              <a:rPr lang="en-US" sz="2400" dirty="0" smtClean="0">
                <a:latin typeface="Arial Black" panose="020B0A04020102020204" pitchFamily="34" charset="0"/>
              </a:rPr>
              <a:t>ANOMALIES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846070"/>
            <a:ext cx="4655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A: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Mount an internal assault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duction Possibility Frontier (PPF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03120"/>
            <a:ext cx="4499390" cy="363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46370" y="2971800"/>
            <a:ext cx="38976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our maximum production capacity given the most efficient use of our resources?</a:t>
            </a:r>
          </a:p>
        </p:txBody>
      </p:sp>
    </p:spTree>
    <p:extLst>
      <p:ext uri="{BB962C8B-B14F-4D97-AF65-F5344CB8AC3E}">
        <p14:creationId xmlns:p14="http://schemas.microsoft.com/office/powerpoint/2010/main" val="1445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1100" y="2358390"/>
            <a:ext cx="76809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Standardized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Consistent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Subject to data governance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Procedures and policies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Validated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Maintained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Mitigation &amp; training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866900"/>
            <a:ext cx="521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DATA INTEGRITY</a:t>
            </a:r>
            <a:endParaRPr lang="en-US" sz="2800" b="1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03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866900"/>
            <a:ext cx="848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GROWTH – </a:t>
            </a:r>
          </a:p>
          <a:p>
            <a:r>
              <a:rPr lang="en-US" sz="2400" dirty="0" smtClean="0">
                <a:latin typeface="Arial Black" panose="020B0A04020102020204" pitchFamily="34" charset="0"/>
              </a:rPr>
              <a:t>FIND MORE TIME BY INCREASING MAN-HOURS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3680460"/>
            <a:ext cx="4655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B: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Call in the mercenaries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70" y="3189278"/>
            <a:ext cx="4263390" cy="28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117379"/>
            <a:ext cx="8324850" cy="38114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" y="1565910"/>
            <a:ext cx="8484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FIXING THE DATA REQUIRES A PLAN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1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866900"/>
            <a:ext cx="745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IS YOUR SHOP CHALLENGED?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6555" y="4088998"/>
            <a:ext cx="392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Can you afford to fix it?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9262" y="4693721"/>
            <a:ext cx="4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Can you afford NOT to?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27" y="2060808"/>
            <a:ext cx="3027150" cy="202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585992"/>
            <a:ext cx="2396338" cy="31888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6190" y="2912498"/>
            <a:ext cx="5212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Shifting priorities 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Time constraints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Limited Knowledgebase</a:t>
            </a:r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65810" y="1866900"/>
            <a:ext cx="6240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OPTION A CONSIDERATIONS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5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810" y="1866900"/>
            <a:ext cx="6240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OPTION B CONSIDERATIONS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" y="2834785"/>
            <a:ext cx="2745352" cy="29525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8257" y="3156883"/>
            <a:ext cx="4617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Focused Effort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Timeliness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Best Practice Experts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002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89155" y="2708910"/>
            <a:ext cx="7220455" cy="3124839"/>
            <a:chOff x="1965940" y="1116747"/>
            <a:chExt cx="8683495" cy="4138299"/>
          </a:xfrm>
        </p:grpSpPr>
        <p:sp>
          <p:nvSpPr>
            <p:cNvPr id="3" name="Oval 2"/>
            <p:cNvSpPr/>
            <p:nvPr/>
          </p:nvSpPr>
          <p:spPr>
            <a:xfrm>
              <a:off x="6339575" y="4302087"/>
              <a:ext cx="793214" cy="727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92980">
              <a:off x="6989387" y="1116747"/>
              <a:ext cx="3660048" cy="2708436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3238959" y="3349128"/>
              <a:ext cx="7216048" cy="1905918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31540">
              <a:off x="1965940" y="1938409"/>
              <a:ext cx="2352672" cy="3130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509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2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2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200" fill="hold">
                                          <p:stCondLst>
                                            <p:cond delay="3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200" fill="hold">
                                          <p:stCondLst>
                                            <p:cond delay="4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" y="1825466"/>
            <a:ext cx="5771112" cy="42614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86049" y="1530787"/>
            <a:ext cx="1407413" cy="4556129"/>
          </a:xfrm>
          <a:prstGeom prst="rect">
            <a:avLst/>
          </a:prstGeom>
          <a:solidFill>
            <a:srgbClr val="66FF66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26231" y="1530787"/>
            <a:ext cx="621010" cy="4556129"/>
          </a:xfrm>
          <a:prstGeom prst="rect">
            <a:avLst/>
          </a:prstGeom>
          <a:solidFill>
            <a:srgbClr val="FD878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00751" y="1684020"/>
            <a:ext cx="30403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Equilibrium exists when quantity meets demand</a:t>
            </a:r>
          </a:p>
          <a:p>
            <a:endParaRPr lang="en-US" sz="2400" dirty="0"/>
          </a:p>
          <a:p>
            <a:r>
              <a:rPr lang="en-US" sz="2400" dirty="0"/>
              <a:t>Product = </a:t>
            </a:r>
          </a:p>
          <a:p>
            <a:r>
              <a:rPr lang="en-US" sz="2400" dirty="0"/>
              <a:t>     data projects </a:t>
            </a:r>
          </a:p>
          <a:p>
            <a:r>
              <a:rPr lang="en-US" sz="2400" dirty="0"/>
              <a:t>Price = </a:t>
            </a:r>
          </a:p>
          <a:p>
            <a:r>
              <a:rPr lang="en-US" sz="2400" dirty="0"/>
              <a:t>     man-hours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05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xit" presetSubtype="2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466497"/>
            <a:ext cx="824081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Gabriola" panose="04040605051002020D02" pitchFamily="82" charset="0"/>
              </a:rPr>
              <a:t>The Constitution only gives people the right to pursue happiness. You have to catch it </a:t>
            </a:r>
            <a:r>
              <a:rPr lang="en-US" sz="1700" dirty="0" smtClean="0">
                <a:solidFill>
                  <a:srgbClr val="000000"/>
                </a:solidFill>
                <a:latin typeface="Gabriola" panose="04040605051002020D02" pitchFamily="82" charset="0"/>
              </a:rPr>
              <a:t>yourself – Benjamin Franklin</a:t>
            </a:r>
            <a:endParaRPr lang="en-US" sz="1700" dirty="0">
              <a:latin typeface="Gabriola" panose="04040605051002020D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866551"/>
            <a:ext cx="75024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Lynn Andrews</a:t>
            </a:r>
          </a:p>
          <a:p>
            <a:r>
              <a:rPr lang="en-US" sz="2400" dirty="0" smtClean="0"/>
              <a:t>LAndrews@GeorgeFox.edu</a:t>
            </a:r>
          </a:p>
          <a:p>
            <a:endParaRPr lang="en-US" sz="2400" dirty="0" smtClean="0"/>
          </a:p>
          <a:p>
            <a:r>
              <a:rPr lang="en-US" sz="2400" dirty="0" smtClean="0"/>
              <a:t>Melody Allen McBeth</a:t>
            </a:r>
          </a:p>
          <a:p>
            <a:r>
              <a:rPr lang="en-US" sz="2400" dirty="0" smtClean="0"/>
              <a:t>Melody.McBeth@HighlandFrS.com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HighlandFrS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AASP Salary Survey results available at advserv.org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57" y="2986726"/>
            <a:ext cx="2394022" cy="1175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58" y="1689080"/>
            <a:ext cx="1751620" cy="112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6C77A"/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rgbClr val="F6C77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33432767"/>
            <a:ext cx="5143500" cy="5143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7229" y="2337037"/>
            <a:ext cx="81756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B64A1A"/>
                </a:solidFill>
              </a:rPr>
              <a:t>Thank you for attending!</a:t>
            </a:r>
          </a:p>
          <a:p>
            <a:endParaRPr lang="en-US" sz="3000" dirty="0">
              <a:solidFill>
                <a:srgbClr val="B64A1A"/>
              </a:solidFill>
            </a:endParaRPr>
          </a:p>
          <a:p>
            <a:r>
              <a:rPr lang="en-US" sz="3000" dirty="0">
                <a:solidFill>
                  <a:srgbClr val="B64A1A"/>
                </a:solidFill>
              </a:rPr>
              <a:t>Please evaluate this session:</a:t>
            </a:r>
          </a:p>
          <a:p>
            <a:endParaRPr lang="en-US" sz="3000" dirty="0">
              <a:solidFill>
                <a:srgbClr val="B64A1A"/>
              </a:solidFill>
            </a:endParaRPr>
          </a:p>
          <a:p>
            <a:pPr marL="257175" indent="-257175">
              <a:buAutoNum type="arabicPeriod"/>
            </a:pPr>
            <a:r>
              <a:rPr lang="en-US" sz="3000" dirty="0" smtClean="0">
                <a:solidFill>
                  <a:srgbClr val="B64A1A"/>
                </a:solidFill>
              </a:rPr>
              <a:t> CASE </a:t>
            </a:r>
            <a:r>
              <a:rPr lang="en-US" sz="3000" dirty="0">
                <a:solidFill>
                  <a:srgbClr val="B64A1A"/>
                </a:solidFill>
              </a:rPr>
              <a:t>Mobile App in your app store, or</a:t>
            </a:r>
          </a:p>
          <a:p>
            <a:pPr marL="257175" indent="-257175">
              <a:buAutoNum type="arabicPeriod"/>
            </a:pPr>
            <a:r>
              <a:rPr lang="en-US" sz="3000" dirty="0" smtClean="0">
                <a:solidFill>
                  <a:srgbClr val="B64A1A"/>
                </a:solidFill>
              </a:rPr>
              <a:t> Go </a:t>
            </a:r>
            <a:r>
              <a:rPr lang="en-US" sz="3000" dirty="0">
                <a:solidFill>
                  <a:srgbClr val="B64A1A"/>
                </a:solidFill>
              </a:rPr>
              <a:t>to www.case.org/app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229" y="577479"/>
            <a:ext cx="609661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50" b="1" dirty="0">
                <a:solidFill>
                  <a:schemeClr val="bg1"/>
                </a:solidFill>
              </a:rPr>
              <a:t>We Listen to Your Feedback</a:t>
            </a:r>
          </a:p>
        </p:txBody>
      </p:sp>
    </p:spTree>
    <p:extLst>
      <p:ext uri="{BB962C8B-B14F-4D97-AF65-F5344CB8AC3E}">
        <p14:creationId xmlns:p14="http://schemas.microsoft.com/office/powerpoint/2010/main" val="26376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866900"/>
            <a:ext cx="48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OUR CONTEXT:</a:t>
            </a:r>
            <a:endParaRPr lang="en-US" sz="2800" b="1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1100" y="2390120"/>
            <a:ext cx="78828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datum 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Where its needed (no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STDs!)*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Acting appropriately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Reliably reportable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Consistently entered by trained staff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Validated periodically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Standardized when necessary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						</a:t>
            </a:r>
            <a:r>
              <a:rPr lang="en-US" sz="1400" dirty="0" smtClean="0"/>
              <a:t>*shadow type databases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6270" y="18669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SHOP CHALLENGES</a:t>
            </a:r>
            <a:endParaRPr lang="en-US" sz="28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1100" y="2545080"/>
            <a:ext cx="78257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Documentation incomplete or nonexistent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standardized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Reports not optimized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wrong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locations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Validations not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866900"/>
            <a:ext cx="5612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CAUSES</a:t>
            </a:r>
            <a:endParaRPr lang="en-US" sz="28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21" y="1783080"/>
            <a:ext cx="4132406" cy="41262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1100" y="2456944"/>
            <a:ext cx="476631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Too many chefs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Bad/no planning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standardization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Friction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Finance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Policies don’t exist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People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 trained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 enough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8905" y="2240280"/>
            <a:ext cx="4807685" cy="3887805"/>
            <a:chOff x="3353335" y="1316655"/>
            <a:chExt cx="5530783" cy="4657425"/>
          </a:xfrm>
        </p:grpSpPr>
        <p:cxnSp>
          <p:nvCxnSpPr>
            <p:cNvPr id="3" name="Straight Connector 2"/>
            <p:cNvCxnSpPr/>
            <p:nvPr/>
          </p:nvCxnSpPr>
          <p:spPr>
            <a:xfrm flipH="1" flipV="1">
              <a:off x="5994400" y="2560320"/>
              <a:ext cx="20320" cy="3413760"/>
            </a:xfrm>
            <a:prstGeom prst="line">
              <a:avLst/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Pentagon 3"/>
            <p:cNvSpPr/>
            <p:nvPr/>
          </p:nvSpPr>
          <p:spPr>
            <a:xfrm>
              <a:off x="3561348" y="3564555"/>
              <a:ext cx="5322770" cy="1405289"/>
            </a:xfrm>
            <a:prstGeom prst="homePlate">
              <a:avLst/>
            </a:prstGeom>
            <a:solidFill>
              <a:srgbClr val="FFC00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CRISIS AHEAD</a:t>
              </a:r>
              <a:endPara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Pentagon 4"/>
            <p:cNvSpPr/>
            <p:nvPr/>
          </p:nvSpPr>
          <p:spPr>
            <a:xfrm flipH="1">
              <a:off x="3353335" y="1316655"/>
              <a:ext cx="5322770" cy="1405289"/>
            </a:xfrm>
            <a:prstGeom prst="homePlate">
              <a:avLst/>
            </a:prstGeom>
            <a:solidFill>
              <a:srgbClr val="FFC00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 OF THE TIMES</a:t>
              </a:r>
              <a:endPara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3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0160" y="3380244"/>
            <a:ext cx="7246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BUT IS IT IMPORTANT?</a:t>
            </a:r>
            <a:endParaRPr lang="en-US" sz="40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961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866900"/>
            <a:ext cx="7791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THE COSTS OF </a:t>
            </a:r>
          </a:p>
          <a:p>
            <a:r>
              <a:rPr lang="en-US" sz="28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POOR DATA INTEGRITY</a:t>
            </a:r>
            <a:endParaRPr lang="en-US" sz="28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45" y="2821007"/>
            <a:ext cx="3074485" cy="31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2035</TotalTime>
  <Words>798</Words>
  <Application>Microsoft Office PowerPoint</Application>
  <PresentationFormat>On-screen Show (4:3)</PresentationFormat>
  <Paragraphs>201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 Unicode MS</vt:lpstr>
      <vt:lpstr>Aharoni</vt:lpstr>
      <vt:lpstr>Arabic Typesetting</vt:lpstr>
      <vt:lpstr>Arial</vt:lpstr>
      <vt:lpstr>Arial Black</vt:lpstr>
      <vt:lpstr>Calibri</vt:lpstr>
      <vt:lpstr>Calibri Light</vt:lpstr>
      <vt:lpstr>Gabriola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DeYoung</dc:creator>
  <cp:lastModifiedBy>Melody McBeth</cp:lastModifiedBy>
  <cp:revision>55</cp:revision>
  <dcterms:created xsi:type="dcterms:W3CDTF">2015-07-31T18:31:43Z</dcterms:created>
  <dcterms:modified xsi:type="dcterms:W3CDTF">2015-10-01T19:41:05Z</dcterms:modified>
</cp:coreProperties>
</file>