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9" r:id="rId34"/>
    <p:sldId id="288" r:id="rId35"/>
    <p:sldId id="290" r:id="rId36"/>
    <p:sldId id="291" r:id="rId37"/>
    <p:sldId id="293" r:id="rId38"/>
    <p:sldId id="294" r:id="rId39"/>
    <p:sldId id="292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138A-0B26-4D17-9ACA-82ABB25F7174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24D504-577E-451D-9414-E0E7CC7F72E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138A-0B26-4D17-9ACA-82ABB25F7174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504-577E-451D-9414-E0E7CC7F72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24D504-577E-451D-9414-E0E7CC7F72E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138A-0B26-4D17-9ACA-82ABB25F7174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138A-0B26-4D17-9ACA-82ABB25F7174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24D504-577E-451D-9414-E0E7CC7F72E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138A-0B26-4D17-9ACA-82ABB25F7174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24D504-577E-451D-9414-E0E7CC7F72E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F3C138A-0B26-4D17-9ACA-82ABB25F7174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504-577E-451D-9414-E0E7CC7F72E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138A-0B26-4D17-9ACA-82ABB25F7174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24D504-577E-451D-9414-E0E7CC7F72EF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138A-0B26-4D17-9ACA-82ABB25F7174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24D504-577E-451D-9414-E0E7CC7F72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138A-0B26-4D17-9ACA-82ABB25F7174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4D504-577E-451D-9414-E0E7CC7F72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24D504-577E-451D-9414-E0E7CC7F72EF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138A-0B26-4D17-9ACA-82ABB25F7174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24D504-577E-451D-9414-E0E7CC7F72E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F3C138A-0B26-4D17-9ACA-82ABB25F7174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F3C138A-0B26-4D17-9ACA-82ABB25F7174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24D504-577E-451D-9414-E0E7CC7F72EF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Deepak </a:t>
            </a:r>
            <a:r>
              <a:rPr lang="en-IN" dirty="0" err="1" smtClean="0"/>
              <a:t>ROut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Credit EDA 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55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Imbalance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431074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33838"/>
            <a:ext cx="41624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4122" y="2530199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Creating two separate dataset for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99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Univariate analysis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6886194" cy="487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5589240"/>
            <a:ext cx="5328592" cy="576064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1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 Group vs Income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649473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0272" y="2204864"/>
            <a:ext cx="2343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Few age group was</a:t>
            </a:r>
          </a:p>
          <a:p>
            <a:r>
              <a:rPr lang="en-IN" dirty="0" smtClean="0"/>
              <a:t> more defaulter, </a:t>
            </a:r>
          </a:p>
          <a:p>
            <a:r>
              <a:rPr lang="en-IN" dirty="0" smtClean="0"/>
              <a:t>income </a:t>
            </a:r>
            <a:r>
              <a:rPr lang="en-IN" dirty="0" err="1" smtClean="0"/>
              <a:t>ain’t</a:t>
            </a:r>
            <a:r>
              <a:rPr lang="en-IN" dirty="0" smtClean="0"/>
              <a:t> the </a:t>
            </a:r>
          </a:p>
          <a:p>
            <a:r>
              <a:rPr lang="en-IN" dirty="0" smtClean="0"/>
              <a:t>Reason. 30-50 earns </a:t>
            </a:r>
          </a:p>
          <a:p>
            <a:r>
              <a:rPr lang="en-IN" dirty="0" smtClean="0"/>
              <a:t>Good.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85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171400"/>
            <a:ext cx="8208912" cy="6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37312"/>
            <a:ext cx="2843808" cy="620688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4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Earners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 can’t say high earners are defaulter.</a:t>
            </a:r>
          </a:p>
          <a:p>
            <a:r>
              <a:rPr lang="en-IN" dirty="0" smtClean="0"/>
              <a:t>Commercial Associate are the defaulter.</a:t>
            </a:r>
          </a:p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89040"/>
            <a:ext cx="6307137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23528" y="2852936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Female Vs Male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73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6" y="1527175"/>
            <a:ext cx="722803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292080" y="1484784"/>
            <a:ext cx="3672408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Female to male ratio is high. So both defaulter and non defaulter ratio is high.</a:t>
            </a:r>
            <a:endParaRPr lang="en-IN" dirty="0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Female Vs Male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92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sz="3100" b="1" dirty="0"/>
              <a:t>INCOME_GROUP TYPE vs AMT_ANNUITY</a:t>
            </a:r>
            <a:endParaRPr lang="en-IN" sz="31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36280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1" y="5949280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Higher the income higher annuity is being issued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84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TARGET, AMT_ANNUITY, AMT_INCOME_TOTAL</a:t>
            </a:r>
            <a:endParaRPr lang="en-IN" sz="28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04" y="1527175"/>
            <a:ext cx="704088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80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'TARGET, AMT_CREDIT, AMT_GOODS_PRICE</a:t>
            </a:r>
            <a:endParaRPr lang="en-IN" sz="28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533493"/>
            <a:ext cx="8504238" cy="45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9191" y="5702600"/>
            <a:ext cx="4365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Good price might be depicting quality product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0483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" y="-28965"/>
            <a:ext cx="9136188" cy="682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504" y="6021288"/>
            <a:ext cx="4483914" cy="648072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08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Prepared a data frame of missing value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Above snippet shows 41 column with more than 50% data missing. Which is huge. We can’t draw insightful idea from these column.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8078787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4829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309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TARGET, DAYS_EMPLOYED, DAYS_BIRTH</a:t>
            </a:r>
            <a:endParaRPr lang="en-IN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32336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5367124"/>
            <a:ext cx="4176464" cy="432048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7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Previous </a:t>
            </a:r>
            <a:r>
              <a:rPr lang="en-IN" b="1" dirty="0"/>
              <a:t>Application Data Set</a:t>
            </a:r>
            <a:endParaRPr lang="en-IN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280920" cy="506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89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Treating Missing Type</a:t>
            </a:r>
            <a:endParaRPr lang="en-IN" dirty="0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8457773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2603" y="5805264"/>
            <a:ext cx="4824536" cy="720080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3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Invalid Data</a:t>
            </a:r>
            <a:endParaRPr lang="en-IN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7640117" cy="437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499992" y="5085184"/>
            <a:ext cx="2880320" cy="936104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Missing value marked as Cash.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23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Outlier</a:t>
            </a:r>
            <a:endParaRPr lang="en-IN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66" y="1527175"/>
            <a:ext cx="496055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719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AMT_APPLICATION continue</a:t>
            </a:r>
            <a:endParaRPr lang="en-IN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593537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4149080"/>
            <a:ext cx="4887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 spot two issues with AMT_APPLICATION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25% data are missing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need to cap the higher amount too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10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SELLERPLACE_AREA</a:t>
            </a:r>
            <a:endParaRPr lang="en-IN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608512" cy="499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3904419"/>
            <a:ext cx="5097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We can spot similar issue </a:t>
            </a:r>
            <a:r>
              <a:rPr lang="en-IN" sz="1600" dirty="0"/>
              <a:t>with </a:t>
            </a:r>
            <a:r>
              <a:rPr lang="en-IN" sz="1600" dirty="0" smtClean="0"/>
              <a:t>SELLERPLACE_AREA</a:t>
            </a:r>
          </a:p>
          <a:p>
            <a:pPr marL="285750" indent="-285750">
              <a:buFontTx/>
              <a:buChar char="-"/>
            </a:pPr>
            <a:r>
              <a:rPr lang="en-IN" sz="1600" dirty="0" smtClean="0"/>
              <a:t>There is missing value marked as -1.</a:t>
            </a:r>
          </a:p>
          <a:p>
            <a:pPr marL="285750" indent="-285750">
              <a:buFontTx/>
              <a:buChar char="-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61111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SELLERPLACE_AREA</a:t>
            </a:r>
            <a:endParaRPr lang="en-IN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21" y="1527175"/>
            <a:ext cx="742064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4330" y="2996951"/>
            <a:ext cx="370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</a:t>
            </a:r>
            <a:r>
              <a:rPr lang="en-IN" dirty="0" smtClean="0"/>
              <a:t>e need to treat both upper fence </a:t>
            </a:r>
          </a:p>
          <a:p>
            <a:r>
              <a:rPr lang="en-IN" dirty="0" smtClean="0"/>
              <a:t>outlier and missing value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434330" y="2924944"/>
            <a:ext cx="3709670" cy="1152128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6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Data</a:t>
            </a:r>
            <a:endParaRPr lang="en-IN" dirty="0"/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392786"/>
            <a:ext cx="8504238" cy="284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354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NAME_YIELD_GROUP</a:t>
            </a: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56" y="1527175"/>
            <a:ext cx="500457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10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Visualizing % data missing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33" y="1527175"/>
            <a:ext cx="518962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707904" y="3212976"/>
            <a:ext cx="2592288" cy="151216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There are 80% data has less than .5 missing value and few above 13-14%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68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NAME_CONTRACT_STATUS Vs TARGET</a:t>
            </a:r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75773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92080" y="2924944"/>
            <a:ext cx="27363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Major Contract status is Approved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360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</a:t>
            </a:r>
            <a:endParaRPr lang="en-IN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69" y="1527175"/>
            <a:ext cx="66865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457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</a:t>
            </a:r>
            <a:endParaRPr lang="en-IN" dirty="0"/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54688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5373216"/>
            <a:ext cx="4392488" cy="576064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07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 with </a:t>
            </a:r>
            <a:r>
              <a:rPr lang="en-IN" dirty="0"/>
              <a:t>Bivariate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647895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64088" y="3356992"/>
            <a:ext cx="324036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we look at normalize data, it shows Refused for loan in previous application are most defaulter. A strong scrutiny required on approving  loan.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82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615726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185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of OWN_CAR, OWN_REALTY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458852" cy="281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606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8" y="1527175"/>
            <a:ext cx="827675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08104" y="2852936"/>
            <a:ext cx="28803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Owning Car and Realty shows financial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97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NAME_INCOME_TYPE VS NAME_CONTRACT_STATUS VS </a:t>
            </a:r>
            <a:r>
              <a:rPr lang="en-US" sz="2400" b="1" dirty="0" smtClean="0"/>
              <a:t>AMT_CREDIT</a:t>
            </a:r>
            <a:endParaRPr lang="en-IN" sz="2400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36" y="1527175"/>
            <a:ext cx="664961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5661248"/>
            <a:ext cx="2952328" cy="504056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861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NAME_CONTRACT_STATUS VS NAME_INCOME_TYPE VS </a:t>
            </a:r>
            <a:r>
              <a:rPr lang="en-US" sz="2400" dirty="0" smtClean="0"/>
              <a:t>TARGET</a:t>
            </a:r>
            <a:endParaRPr lang="en-IN" sz="2400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73" y="1527175"/>
            <a:ext cx="674594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946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NAME_CONTRACT_STATUS VS AGE_GROUP VS </a:t>
            </a:r>
            <a:r>
              <a:rPr lang="en-US" sz="2400" b="1" dirty="0" smtClean="0"/>
              <a:t>TARGET</a:t>
            </a:r>
            <a:endParaRPr lang="en-IN" sz="2400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676274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5445224"/>
            <a:ext cx="4680520" cy="576064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1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Analysing missing Value below 13%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154274" cy="349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017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Further analysis on defaulted got approved</a:t>
            </a:r>
            <a:endParaRPr lang="en-IN" dirty="0"/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9" y="1527175"/>
            <a:ext cx="807084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88024" y="4869160"/>
            <a:ext cx="338437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Female applied mostly for loan, female get special interest rate. Female defaulting can’t be taken into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087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</a:t>
            </a:r>
            <a:r>
              <a:rPr lang="en-US" dirty="0"/>
              <a:t>defaulter not owning car</a:t>
            </a:r>
          </a:p>
          <a:p>
            <a:r>
              <a:rPr lang="en-US" dirty="0"/>
              <a:t>more defaulter not owning </a:t>
            </a:r>
            <a:r>
              <a:rPr lang="en-US" dirty="0" smtClean="0"/>
              <a:t>realty</a:t>
            </a:r>
          </a:p>
          <a:p>
            <a:r>
              <a:rPr lang="en-US" dirty="0"/>
              <a:t>elder person with more work experience are tends to default less </a:t>
            </a:r>
            <a:endParaRPr lang="en-US" dirty="0" smtClean="0"/>
          </a:p>
          <a:p>
            <a:r>
              <a:rPr lang="en-US" dirty="0"/>
              <a:t>higher AMT_CREDIT lower the defaulter</a:t>
            </a:r>
          </a:p>
          <a:p>
            <a:r>
              <a:rPr lang="en-US" dirty="0"/>
              <a:t>higher AMT_GOODS_PRICE lower the </a:t>
            </a:r>
            <a:r>
              <a:rPr lang="en-US" dirty="0" smtClean="0"/>
              <a:t>defaulter.</a:t>
            </a:r>
          </a:p>
          <a:p>
            <a:r>
              <a:rPr lang="en-US" dirty="0"/>
              <a:t>higher the income lower the defaulter</a:t>
            </a:r>
          </a:p>
          <a:p>
            <a:r>
              <a:rPr lang="en-US" dirty="0"/>
              <a:t>higher the </a:t>
            </a:r>
            <a:r>
              <a:rPr lang="en-US" dirty="0" smtClean="0"/>
              <a:t>annuity </a:t>
            </a:r>
            <a:r>
              <a:rPr lang="en-US" dirty="0"/>
              <a:t>lower the </a:t>
            </a:r>
            <a:r>
              <a:rPr lang="en-US" dirty="0" smtClean="0"/>
              <a:t>defaulter</a:t>
            </a:r>
          </a:p>
          <a:p>
            <a:r>
              <a:rPr lang="en-US" dirty="0" smtClean="0"/>
              <a:t>Female </a:t>
            </a:r>
            <a:r>
              <a:rPr lang="en-US" dirty="0"/>
              <a:t>defaulted </a:t>
            </a:r>
            <a:r>
              <a:rPr lang="en-US" dirty="0" smtClean="0"/>
              <a:t>most, but they applied the most.</a:t>
            </a:r>
            <a:endParaRPr lang="en-US" dirty="0"/>
          </a:p>
          <a:p>
            <a:r>
              <a:rPr lang="en-US" dirty="0" smtClean="0"/>
              <a:t>Years </a:t>
            </a:r>
            <a:r>
              <a:rPr lang="en-US" dirty="0"/>
              <a:t>employed less than 10 defaulted most</a:t>
            </a:r>
          </a:p>
          <a:p>
            <a:r>
              <a:rPr lang="en-US" dirty="0"/>
              <a:t>income type working defaulted </a:t>
            </a:r>
            <a:r>
              <a:rPr lang="en-US" dirty="0"/>
              <a:t>most.</a:t>
            </a:r>
            <a:endParaRPr lang="en-US" dirty="0"/>
          </a:p>
          <a:p>
            <a:r>
              <a:rPr lang="en-US" dirty="0"/>
              <a:t>laborers defaulted </a:t>
            </a:r>
            <a:r>
              <a:rPr lang="en-US" dirty="0"/>
              <a:t>most.</a:t>
            </a:r>
            <a:endParaRPr lang="en-US" dirty="0"/>
          </a:p>
          <a:p>
            <a:r>
              <a:rPr lang="en-US" dirty="0"/>
              <a:t>30-50 group previously approved defaulted most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32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sz="2500" dirty="0"/>
              <a:t>Card </a:t>
            </a:r>
            <a:r>
              <a:rPr lang="en-IN" sz="2500" dirty="0" smtClean="0"/>
              <a:t>portfolio has most defaulter</a:t>
            </a:r>
            <a:endParaRPr lang="en-IN" sz="2500" dirty="0"/>
          </a:p>
          <a:p>
            <a:r>
              <a:rPr lang="en-IN" dirty="0" smtClean="0"/>
              <a:t>High </a:t>
            </a:r>
            <a:r>
              <a:rPr lang="en-IN" dirty="0"/>
              <a:t>and middle yield interest rate group has highest defaulter. That might because it sold more.</a:t>
            </a:r>
          </a:p>
          <a:p>
            <a:r>
              <a:rPr lang="en-US" dirty="0"/>
              <a:t>Those who refused earlier has defaulted current </a:t>
            </a:r>
            <a:r>
              <a:rPr lang="en-US" dirty="0" smtClean="0"/>
              <a:t>time.</a:t>
            </a:r>
          </a:p>
          <a:p>
            <a:r>
              <a:rPr lang="en-US" dirty="0"/>
              <a:t>Higher credit given to Unemployed and maternity </a:t>
            </a:r>
            <a:r>
              <a:rPr lang="en-US" dirty="0" smtClean="0"/>
              <a:t>leave</a:t>
            </a:r>
            <a:endParaRPr lang="en-US" dirty="0"/>
          </a:p>
          <a:p>
            <a:r>
              <a:rPr lang="en-US" dirty="0"/>
              <a:t>Highly </a:t>
            </a:r>
            <a:r>
              <a:rPr lang="en-US" dirty="0" smtClean="0"/>
              <a:t>populated </a:t>
            </a:r>
            <a:r>
              <a:rPr lang="en-US" dirty="0"/>
              <a:t>region must be among with city, where it has less defaulter. Highly populated </a:t>
            </a:r>
            <a:r>
              <a:rPr lang="en-US" dirty="0" smtClean="0"/>
              <a:t>region might be high </a:t>
            </a:r>
            <a:r>
              <a:rPr lang="en-US" dirty="0"/>
              <a:t>earning </a:t>
            </a:r>
            <a:r>
              <a:rPr lang="en-US" dirty="0" smtClean="0"/>
              <a:t>place</a:t>
            </a:r>
          </a:p>
          <a:p>
            <a:r>
              <a:rPr lang="en-US" dirty="0"/>
              <a:t>Refused at age 30-40 group are defaulted. There might be reason why middle age group refused at first.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11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26" y="1527175"/>
            <a:ext cx="605163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05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Fixing invalid Value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43" y="1527175"/>
            <a:ext cx="51250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1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Outlier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10614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1970557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could see from the boxplot there are outlier.</a:t>
            </a:r>
          </a:p>
          <a:p>
            <a:r>
              <a:rPr lang="en-IN" dirty="0" smtClean="0"/>
              <a:t>Look at some percentile. It is evident.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6"/>
            <a:ext cx="5802313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88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</a:t>
            </a:r>
            <a:r>
              <a:rPr lang="en-IN" dirty="0"/>
              <a:t>we treat AMT_ANNUITY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642730"/>
            <a:ext cx="8504238" cy="434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16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Outlier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AMT_INCOME_TOTAL</a:t>
            </a:r>
          </a:p>
          <a:p>
            <a:r>
              <a:rPr lang="en-IN" dirty="0" smtClean="0"/>
              <a:t>AMT_CREDIT</a:t>
            </a:r>
          </a:p>
          <a:p>
            <a:r>
              <a:rPr lang="en-IN" dirty="0" smtClean="0"/>
              <a:t>DAYS_EMPLOYED</a:t>
            </a:r>
          </a:p>
          <a:p>
            <a:pPr lvl="2"/>
            <a:r>
              <a:rPr lang="en-IN" dirty="0" smtClean="0"/>
              <a:t>These data exceeds 1000yrs. Which can be treated as missing value. Days employed used to create </a:t>
            </a:r>
            <a:r>
              <a:rPr lang="en-IN" dirty="0" err="1" smtClean="0"/>
              <a:t>years_employed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Most people are employed less than 10yrs</a:t>
            </a:r>
          </a:p>
          <a:p>
            <a:r>
              <a:rPr lang="en-IN" dirty="0" smtClean="0"/>
              <a:t>AGE</a:t>
            </a:r>
          </a:p>
          <a:p>
            <a:pPr marL="891540" lvl="4" indent="-342900"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/>
              <a:t>These data exceeds 1000yrs. Which can be treated as missing value. </a:t>
            </a:r>
            <a:r>
              <a:rPr lang="en-IN" sz="2000" dirty="0"/>
              <a:t>Days employed used to create </a:t>
            </a:r>
            <a:r>
              <a:rPr lang="en-IN" sz="2000" dirty="0" err="1" smtClean="0"/>
              <a:t>years_employed</a:t>
            </a:r>
            <a:endParaRPr lang="en-IN" sz="2000" dirty="0" smtClean="0"/>
          </a:p>
          <a:p>
            <a:pPr marL="891540" lvl="4" indent="-342900"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 smtClean="0"/>
              <a:t>Most people are between 30-50. 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591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679</TotalTime>
  <Words>579</Words>
  <Application>Microsoft Office PowerPoint</Application>
  <PresentationFormat>On-screen Show (4:3)</PresentationFormat>
  <Paragraphs>102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Civic</vt:lpstr>
      <vt:lpstr>Credit EDA Assignment</vt:lpstr>
      <vt:lpstr>Data Cleaning</vt:lpstr>
      <vt:lpstr>Visualizing % data missing</vt:lpstr>
      <vt:lpstr>Analysing missing Value below 13%</vt:lpstr>
      <vt:lpstr>PowerPoint Presentation</vt:lpstr>
      <vt:lpstr>Fixing invalid Value</vt:lpstr>
      <vt:lpstr>Outlier</vt:lpstr>
      <vt:lpstr>If we treat AMT_ANNUITY</vt:lpstr>
      <vt:lpstr>Other Outlier</vt:lpstr>
      <vt:lpstr>Target Imbalance</vt:lpstr>
      <vt:lpstr>Univariate analysis</vt:lpstr>
      <vt:lpstr>Age Group vs Income</vt:lpstr>
      <vt:lpstr>PowerPoint Presentation</vt:lpstr>
      <vt:lpstr>High Earners</vt:lpstr>
      <vt:lpstr>Female Vs Male</vt:lpstr>
      <vt:lpstr> INCOME_GROUP TYPE vs AMT_ANNUITY</vt:lpstr>
      <vt:lpstr>TARGET, AMT_ANNUITY, AMT_INCOME_TOTAL</vt:lpstr>
      <vt:lpstr>'TARGET, AMT_CREDIT, AMT_GOODS_PRICE</vt:lpstr>
      <vt:lpstr>PowerPoint Presentation</vt:lpstr>
      <vt:lpstr>TARGET, DAYS_EMPLOYED, DAYS_BIRTH</vt:lpstr>
      <vt:lpstr>Previous Application Data Set</vt:lpstr>
      <vt:lpstr>Treating Missing Type</vt:lpstr>
      <vt:lpstr>Invalid Data</vt:lpstr>
      <vt:lpstr>Outlier</vt:lpstr>
      <vt:lpstr>AMT_APPLICATION continue</vt:lpstr>
      <vt:lpstr>SELLERPLACE_AREA</vt:lpstr>
      <vt:lpstr>SELLERPLACE_AREA</vt:lpstr>
      <vt:lpstr>Merge Data</vt:lpstr>
      <vt:lpstr>NAME_YIELD_GROUP</vt:lpstr>
      <vt:lpstr>NAME_CONTRACT_STATUS Vs TARGET</vt:lpstr>
      <vt:lpstr>Continue</vt:lpstr>
      <vt:lpstr>Continue</vt:lpstr>
      <vt:lpstr>Continue with Bivariate</vt:lpstr>
      <vt:lpstr>Bivariate</vt:lpstr>
      <vt:lpstr>Correlation of OWN_CAR, OWN_REALTY</vt:lpstr>
      <vt:lpstr>PowerPoint Presentation</vt:lpstr>
      <vt:lpstr>NAME_INCOME_TYPE VS NAME_CONTRACT_STATUS VS AMT_CREDIT</vt:lpstr>
      <vt:lpstr>NAME_CONTRACT_STATUS VS NAME_INCOME_TYPE VS TARGET</vt:lpstr>
      <vt:lpstr>NAME_CONTRACT_STATUS VS AGE_GROUP VS TARGET</vt:lpstr>
      <vt:lpstr>Further analysis on defaulted got approved</vt:lpstr>
      <vt:lpstr>Final Summary</vt:lpstr>
      <vt:lpstr>Continue…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Credit</dc:title>
  <dc:creator>drout</dc:creator>
  <cp:lastModifiedBy>drout</cp:lastModifiedBy>
  <cp:revision>21</cp:revision>
  <dcterms:created xsi:type="dcterms:W3CDTF">2022-12-26T19:09:49Z</dcterms:created>
  <dcterms:modified xsi:type="dcterms:W3CDTF">2022-12-27T06:29:09Z</dcterms:modified>
</cp:coreProperties>
</file>