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맑은 고딕" panose="020B0503020000020004" pitchFamily="34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37C23-4511-43CA-AE18-61D1423DFBAD}" v="1200" dt="2021-12-02T05:36:15.616"/>
  </p1510:revLst>
</p1510:revInfo>
</file>

<file path=ppt/tableStyles.xml><?xml version="1.0" encoding="utf-8"?>
<a:tblStyleLst xmlns:a="http://schemas.openxmlformats.org/drawingml/2006/main" def="{2289DE10-3398-484A-A417-2E2EF058EBF7}">
  <a:tblStyle styleId="{2289DE10-3398-484A-A417-2E2EF058E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05245" y="-3275707"/>
            <a:ext cx="12076190" cy="1828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253968" y="6224453"/>
            <a:ext cx="18654887" cy="41459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320603" y="5606270"/>
            <a:ext cx="123717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알고리즘 문제 출제 대회</a:t>
            </a:r>
            <a:endParaRPr b="1">
              <a:latin typeface="맑은 고딕"/>
              <a:ea typeface="맑은 고딕"/>
              <a:cs typeface="Segoe U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출제 보고서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Segoe U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320603" y="8157701"/>
            <a:ext cx="895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SSAFY 6기 계절학기</a:t>
            </a:r>
            <a:endParaRPr b="1">
              <a:latin typeface="맑은 고딕"/>
              <a:ea typeface="맑은 고딕"/>
              <a:cs typeface="Segoe U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맑은 고딕"/>
                <a:ea typeface="맑은 고딕"/>
                <a:cs typeface="Segoe UI"/>
              </a:rPr>
              <a:t>서울 6반 3조 - 김도현 박기범 배문규 최정민 하윤주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Segoe U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55399" y="528125"/>
            <a:ext cx="2006325" cy="1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086162" y="8692273"/>
            <a:ext cx="344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8A6F6"/>
                </a:solidFill>
                <a:latin typeface="맑은 고딕"/>
                <a:ea typeface="맑은 고딕"/>
                <a:cs typeface="Nanum Gothic"/>
                <a:sym typeface="Nanum Gothic"/>
              </a:rPr>
              <a:t>CONTENTS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279912" y="8738465"/>
            <a:ext cx="21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지문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772280" y="8738465"/>
            <a:ext cx="10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8A6F6"/>
                </a:solidFill>
                <a:latin typeface="맑은 고딕"/>
                <a:ea typeface="맑은 고딕"/>
                <a:cs typeface="Nanum Gothic"/>
                <a:sym typeface="Nanum Gothic"/>
              </a:rPr>
              <a:t>01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062489" y="8738460"/>
            <a:ext cx="217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해설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557036" y="8738465"/>
            <a:ext cx="110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8A6F6"/>
                </a:solidFill>
                <a:latin typeface="맑은 고딕"/>
                <a:ea typeface="맑은 고딕"/>
                <a:cs typeface="Nanum Gothic"/>
                <a:sym typeface="Nanum Gothic"/>
              </a:rPr>
              <a:t>02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913041" y="8738460"/>
            <a:ext cx="234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의도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1410387" y="8738465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8A6F6"/>
                </a:solidFill>
                <a:latin typeface="맑은 고딕"/>
                <a:ea typeface="맑은 고딕"/>
                <a:cs typeface="Nanum Gothic"/>
                <a:sym typeface="Nanum Gothic"/>
              </a:rPr>
              <a:t>03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4642956" y="8738465"/>
            <a:ext cx="278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풀이 과정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4138956" y="8738465"/>
            <a:ext cx="9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8A6F6"/>
                </a:solidFill>
                <a:latin typeface="맑은 고딕"/>
                <a:ea typeface="맑은 고딕"/>
                <a:cs typeface="Nanum Gothic"/>
                <a:sym typeface="Nanum Gothic"/>
              </a:rPr>
              <a:t>04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695712" y="-4155146"/>
            <a:ext cx="6955556" cy="1682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219505" y="965464"/>
            <a:ext cx="1334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 출제 대회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252721" y="1894868"/>
            <a:ext cx="38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733332" y="4845503"/>
            <a:ext cx="16850859" cy="29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596" y="1765604"/>
            <a:ext cx="15238941" cy="7576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5"/>
          <p:cNvGrpSpPr/>
          <p:nvPr/>
        </p:nvGrpSpPr>
        <p:grpSpPr>
          <a:xfrm>
            <a:off x="-1373140" y="-5207825"/>
            <a:ext cx="4921131" cy="20831305"/>
            <a:chOff x="-1373140" y="-5207825"/>
            <a:chExt cx="4921131" cy="20831305"/>
          </a:xfrm>
        </p:grpSpPr>
        <p:pic>
          <p:nvPicPr>
            <p:cNvPr id="112" name="Google Shape;112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-9328227" y="2747262"/>
              <a:ext cx="20831305" cy="492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-4120401" y="3977544"/>
              <a:ext cx="10415653" cy="24605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5"/>
          <p:cNvGrpSpPr/>
          <p:nvPr/>
        </p:nvGrpSpPr>
        <p:grpSpPr>
          <a:xfrm>
            <a:off x="0" y="3431349"/>
            <a:ext cx="2514748" cy="1320856"/>
            <a:chOff x="0" y="3431349"/>
            <a:chExt cx="2514748" cy="1320856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0" y="3431349"/>
              <a:ext cx="2514748" cy="1227150"/>
              <a:chOff x="0" y="3431349"/>
              <a:chExt cx="2514748" cy="1227150"/>
            </a:xfrm>
          </p:grpSpPr>
          <p:pic>
            <p:nvPicPr>
              <p:cNvPr id="116" name="Google Shape;116;p1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0" y="3431349"/>
                <a:ext cx="2410874" cy="1227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5400000">
                <a:off x="1856099" y="3836402"/>
                <a:ext cx="900253" cy="4170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" name="Google Shape;118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5400000">
              <a:off x="2316491" y="4653360"/>
              <a:ext cx="98845" cy="988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9546343" y="107579"/>
            <a:ext cx="3293176" cy="141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100147" y="2309003"/>
            <a:ext cx="21151200" cy="40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태희는 N X N 칸으로 구분된 방석을 가지고 있다. 방석은 [그림 1] 과 같이 격자 모양의 칸이 있고 각 칸에는 단어들이 적혀져 있다.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76117" y="3750878"/>
            <a:ext cx="269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01 문제 지문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8815" y="3576774"/>
            <a:ext cx="187658" cy="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466631" y="5414081"/>
            <a:ext cx="178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해설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66631" y="6182780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66631" y="6951480"/>
            <a:ext cx="22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풀이 과정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75040" y="9508462"/>
            <a:ext cx="890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P   </a:t>
            </a:r>
            <a:r>
              <a:rPr lang="en-US" sz="1300" b="1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01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61596" y="712378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1383938" y="403495"/>
            <a:ext cx="639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163990" y="443490"/>
            <a:ext cx="348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CHAPTER 01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8085714" y="370652"/>
            <a:ext cx="712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지문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52072" y="9697362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3595695" y="1109695"/>
            <a:ext cx="3642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F3B51"/>
                </a:solidFill>
                <a:latin typeface="맑은 고딕"/>
                <a:ea typeface="맑은 고딕"/>
                <a:cs typeface="Nanum Gothic"/>
                <a:sym typeface="Nanum Gothic"/>
              </a:rPr>
              <a:t>고양이</a:t>
            </a:r>
            <a:r>
              <a:rPr lang="en-US" sz="2400" b="1" dirty="0">
                <a:solidFill>
                  <a:srgbClr val="1F3B51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2400" b="1" dirty="0" err="1">
                <a:solidFill>
                  <a:srgbClr val="1F3B51"/>
                </a:solidFill>
                <a:latin typeface="맑은 고딕"/>
                <a:ea typeface="맑은 고딕"/>
                <a:cs typeface="Nanum Gothic"/>
                <a:sym typeface="Nanum Gothic"/>
              </a:rPr>
              <a:t>방석</a:t>
            </a:r>
            <a:endParaRPr lang="ko-KR" altLang="en-US" sz="2400" b="1">
              <a:solidFill>
                <a:schemeClr val="dk1"/>
              </a:solidFill>
              <a:latin typeface="맑은 고딕"/>
              <a:ea typeface="맑은 고딕"/>
              <a:cs typeface="Nanum Gothic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67786" y="6086949"/>
            <a:ext cx="2681945" cy="222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90633" y="6125719"/>
            <a:ext cx="5604596" cy="16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126270" y="6149283"/>
            <a:ext cx="2284372" cy="1607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5601804" y="8399893"/>
            <a:ext cx="141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[그림 1]</a:t>
            </a:r>
            <a:endParaRPr sz="15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0791779" y="8399893"/>
            <a:ext cx="141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[그림 2]</a:t>
            </a:r>
            <a:endParaRPr sz="15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5853170" y="8399893"/>
            <a:ext cx="141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[그림 3]</a:t>
            </a:r>
            <a:endParaRPr sz="15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4100147" y="2826182"/>
            <a:ext cx="21151200" cy="40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태희네 고양이는 특이한 습성을 가지고 있어 [그림 2] 와 같이 방석에 가장 많이 등장한 단어를 찾아 발톱으로 그 단어가 적혀 있는 모든 칸들에 구멍을 낸다.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100147" y="4584425"/>
            <a:ext cx="211512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방석의 각 칸에 적혀 있는 단어들이 주어졌을 때, 방석에 난 구멍들을 한 줄로 이어 메우는데 필요한 털실의 최소 길이를 구하는 프로그램을 작성하라. 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단, 털실로 모든 구멍을 연결하여 메울 수 없는 경우가 있을 수도 있다.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100147" y="3387828"/>
            <a:ext cx="21151200" cy="9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태희는 고양이 집사로서의 소명을 다하기 위해 방석에 뚫린 구멍들을 [그림 3] 과 같이 뜨개질로 다시 메우려고 한다. 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이때 털실로 모든 구멍들을 이어서 메우려고 하며, 하나의 구멍에서 위, 아래, 왼쪽, 오른쪽, 대각선 방향으로 한 칸만 이을 수 있다. 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위, 아래, 왼쪽, 오른쪽 방향으로 한 칸을 이을 때 필요한 털실의 길이는 1이고 대각선 방향은 1.5이다.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-435449" y="1551616"/>
            <a:ext cx="318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 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대회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6087" y="479825"/>
            <a:ext cx="1007475" cy="7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596" y="1765604"/>
            <a:ext cx="15238941" cy="7576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6"/>
          <p:cNvGrpSpPr/>
          <p:nvPr/>
        </p:nvGrpSpPr>
        <p:grpSpPr>
          <a:xfrm>
            <a:off x="-1373140" y="-5207825"/>
            <a:ext cx="4921131" cy="20831305"/>
            <a:chOff x="-1373140" y="-5207825"/>
            <a:chExt cx="4921131" cy="20831305"/>
          </a:xfrm>
        </p:grpSpPr>
        <p:pic>
          <p:nvPicPr>
            <p:cNvPr id="150" name="Google Shape;1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-9328227" y="2747262"/>
              <a:ext cx="20831305" cy="492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-4120401" y="3977544"/>
              <a:ext cx="10415653" cy="24605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6"/>
          <p:cNvGrpSpPr/>
          <p:nvPr/>
        </p:nvGrpSpPr>
        <p:grpSpPr>
          <a:xfrm>
            <a:off x="0" y="3431349"/>
            <a:ext cx="2514748" cy="1320856"/>
            <a:chOff x="0" y="3431349"/>
            <a:chExt cx="2514748" cy="1320856"/>
          </a:xfrm>
        </p:grpSpPr>
        <p:grpSp>
          <p:nvGrpSpPr>
            <p:cNvPr id="153" name="Google Shape;153;p16"/>
            <p:cNvGrpSpPr/>
            <p:nvPr/>
          </p:nvGrpSpPr>
          <p:grpSpPr>
            <a:xfrm>
              <a:off x="0" y="3431349"/>
              <a:ext cx="2514748" cy="1227150"/>
              <a:chOff x="0" y="3431349"/>
              <a:chExt cx="2514748" cy="1227150"/>
            </a:xfrm>
          </p:grpSpPr>
          <p:pic>
            <p:nvPicPr>
              <p:cNvPr id="154" name="Google Shape;154;p1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800000">
                <a:off x="0" y="3431349"/>
                <a:ext cx="2410874" cy="1227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5400000">
                <a:off x="1856099" y="3836402"/>
                <a:ext cx="900253" cy="4170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Google Shape;156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5400000">
              <a:off x="2316491" y="4653360"/>
              <a:ext cx="98845" cy="988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6"/>
          <p:cNvSpPr txBox="1"/>
          <p:nvPr/>
        </p:nvSpPr>
        <p:spPr>
          <a:xfrm>
            <a:off x="4100147" y="3214666"/>
            <a:ext cx="211512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[입력]</a:t>
            </a:r>
            <a:endParaRPr sz="16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-435449" y="1551616"/>
            <a:ext cx="318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 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대회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76117" y="3750878"/>
            <a:ext cx="269215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01 문제 지문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8815" y="3576774"/>
            <a:ext cx="187658" cy="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66631" y="5414081"/>
            <a:ext cx="17820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해설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66631" y="6182780"/>
            <a:ext cx="1922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66631" y="6951480"/>
            <a:ext cx="22823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풀이 과정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475040" y="9508462"/>
            <a:ext cx="89001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P   </a:t>
            </a:r>
            <a:r>
              <a:rPr lang="en-US" sz="1300" b="1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02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61596" y="712378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11383938" y="430630"/>
            <a:ext cx="639728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163990" y="443490"/>
            <a:ext cx="348803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CHAPTER 01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8085714" y="412024"/>
            <a:ext cx="712857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지문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52072" y="9697362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4100147" y="3790522"/>
            <a:ext cx="21151200" cy="9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첫 번째 줄에 테스트 케이스의 수 T가 주어지며, 그 다음 줄부터 각 테스트 케이스가 주어진다.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각 테스트 케이스별로 첫 줄에는 2차원 배열 행과 열의 크기 N(4≤N≤10)이 주어지며, 다음 N줄에 걸쳐서 방석의 초기 상태가 주어진다.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방석의 초기 상태는 한 줄에 N-1개의 띄어쓰기로 구분된 N개의 단어가 모인 문자열 형태이다. 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100147" y="6641486"/>
            <a:ext cx="211512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총 T줄에 T개의 테스트 케이스 각각에 대한 답을 한 줄에 출력한다.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각 줄은 “#T”로 시작하고 공백을 하나 둔 다음, 각 테스트 케이스의 방석 구멍을 모두 메우는데 필요한 털실의 최소 길이를 한 줄에 출력한다.</a:t>
            </a:r>
            <a:endParaRPr sz="1500"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(T는 테스트 케이스의 번호를 의미하며 1부터 시작한다.)</a:t>
            </a:r>
            <a:endParaRPr sz="15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만약 방석의 구멍을 모두 메울 수 없는 경우라면 털실의 최소 길이 대신 “고양이 승!”을 출력한다.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100147" y="6108465"/>
            <a:ext cx="211512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[출력]</a:t>
            </a:r>
            <a:endParaRPr sz="16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087" y="479825"/>
            <a:ext cx="1007475" cy="7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3595695" y="1109695"/>
            <a:ext cx="3642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3B51"/>
                </a:solidFill>
                <a:latin typeface="맑은 고딕"/>
                <a:ea typeface="맑은 고딕"/>
                <a:cs typeface="Nanum Gothic"/>
                <a:sym typeface="Nanum Gothic"/>
              </a:rPr>
              <a:t>고양이 방석</a:t>
            </a:r>
            <a:endParaRPr sz="24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>
            <a:off x="-1373140" y="-5207825"/>
            <a:ext cx="4921131" cy="20831305"/>
            <a:chOff x="-1373140" y="-5207825"/>
            <a:chExt cx="4921131" cy="20831305"/>
          </a:xfrm>
        </p:grpSpPr>
        <p:pic>
          <p:nvPicPr>
            <p:cNvPr id="180" name="Google Shape;18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9328227" y="2747262"/>
              <a:ext cx="20831305" cy="492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-4120401" y="3977544"/>
              <a:ext cx="10415653" cy="24605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17"/>
          <p:cNvGrpSpPr/>
          <p:nvPr/>
        </p:nvGrpSpPr>
        <p:grpSpPr>
          <a:xfrm>
            <a:off x="0" y="4155159"/>
            <a:ext cx="2514748" cy="1320856"/>
            <a:chOff x="0" y="4155159"/>
            <a:chExt cx="2514748" cy="1320856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0" y="4155159"/>
              <a:ext cx="2514748" cy="1227150"/>
              <a:chOff x="0" y="4155159"/>
              <a:chExt cx="2514748" cy="1227150"/>
            </a:xfrm>
          </p:grpSpPr>
          <p:pic>
            <p:nvPicPr>
              <p:cNvPr id="184" name="Google Shape;184;p1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10800000">
                <a:off x="0" y="4155159"/>
                <a:ext cx="2410874" cy="1227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1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5400000">
                <a:off x="1856099" y="4560211"/>
                <a:ext cx="900253" cy="4170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" name="Google Shape;186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2316491" y="5377170"/>
              <a:ext cx="98845" cy="988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" name="Google Shape;187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8815" y="4272012"/>
            <a:ext cx="187658" cy="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475041" y="9508457"/>
            <a:ext cx="89001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A8A8D"/>
                </a:solidFill>
                <a:latin typeface="맑은 고딕"/>
                <a:ea typeface="맑은 고딕"/>
                <a:cs typeface="Segoe UI"/>
                <a:sym typeface="Nanum Gothic"/>
              </a:rPr>
              <a:t>P   </a:t>
            </a:r>
            <a:r>
              <a:rPr lang="en-US" sz="1300" b="1">
                <a:solidFill>
                  <a:srgbClr val="8A8A8D"/>
                </a:solidFill>
                <a:latin typeface="맑은 고딕"/>
                <a:ea typeface="맑은 고딕"/>
                <a:cs typeface="Segoe UI"/>
                <a:sym typeface="Nanum Gothic"/>
              </a:rPr>
              <a:t>03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1596" y="712378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3163990" y="443490"/>
            <a:ext cx="348803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CHAPTER 02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085714" y="412024"/>
            <a:ext cx="712857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문제 해설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52072" y="9697362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466631" y="6182780"/>
            <a:ext cx="1922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66631" y="6951480"/>
            <a:ext cx="22823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풀이 과정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76117" y="4455640"/>
            <a:ext cx="269215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Nanum Gothic"/>
              </a:rPr>
              <a:t>02 문제 해설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484592" y="3392354"/>
            <a:ext cx="1922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문제 지문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1383938" y="430630"/>
            <a:ext cx="639728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Segoe UI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-435449" y="1551616"/>
            <a:ext cx="318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알고리즘 문제 </a:t>
            </a:r>
            <a:endParaRPr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출제 대회</a:t>
            </a:r>
            <a:endParaRPr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출제 보고서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4029224" y="2635757"/>
            <a:ext cx="191703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이 문제는 크게 2가지의 문제 해결 역량을 요구하는 문제입니다.</a:t>
            </a:r>
            <a:endParaRPr sz="1500"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첫 번째는 문자열을 조건에 맞게 처리하여 다른 자료구조로 표현할 수 있는지를 요구합니다.</a:t>
            </a: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입력 형태는 여러 단어가 모인 문자열 형태이지만, 구멍의 위치를 파악하기 위해 각 단어를 정점으로 하는 그래프(2차원 배열)로 표현해야 합니다.</a:t>
            </a:r>
            <a:endParaRPr sz="1500"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두 번째는 2차원 배열 형태의 그래프를 MST (Minimum Spanning Tree) 를 구하는 알고리즘을 활용 하여 MST로 잘 변환하여 구할 수 있는지를 요구합니다.</a:t>
            </a:r>
            <a:endParaRPr sz="1500"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털실을 이용해 모든 구멍을 메워야 하지만 동시에 이 털실의 길이는 최단이 되어야하며, 모든 구멍은 서로 인접하여야 합니다.</a:t>
            </a: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또한 인접한 구멍을 방문할 때도 상, 하, 좌, 우는 털실을 1만큼 사용하지만 대각선 이동은 1.5만큼 사용하므로 </a:t>
            </a:r>
            <a:endParaRPr sz="1500"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Segoe UI"/>
                <a:sym typeface="Nanum Gothic"/>
              </a:rPr>
              <a:t>상, 하, 좌, 우 탐색을 우선적으로 모두 시행해본 뒤, 구멍이 남았다면 대각선 이동을 시도해야합니다.</a:t>
            </a:r>
            <a:endParaRPr sz="1500">
              <a:latin typeface="맑은 고딕"/>
              <a:ea typeface="맑은 고딕"/>
              <a:cs typeface="Segoe UI"/>
              <a:sym typeface="Nanum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맑은 고딕"/>
              <a:ea typeface="맑은 고딕"/>
              <a:cs typeface="Segoe UI"/>
              <a:sym typeface="Nanum Gothic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29224" y="3239973"/>
            <a:ext cx="2157207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29224" y="5495062"/>
            <a:ext cx="2157207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087" y="479825"/>
            <a:ext cx="1007475" cy="7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8"/>
          <p:cNvGrpSpPr/>
          <p:nvPr/>
        </p:nvGrpSpPr>
        <p:grpSpPr>
          <a:xfrm>
            <a:off x="-1373140" y="-5207825"/>
            <a:ext cx="4921131" cy="20831305"/>
            <a:chOff x="-1373140" y="-5207825"/>
            <a:chExt cx="4921131" cy="20831305"/>
          </a:xfrm>
        </p:grpSpPr>
        <p:pic>
          <p:nvPicPr>
            <p:cNvPr id="208" name="Google Shape;20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9328227" y="2747262"/>
              <a:ext cx="20831305" cy="492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-4120401" y="3977544"/>
              <a:ext cx="10415653" cy="24605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18"/>
          <p:cNvSpPr txBox="1"/>
          <p:nvPr/>
        </p:nvSpPr>
        <p:spPr>
          <a:xfrm>
            <a:off x="475041" y="9508457"/>
            <a:ext cx="89001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P   </a:t>
            </a:r>
            <a:r>
              <a:rPr lang="en-US" sz="1300" b="1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04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1596" y="712378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3163990" y="443490"/>
            <a:ext cx="348803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CHAPTER 03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8085714" y="412024"/>
            <a:ext cx="712857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2072" y="9697362"/>
            <a:ext cx="14619357" cy="64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8"/>
          <p:cNvGrpSpPr/>
          <p:nvPr/>
        </p:nvGrpSpPr>
        <p:grpSpPr>
          <a:xfrm>
            <a:off x="0" y="4966253"/>
            <a:ext cx="2514748" cy="1376448"/>
            <a:chOff x="0" y="4813853"/>
            <a:chExt cx="2514748" cy="1376448"/>
          </a:xfrm>
        </p:grpSpPr>
        <p:pic>
          <p:nvPicPr>
            <p:cNvPr id="216" name="Google Shape;216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0" y="4813853"/>
              <a:ext cx="2410874" cy="1281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856099" y="5245925"/>
              <a:ext cx="900253" cy="417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5400000">
              <a:off x="2316491" y="6091456"/>
              <a:ext cx="98845" cy="988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8815" y="5148222"/>
            <a:ext cx="187658" cy="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476117" y="5312802"/>
            <a:ext cx="269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맑은 고딕"/>
                <a:ea typeface="맑은 고딕"/>
                <a:sym typeface="Arial"/>
              </a:rPr>
              <a:t>03 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475041" y="4088522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해설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475041" y="6958499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풀이 과정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-435449" y="1551616"/>
            <a:ext cx="318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 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대회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1383938" y="430630"/>
            <a:ext cx="639728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3680157" y="1319069"/>
            <a:ext cx="211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고양이 방석은 다음과 같은 자료구조와 알고리즘을 활용하는 능력을 향상시키는 것을 목적으로 출제되었습니다.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484592" y="3392354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지문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6087" y="479825"/>
            <a:ext cx="1007475" cy="721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748209-E3A1-46C4-8159-587E1F09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1116"/>
              </p:ext>
            </p:extLst>
          </p:nvPr>
        </p:nvGraphicFramePr>
        <p:xfrm>
          <a:off x="3747540" y="2473377"/>
          <a:ext cx="13363862" cy="6159703"/>
        </p:xfrm>
        <a:graphic>
          <a:graphicData uri="http://schemas.openxmlformats.org/drawingml/2006/table">
            <a:tbl>
              <a:tblPr firstRow="1" bandRow="1">
                <a:tableStyleId>{2289DE10-3398-484A-A417-2E2EF058EBF7}</a:tableStyleId>
              </a:tblPr>
              <a:tblGrid>
                <a:gridCol w="2395681">
                  <a:extLst>
                    <a:ext uri="{9D8B030D-6E8A-4147-A177-3AD203B41FA5}">
                      <a16:colId xmlns:a16="http://schemas.microsoft.com/office/drawing/2014/main" val="2294840076"/>
                    </a:ext>
                  </a:extLst>
                </a:gridCol>
                <a:gridCol w="2395681">
                  <a:extLst>
                    <a:ext uri="{9D8B030D-6E8A-4147-A177-3AD203B41FA5}">
                      <a16:colId xmlns:a16="http://schemas.microsoft.com/office/drawing/2014/main" val="3112005108"/>
                    </a:ext>
                  </a:extLst>
                </a:gridCol>
                <a:gridCol w="8572500">
                  <a:extLst>
                    <a:ext uri="{9D8B030D-6E8A-4147-A177-3AD203B41FA5}">
                      <a16:colId xmlns:a16="http://schemas.microsoft.com/office/drawing/2014/main" val="3156804246"/>
                    </a:ext>
                  </a:extLst>
                </a:gridCol>
              </a:tblGrid>
              <a:tr h="752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Malgun Gothic"/>
                          <a:ea typeface="Malgun Gothic"/>
                        </a:rPr>
                        <a:t>요구사항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Malgun Gothic"/>
                          <a:ea typeface="Malgun Gothic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Malgun Gothic"/>
                          <a:ea typeface="Malgun Gothic"/>
                        </a:rPr>
                        <a:t>요구역량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293"/>
                  </a:ext>
                </a:extLst>
              </a:tr>
              <a:tr h="135181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latin typeface="Malgun Gothic"/>
                          <a:ea typeface="Malgun Gothic"/>
                        </a:rPr>
                        <a:t>자료구조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그래프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(2차원 배열)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주어진 데이터를 2차원 배열로 표현할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2차원 배열의 요소에 접근하여 값을 변경할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2차원 배열의 특정 요소를 기준으로 인접한 다른 요소에 접근할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345456"/>
                  </a:ext>
                </a:extLst>
              </a:tr>
              <a:tr h="13518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해시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Map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Dictionary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주어진 데이터를 해시 자료구조로 표현할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해시 자료구조를 이용해 중복적으로 등장하는 데이터의 등장 횟수를 계산할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8755"/>
                  </a:ext>
                </a:extLst>
              </a:tr>
              <a:tr h="13518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Malgun Gothic"/>
                          <a:ea typeface="Malgun Gothic"/>
                        </a:rPr>
                        <a:t>알고리즘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문자열을 특정 문자를 기준으로 분리할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문자열을 2차원 배열로 표현할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문자열에서 특정 문자열을 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파싱하여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 해당 문자열의 등장 횟수를 계산할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51839"/>
                  </a:ext>
                </a:extLst>
              </a:tr>
              <a:tr h="135181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MST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크루스칼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프림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그래프(2차원 배열)의 특정 정점들을 탐색하는 모든 경우의 수를 구할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그래프의 특정 정점에 인접한 정점을 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MST로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 연결할 수 있다.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그래프의 정점들이 서로 인접하지 않아 </a:t>
                      </a:r>
                      <a:r>
                        <a:rPr lang="ko-KR" altLang="en-US" sz="1500" dirty="0" err="1">
                          <a:latin typeface="Malgun Gothic"/>
                          <a:ea typeface="Malgun Gothic"/>
                        </a:rPr>
                        <a:t>MST가</a:t>
                      </a:r>
                      <a:r>
                        <a:rPr lang="ko-KR" altLang="en-US" sz="1500" dirty="0">
                          <a:latin typeface="Malgun Gothic"/>
                          <a:ea typeface="Malgun Gothic"/>
                        </a:rPr>
                        <a:t> 2개 이상 생성되는 경우 이를 구분할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497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9"/>
          <p:cNvGrpSpPr/>
          <p:nvPr/>
        </p:nvGrpSpPr>
        <p:grpSpPr>
          <a:xfrm>
            <a:off x="-1373140" y="-5207825"/>
            <a:ext cx="4921131" cy="20831305"/>
            <a:chOff x="-1373140" y="-5207825"/>
            <a:chExt cx="4921131" cy="20831305"/>
          </a:xfrm>
        </p:grpSpPr>
        <p:pic>
          <p:nvPicPr>
            <p:cNvPr id="234" name="Google Shape;23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9328227" y="2747262"/>
              <a:ext cx="20831305" cy="492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-4120401" y="3977544"/>
              <a:ext cx="10415653" cy="24605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19"/>
          <p:cNvSpPr txBox="1"/>
          <p:nvPr/>
        </p:nvSpPr>
        <p:spPr>
          <a:xfrm>
            <a:off x="475041" y="9508457"/>
            <a:ext cx="89001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P   </a:t>
            </a:r>
            <a:r>
              <a:rPr lang="en-US" sz="1300" b="1">
                <a:solidFill>
                  <a:srgbClr val="8A8A8D"/>
                </a:solidFill>
                <a:latin typeface="맑은 고딕"/>
                <a:ea typeface="맑은 고딕"/>
                <a:cs typeface="Nanum Gothic"/>
                <a:sym typeface="Nanum Gothic"/>
              </a:rPr>
              <a:t>05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2072" y="9697362"/>
            <a:ext cx="14619357" cy="64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19"/>
          <p:cNvGrpSpPr/>
          <p:nvPr/>
        </p:nvGrpSpPr>
        <p:grpSpPr>
          <a:xfrm>
            <a:off x="0" y="5623415"/>
            <a:ext cx="2514748" cy="1252638"/>
            <a:chOff x="0" y="5318615"/>
            <a:chExt cx="2514748" cy="1252638"/>
          </a:xfrm>
        </p:grpSpPr>
        <p:pic>
          <p:nvPicPr>
            <p:cNvPr id="239" name="Google Shape;239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0" y="5318615"/>
              <a:ext cx="2410874" cy="1162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856099" y="5750687"/>
              <a:ext cx="900253" cy="417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5400000">
              <a:off x="2316491" y="6472408"/>
              <a:ext cx="98845" cy="988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8815" y="5967289"/>
            <a:ext cx="187658" cy="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1596" y="712378"/>
            <a:ext cx="14619357" cy="645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3163990" y="443490"/>
            <a:ext cx="348803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CHAPTER 04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8085714" y="412024"/>
            <a:ext cx="712857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풀이 과정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1383938" y="430630"/>
            <a:ext cx="639728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-435449" y="1551616"/>
            <a:ext cx="318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 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대회</a:t>
            </a:r>
            <a:endParaRPr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465544" y="4813615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의도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476117" y="6150916"/>
            <a:ext cx="269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04 풀이 과정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0319575" y="2628900"/>
            <a:ext cx="284349" cy="3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44730" y="1132645"/>
            <a:ext cx="6413475" cy="13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3240480" y="1210060"/>
            <a:ext cx="1147672" cy="1147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9"/>
          <p:cNvGrpSpPr/>
          <p:nvPr/>
        </p:nvGrpSpPr>
        <p:grpSpPr>
          <a:xfrm>
            <a:off x="2896523" y="866102"/>
            <a:ext cx="1835588" cy="1835588"/>
            <a:chOff x="2896523" y="866102"/>
            <a:chExt cx="1835588" cy="1835588"/>
          </a:xfrm>
        </p:grpSpPr>
        <p:pic>
          <p:nvPicPr>
            <p:cNvPr id="254" name="Google Shape;254;p1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-5400000">
              <a:off x="2896523" y="866102"/>
              <a:ext cx="1835588" cy="183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-5400000">
              <a:off x="3355420" y="1324999"/>
              <a:ext cx="917794" cy="917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19"/>
          <p:cNvSpPr txBox="1"/>
          <p:nvPr/>
        </p:nvSpPr>
        <p:spPr>
          <a:xfrm>
            <a:off x="3454789" y="1635344"/>
            <a:ext cx="6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05664"/>
                </a:solidFill>
                <a:latin typeface="맑은 고딕"/>
                <a:ea typeface="맑은 고딕"/>
                <a:cs typeface="Nanum Gothic"/>
                <a:sym typeface="Nanum Gothic"/>
              </a:rPr>
              <a:t>Step1</a:t>
            </a:r>
            <a:endParaRPr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134600" y="1132645"/>
            <a:ext cx="7543800" cy="13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400000">
            <a:off x="10210800" y="1210060"/>
            <a:ext cx="1147672" cy="1147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9"/>
          <p:cNvGrpSpPr/>
          <p:nvPr/>
        </p:nvGrpSpPr>
        <p:grpSpPr>
          <a:xfrm>
            <a:off x="9866842" y="877933"/>
            <a:ext cx="1835588" cy="1835588"/>
            <a:chOff x="10479861" y="866102"/>
            <a:chExt cx="1835588" cy="1835588"/>
          </a:xfrm>
        </p:grpSpPr>
        <p:pic>
          <p:nvPicPr>
            <p:cNvPr id="260" name="Google Shape;260;p1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-5400000">
              <a:off x="10479861" y="866102"/>
              <a:ext cx="1835588" cy="183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-5400000">
              <a:off x="10938758" y="1324999"/>
              <a:ext cx="917794" cy="917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19"/>
          <p:cNvSpPr txBox="1"/>
          <p:nvPr/>
        </p:nvSpPr>
        <p:spPr>
          <a:xfrm>
            <a:off x="4237240" y="1635344"/>
            <a:ext cx="14067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입력 전처리</a:t>
            </a:r>
            <a:endParaRPr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0439400" y="1638300"/>
            <a:ext cx="6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05664"/>
                </a:solidFill>
                <a:latin typeface="맑은 고딕"/>
                <a:ea typeface="맑은 고딕"/>
                <a:cs typeface="Nanum Gothic"/>
                <a:sym typeface="Nanum Gothic"/>
              </a:rPr>
              <a:t>Step2</a:t>
            </a:r>
            <a:endParaRPr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1277600" y="1638300"/>
            <a:ext cx="15528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최빈 단어 탐색</a:t>
            </a:r>
            <a:endParaRPr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12647220" y="1445348"/>
            <a:ext cx="4800600" cy="7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2차원 배열 요소를 모두 확인하여 각 단어를 key로 하고, </a:t>
            </a:r>
            <a:endParaRPr sz="13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단어가 등장한 횟수를 value로 하는 해시 테이블을 생성한다.</a:t>
            </a:r>
            <a:endParaRPr sz="13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해시 테이블에서 value가 가장 큰 key를 찾는다.</a:t>
            </a:r>
            <a:endParaRPr sz="1300"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450428" y="1345912"/>
            <a:ext cx="3841200" cy="101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입력 문자열을 공백(" ")을 기준으로 분리하여 각 단어를 추출한다.</a:t>
            </a:r>
            <a:endParaRPr sz="1300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N x N 크기의 2차원 배열을 생성하여 추출한 단어를 각 요소에 담는다.</a:t>
            </a:r>
            <a:endParaRPr sz="13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93716" y="8038068"/>
            <a:ext cx="7136068" cy="13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5400000">
            <a:off x="6989467" y="8115483"/>
            <a:ext cx="1147672" cy="1147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19"/>
          <p:cNvGrpSpPr/>
          <p:nvPr/>
        </p:nvGrpSpPr>
        <p:grpSpPr>
          <a:xfrm>
            <a:off x="6645509" y="7771526"/>
            <a:ext cx="1835588" cy="1835588"/>
            <a:chOff x="6645509" y="7771526"/>
            <a:chExt cx="1835588" cy="1835588"/>
          </a:xfrm>
        </p:grpSpPr>
        <p:pic>
          <p:nvPicPr>
            <p:cNvPr id="270" name="Google Shape;270;p1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-5400000">
              <a:off x="6645509" y="7771526"/>
              <a:ext cx="1835588" cy="183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-5400000">
              <a:off x="7104406" y="8230423"/>
              <a:ext cx="917794" cy="917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19"/>
          <p:cNvSpPr txBox="1"/>
          <p:nvPr/>
        </p:nvSpPr>
        <p:spPr>
          <a:xfrm>
            <a:off x="7211395" y="8518840"/>
            <a:ext cx="6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05664"/>
                </a:solidFill>
                <a:latin typeface="맑은 고딕"/>
                <a:ea typeface="맑은 고딕"/>
                <a:cs typeface="Nanum Gothic"/>
                <a:sym typeface="Nanum Gothic"/>
              </a:rPr>
              <a:t>Step5</a:t>
            </a:r>
            <a:endParaRPr b="1"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9482000" y="8233900"/>
            <a:ext cx="4471500" cy="101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만약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탐색이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끝났음에도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아직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방문하지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못한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구멍이</a:t>
            </a:r>
            <a:endParaRPr lang="ko-KR" sz="1300" dirty="0">
              <a:latin typeface="맑은 고딕"/>
              <a:ea typeface="맑은 고딕"/>
              <a:cs typeface="Nanum Gothic"/>
              <a:sym typeface="Nanum Gothic"/>
            </a:endParaRPr>
          </a:p>
          <a:p>
            <a:pPr>
              <a:lnSpc>
                <a:spcPct val="114999"/>
              </a:lnSpc>
            </a:pP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있다면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털실로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모든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구멍을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막을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수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없는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경우이므로</a:t>
            </a:r>
            <a:endParaRPr lang="en-US" sz="1300" dirty="0" err="1"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"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고양이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승!"을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출력한다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>
              <a:latin typeface="맑은 고딕"/>
              <a:ea typeface="맑은 고딕"/>
              <a:cs typeface="Nanum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모든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구멍을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방문했다면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누적된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털실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길이를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반환한다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 dirty="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8111895" y="8577376"/>
            <a:ext cx="14463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털실 길이 계산</a:t>
            </a:r>
            <a:endParaRPr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75" name="Google Shape;275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74666" y="3690402"/>
            <a:ext cx="7136068" cy="13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5400000">
            <a:off x="6970417" y="3767818"/>
            <a:ext cx="1147672" cy="1147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9"/>
          <p:cNvGrpSpPr/>
          <p:nvPr/>
        </p:nvGrpSpPr>
        <p:grpSpPr>
          <a:xfrm>
            <a:off x="6626459" y="3423860"/>
            <a:ext cx="1835588" cy="1835588"/>
            <a:chOff x="10479861" y="3158444"/>
            <a:chExt cx="1835588" cy="1835588"/>
          </a:xfrm>
        </p:grpSpPr>
        <p:pic>
          <p:nvPicPr>
            <p:cNvPr id="278" name="Google Shape;278;p1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-5400000">
              <a:off x="10479861" y="3158444"/>
              <a:ext cx="1835588" cy="183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-5400000">
              <a:off x="10938758" y="3617341"/>
              <a:ext cx="917794" cy="917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9"/>
          <p:cNvSpPr txBox="1"/>
          <p:nvPr/>
        </p:nvSpPr>
        <p:spPr>
          <a:xfrm>
            <a:off x="7194252" y="4183465"/>
            <a:ext cx="6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05664"/>
                </a:solidFill>
                <a:latin typeface="맑은 고딕"/>
                <a:ea typeface="맑은 고딕"/>
                <a:cs typeface="Nanum Gothic"/>
                <a:sym typeface="Nanum Gothic"/>
              </a:rPr>
              <a:t>Step3</a:t>
            </a:r>
            <a:endParaRPr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8002490" y="4076700"/>
            <a:ext cx="14463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간선 리스트</a:t>
            </a:r>
            <a:endParaRPr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생성</a:t>
            </a:r>
            <a:endParaRPr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9272324" y="3728389"/>
            <a:ext cx="4921200" cy="1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최빈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단어가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있는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행과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열에서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8방으로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탐색한다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 </a:t>
            </a:r>
            <a:endParaRPr sz="1300"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탐색을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통해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최빈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단어를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찾으면</a:t>
            </a:r>
            <a:endParaRPr lang="en-US" altLang="ko-KR" sz="1300" dirty="0">
              <a:latin typeface="맑은 고딕"/>
              <a:ea typeface="맑은 고딕"/>
              <a:cs typeface="Nanum Gothic"/>
              <a:sym typeface="Nanum Gothic"/>
            </a:endParaRPr>
          </a:p>
          <a:p>
            <a:pPr>
              <a:lnSpc>
                <a:spcPct val="114999"/>
              </a:lnSpc>
            </a:pP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상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,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하,좌,우의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경우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비용을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1로,</a:t>
            </a:r>
            <a:r>
              <a:rPr lang="en-US" altLang="ko-KR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 </a:t>
            </a: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대각선은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1.5로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하여</a:t>
            </a:r>
            <a:endParaRPr lang="en-US" sz="1300" dirty="0" err="1">
              <a:latin typeface="맑은 고딕"/>
              <a:ea typeface="맑은 고딕"/>
              <a:cs typeface="Nanum Gothic"/>
            </a:endParaRPr>
          </a:p>
          <a:p>
            <a:pPr>
              <a:lnSpc>
                <a:spcPct val="114999"/>
              </a:lnSpc>
            </a:pP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간선을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생성하고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리스트에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추가한다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>
              <a:latin typeface="맑은 고딕"/>
              <a:ea typeface="맑은 고딕"/>
              <a:cs typeface="Nanum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간선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리스트를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비용에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대해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오름차순으로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정렬한다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 dirty="0"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0293183" y="5324956"/>
            <a:ext cx="284349" cy="3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74666" y="5981778"/>
            <a:ext cx="7136068" cy="13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-5400000">
            <a:off x="6970417" y="6059194"/>
            <a:ext cx="1147672" cy="1147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9"/>
          <p:cNvGrpSpPr/>
          <p:nvPr/>
        </p:nvGrpSpPr>
        <p:grpSpPr>
          <a:xfrm>
            <a:off x="6626459" y="5715236"/>
            <a:ext cx="1835588" cy="1835588"/>
            <a:chOff x="10479861" y="5449820"/>
            <a:chExt cx="1835588" cy="1835588"/>
          </a:xfrm>
        </p:grpSpPr>
        <p:pic>
          <p:nvPicPr>
            <p:cNvPr id="287" name="Google Shape;287;p1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 rot="-5400000">
              <a:off x="10479861" y="5449820"/>
              <a:ext cx="1835588" cy="183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rot="-5400000">
              <a:off x="10938758" y="5908717"/>
              <a:ext cx="917794" cy="917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9"/>
          <p:cNvSpPr txBox="1"/>
          <p:nvPr/>
        </p:nvSpPr>
        <p:spPr>
          <a:xfrm>
            <a:off x="7211395" y="6480953"/>
            <a:ext cx="6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05664"/>
                </a:solidFill>
                <a:latin typeface="맑은 고딕"/>
                <a:ea typeface="맑은 고딕"/>
                <a:cs typeface="Nanum Gothic"/>
                <a:sym typeface="Nanum Gothic"/>
              </a:rPr>
              <a:t>Step4</a:t>
            </a:r>
            <a:endParaRPr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9144000" y="6011489"/>
            <a:ext cx="4800600" cy="1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간선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리스트를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순회하며</a:t>
            </a:r>
          </a:p>
          <a:p>
            <a:pPr>
              <a:lnSpc>
                <a:spcPct val="114999"/>
              </a:lnSpc>
            </a:pP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노드에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해당하는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서로소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집합에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ko-KR" alt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대해 합집합을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실행한다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lang="ko-KR" altLang="en-US" sz="1300" dirty="0">
              <a:solidFill>
                <a:srgbClr val="595959"/>
              </a:solidFill>
              <a:latin typeface="맑은 고딕"/>
              <a:ea typeface="맑은 고딕"/>
              <a:cs typeface="Nanum Gothic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 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간선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리스트의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비용을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전체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털실의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길이에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더한다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 dirty="0"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∙  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합집합을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실행한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횟수가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최빈값-1이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되면</a:t>
            </a:r>
            <a:endParaRPr lang="en-US" sz="1300" dirty="0" err="1">
              <a:latin typeface="맑은 고딕"/>
              <a:ea typeface="맑은 고딕"/>
              <a:cs typeface="Nanum Gothic"/>
            </a:endParaRP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알고리즘을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 </a:t>
            </a:r>
            <a:r>
              <a:rPr lang="en-US" sz="1300" dirty="0" err="1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종료한다</a:t>
            </a:r>
            <a:r>
              <a:rPr lang="en-US" sz="1300" dirty="0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.</a:t>
            </a:r>
            <a:endParaRPr sz="1300">
              <a:solidFill>
                <a:schemeClr val="dk1"/>
              </a:solidFill>
              <a:latin typeface="맑은 고딕"/>
              <a:ea typeface="맑은 고딕"/>
              <a:cs typeface="Nanum Gothic"/>
            </a:endParaRPr>
          </a:p>
        </p:txBody>
      </p:sp>
      <p:pic>
        <p:nvPicPr>
          <p:cNvPr id="291" name="Google Shape;291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10287000" y="7505700"/>
            <a:ext cx="284349" cy="32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/>
        </p:nvSpPr>
        <p:spPr>
          <a:xfrm>
            <a:off x="8022200" y="6386601"/>
            <a:ext cx="11478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Kruskal</a:t>
            </a:r>
            <a:endParaRPr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</a:t>
            </a:r>
            <a:endParaRPr>
              <a:solidFill>
                <a:srgbClr val="595959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9646014" y="3128165"/>
            <a:ext cx="17379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맑은 고딕"/>
                <a:ea typeface="맑은 고딕"/>
                <a:cs typeface="Nanum Gothic"/>
                <a:sym typeface="Nanum Gothic"/>
              </a:rPr>
              <a:t>최소 신장 트리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475041" y="4088522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해설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484592" y="3392354"/>
            <a:ext cx="19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9E9E9E"/>
                </a:solidFill>
                <a:latin typeface="맑은 고딕"/>
                <a:ea typeface="맑은 고딕"/>
                <a:cs typeface="Nanum Gothic"/>
                <a:sym typeface="Nanum Gothic"/>
              </a:rPr>
              <a:t>문제 지문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296" name="Google Shape;296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6087" y="479825"/>
            <a:ext cx="1007475" cy="7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901829" y="-4257384"/>
            <a:ext cx="10642948" cy="1862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88888" y="-474075"/>
            <a:ext cx="18560890" cy="43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/>
        </p:nvSpPr>
        <p:spPr>
          <a:xfrm>
            <a:off x="701588" y="4022742"/>
            <a:ext cx="8853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알고리즘 문제 출제 대회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39683" y="5009527"/>
            <a:ext cx="59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출제 보고서</a:t>
            </a:r>
            <a:endParaRPr sz="1800" b="1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5959546" y="9416186"/>
            <a:ext cx="46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SSAFY 6기 계절학기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588" y="8922196"/>
            <a:ext cx="16933118" cy="74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/>
        </p:nvSpPr>
        <p:spPr>
          <a:xfrm>
            <a:off x="8166159" y="9416186"/>
            <a:ext cx="733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맑은 고딕"/>
                <a:ea typeface="맑은 고딕"/>
                <a:cs typeface="Nanum Gothic"/>
                <a:sym typeface="Nanum Gothic"/>
              </a:rPr>
              <a:t>서울 6반 3조 - 김도현 박기범 배문규 최정민 하윤주</a:t>
            </a:r>
            <a:endParaRPr sz="1800">
              <a:solidFill>
                <a:schemeClr val="dk1"/>
              </a:solidFill>
              <a:latin typeface="맑은 고딕"/>
              <a:ea typeface="맑은 고딕"/>
              <a:cs typeface="Nanum Gothic"/>
              <a:sym typeface="Nanum Gothic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5399" y="528125"/>
            <a:ext cx="2006325" cy="1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8</Slides>
  <Notes>8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revision>108</cp:revision>
  <dcterms:modified xsi:type="dcterms:W3CDTF">2021-12-02T05:36:21Z</dcterms:modified>
</cp:coreProperties>
</file>