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73" r:id="rId5"/>
    <p:sldId id="262" r:id="rId6"/>
    <p:sldId id="272" r:id="rId7"/>
    <p:sldId id="263" r:id="rId8"/>
    <p:sldId id="264" r:id="rId9"/>
    <p:sldId id="265" r:id="rId10"/>
    <p:sldId id="258" r:id="rId11"/>
    <p:sldId id="266" r:id="rId12"/>
    <p:sldId id="267" r:id="rId13"/>
    <p:sldId id="274" r:id="rId14"/>
    <p:sldId id="269" r:id="rId15"/>
    <p:sldId id="275" r:id="rId16"/>
    <p:sldId id="271" r:id="rId17"/>
    <p:sldId id="270" r:id="rId18"/>
    <p:sldId id="268" r:id="rId19"/>
    <p:sldId id="259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9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3816-C540-804F-979F-8DE13CF451C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4A20-1FA5-804B-BC9F-F4B3A57D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Card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Dashboard ( TBD)</a:t>
            </a:r>
            <a:endParaRPr lang="en-US" dirty="0" smtClean="0"/>
          </a:p>
          <a:p>
            <a:r>
              <a:rPr lang="en-US" dirty="0" smtClean="0"/>
              <a:t>Dial-in Number</a:t>
            </a:r>
          </a:p>
          <a:p>
            <a:pPr lvl="1"/>
            <a:r>
              <a:rPr lang="en-US" dirty="0" smtClean="0"/>
              <a:t>One Host and many DID(s) , and one set of IVR</a:t>
            </a:r>
          </a:p>
          <a:p>
            <a:pPr lvl="1"/>
            <a:r>
              <a:rPr lang="en-US" dirty="0" smtClean="0"/>
              <a:t>Language Supported for each </a:t>
            </a:r>
            <a:r>
              <a:rPr lang="en-US" dirty="0" smtClean="0"/>
              <a:t>language ( Need to be able to specify a set of prompt for each language)</a:t>
            </a:r>
            <a:endParaRPr lang="en-US" dirty="0" smtClean="0"/>
          </a:p>
          <a:p>
            <a:pPr lvl="2"/>
            <a:r>
              <a:rPr lang="en-US" dirty="0" smtClean="0"/>
              <a:t>Welcome </a:t>
            </a:r>
            <a:r>
              <a:rPr lang="en-US" dirty="0" smtClean="0"/>
              <a:t>IVR  ( let user to upload wav/mp3 or generate with TTS API we have )</a:t>
            </a:r>
          </a:p>
          <a:p>
            <a:pPr lvl="2"/>
            <a:r>
              <a:rPr lang="en-US" dirty="0" smtClean="0"/>
              <a:t>Good Bye IVR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Subscribers</a:t>
            </a:r>
          </a:p>
          <a:p>
            <a:pPr lvl="1"/>
            <a:r>
              <a:rPr lang="en-US" dirty="0" smtClean="0"/>
              <a:t>Phone Number, Sign-up, Balance</a:t>
            </a:r>
          </a:p>
          <a:p>
            <a:r>
              <a:rPr lang="en-US" dirty="0" smtClean="0"/>
              <a:t>CDR</a:t>
            </a:r>
          </a:p>
          <a:p>
            <a:pPr lvl="1"/>
            <a:r>
              <a:rPr lang="en-US" dirty="0" smtClean="0"/>
              <a:t>Subscriber Phone, To, Time, Duration, Rate, Cost</a:t>
            </a:r>
          </a:p>
          <a:p>
            <a:r>
              <a:rPr lang="en-US" dirty="0" smtClean="0"/>
              <a:t>My Payment to </a:t>
            </a:r>
            <a:r>
              <a:rPr lang="en-US" dirty="0" smtClean="0"/>
              <a:t>ICX  ( they can see the list of old payment and submit new payment)</a:t>
            </a:r>
            <a:endParaRPr lang="en-US" dirty="0" smtClean="0"/>
          </a:p>
          <a:p>
            <a:pPr lvl="1"/>
            <a:r>
              <a:rPr lang="en-US" dirty="0" smtClean="0"/>
              <a:t>Time, Amount, Transaction ID, Method</a:t>
            </a:r>
          </a:p>
          <a:p>
            <a:r>
              <a:rPr lang="en-US" dirty="0" smtClean="0"/>
              <a:t>Received </a:t>
            </a:r>
            <a:r>
              <a:rPr lang="en-US" dirty="0" smtClean="0"/>
              <a:t>Payment</a:t>
            </a:r>
            <a:endParaRPr lang="en-US" dirty="0" smtClean="0"/>
          </a:p>
          <a:p>
            <a:pPr lvl="1"/>
            <a:r>
              <a:rPr lang="en-US" dirty="0" smtClean="0"/>
              <a:t>Subscriber, Time, Amount, Transaction ID, Method</a:t>
            </a:r>
          </a:p>
          <a:p>
            <a:r>
              <a:rPr lang="en-US" dirty="0" smtClean="0"/>
              <a:t>Payment Gateway</a:t>
            </a:r>
          </a:p>
          <a:p>
            <a:pPr lvl="1"/>
            <a:r>
              <a:rPr lang="en-US" dirty="0" err="1" smtClean="0"/>
              <a:t>Paypal</a:t>
            </a:r>
            <a:endParaRPr lang="en-US" dirty="0" smtClean="0"/>
          </a:p>
          <a:p>
            <a:pPr lvl="1"/>
            <a:r>
              <a:rPr lang="en-US" dirty="0" smtClean="0"/>
              <a:t>Strip</a:t>
            </a:r>
          </a:p>
          <a:p>
            <a:r>
              <a:rPr lang="en-US" dirty="0" smtClean="0"/>
              <a:t>View Rates</a:t>
            </a:r>
          </a:p>
          <a:p>
            <a:pPr lvl="1"/>
            <a:r>
              <a:rPr lang="en-US" dirty="0" smtClean="0"/>
              <a:t>View rates and update rate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smtClean="0"/>
              <a:t>-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Logo</a:t>
            </a:r>
          </a:p>
          <a:p>
            <a:r>
              <a:rPr lang="en-US" dirty="0" smtClean="0"/>
              <a:t>Support Email</a:t>
            </a:r>
          </a:p>
          <a:p>
            <a:r>
              <a:rPr lang="en-US" dirty="0" smtClean="0"/>
              <a:t>Support Phone </a:t>
            </a:r>
            <a:endParaRPr lang="en-US" dirty="0" smtClean="0"/>
          </a:p>
          <a:p>
            <a:r>
              <a:rPr lang="en-US" dirty="0" smtClean="0"/>
              <a:t>Dial</a:t>
            </a:r>
            <a:r>
              <a:rPr lang="en-US" dirty="0" smtClean="0"/>
              <a:t>-in Number</a:t>
            </a:r>
          </a:p>
          <a:p>
            <a:pPr lvl="1"/>
            <a:r>
              <a:rPr lang="en-US" dirty="0" smtClean="0"/>
              <a:t>One Host and many DID(s) , and one set of IVR</a:t>
            </a:r>
          </a:p>
          <a:p>
            <a:r>
              <a:rPr lang="en-US" dirty="0" smtClean="0"/>
              <a:t>Require PIN – Yes / No </a:t>
            </a:r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 smtClean="0"/>
              <a:t>Supported for each </a:t>
            </a:r>
            <a:r>
              <a:rPr lang="en-US" dirty="0" smtClean="0"/>
              <a:t>language ( Need to be able to specify a set of prompt for each language)</a:t>
            </a:r>
            <a:endParaRPr lang="en-US" dirty="0" smtClean="0"/>
          </a:p>
          <a:p>
            <a:pPr lvl="2"/>
            <a:r>
              <a:rPr lang="en-US" dirty="0" smtClean="0"/>
              <a:t>Welcome </a:t>
            </a:r>
            <a:r>
              <a:rPr lang="en-US" dirty="0" smtClean="0"/>
              <a:t>IVR  ( let user to upload wav/mp3 or generate with TTS API we have )</a:t>
            </a:r>
          </a:p>
          <a:p>
            <a:pPr lvl="2"/>
            <a:r>
              <a:rPr lang="en-US" dirty="0" smtClean="0"/>
              <a:t>Good Bye IVR</a:t>
            </a:r>
            <a:endParaRPr lang="en-US" dirty="0" smtClean="0"/>
          </a:p>
          <a:p>
            <a:r>
              <a:rPr lang="en-US" dirty="0" smtClean="0"/>
              <a:t>Live Support</a:t>
            </a:r>
          </a:p>
          <a:p>
            <a:pPr lvl="1"/>
            <a:r>
              <a:rPr lang="en-US" dirty="0" smtClean="0"/>
              <a:t>SIP Host – format is sip://IP or sip://hostname</a:t>
            </a:r>
          </a:p>
          <a:p>
            <a:pPr lvl="1"/>
            <a:r>
              <a:rPr lang="en-US" dirty="0" smtClean="0"/>
              <a:t>Extension</a:t>
            </a:r>
          </a:p>
          <a:p>
            <a:r>
              <a:rPr lang="en-US" dirty="0" smtClean="0"/>
              <a:t>Payment Gateway</a:t>
            </a:r>
          </a:p>
          <a:p>
            <a:pPr lvl="1"/>
            <a:r>
              <a:rPr lang="en-US" dirty="0" err="1" smtClean="0"/>
              <a:t>Paypal</a:t>
            </a:r>
            <a:r>
              <a:rPr lang="en-US" dirty="0" smtClean="0"/>
              <a:t> token</a:t>
            </a:r>
          </a:p>
          <a:p>
            <a:pPr lvl="1"/>
            <a:r>
              <a:rPr lang="en-US" dirty="0" smtClean="0"/>
              <a:t>Strip token</a:t>
            </a:r>
          </a:p>
          <a:p>
            <a:r>
              <a:rPr lang="en-US" dirty="0" smtClean="0"/>
              <a:t>Authorized Login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– Subscriber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87900"/>
              </p:ext>
            </p:extLst>
          </p:nvPr>
        </p:nvGraphicFramePr>
        <p:xfrm>
          <a:off x="457200" y="1618523"/>
          <a:ext cx="5601015" cy="13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45"/>
                <a:gridCol w="800145"/>
                <a:gridCol w="800145"/>
                <a:gridCol w="800145"/>
                <a:gridCol w="800145"/>
                <a:gridCol w="800145"/>
                <a:gridCol w="800145"/>
              </a:tblGrid>
              <a:tr h="770549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46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337622"/>
            <a:ext cx="7531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Payment History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Detail Report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 New PIN SMS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2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– Calling Card PIN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50348"/>
              </p:ext>
            </p:extLst>
          </p:nvPr>
        </p:nvGraphicFramePr>
        <p:xfrm>
          <a:off x="457200" y="2991969"/>
          <a:ext cx="7693770" cy="121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10"/>
                <a:gridCol w="1099110"/>
                <a:gridCol w="1099110"/>
                <a:gridCol w="1099110"/>
                <a:gridCol w="1099110"/>
                <a:gridCol w="1099110"/>
                <a:gridCol w="1099110"/>
              </a:tblGrid>
              <a:tr h="770549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46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11068"/>
            <a:ext cx="7531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Detail Report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4903" y="2190416"/>
            <a:ext cx="1461859" cy="443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0120" y="2190417"/>
            <a:ext cx="1461859" cy="443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– Rates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9479"/>
              </p:ext>
            </p:extLst>
          </p:nvPr>
        </p:nvGraphicFramePr>
        <p:xfrm>
          <a:off x="457199" y="1618523"/>
          <a:ext cx="6128547" cy="151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849"/>
                <a:gridCol w="2042849"/>
                <a:gridCol w="2042849"/>
              </a:tblGrid>
              <a:tr h="1099443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 Rates</a:t>
                      </a:r>
                      <a:endParaRPr lang="en-US" dirty="0"/>
                    </a:p>
                  </a:txBody>
                  <a:tcPr/>
                </a:tc>
              </a:tr>
              <a:tr h="41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337622"/>
            <a:ext cx="75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Offer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Change History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7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– Generate New PIN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49408"/>
            <a:ext cx="7531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is 16 digits</a:t>
            </a:r>
          </a:p>
          <a:p>
            <a:r>
              <a:rPr lang="en-US" dirty="0" smtClean="0"/>
              <a:t>Each Operator has a unique 6 digits</a:t>
            </a:r>
          </a:p>
          <a:p>
            <a:r>
              <a:rPr lang="en-US" dirty="0" smtClean="0"/>
              <a:t>PIN can’t be repeated</a:t>
            </a:r>
          </a:p>
          <a:p>
            <a:r>
              <a:rPr lang="en-US" dirty="0" smtClean="0"/>
              <a:t>Operator can specify batch </a:t>
            </a:r>
            <a:r>
              <a:rPr lang="en-US" dirty="0" err="1" smtClean="0"/>
              <a:t>quanity</a:t>
            </a:r>
            <a:r>
              <a:rPr lang="en-US" dirty="0" smtClean="0"/>
              <a:t>, and Card Value to generate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– Daily Usage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00333"/>
              </p:ext>
            </p:extLst>
          </p:nvPr>
        </p:nvGraphicFramePr>
        <p:xfrm>
          <a:off x="457199" y="1618523"/>
          <a:ext cx="6128549" cy="151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07"/>
                <a:gridCol w="875507"/>
                <a:gridCol w="875507"/>
                <a:gridCol w="875507"/>
                <a:gridCol w="875507"/>
                <a:gridCol w="875507"/>
                <a:gridCol w="875507"/>
              </a:tblGrid>
              <a:tr h="1099443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</a:tr>
              <a:tr h="41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" y="4474776"/>
            <a:ext cx="75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View By Destination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View By Subscriber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– CDR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296"/>
              </p:ext>
            </p:extLst>
          </p:nvPr>
        </p:nvGraphicFramePr>
        <p:xfrm>
          <a:off x="457199" y="1618523"/>
          <a:ext cx="7915264" cy="151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08"/>
                <a:gridCol w="989408"/>
                <a:gridCol w="989408"/>
                <a:gridCol w="989408"/>
                <a:gridCol w="989408"/>
                <a:gridCol w="989408"/>
                <a:gridCol w="989408"/>
                <a:gridCol w="989408"/>
              </a:tblGrid>
              <a:tr h="1099443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Calling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</a:tr>
              <a:tr h="41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2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– SMS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61943"/>
            <a:ext cx="7531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can turn on and off the following SMS</a:t>
            </a:r>
          </a:p>
          <a:p>
            <a:endParaRPr lang="en-US" dirty="0"/>
          </a:p>
          <a:p>
            <a:r>
              <a:rPr lang="en-US" dirty="0" smtClean="0"/>
              <a:t>Sign-up Confirmation SMS</a:t>
            </a:r>
          </a:p>
          <a:p>
            <a:r>
              <a:rPr lang="en-US" dirty="0" smtClean="0"/>
              <a:t>Low Balance SMS</a:t>
            </a:r>
          </a:p>
          <a:p>
            <a:r>
              <a:rPr lang="en-US" dirty="0" smtClean="0"/>
              <a:t>Zero Balance SMS</a:t>
            </a:r>
          </a:p>
          <a:p>
            <a:r>
              <a:rPr lang="en-US" dirty="0" smtClean="0"/>
              <a:t>Call Finished SMS</a:t>
            </a:r>
          </a:p>
          <a:p>
            <a:r>
              <a:rPr lang="en-US" dirty="0" smtClean="0"/>
              <a:t>Payment Received SMS</a:t>
            </a:r>
          </a:p>
        </p:txBody>
      </p:sp>
    </p:spTree>
    <p:extLst>
      <p:ext uri="{BB962C8B-B14F-4D97-AF65-F5344CB8AC3E}">
        <p14:creationId xmlns:p14="http://schemas.microsoft.com/office/powerpoint/2010/main" val="131437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Subscriber can access via operator URL/register</a:t>
            </a:r>
          </a:p>
          <a:p>
            <a:r>
              <a:rPr lang="en-US" dirty="0"/>
              <a:t>Subscriber can access via operator URL</a:t>
            </a:r>
            <a:r>
              <a:rPr lang="en-US" dirty="0" smtClean="0"/>
              <a:t>/portal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Dashboard ( TBD)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Rates</a:t>
            </a:r>
          </a:p>
          <a:p>
            <a:pPr lvl="1"/>
            <a:r>
              <a:rPr lang="en-US" dirty="0" smtClean="0"/>
              <a:t>Country, Destination, Code, Rate</a:t>
            </a:r>
          </a:p>
          <a:p>
            <a:r>
              <a:rPr lang="en-US" dirty="0" smtClean="0"/>
              <a:t>View CDR</a:t>
            </a:r>
          </a:p>
          <a:p>
            <a:pPr lvl="1"/>
            <a:r>
              <a:rPr lang="en-US" dirty="0" smtClean="0"/>
              <a:t>To, Time, Duration, Rate, Cost</a:t>
            </a:r>
          </a:p>
          <a:p>
            <a:r>
              <a:rPr lang="en-US" dirty="0" smtClean="0"/>
              <a:t>View Balance – Add Credit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Paypal</a:t>
            </a:r>
            <a:r>
              <a:rPr lang="en-US" dirty="0" smtClean="0"/>
              <a:t>, Strip</a:t>
            </a:r>
          </a:p>
          <a:p>
            <a:r>
              <a:rPr lang="en-US" dirty="0" smtClean="0"/>
              <a:t>Payment History</a:t>
            </a:r>
          </a:p>
          <a:p>
            <a:pPr lvl="1"/>
            <a:r>
              <a:rPr lang="en-US" dirty="0" smtClean="0"/>
              <a:t>Time, Amount, Transaction ID,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Should support API for creating, activating, deactivating subscribers.</a:t>
            </a:r>
          </a:p>
          <a:p>
            <a:r>
              <a:rPr lang="en-US" dirty="0" smtClean="0"/>
              <a:t>Should support API for adding payment</a:t>
            </a:r>
          </a:p>
          <a:p>
            <a:r>
              <a:rPr lang="en-US" dirty="0" smtClean="0"/>
              <a:t>Should support both web version and mobile version</a:t>
            </a:r>
          </a:p>
          <a:p>
            <a:r>
              <a:rPr lang="en-US" dirty="0" smtClean="0"/>
              <a:t>All Billing and User is to implemented with </a:t>
            </a:r>
            <a:r>
              <a:rPr lang="en-US" dirty="0" err="1" smtClean="0"/>
              <a:t>Opentact</a:t>
            </a:r>
            <a:r>
              <a:rPr lang="en-US" dirty="0" smtClean="0"/>
              <a:t> API – </a:t>
            </a:r>
            <a:r>
              <a:rPr lang="ro-RO" dirty="0"/>
              <a:t>portal.opentact.org/api-</a:t>
            </a:r>
            <a:r>
              <a:rPr lang="ro-RO" dirty="0" smtClean="0"/>
              <a:t>docs</a:t>
            </a:r>
          </a:p>
          <a:p>
            <a:r>
              <a:rPr lang="ro-RO" dirty="0" smtClean="0"/>
              <a:t>All tables should suppot filter, ordering</a:t>
            </a:r>
          </a:p>
          <a:p>
            <a:r>
              <a:rPr lang="ro-RO" dirty="0" smtClean="0"/>
              <a:t>All form fields should suppot correct type verification</a:t>
            </a:r>
          </a:p>
          <a:p>
            <a:r>
              <a:rPr lang="ro-RO" dirty="0" smtClean="0"/>
              <a:t>Site should support i18n</a:t>
            </a:r>
          </a:p>
          <a:p>
            <a:r>
              <a:rPr lang="ro-RO" dirty="0" smtClean="0"/>
              <a:t>Login page can select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URL/</a:t>
            </a:r>
            <a:r>
              <a:rPr lang="en-US" dirty="0" err="1" smtClean="0"/>
              <a:t>dialplan</a:t>
            </a:r>
            <a:endParaRPr lang="en-US" dirty="0" smtClean="0"/>
          </a:p>
          <a:p>
            <a:pPr lvl="1"/>
            <a:r>
              <a:rPr lang="en-US" dirty="0" smtClean="0"/>
              <a:t>When someone calls to the number, this API will be called.</a:t>
            </a:r>
          </a:p>
          <a:p>
            <a:pPr lvl="1"/>
            <a:r>
              <a:rPr lang="en-US" dirty="0" smtClean="0"/>
              <a:t>There needs to be an interaction about how to control the incoming calls to fulfill the calling card purpose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Detail is to be communicated how to do layout the 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3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Manage Operators</a:t>
            </a:r>
          </a:p>
          <a:p>
            <a:pPr lvl="1"/>
            <a:r>
              <a:rPr lang="en-US" dirty="0" smtClean="0"/>
              <a:t>Manage IVR</a:t>
            </a:r>
          </a:p>
          <a:p>
            <a:pPr lvl="1"/>
            <a:r>
              <a:rPr lang="en-US" dirty="0" smtClean="0"/>
              <a:t>Manager Language Allowed</a:t>
            </a:r>
          </a:p>
          <a:p>
            <a:pPr lvl="1"/>
            <a:r>
              <a:rPr lang="en-US" dirty="0" smtClean="0"/>
              <a:t>Operator Payment History</a:t>
            </a:r>
          </a:p>
          <a:p>
            <a:pPr lvl="1"/>
            <a:r>
              <a:rPr lang="en-US" dirty="0" smtClean="0"/>
              <a:t>Login History</a:t>
            </a:r>
          </a:p>
          <a:p>
            <a:pPr lvl="1"/>
            <a:r>
              <a:rPr lang="en-US" dirty="0" smtClean="0"/>
              <a:t>Change Log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Register </a:t>
            </a:r>
          </a:p>
          <a:p>
            <a:pPr lvl="2"/>
            <a:r>
              <a:rPr lang="en-US" dirty="0" smtClean="0"/>
              <a:t>Company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Phone Number</a:t>
            </a:r>
            <a:endParaRPr lang="en-US" dirty="0" smtClean="0"/>
          </a:p>
          <a:p>
            <a:pPr lvl="1"/>
            <a:r>
              <a:rPr lang="en-US" dirty="0" smtClean="0"/>
              <a:t>Specify DID and Host </a:t>
            </a:r>
          </a:p>
          <a:p>
            <a:r>
              <a:rPr lang="en-US" dirty="0" smtClean="0"/>
              <a:t>Subscribers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PIN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System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Gateway</a:t>
            </a:r>
          </a:p>
          <a:p>
            <a:pPr lvl="1"/>
            <a:r>
              <a:rPr lang="en-US" dirty="0" err="1" smtClean="0"/>
              <a:t>Paypal</a:t>
            </a:r>
            <a:r>
              <a:rPr lang="en-US" dirty="0" smtClean="0"/>
              <a:t> Token</a:t>
            </a:r>
          </a:p>
          <a:p>
            <a:pPr lvl="1"/>
            <a:r>
              <a:rPr lang="en-US" dirty="0" smtClean="0"/>
              <a:t>Strip Token</a:t>
            </a:r>
          </a:p>
          <a:p>
            <a:r>
              <a:rPr lang="en-US" dirty="0" smtClean="0"/>
              <a:t>Authorized Login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Operator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15444"/>
              </p:ext>
            </p:extLst>
          </p:nvPr>
        </p:nvGraphicFramePr>
        <p:xfrm>
          <a:off x="457200" y="1618523"/>
          <a:ext cx="7841428" cy="121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204"/>
                <a:gridCol w="1120204"/>
                <a:gridCol w="1120204"/>
                <a:gridCol w="1120204"/>
                <a:gridCol w="1120204"/>
                <a:gridCol w="1120204"/>
                <a:gridCol w="1120204"/>
              </a:tblGrid>
              <a:tr h="770549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46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337622"/>
            <a:ext cx="7531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Deactivate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Payment History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Detail Report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Subscribers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DID Setting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Change Password – This will send a Change Password email to the subscriber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Daily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Calling Card PINs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Admin– Daily Usage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44362"/>
              </p:ext>
            </p:extLst>
          </p:nvPr>
        </p:nvGraphicFramePr>
        <p:xfrm>
          <a:off x="457199" y="1618523"/>
          <a:ext cx="6128549" cy="151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07"/>
                <a:gridCol w="875507"/>
                <a:gridCol w="875507"/>
                <a:gridCol w="875507"/>
                <a:gridCol w="875507"/>
                <a:gridCol w="875507"/>
                <a:gridCol w="875507"/>
              </a:tblGrid>
              <a:tr h="1099443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</a:tr>
              <a:tr h="41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" y="4474776"/>
            <a:ext cx="75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includes: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View By Destination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View By Operator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8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– Email Template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61943"/>
            <a:ext cx="753134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be able to change the template for all email correspondence to Operator:</a:t>
            </a:r>
          </a:p>
          <a:p>
            <a:endParaRPr lang="en-US" dirty="0"/>
          </a:p>
          <a:p>
            <a:r>
              <a:rPr lang="en-US" dirty="0" smtClean="0"/>
              <a:t>Password Change</a:t>
            </a:r>
          </a:p>
          <a:p>
            <a:r>
              <a:rPr lang="en-US" dirty="0" smtClean="0"/>
              <a:t>Sign-up Email</a:t>
            </a:r>
          </a:p>
          <a:p>
            <a:r>
              <a:rPr lang="en-US" dirty="0" smtClean="0"/>
              <a:t>Low Balance Email</a:t>
            </a:r>
          </a:p>
          <a:p>
            <a:r>
              <a:rPr lang="en-US" dirty="0" smtClean="0"/>
              <a:t>Zero Balance Email</a:t>
            </a:r>
          </a:p>
          <a:p>
            <a:r>
              <a:rPr lang="en-US" dirty="0" smtClean="0"/>
              <a:t>DID Setting Change Confirmation</a:t>
            </a:r>
          </a:p>
          <a:p>
            <a:r>
              <a:rPr lang="en-US" dirty="0" smtClean="0"/>
              <a:t>Subscriber Paid Notice Email</a:t>
            </a:r>
          </a:p>
          <a:p>
            <a:r>
              <a:rPr lang="en-US" dirty="0" smtClean="0"/>
              <a:t>Subscriber Zero Balance Notice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8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Payment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04626"/>
              </p:ext>
            </p:extLst>
          </p:nvPr>
        </p:nvGraphicFramePr>
        <p:xfrm>
          <a:off x="457200" y="1618523"/>
          <a:ext cx="7531340" cy="121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68"/>
                <a:gridCol w="1506268"/>
                <a:gridCol w="1506268"/>
                <a:gridCol w="1506268"/>
                <a:gridCol w="1506268"/>
              </a:tblGrid>
              <a:tr h="770549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</a:tr>
              <a:tr h="446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Language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84385"/>
              </p:ext>
            </p:extLst>
          </p:nvPr>
        </p:nvGraphicFramePr>
        <p:xfrm>
          <a:off x="457200" y="1618523"/>
          <a:ext cx="7841428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204"/>
                <a:gridCol w="1120204"/>
                <a:gridCol w="1120204"/>
                <a:gridCol w="1120204"/>
                <a:gridCol w="1120204"/>
                <a:gridCol w="1120204"/>
                <a:gridCol w="1120204"/>
              </a:tblGrid>
              <a:tr h="77054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 </a:t>
                      </a:r>
                      <a:r>
                        <a:rPr lang="en-US" dirty="0" err="1" smtClean="0"/>
                        <a:t>Accouncement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46429">
                <a:tc>
                  <a:txBody>
                    <a:bodyPr/>
                    <a:lstStyle/>
                    <a:p>
                      <a:r>
                        <a:rPr lang="en-US" dirty="0" smtClean="0"/>
                        <a:t>&lt;dropdown&gt;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755</Words>
  <Application>Microsoft Macintosh PowerPoint</Application>
  <PresentationFormat>On-screen Show (4:3)</PresentationFormat>
  <Paragraphs>212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Calling Card Cloud</vt:lpstr>
      <vt:lpstr>UI</vt:lpstr>
      <vt:lpstr>Role</vt:lpstr>
      <vt:lpstr>Admin – System Setting</vt:lpstr>
      <vt:lpstr>Admin – Operator Management</vt:lpstr>
      <vt:lpstr>Admin– Daily Usage</vt:lpstr>
      <vt:lpstr>Admin – Email Template Management</vt:lpstr>
      <vt:lpstr>Admin – Payment</vt:lpstr>
      <vt:lpstr>Admin – Language Management</vt:lpstr>
      <vt:lpstr>Operator Login</vt:lpstr>
      <vt:lpstr>Operator - Setting</vt:lpstr>
      <vt:lpstr>Operator – Subscriber Management</vt:lpstr>
      <vt:lpstr>Operator – Calling Card PIN Management</vt:lpstr>
      <vt:lpstr>Operator – Rates Management</vt:lpstr>
      <vt:lpstr>Operator – Generate New PIN</vt:lpstr>
      <vt:lpstr>Operator – Daily Usage</vt:lpstr>
      <vt:lpstr>Operator – CDR</vt:lpstr>
      <vt:lpstr>Admin – SMS Management</vt:lpstr>
      <vt:lpstr>Subscriber Login</vt:lpstr>
      <vt:lpstr>API Control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54</cp:revision>
  <dcterms:created xsi:type="dcterms:W3CDTF">2016-05-08T14:32:16Z</dcterms:created>
  <dcterms:modified xsi:type="dcterms:W3CDTF">2016-05-11T14:55:39Z</dcterms:modified>
</cp:coreProperties>
</file>