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B0CF3-5C34-1D0D-4180-0001F5DA30F4}" v="1805" dt="2023-04-24T05:36:14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593F-B4AA-8A12-8883-D7279ABDB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383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Similarity Searching with PQ </a:t>
            </a:r>
          </a:p>
        </p:txBody>
      </p:sp>
    </p:spTree>
    <p:extLst>
      <p:ext uri="{BB962C8B-B14F-4D97-AF65-F5344CB8AC3E}">
        <p14:creationId xmlns:p14="http://schemas.microsoft.com/office/powerpoint/2010/main" val="358269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B12-A70B-FF6C-D210-F0FED6B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Quantization: Non-exhaustive Searching with IVF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9C3F1-9F82-AC84-051B-B68167FC396D}"/>
              </a:ext>
            </a:extLst>
          </p:cNvPr>
          <p:cNvSpPr txBox="1">
            <a:spLocks/>
          </p:cNvSpPr>
          <p:nvPr/>
        </p:nvSpPr>
        <p:spPr>
          <a:xfrm>
            <a:off x="838200" y="1698625"/>
            <a:ext cx="5604933" cy="5032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Given a query vector y. How to select the k-nearest vector subset in S without exhaustively search through </a:t>
            </a:r>
            <a:r>
              <a:rPr lang="en-US" b="1" dirty="0">
                <a:cs typeface="Calibri"/>
              </a:rPr>
              <a:t>all vectors in S</a:t>
            </a:r>
            <a:r>
              <a:rPr lang="en-US" dirty="0">
                <a:cs typeface="Calibri"/>
              </a:rPr>
              <a:t>?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--&gt; Only search through "potential matches":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cs typeface="Calibri"/>
              </a:rPr>
              <a:t>Coarsely cluster S into subsets of similar vectors.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>
                <a:cs typeface="Calibri"/>
              </a:rPr>
              <a:t>Save all of them into an Inverted File Structure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b="1" dirty="0">
                <a:cs typeface="Calibri"/>
              </a:rPr>
              <a:t>Only search through the set of "possible matches"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3FBC27F-80B7-9434-59CA-4739169B5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483" y="1236742"/>
            <a:ext cx="4986866" cy="54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5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6E0-7333-5EE9-06E0-50A40940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F3FA-EA28-5DA6-5ABC-CFED983C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Problem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Similarity</a:t>
            </a:r>
            <a:r>
              <a:rPr lang="en-US" dirty="0">
                <a:ea typeface="+mn-lt"/>
                <a:cs typeface="+mn-lt"/>
              </a:rPr>
              <a:t> Searching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  SS Applications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Product Quantization with FAISS</a:t>
            </a:r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PQ &amp; IVF-ADC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        FAISS: HelloWorld</a:t>
            </a:r>
          </a:p>
          <a:p>
            <a:pPr marL="0" indent="0">
              <a:buNone/>
            </a:pPr>
            <a:r>
              <a:rPr lang="en-US" b="1" dirty="0">
                <a:cs typeface="Calibri" panose="020F0502020204030204"/>
              </a:rPr>
              <a:t>In Conclusion</a:t>
            </a:r>
          </a:p>
        </p:txBody>
      </p:sp>
    </p:spTree>
    <p:extLst>
      <p:ext uri="{BB962C8B-B14F-4D97-AF65-F5344CB8AC3E}">
        <p14:creationId xmlns:p14="http://schemas.microsoft.com/office/powerpoint/2010/main" val="25283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8DB-F1C7-702A-2F1D-891BAEA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AC28-352F-942F-6646-ADC2C0D6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3931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Similarity Searching</a:t>
            </a:r>
          </a:p>
          <a:p>
            <a:pPr lvl="1"/>
            <a:r>
              <a:rPr lang="en-US" dirty="0">
                <a:cs typeface="Calibri"/>
              </a:rPr>
              <a:t>Sometimes formulated as </a:t>
            </a:r>
            <a:r>
              <a:rPr lang="en-US" i="1" dirty="0">
                <a:cs typeface="Calibri"/>
              </a:rPr>
              <a:t>k Nearest-Neighbor</a:t>
            </a:r>
          </a:p>
          <a:p>
            <a:pPr lvl="1"/>
            <a:r>
              <a:rPr lang="en-US" dirty="0">
                <a:cs typeface="Calibri"/>
              </a:rPr>
              <a:t>Usually formulated as </a:t>
            </a:r>
            <a:r>
              <a:rPr lang="en-US" i="1" dirty="0">
                <a:cs typeface="Calibri"/>
              </a:rPr>
              <a:t>k Approximated Nearest-Neighbors</a:t>
            </a:r>
          </a:p>
          <a:p>
            <a:pPr lvl="1"/>
            <a:r>
              <a:rPr lang="en-US" dirty="0">
                <a:cs typeface="Calibri"/>
              </a:rPr>
              <a:t>Accompanied with a </a:t>
            </a:r>
            <a:r>
              <a:rPr lang="en-US" b="1" dirty="0">
                <a:cs typeface="Calibri"/>
              </a:rPr>
              <a:t>Similarity Metric, </a:t>
            </a:r>
            <a:r>
              <a:rPr lang="en-US" dirty="0">
                <a:cs typeface="Calibri"/>
              </a:rPr>
              <a:t>or a </a:t>
            </a:r>
            <a:r>
              <a:rPr lang="en-US" b="1" dirty="0">
                <a:cs typeface="Calibri"/>
              </a:rPr>
              <a:t>Distance Metric </a:t>
            </a:r>
            <a:r>
              <a:rPr lang="en-US" dirty="0">
                <a:cs typeface="Calibri"/>
              </a:rPr>
              <a:t>used to calculate the similarity of entities pairs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  </a:t>
            </a:r>
            <a:r>
              <a:rPr lang="en-US" sz="1600" dirty="0">
                <a:cs typeface="Calibri"/>
              </a:rPr>
              <a:t>-&gt; Curse of dimensionality</a:t>
            </a:r>
            <a:endParaRPr lang="en-US" sz="1600" i="1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4538BAB-852B-E34B-D1B7-36AF9209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42" y="1182961"/>
            <a:ext cx="5177366" cy="50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51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8DB-F1C7-702A-2F1D-891BAEA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AC28-352F-942F-6646-ADC2C0D6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3931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Similarity Searching Applications</a:t>
            </a:r>
          </a:p>
          <a:p>
            <a:pPr lvl="1"/>
            <a:r>
              <a:rPr lang="en-US" i="1" dirty="0">
                <a:cs typeface="Calibri"/>
              </a:rPr>
              <a:t>Recommendation Systems</a:t>
            </a:r>
          </a:p>
          <a:p>
            <a:pPr lvl="1"/>
            <a:r>
              <a:rPr lang="en-US" i="1" dirty="0">
                <a:cs typeface="Calibri"/>
              </a:rPr>
              <a:t>Fast text search</a:t>
            </a:r>
            <a:endParaRPr lang="en-US" sz="1600" i="1" dirty="0">
              <a:cs typeface="Calibri"/>
            </a:endParaRPr>
          </a:p>
          <a:p>
            <a:pPr lvl="1"/>
            <a:r>
              <a:rPr lang="en-US" i="1" dirty="0">
                <a:cs typeface="Calibri"/>
              </a:rPr>
              <a:t>...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3D1820C-2096-F2E4-D3E7-5FDEDE9A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983" y="620089"/>
            <a:ext cx="4510616" cy="54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8DB-F1C7-702A-2F1D-891BAEAC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AC28-352F-942F-6646-ADC2C0D6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39313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Formulation</a:t>
            </a:r>
          </a:p>
          <a:p>
            <a:pPr lvl="1"/>
            <a:r>
              <a:rPr lang="en-US" dirty="0">
                <a:cs typeface="Calibri"/>
              </a:rPr>
              <a:t>Given a vector set S, each e vector is D-dimensioned</a:t>
            </a:r>
          </a:p>
          <a:p>
            <a:pPr lvl="1"/>
            <a:r>
              <a:rPr lang="en-US" dirty="0">
                <a:cs typeface="Calibri"/>
              </a:rPr>
              <a:t>Given a Distance Metrics</a:t>
            </a:r>
            <a:endParaRPr lang="en-US" i="1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Given a Query Vector q from the same data source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--&gt; Find the vectors subset of k closest neighbor to q from S.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7663541-2C85-40BC-27C9-D5D0EB67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620" y="1283229"/>
            <a:ext cx="3104091" cy="401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62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89424348-AD6E-3540-3502-47DDD40F4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984" y="1059"/>
            <a:ext cx="5854700" cy="3310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18B12-A70B-FF6C-D210-F0FED6B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Quantization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9C3F1-9F82-AC84-051B-B68167FC396D}"/>
              </a:ext>
            </a:extLst>
          </p:cNvPr>
          <p:cNvSpPr txBox="1">
            <a:spLocks/>
          </p:cNvSpPr>
          <p:nvPr/>
        </p:nvSpPr>
        <p:spPr>
          <a:xfrm>
            <a:off x="838200" y="1688042"/>
            <a:ext cx="5435600" cy="47780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Idea: "compress" the original vectors in to a lower-resolution "quant" vector.</a:t>
            </a:r>
          </a:p>
          <a:p>
            <a:r>
              <a:rPr lang="en-US" dirty="0">
                <a:cs typeface="Calibri"/>
              </a:rPr>
              <a:t>Execution:</a:t>
            </a:r>
          </a:p>
          <a:p>
            <a:pPr lvl="1"/>
            <a:r>
              <a:rPr lang="en-US" dirty="0">
                <a:cs typeface="Calibri"/>
              </a:rPr>
              <a:t>Split the original set of D-length vector, column wise to m sets of D/m-length sets of sub-vectors</a:t>
            </a:r>
          </a:p>
          <a:p>
            <a:pPr lvl="1"/>
            <a:r>
              <a:rPr lang="en-US" dirty="0">
                <a:cs typeface="Calibri"/>
              </a:rPr>
              <a:t>Cluster each sets of sub-vectors, substitute each sub-vectors (of each original vectors) with the cluster index with the new element in the low-res vector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5DBBE46-E7EC-2B34-9A67-E79FD6E0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67" y="4945703"/>
            <a:ext cx="4669366" cy="1316343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F8ED48E-76EB-0D1E-74ED-7C1E2D96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233" y="3490001"/>
            <a:ext cx="4764616" cy="438917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C03DAA9F-DCCA-C53F-E80F-84E43E159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567" y="4208973"/>
            <a:ext cx="4669366" cy="440303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95ACB588-611C-1925-1C2E-9B01CD7E139E}"/>
              </a:ext>
            </a:extLst>
          </p:cNvPr>
          <p:cNvSpPr/>
          <p:nvPr/>
        </p:nvSpPr>
        <p:spPr>
          <a:xfrm>
            <a:off x="8977312" y="3893344"/>
            <a:ext cx="539750" cy="179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BCDD2C4-101F-4A9B-CEC0-88A7BE59543E}"/>
              </a:ext>
            </a:extLst>
          </p:cNvPr>
          <p:cNvSpPr/>
          <p:nvPr/>
        </p:nvSpPr>
        <p:spPr>
          <a:xfrm>
            <a:off x="8977311" y="4729427"/>
            <a:ext cx="539750" cy="1799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B12-A70B-FF6C-D210-F0FED6B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Quantization: Asymmetric Distance for Searching</a:t>
            </a:r>
            <a:endParaRPr lang="en-US" dirty="0" err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9C3F1-9F82-AC84-051B-B68167FC396D}"/>
              </a:ext>
            </a:extLst>
          </p:cNvPr>
          <p:cNvSpPr txBox="1">
            <a:spLocks/>
          </p:cNvSpPr>
          <p:nvPr/>
        </p:nvSpPr>
        <p:spPr>
          <a:xfrm>
            <a:off x="838200" y="1698625"/>
            <a:ext cx="5604933" cy="4767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Given a query vector y. How to select the k-nearest vector subset in S? </a:t>
            </a:r>
          </a:p>
          <a:p>
            <a:r>
              <a:rPr lang="en-US" dirty="0">
                <a:cs typeface="Calibri"/>
              </a:rPr>
              <a:t>Naive Searching: L2 distance calculation of y with every x in S, sped-up by using the "quant vectors" q(x)</a:t>
            </a:r>
          </a:p>
          <a:p>
            <a:r>
              <a:rPr lang="en-US" dirty="0">
                <a:cs typeface="Calibri"/>
              </a:rPr>
              <a:t>Two modes of distance calculation:</a:t>
            </a:r>
          </a:p>
          <a:p>
            <a:pPr lvl="1"/>
            <a:r>
              <a:rPr lang="en-US" dirty="0">
                <a:cs typeface="Calibri"/>
              </a:rPr>
              <a:t>calculate q(y), then compare q(y) and q(x)</a:t>
            </a:r>
          </a:p>
          <a:p>
            <a:pPr lvl="1"/>
            <a:r>
              <a:rPr lang="en-US" dirty="0">
                <a:cs typeface="Calibri"/>
              </a:rPr>
              <a:t>Direct comparison of y and q(x)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1C4E7B-9DDF-76F7-9B58-29BD70B1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35" y="986624"/>
            <a:ext cx="5611283" cy="296504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84570F-FC70-CCC0-6473-DB3FB7E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83" y="4932215"/>
            <a:ext cx="4965700" cy="8776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0ECCC0-BCF8-79A8-84FA-4C1399A7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0" y="5716084"/>
            <a:ext cx="4997450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2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B12-A70B-FF6C-D210-F0FED6B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Quantization: Asymmetric Distance for Searching</a:t>
            </a:r>
            <a:endParaRPr lang="en-US" dirty="0" err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9C3F1-9F82-AC84-051B-B68167FC396D}"/>
              </a:ext>
            </a:extLst>
          </p:cNvPr>
          <p:cNvSpPr txBox="1">
            <a:spLocks/>
          </p:cNvSpPr>
          <p:nvPr/>
        </p:nvSpPr>
        <p:spPr>
          <a:xfrm>
            <a:off x="838200" y="1698625"/>
            <a:ext cx="5604933" cy="47674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Given a query vector y. How to select the k-nearest vector subset in S? </a:t>
            </a:r>
          </a:p>
          <a:p>
            <a:r>
              <a:rPr lang="en-US" dirty="0">
                <a:cs typeface="Calibri"/>
              </a:rPr>
              <a:t>Naive Searching: L2 distance calculation of y with every x in S, sped-up by using the "quant vectors" q(x)</a:t>
            </a:r>
          </a:p>
          <a:p>
            <a:r>
              <a:rPr lang="en-US" dirty="0">
                <a:cs typeface="Calibri"/>
              </a:rPr>
              <a:t>Two modes of distance calculation:</a:t>
            </a:r>
          </a:p>
          <a:p>
            <a:pPr lvl="1"/>
            <a:r>
              <a:rPr lang="en-US" dirty="0">
                <a:cs typeface="Calibri"/>
              </a:rPr>
              <a:t>calculate q(y), then compare q(y) and q(x)</a:t>
            </a:r>
          </a:p>
          <a:p>
            <a:pPr lvl="1"/>
            <a:r>
              <a:rPr lang="en-US" dirty="0">
                <a:cs typeface="Calibri"/>
              </a:rPr>
              <a:t>Direct comparison of y and q(x)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81C4E7B-9DDF-76F7-9B58-29BD70B1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35" y="986624"/>
            <a:ext cx="5611283" cy="296504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84570F-FC70-CCC0-6473-DB3FB7E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983" y="4932215"/>
            <a:ext cx="4965700" cy="877654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C0ECCC0-BCF8-79A8-84FA-4C1399A79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0" y="5716084"/>
            <a:ext cx="4997450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8B12-A70B-FF6C-D210-F0FED6B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Product Quantization: Faster </a:t>
            </a:r>
            <a:r>
              <a:rPr lang="en-US" dirty="0" err="1">
                <a:cs typeface="Calibri Light"/>
              </a:rPr>
              <a:t>Seaching</a:t>
            </a:r>
            <a:r>
              <a:rPr lang="en-US" dirty="0">
                <a:cs typeface="Calibri Light"/>
              </a:rPr>
              <a:t> with Look-up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99C3F1-9F82-AC84-051B-B68167FC396D}"/>
              </a:ext>
            </a:extLst>
          </p:cNvPr>
          <p:cNvSpPr txBox="1">
            <a:spLocks/>
          </p:cNvSpPr>
          <p:nvPr/>
        </p:nvSpPr>
        <p:spPr>
          <a:xfrm>
            <a:off x="838200" y="1688042"/>
            <a:ext cx="5604933" cy="31693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Given a query vector y. How to select the k-nearest vector subset in S? </a:t>
            </a:r>
          </a:p>
          <a:p>
            <a:r>
              <a:rPr lang="en-US" dirty="0">
                <a:cs typeface="Calibri"/>
              </a:rPr>
              <a:t>Look-up table: L2 distance calculation of y with every centroids in the PQ phase </a:t>
            </a:r>
          </a:p>
          <a:p>
            <a:r>
              <a:rPr lang="en-US" dirty="0">
                <a:cs typeface="Calibri"/>
              </a:rPr>
              <a:t>Aggregation of the Cells for ADC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5CF8F7D-DF59-81B0-37C4-965E1BAA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89914"/>
              </p:ext>
            </p:extLst>
          </p:nvPr>
        </p:nvGraphicFramePr>
        <p:xfrm>
          <a:off x="7217030" y="1276558"/>
          <a:ext cx="4407200" cy="2899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00">
                  <a:extLst>
                    <a:ext uri="{9D8B030D-6E8A-4147-A177-3AD203B41FA5}">
                      <a16:colId xmlns:a16="http://schemas.microsoft.com/office/drawing/2014/main" val="1421097512"/>
                    </a:ext>
                  </a:extLst>
                </a:gridCol>
                <a:gridCol w="1101800">
                  <a:extLst>
                    <a:ext uri="{9D8B030D-6E8A-4147-A177-3AD203B41FA5}">
                      <a16:colId xmlns:a16="http://schemas.microsoft.com/office/drawing/2014/main" val="1872313174"/>
                    </a:ext>
                  </a:extLst>
                </a:gridCol>
                <a:gridCol w="1101800">
                  <a:extLst>
                    <a:ext uri="{9D8B030D-6E8A-4147-A177-3AD203B41FA5}">
                      <a16:colId xmlns:a16="http://schemas.microsoft.com/office/drawing/2014/main" val="274911260"/>
                    </a:ext>
                  </a:extLst>
                </a:gridCol>
                <a:gridCol w="1101800">
                  <a:extLst>
                    <a:ext uri="{9D8B030D-6E8A-4147-A177-3AD203B41FA5}">
                      <a16:colId xmlns:a16="http://schemas.microsoft.com/office/drawing/2014/main" val="2137273188"/>
                    </a:ext>
                  </a:extLst>
                </a:gridCol>
              </a:tblGrid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826899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738704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442156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047275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060540"/>
                  </a:ext>
                </a:extLst>
              </a:tr>
              <a:tr h="4832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647465"/>
                  </a:ext>
                </a:extLst>
              </a:tr>
            </a:tbl>
          </a:graphicData>
        </a:graphic>
      </p:graphicFrame>
      <p:pic>
        <p:nvPicPr>
          <p:cNvPr id="8" name="Picture 8">
            <a:extLst>
              <a:ext uri="{FF2B5EF4-FFF2-40B4-BE49-F238E27FC236}">
                <a16:creationId xmlns:a16="http://schemas.microsoft.com/office/drawing/2014/main" id="{5E97AFBE-77B2-438E-6CE6-F253383C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0" y="4929257"/>
            <a:ext cx="4752109" cy="14343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B3AF464-5BD5-18DA-338C-7BC2DAA7613E}"/>
              </a:ext>
            </a:extLst>
          </p:cNvPr>
          <p:cNvSpPr/>
          <p:nvPr/>
        </p:nvSpPr>
        <p:spPr>
          <a:xfrm rot="16200000">
            <a:off x="5996172" y="3148874"/>
            <a:ext cx="3418416" cy="137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4F8789F8-B6E1-CB25-BF63-26E832628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4867456"/>
            <a:ext cx="5378450" cy="15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3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Similarity Searching with PQ </vt:lpstr>
      <vt:lpstr>Outline</vt:lpstr>
      <vt:lpstr>Problem</vt:lpstr>
      <vt:lpstr>Problem</vt:lpstr>
      <vt:lpstr>Problem</vt:lpstr>
      <vt:lpstr>Product Quantization</vt:lpstr>
      <vt:lpstr>Product Quantization: Asymmetric Distance for Searching</vt:lpstr>
      <vt:lpstr>Product Quantization: Asymmetric Distance for Searching</vt:lpstr>
      <vt:lpstr>Product Quantization: Faster Seaching with Look-up tables</vt:lpstr>
      <vt:lpstr>Product Quantization: Non-exhaustive Searching with IVF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333</cp:revision>
  <dcterms:created xsi:type="dcterms:W3CDTF">2013-07-15T20:26:40Z</dcterms:created>
  <dcterms:modified xsi:type="dcterms:W3CDTF">2023-04-24T06:38:41Z</dcterms:modified>
</cp:coreProperties>
</file>