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7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9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90" cy="82392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Espace réservé du texte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Espace réservé du texte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Espace réservé pour une image  2"/>
          <p:cNvSpPr/>
          <p:nvPr>
            <p:ph type="pic" sz="half" idx="2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95181" y="6414762"/>
            <a:ext cx="258620" cy="24830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Mysql, jsp를 활용한…"/>
          <p:cNvSpPr txBox="1"/>
          <p:nvPr/>
        </p:nvSpPr>
        <p:spPr>
          <a:xfrm>
            <a:off x="2866139" y="1461110"/>
            <a:ext cx="6459723" cy="3935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6000"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  <a:r>
              <a:t>Mysql, jsp를 활용한</a:t>
            </a:r>
          </a:p>
          <a:p>
            <a:pPr algn="ctr">
              <a:defRPr sz="6000"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  <a:r>
              <a:t>쇼핑몰 웹사이트 제작</a:t>
            </a:r>
          </a:p>
          <a:p>
            <a:pPr algn="ctr">
              <a:defRPr sz="3000"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  <a:p>
            <a:pPr algn="ctr">
              <a:defRPr sz="3000"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  <a:r>
              <a:t>- CRUD기능 사용(read중심)</a:t>
            </a:r>
          </a:p>
          <a:p>
            <a:pPr algn="ctr">
              <a:defRPr sz="3000"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  <a:r>
              <a:t>- Javascript 함수 사용</a:t>
            </a:r>
          </a:p>
          <a:p>
            <a:pPr algn="ctr">
              <a:defRPr sz="3000"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  <a:r>
              <a:t>- session 활용한 기능 구현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4"/>
          <p:cNvSpPr/>
          <p:nvPr/>
        </p:nvSpPr>
        <p:spPr>
          <a:xfrm>
            <a:off x="0" y="0"/>
            <a:ext cx="12192000" cy="600075"/>
          </a:xfrm>
          <a:prstGeom prst="rect">
            <a:avLst/>
          </a:prstGeom>
          <a:solidFill>
            <a:srgbClr val="39398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75" name="ZoneTexte 5"/>
          <p:cNvSpPr txBox="1"/>
          <p:nvPr/>
        </p:nvSpPr>
        <p:spPr>
          <a:xfrm>
            <a:off x="217170" y="71426"/>
            <a:ext cx="3956169" cy="494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500">
                <a:solidFill>
                  <a:srgbClr val="FFFFFF"/>
                </a:solidFill>
                <a:latin typeface="Gmarket Sans Bold"/>
                <a:ea typeface="Gmarket Sans Bold"/>
                <a:cs typeface="Gmarket Sans Bold"/>
                <a:sym typeface="Gmarket Sans Bold"/>
              </a:defRPr>
            </a:lvl1pPr>
          </a:lstStyle>
          <a:p>
            <a:pPr/>
            <a:r>
              <a:t>상품 상세 페이지 UI</a:t>
            </a:r>
          </a:p>
        </p:txBody>
      </p:sp>
      <p:pic>
        <p:nvPicPr>
          <p:cNvPr id="176" name="상품상세페이지.jpg" descr="상품상세페이지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5137" y="1017921"/>
            <a:ext cx="4821602" cy="38908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1 Project-22.jpg" descr="1 Project-2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191" y="1017921"/>
            <a:ext cx="5755076" cy="3890806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세부 카테고리에서 상품 사진 클릭시에 세부 페이지로 이동"/>
          <p:cNvSpPr txBox="1"/>
          <p:nvPr/>
        </p:nvSpPr>
        <p:spPr>
          <a:xfrm>
            <a:off x="456810" y="5573107"/>
            <a:ext cx="4841880" cy="34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Gmarket Sans Medium"/>
                <a:ea typeface="Gmarket Sans Medium"/>
                <a:cs typeface="Gmarket Sans Medium"/>
                <a:sym typeface="Gmarket Sans Medium"/>
              </a:defRPr>
            </a:lvl1pPr>
          </a:lstStyle>
          <a:p>
            <a:pPr/>
            <a:r>
              <a:t>- 카테고리에서 상품 사진 클릭시에 상품 상세 페이지로 이동</a:t>
            </a:r>
          </a:p>
        </p:txBody>
      </p:sp>
      <p:sp>
        <p:nvSpPr>
          <p:cNvPr id="179" name="기능 :…"/>
          <p:cNvSpPr txBox="1"/>
          <p:nvPr/>
        </p:nvSpPr>
        <p:spPr>
          <a:xfrm>
            <a:off x="7135278" y="5244172"/>
            <a:ext cx="4804422" cy="1004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400">
                <a:latin typeface="Gmarket Sans Medium"/>
                <a:ea typeface="Gmarket Sans Medium"/>
                <a:cs typeface="Gmarket Sans Medium"/>
                <a:sym typeface="Gmarket Sans Medium"/>
              </a:defRPr>
            </a:pPr>
            <a:r>
              <a:t>- 기능 :</a:t>
            </a:r>
          </a:p>
          <a:p>
            <a:pPr algn="ctr">
              <a:defRPr sz="1400">
                <a:latin typeface="Gmarket Sans Medium"/>
                <a:ea typeface="Gmarket Sans Medium"/>
                <a:cs typeface="Gmarket Sans Medium"/>
                <a:sym typeface="Gmarket Sans Medium"/>
              </a:defRPr>
            </a:pPr>
            <a:r>
              <a:t>- 버튼 클릭시에 수량 변경</a:t>
            </a:r>
          </a:p>
          <a:p>
            <a:pPr algn="ctr">
              <a:defRPr sz="1400">
                <a:latin typeface="Gmarket Sans Medium"/>
                <a:ea typeface="Gmarket Sans Medium"/>
                <a:cs typeface="Gmarket Sans Medium"/>
                <a:sym typeface="Gmarket Sans Medium"/>
              </a:defRPr>
            </a:pPr>
            <a:r>
              <a:t>- 구매수량 1이하로 내릴 경우 1개 이상부터 구매 가능합니다 알림창</a:t>
            </a:r>
          </a:p>
          <a:p>
            <a:pPr algn="ctr">
              <a:defRPr sz="1400">
                <a:latin typeface="Gmarket Sans Medium"/>
                <a:ea typeface="Gmarket Sans Medium"/>
                <a:cs typeface="Gmarket Sans Medium"/>
                <a:sym typeface="Gmarket Sans Medium"/>
              </a:defRPr>
            </a:pPr>
            <a:r>
              <a:t>   구매수량 9이상으로 올릴 경우 구매 갯수 제한 알림창</a:t>
            </a:r>
          </a:p>
        </p:txBody>
      </p:sp>
      <p:sp>
        <p:nvSpPr>
          <p:cNvPr id="180" name="화살표"/>
          <p:cNvSpPr/>
          <p:nvPr/>
        </p:nvSpPr>
        <p:spPr>
          <a:xfrm>
            <a:off x="5920963" y="3275329"/>
            <a:ext cx="715138" cy="307352"/>
          </a:xfrm>
          <a:prstGeom prst="rightArrow">
            <a:avLst>
              <a:gd name="adj1" fmla="val 32000"/>
              <a:gd name="adj2" fmla="val 171366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 4"/>
          <p:cNvSpPr/>
          <p:nvPr/>
        </p:nvSpPr>
        <p:spPr>
          <a:xfrm>
            <a:off x="0" y="0"/>
            <a:ext cx="12192000" cy="600075"/>
          </a:xfrm>
          <a:prstGeom prst="rect">
            <a:avLst/>
          </a:prstGeom>
          <a:solidFill>
            <a:srgbClr val="39398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83" name="ZoneTexte 5"/>
          <p:cNvSpPr txBox="1"/>
          <p:nvPr/>
        </p:nvSpPr>
        <p:spPr>
          <a:xfrm>
            <a:off x="217170" y="71426"/>
            <a:ext cx="5660908" cy="494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500">
                <a:solidFill>
                  <a:srgbClr val="FFFFFF"/>
                </a:solidFill>
                <a:latin typeface="Gmarket Sans Bold"/>
                <a:ea typeface="Gmarket Sans Bold"/>
                <a:cs typeface="Gmarket Sans Bold"/>
                <a:sym typeface="Gmarket Sans Bold"/>
              </a:defRPr>
            </a:lvl1pPr>
          </a:lstStyle>
          <a:p>
            <a:pPr/>
            <a:r>
              <a:t>상세 페이지로 이동 기능 구현 </a:t>
            </a:r>
          </a:p>
        </p:txBody>
      </p:sp>
      <p:pic>
        <p:nvPicPr>
          <p:cNvPr id="184" name="스크린샷 2021-08-11 오후 8.53.52 2.jpeg" descr="스크린샷 2021-08-11 오후 8.53.52 2.jpeg"/>
          <p:cNvPicPr>
            <a:picLocks noChangeAspect="1"/>
          </p:cNvPicPr>
          <p:nvPr/>
        </p:nvPicPr>
        <p:blipFill>
          <a:blip r:embed="rId2">
            <a:extLst/>
          </a:blip>
          <a:srcRect l="0" t="0" r="22804" b="0"/>
          <a:stretch>
            <a:fillRect/>
          </a:stretch>
        </p:blipFill>
        <p:spPr>
          <a:xfrm>
            <a:off x="374872" y="1229670"/>
            <a:ext cx="4747797" cy="3549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스크린샷 2021-08-11 오후 9.16.29.png" descr="스크린샷 2021-08-11 오후 9.16.29.png"/>
          <p:cNvPicPr>
            <a:picLocks noChangeAspect="1"/>
          </p:cNvPicPr>
          <p:nvPr/>
        </p:nvPicPr>
        <p:blipFill>
          <a:blip r:embed="rId3">
            <a:extLst/>
          </a:blip>
          <a:srcRect l="0" t="11300" r="0" b="6440"/>
          <a:stretch>
            <a:fillRect/>
          </a:stretch>
        </p:blipFill>
        <p:spPr>
          <a:xfrm>
            <a:off x="6523756" y="1410976"/>
            <a:ext cx="5532457" cy="51645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스크린샷 2021-08-11 오후 9.33.59.png" descr="스크린샷 2021-08-11 오후 9.33.59.png"/>
          <p:cNvPicPr>
            <a:picLocks noChangeAspect="1"/>
          </p:cNvPicPr>
          <p:nvPr/>
        </p:nvPicPr>
        <p:blipFill>
          <a:blip r:embed="rId4">
            <a:extLst/>
          </a:blip>
          <a:srcRect l="0" t="0" r="22618" b="0"/>
          <a:stretch>
            <a:fillRect/>
          </a:stretch>
        </p:blipFill>
        <p:spPr>
          <a:xfrm>
            <a:off x="306212" y="2248047"/>
            <a:ext cx="4885121" cy="4629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스크린샷 2021-08-11 오후 9.35.01.png" descr="스크린샷 2021-08-11 오후 9.35.0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3601" y="3482794"/>
            <a:ext cx="4850363" cy="3083177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화살표 10"/>
          <p:cNvSpPr/>
          <p:nvPr/>
        </p:nvSpPr>
        <p:spPr>
          <a:xfrm>
            <a:off x="5709904" y="3468575"/>
            <a:ext cx="504728" cy="4104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45" y="0"/>
                </a:moveTo>
                <a:lnTo>
                  <a:pt x="7428" y="3887"/>
                </a:lnTo>
                <a:lnTo>
                  <a:pt x="12357" y="8319"/>
                </a:lnTo>
                <a:lnTo>
                  <a:pt x="0" y="8319"/>
                </a:lnTo>
                <a:lnTo>
                  <a:pt x="0" y="13287"/>
                </a:lnTo>
                <a:lnTo>
                  <a:pt x="12286" y="13287"/>
                </a:lnTo>
                <a:lnTo>
                  <a:pt x="7418" y="17725"/>
                </a:lnTo>
                <a:lnTo>
                  <a:pt x="9755" y="21600"/>
                </a:lnTo>
                <a:lnTo>
                  <a:pt x="21600" y="10803"/>
                </a:lnTo>
                <a:lnTo>
                  <a:pt x="9745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89" name="category.jsp에서 a태그로 걸어준 링크에서 상품번호를 id로 받는다"/>
          <p:cNvSpPr txBox="1"/>
          <p:nvPr/>
        </p:nvSpPr>
        <p:spPr>
          <a:xfrm>
            <a:off x="-381679" y="652100"/>
            <a:ext cx="6477686" cy="6024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600">
                <a:latin typeface="Gmarket Sans Medium"/>
                <a:ea typeface="Gmarket Sans Medium"/>
                <a:cs typeface="Gmarket Sans Medium"/>
                <a:sym typeface="Gmarket Sans Medium"/>
              </a:defRPr>
            </a:pPr>
            <a:r>
              <a:t>- category.jsp에서 a태그로 걸어준 링크에서 </a:t>
            </a:r>
          </a:p>
          <a:p>
            <a:pPr algn="ctr">
              <a:defRPr sz="1600">
                <a:latin typeface="Gmarket Sans Medium"/>
                <a:ea typeface="Gmarket Sans Medium"/>
                <a:cs typeface="Gmarket Sans Medium"/>
                <a:sym typeface="Gmarket Sans Medium"/>
              </a:defRPr>
            </a:pPr>
            <a:r>
              <a:t>상품번호를 id로 받는다 </a:t>
            </a:r>
          </a:p>
        </p:txBody>
      </p:sp>
      <p:sp>
        <p:nvSpPr>
          <p:cNvPr id="190" name="* kMeetInfo0.jsp…"/>
          <p:cNvSpPr txBox="1"/>
          <p:nvPr/>
        </p:nvSpPr>
        <p:spPr>
          <a:xfrm>
            <a:off x="1008282" y="1709478"/>
            <a:ext cx="3480980" cy="588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600">
                <a:latin typeface="Gmarket Sans Medium"/>
                <a:ea typeface="Gmarket Sans Medium"/>
                <a:cs typeface="Gmarket Sans Medium"/>
                <a:sym typeface="Gmarket Sans Medium"/>
              </a:defRPr>
            </a:pPr>
            <a:r>
              <a:t>- kMeetInfo0.jsp</a:t>
            </a:r>
          </a:p>
          <a:p>
            <a:pPr>
              <a:defRPr sz="1600">
                <a:latin typeface="Gmarket Sans Medium"/>
                <a:ea typeface="Gmarket Sans Medium"/>
                <a:cs typeface="Gmarket Sans Medium"/>
                <a:sym typeface="Gmarket Sans Medium"/>
              </a:defRPr>
            </a:pPr>
            <a:r>
              <a:t>- 받아온 id로 메서드를 호출하여 검색한다 </a:t>
            </a:r>
          </a:p>
        </p:txBody>
      </p:sp>
      <p:sp>
        <p:nvSpPr>
          <p:cNvPr id="191" name="* ProductDAO…"/>
          <p:cNvSpPr txBox="1"/>
          <p:nvPr/>
        </p:nvSpPr>
        <p:spPr>
          <a:xfrm>
            <a:off x="735831" y="2884110"/>
            <a:ext cx="4025897" cy="588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600">
                <a:latin typeface="Gmarket Sans Medium"/>
                <a:ea typeface="Gmarket Sans Medium"/>
                <a:cs typeface="Gmarket Sans Medium"/>
                <a:sym typeface="Gmarket Sans Medium"/>
              </a:defRPr>
            </a:pPr>
            <a:r>
              <a:t>- ProductDAO</a:t>
            </a:r>
          </a:p>
          <a:p>
            <a:pPr>
              <a:defRPr sz="1600">
                <a:latin typeface="Gmarket Sans Medium"/>
                <a:ea typeface="Gmarket Sans Medium"/>
                <a:cs typeface="Gmarket Sans Medium"/>
                <a:sym typeface="Gmarket Sans Medium"/>
              </a:defRPr>
            </a:pPr>
            <a:r>
              <a:t>- 파라메터로 받은 값으로 쿼리문을 통해 검색한다</a:t>
            </a:r>
          </a:p>
        </p:txBody>
      </p:sp>
      <p:sp>
        <p:nvSpPr>
          <p:cNvPr id="192" name="검색결과를 Arraylist로 리턴 받았기 때문에 get메서드로 첫번째 배열에 들어있는 값을 가지고 온다."/>
          <p:cNvSpPr txBox="1"/>
          <p:nvPr/>
        </p:nvSpPr>
        <p:spPr>
          <a:xfrm>
            <a:off x="6968835" y="776148"/>
            <a:ext cx="4642295" cy="6024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600">
                <a:latin typeface="Gmarket Sans Medium"/>
                <a:ea typeface="Gmarket Sans Medium"/>
                <a:cs typeface="Gmarket Sans Medium"/>
                <a:sym typeface="Gmarket Sans Medium"/>
              </a:defRPr>
            </a:pPr>
            <a:r>
              <a:t>-검색결과를 Arraylist로 리턴 받았기 때문에,</a:t>
            </a:r>
          </a:p>
          <a:p>
            <a:pPr algn="ctr">
              <a:defRPr sz="1600">
                <a:latin typeface="Gmarket Sans Medium"/>
                <a:ea typeface="Gmarket Sans Medium"/>
                <a:cs typeface="Gmarket Sans Medium"/>
                <a:sym typeface="Gmarket Sans Medium"/>
              </a:defRPr>
            </a:pPr>
            <a:r>
              <a:t> get메서드로 첫번째 배열에 들어있는 값을 가지고 온다.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4"/>
          <p:cNvSpPr/>
          <p:nvPr/>
        </p:nvSpPr>
        <p:spPr>
          <a:xfrm>
            <a:off x="0" y="0"/>
            <a:ext cx="12192000" cy="600075"/>
          </a:xfrm>
          <a:prstGeom prst="rect">
            <a:avLst/>
          </a:prstGeom>
          <a:solidFill>
            <a:srgbClr val="39398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95" name="ZoneTexte 5"/>
          <p:cNvSpPr txBox="1"/>
          <p:nvPr/>
        </p:nvSpPr>
        <p:spPr>
          <a:xfrm>
            <a:off x="217168" y="71426"/>
            <a:ext cx="5150481" cy="494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500">
                <a:solidFill>
                  <a:srgbClr val="FFFFFF"/>
                </a:solidFill>
                <a:latin typeface="Gmarket Sans Bold"/>
                <a:ea typeface="Gmarket Sans Bold"/>
                <a:cs typeface="Gmarket Sans Bold"/>
                <a:sym typeface="Gmarket Sans Bold"/>
              </a:defRPr>
            </a:lvl1pPr>
          </a:lstStyle>
          <a:p>
            <a:pPr/>
            <a:r>
              <a:t>수량 조절 , 장바구니 버튼 기능</a:t>
            </a:r>
          </a:p>
        </p:txBody>
      </p:sp>
      <p:pic>
        <p:nvPicPr>
          <p:cNvPr id="196" name="스크린샷 2021-08-11 오후 5.00.27.png" descr="스크린샷 2021-08-11 오후 5.00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5270" y="1821208"/>
            <a:ext cx="9501459" cy="4823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스크린샷 2021-08-11 오후 6.04.48.png" descr="스크린샷 2021-08-11 오후 6.04.4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66839" y="1095181"/>
            <a:ext cx="5258323" cy="652142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*onclick…"/>
          <p:cNvSpPr txBox="1"/>
          <p:nvPr/>
        </p:nvSpPr>
        <p:spPr>
          <a:xfrm>
            <a:off x="3976977" y="688552"/>
            <a:ext cx="4238046" cy="34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600">
                <a:latin typeface="Gmarket Sans Medium"/>
                <a:ea typeface="Gmarket Sans Medium"/>
                <a:cs typeface="Gmarket Sans Medium"/>
                <a:sym typeface="Gmarket Sans Medium"/>
              </a:defRPr>
            </a:lvl1pPr>
          </a:lstStyle>
          <a:p>
            <a:pPr/>
            <a:r>
              <a:t>- function을 이용한 onclick이벤트 사용</a:t>
            </a:r>
          </a:p>
        </p:txBody>
      </p:sp>
      <p:sp>
        <p:nvSpPr>
          <p:cNvPr id="199" name="* 버튼의 id"/>
          <p:cNvSpPr txBox="1"/>
          <p:nvPr/>
        </p:nvSpPr>
        <p:spPr>
          <a:xfrm>
            <a:off x="272618" y="1254879"/>
            <a:ext cx="3192460" cy="6024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600">
                <a:latin typeface="Gmarket Sans Medium"/>
                <a:ea typeface="Gmarket Sans Medium"/>
                <a:cs typeface="Gmarket Sans Medium"/>
                <a:sym typeface="Gmarket Sans Medium"/>
              </a:defRPr>
            </a:lvl1pPr>
          </a:lstStyle>
          <a:p>
            <a:pPr/>
            <a:r>
              <a:t>- input type number의 id가 num이다.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4"/>
          <p:cNvSpPr/>
          <p:nvPr/>
        </p:nvSpPr>
        <p:spPr>
          <a:xfrm>
            <a:off x="0" y="0"/>
            <a:ext cx="12192000" cy="600075"/>
          </a:xfrm>
          <a:prstGeom prst="rect">
            <a:avLst/>
          </a:prstGeom>
          <a:solidFill>
            <a:srgbClr val="39398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02" name="ZoneTexte 5"/>
          <p:cNvSpPr txBox="1"/>
          <p:nvPr/>
        </p:nvSpPr>
        <p:spPr>
          <a:xfrm>
            <a:off x="217170" y="71426"/>
            <a:ext cx="3956169" cy="494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500">
                <a:solidFill>
                  <a:srgbClr val="FFFFFF"/>
                </a:solidFill>
                <a:latin typeface="Gmarket Sans Bold"/>
                <a:ea typeface="Gmarket Sans Bold"/>
                <a:cs typeface="Gmarket Sans Bold"/>
                <a:sym typeface="Gmarket Sans Bold"/>
              </a:defRPr>
            </a:lvl1pPr>
          </a:lstStyle>
          <a:p>
            <a:pPr/>
            <a:r>
              <a:t>최근 본 상품 UI</a:t>
            </a:r>
          </a:p>
        </p:txBody>
      </p:sp>
      <p:sp>
        <p:nvSpPr>
          <p:cNvPr id="203" name="상품을 선택하고 다른 페이지로 이동시,…"/>
          <p:cNvSpPr txBox="1"/>
          <p:nvPr/>
        </p:nvSpPr>
        <p:spPr>
          <a:xfrm>
            <a:off x="1242151" y="1112724"/>
            <a:ext cx="7126473" cy="34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atin typeface="Gmarket Sans Medium"/>
                <a:ea typeface="Gmarket Sans Medium"/>
                <a:cs typeface="Gmarket Sans Medium"/>
                <a:sym typeface="Gmarket Sans Medium"/>
              </a:defRPr>
            </a:lvl1pPr>
          </a:lstStyle>
          <a:p>
            <a:pPr/>
            <a:r>
              <a:t>- 상품을 선택하고 다른 페이지로 이동시, 총 5개까지 이전에 봤던 상품이 남음.</a:t>
            </a:r>
          </a:p>
        </p:txBody>
      </p:sp>
      <p:pic>
        <p:nvPicPr>
          <p:cNvPr id="204" name="스크린샷 2021-08-11 오전 2.21.15.png" descr="스크린샷 2021-08-11 오전 2.21.15.png"/>
          <p:cNvPicPr>
            <a:picLocks noChangeAspect="1"/>
          </p:cNvPicPr>
          <p:nvPr/>
        </p:nvPicPr>
        <p:blipFill>
          <a:blip r:embed="rId2">
            <a:extLst/>
          </a:blip>
          <a:srcRect l="44789" t="5415" r="0" b="12275"/>
          <a:stretch>
            <a:fillRect/>
          </a:stretch>
        </p:blipFill>
        <p:spPr>
          <a:xfrm>
            <a:off x="410052" y="2208311"/>
            <a:ext cx="4785996" cy="5003489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모서리가 둥근 직사각형"/>
          <p:cNvSpPr/>
          <p:nvPr/>
        </p:nvSpPr>
        <p:spPr>
          <a:xfrm>
            <a:off x="4642932" y="3428467"/>
            <a:ext cx="724986" cy="3039420"/>
          </a:xfrm>
          <a:prstGeom prst="roundRect">
            <a:avLst>
              <a:gd name="adj" fmla="val 26277"/>
            </a:avLst>
          </a:prstGeom>
          <a:ln w="25400">
            <a:solidFill>
              <a:srgbClr val="FF26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pic>
        <p:nvPicPr>
          <p:cNvPr id="206" name="클라이언트 요청.png" descr="클라이언트 요청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6616" y="1549583"/>
            <a:ext cx="11276535" cy="111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For문.png" descr="For문.png"/>
          <p:cNvPicPr>
            <a:picLocks noChangeAspect="1"/>
          </p:cNvPicPr>
          <p:nvPr/>
        </p:nvPicPr>
        <p:blipFill>
          <a:blip r:embed="rId4">
            <a:extLst/>
          </a:blip>
          <a:srcRect l="3866" t="0" r="20049" b="0"/>
          <a:stretch>
            <a:fillRect/>
          </a:stretch>
        </p:blipFill>
        <p:spPr>
          <a:xfrm>
            <a:off x="5435839" y="3797934"/>
            <a:ext cx="7215835" cy="1631447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recent.jsp…"/>
          <p:cNvSpPr txBox="1"/>
          <p:nvPr/>
        </p:nvSpPr>
        <p:spPr>
          <a:xfrm>
            <a:off x="6006103" y="2877446"/>
            <a:ext cx="2424872" cy="588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180472" indent="-180472">
              <a:buSzPct val="100000"/>
              <a:buChar char="-"/>
              <a:defRPr sz="1600">
                <a:latin typeface="Gmarket Sans Medium"/>
                <a:ea typeface="Gmarket Sans Medium"/>
                <a:cs typeface="Gmarket Sans Medium"/>
                <a:sym typeface="Gmarket Sans Medium"/>
              </a:defRPr>
            </a:pPr>
            <a:r>
              <a:t>recent.jsp</a:t>
            </a:r>
          </a:p>
          <a:p>
            <a:pPr marL="180472" indent="-180472">
              <a:buSzPct val="100000"/>
              <a:buChar char="-"/>
              <a:defRPr sz="1600">
                <a:latin typeface="Gmarket Sans Medium"/>
                <a:ea typeface="Gmarket Sans Medium"/>
                <a:cs typeface="Gmarket Sans Medium"/>
                <a:sym typeface="Gmarket Sans Medium"/>
              </a:defRPr>
            </a:pPr>
            <a:r>
              <a:t>recent를 세션으로 잡는다.</a:t>
            </a:r>
          </a:p>
        </p:txBody>
      </p:sp>
      <p:sp>
        <p:nvSpPr>
          <p:cNvPr id="209" name="recent.jsp(&lt;body&gt;)…"/>
          <p:cNvSpPr txBox="1"/>
          <p:nvPr/>
        </p:nvSpPr>
        <p:spPr>
          <a:xfrm>
            <a:off x="6823243" y="5589153"/>
            <a:ext cx="4495147" cy="588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180472" indent="-180472">
              <a:buSzPct val="100000"/>
              <a:buChar char="-"/>
              <a:defRPr sz="1600">
                <a:latin typeface="Gmarket Sans Medium"/>
                <a:ea typeface="Gmarket Sans Medium"/>
                <a:cs typeface="Gmarket Sans Medium"/>
                <a:sym typeface="Gmarket Sans Medium"/>
              </a:defRPr>
            </a:pPr>
            <a:r>
              <a:t>recent.jsp(&lt;body&gt;)</a:t>
            </a:r>
          </a:p>
          <a:p>
            <a:pPr marL="180472" indent="-180472">
              <a:buSzPct val="100000"/>
              <a:buChar char="-"/>
              <a:defRPr sz="1600">
                <a:latin typeface="Gmarket Sans Medium"/>
                <a:ea typeface="Gmarket Sans Medium"/>
                <a:cs typeface="Gmarket Sans Medium"/>
                <a:sym typeface="Gmarket Sans Medium"/>
              </a:defRPr>
            </a:pPr>
            <a:r>
              <a:t>for문으로 잡힌 세션들의 값을 클라이언트에 출력한다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 4"/>
          <p:cNvSpPr/>
          <p:nvPr/>
        </p:nvSpPr>
        <p:spPr>
          <a:xfrm>
            <a:off x="0" y="0"/>
            <a:ext cx="12192000" cy="600075"/>
          </a:xfrm>
          <a:prstGeom prst="rect">
            <a:avLst/>
          </a:prstGeom>
          <a:solidFill>
            <a:srgbClr val="39398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pic>
        <p:nvPicPr>
          <p:cNvPr id="212" name="상품 사진.png" descr="상품 사진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094" y="817446"/>
            <a:ext cx="11693812" cy="4833145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ZoneTexte 5"/>
          <p:cNvSpPr txBox="1"/>
          <p:nvPr/>
        </p:nvSpPr>
        <p:spPr>
          <a:xfrm>
            <a:off x="217170" y="71426"/>
            <a:ext cx="3956169" cy="494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500">
                <a:solidFill>
                  <a:srgbClr val="FFFFFF"/>
                </a:solidFill>
                <a:latin typeface="Gmarket Sans Bold"/>
                <a:ea typeface="Gmarket Sans Bold"/>
                <a:cs typeface="Gmarket Sans Bold"/>
                <a:sym typeface="Gmarket Sans Bold"/>
              </a:defRPr>
            </a:lvl1pPr>
          </a:lstStyle>
          <a:p>
            <a:pPr/>
            <a:r>
              <a:t>최근 본 상품 구현</a:t>
            </a:r>
          </a:p>
        </p:txBody>
      </p:sp>
      <p:sp>
        <p:nvSpPr>
          <p:cNvPr id="214" name="모서리가 둥근 직사각형"/>
          <p:cNvSpPr/>
          <p:nvPr/>
        </p:nvSpPr>
        <p:spPr>
          <a:xfrm>
            <a:off x="260594" y="1714311"/>
            <a:ext cx="11670811" cy="1075367"/>
          </a:xfrm>
          <a:prstGeom prst="roundRect">
            <a:avLst>
              <a:gd name="adj" fmla="val 17715"/>
            </a:avLst>
          </a:prstGeom>
          <a:ln w="25400">
            <a:solidFill>
              <a:srgbClr val="FF26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15" name="모서리가 둥근 직사각형"/>
          <p:cNvSpPr/>
          <p:nvPr/>
        </p:nvSpPr>
        <p:spPr>
          <a:xfrm>
            <a:off x="555132" y="3669450"/>
            <a:ext cx="9164574" cy="469279"/>
          </a:xfrm>
          <a:prstGeom prst="roundRect">
            <a:avLst>
              <a:gd name="adj" fmla="val 40595"/>
            </a:avLst>
          </a:prstGeom>
          <a:ln w="25400">
            <a:solidFill>
              <a:srgbClr val="FF26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16" name="모서리가 둥근 직사각형"/>
          <p:cNvSpPr/>
          <p:nvPr/>
        </p:nvSpPr>
        <p:spPr>
          <a:xfrm>
            <a:off x="555132" y="4903192"/>
            <a:ext cx="9164574" cy="469279"/>
          </a:xfrm>
          <a:prstGeom prst="roundRect">
            <a:avLst>
              <a:gd name="adj" fmla="val 40595"/>
            </a:avLst>
          </a:prstGeom>
          <a:ln w="25400">
            <a:solidFill>
              <a:srgbClr val="FF26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17" name="제품 상세페이지(kMeetInfo0.jsp)…"/>
          <p:cNvSpPr txBox="1"/>
          <p:nvPr/>
        </p:nvSpPr>
        <p:spPr>
          <a:xfrm>
            <a:off x="3407481" y="5813769"/>
            <a:ext cx="5377034" cy="682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03031" indent="-203031" algn="ctr">
              <a:buSzPct val="100000"/>
              <a:buChar char="-"/>
              <a:defRPr>
                <a:latin typeface="Gmarket Sans Medium"/>
                <a:ea typeface="Gmarket Sans Medium"/>
                <a:cs typeface="Gmarket Sans Medium"/>
                <a:sym typeface="Gmarket Sans Medium"/>
              </a:defRPr>
            </a:pPr>
            <a:r>
              <a:t>제품 상세페이지(kMeetInfo0.jsp)</a:t>
            </a:r>
          </a:p>
          <a:p>
            <a:pPr marL="203031" indent="-203031" algn="ctr">
              <a:buSzPct val="100000"/>
              <a:buChar char="-"/>
              <a:defRPr>
                <a:latin typeface="Gmarket Sans Medium"/>
                <a:ea typeface="Gmarket Sans Medium"/>
                <a:cs typeface="Gmarket Sans Medium"/>
                <a:sym typeface="Gmarket Sans Medium"/>
              </a:defRPr>
            </a:pPr>
            <a:r>
              <a:t>recented배열을 recent배열에 넣고, 세션으로 잡아준다.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4"/>
          <p:cNvSpPr/>
          <p:nvPr/>
        </p:nvSpPr>
        <p:spPr>
          <a:xfrm>
            <a:off x="0" y="0"/>
            <a:ext cx="12192000" cy="600075"/>
          </a:xfrm>
          <a:prstGeom prst="rect">
            <a:avLst/>
          </a:prstGeom>
          <a:solidFill>
            <a:srgbClr val="39398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97" name="ZoneTexte 5"/>
          <p:cNvSpPr txBox="1"/>
          <p:nvPr/>
        </p:nvSpPr>
        <p:spPr>
          <a:xfrm>
            <a:off x="217164" y="71430"/>
            <a:ext cx="3409009" cy="494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500">
                <a:solidFill>
                  <a:srgbClr val="FFFFFF"/>
                </a:solidFill>
                <a:latin typeface="Gmarket Sans Bold"/>
                <a:ea typeface="Gmarket Sans Bold"/>
                <a:cs typeface="Gmarket Sans Bold"/>
                <a:sym typeface="Gmarket Sans Bold"/>
              </a:defRPr>
            </a:lvl1pPr>
          </a:lstStyle>
          <a:p>
            <a:pPr/>
            <a:r>
              <a:t>프로젝트 개요</a:t>
            </a:r>
          </a:p>
        </p:txBody>
      </p:sp>
      <p:graphicFrame>
        <p:nvGraphicFramePr>
          <p:cNvPr id="98" name="Tableau 3"/>
          <p:cNvGraphicFramePr/>
          <p:nvPr/>
        </p:nvGraphicFramePr>
        <p:xfrm>
          <a:off x="547676" y="1008024"/>
          <a:ext cx="11370666" cy="55497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2361920"/>
                <a:gridCol w="9008744"/>
              </a:tblGrid>
              <a:tr h="744239">
                <a:tc>
                  <a:txBody>
                    <a:bodyPr/>
                    <a:lstStyle/>
                    <a:p>
                      <a:pPr algn="ctr">
                        <a:defRPr b="0" sz="1800"/>
                      </a:pPr>
                      <a:r>
                        <a:rPr b="1">
                          <a:latin typeface="Gmarket Sans Bold"/>
                          <a:ea typeface="Gmarket Sans Bold"/>
                          <a:cs typeface="Gmarket Sans Bold"/>
                          <a:sym typeface="Gmarket Sans Bold"/>
                        </a:rPr>
                        <a:t>프로젝트명</a:t>
                      </a:r>
                    </a:p>
                  </a:txBody>
                  <a:tcPr marL="52685" marR="52685" marT="52685" marB="52685" anchor="ctr" anchorCtr="0" horzOverflow="overflow">
                    <a:lnL w="38100">
                      <a:solidFill>
                        <a:srgbClr val="000000"/>
                      </a:solidFill>
                    </a:lnL>
                    <a:lnT w="381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MySQL, JSP</a:t>
                      </a:r>
                      <a:r>
                        <a:rPr>
                          <a:latin typeface="+mn-lt"/>
                          <a:ea typeface="+mn-ea"/>
                          <a:cs typeface="+mn-cs"/>
                          <a:sym typeface="Helvetica"/>
                        </a:rPr>
                        <a:t>로 구현한 웹 쇼핑몰 사이트 제작</a:t>
                      </a:r>
                    </a:p>
                  </a:txBody>
                  <a:tcPr marL="52685" marR="52685" marT="52685" marB="52685" anchor="ctr" anchorCtr="0" horzOverflow="overflow">
                    <a:lnR w="381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72206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latin typeface="Gmarket Sans Bold"/>
                          <a:ea typeface="Gmarket Sans Bold"/>
                          <a:cs typeface="Gmarket Sans Bold"/>
                          <a:sym typeface="Gmarket Sans Bold"/>
                        </a:rPr>
                        <a:t>참여인원</a:t>
                      </a:r>
                    </a:p>
                  </a:txBody>
                  <a:tcPr marL="52685" marR="52685" marT="52685" marB="52685" anchor="ctr" anchorCtr="0" horzOverflow="overflow">
                    <a:lnL w="38100">
                      <a:solidFill>
                        <a:srgbClr val="000000"/>
                      </a:solidFill>
                    </a:lnL>
                    <a:lnT w="1270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Gmarket Sans Medium"/>
                          <a:ea typeface="Gmarket Sans Medium"/>
                          <a:cs typeface="Gmarket Sans Medium"/>
                          <a:sym typeface="Gmarket Sans Medium"/>
                        </a:rPr>
                        <a:t>5명</a:t>
                      </a:r>
                    </a:p>
                  </a:txBody>
                  <a:tcPr marL="52685" marR="52685" marT="52685" marB="52685" anchor="ctr" anchorCtr="0" horzOverflow="overflow">
                    <a:lnR w="381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noFill/>
                  </a:tcPr>
                </a:tc>
              </a:tr>
              <a:tr h="184016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latin typeface="Gmarket Sans Bold"/>
                          <a:ea typeface="Gmarket Sans Bold"/>
                          <a:cs typeface="Gmarket Sans Bold"/>
                          <a:sym typeface="Gmarket Sans Bold"/>
                        </a:rPr>
                        <a:t>목표</a:t>
                      </a:r>
                    </a:p>
                  </a:txBody>
                  <a:tcPr marL="52685" marR="52685" marT="52685" marB="52685" anchor="ctr" anchorCtr="0" horzOverflow="overflow">
                    <a:lnL w="38100">
                      <a:solidFill>
                        <a:srgbClr val="000000"/>
                      </a:solidFill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Gmarket Sans Medium"/>
                          <a:ea typeface="Gmarket Sans Medium"/>
                          <a:cs typeface="Gmarket Sans Medium"/>
                          <a:sym typeface="Gmarket Sans Medium"/>
                        </a:defRPr>
                      </a:pPr>
                    </a:p>
                    <a:p>
                      <a:pPr marL="285750" indent="-285750" algn="l">
                        <a:buSzPct val="100000"/>
                        <a:buChar char="-"/>
                        <a:defRPr sz="1800">
                          <a:latin typeface="Gmarket Sans Medium"/>
                          <a:ea typeface="Gmarket Sans Medium"/>
                          <a:cs typeface="Gmarket Sans Medium"/>
                          <a:sym typeface="Gmarket Sans Medium"/>
                        </a:defRPr>
                      </a:pPr>
                      <a:r>
                        <a:t>MySQL 연동을 통한 데이터 CRUD 처리</a:t>
                      </a:r>
                    </a:p>
                    <a:p>
                      <a:pPr marL="285750" indent="-285750" algn="l">
                        <a:buSzPct val="100000"/>
                        <a:buChar char="-"/>
                        <a:defRPr sz="1800">
                          <a:latin typeface="Gmarket Sans Medium"/>
                          <a:ea typeface="Gmarket Sans Medium"/>
                          <a:cs typeface="Gmarket Sans Medium"/>
                          <a:sym typeface="Gmarket Sans Medium"/>
                        </a:defRPr>
                      </a:pPr>
                      <a:r>
                        <a:t>Session을 사용하여 최근 본 상품 만들기</a:t>
                      </a:r>
                    </a:p>
                    <a:p>
                      <a:pPr algn="l">
                        <a:defRPr sz="1800">
                          <a:latin typeface="Gmarket Sans Medium"/>
                          <a:ea typeface="Gmarket Sans Medium"/>
                          <a:cs typeface="Gmarket Sans Medium"/>
                          <a:sym typeface="Gmarket Sans Medium"/>
                        </a:defRPr>
                      </a:pPr>
                      <a:r>
                        <a:t>-   협업 툴 사용 숙달</a:t>
                      </a:r>
                    </a:p>
                  </a:txBody>
                  <a:tcPr marL="52685" marR="52685" marT="52685" marB="52685" anchor="ctr" anchorCtr="0" horzOverflow="overflow">
                    <a:lnR w="38100">
                      <a:solidFill>
                        <a:srgbClr val="000000"/>
                      </a:solidFill>
                    </a:lnR>
                    <a:noFill/>
                  </a:tcPr>
                </a:tc>
              </a:tr>
              <a:tr h="74628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latin typeface="Gmarket Sans Bold"/>
                          <a:ea typeface="Gmarket Sans Bold"/>
                          <a:cs typeface="Gmarket Sans Bold"/>
                          <a:sym typeface="Gmarket Sans Bold"/>
                        </a:rPr>
                        <a:t>개발 환경</a:t>
                      </a:r>
                    </a:p>
                  </a:txBody>
                  <a:tcPr marL="52685" marR="52685" marT="52685" marB="52685" anchor="ctr" anchorCtr="0" horzOverflow="overflow">
                    <a:lnL w="38100">
                      <a:solidFill>
                        <a:srgbClr val="000000"/>
                      </a:solidFill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Gmarket Sans Medium"/>
                          <a:ea typeface="Gmarket Sans Medium"/>
                          <a:cs typeface="Gmarket Sans Medium"/>
                          <a:sym typeface="Gmarket Sans Medium"/>
                        </a:rPr>
                        <a:t>Windows / macOS</a:t>
                      </a:r>
                    </a:p>
                  </a:txBody>
                  <a:tcPr marL="52685" marR="52685" marT="52685" marB="52685" anchor="ctr" anchorCtr="0" horzOverflow="overflow">
                    <a:lnR w="38100">
                      <a:solidFill>
                        <a:srgbClr val="000000"/>
                      </a:solidFill>
                    </a:lnR>
                    <a:noFill/>
                  </a:tcPr>
                </a:tc>
              </a:tr>
              <a:tr h="74628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latin typeface="Gmarket Sans Bold"/>
                          <a:ea typeface="Gmarket Sans Bold"/>
                          <a:cs typeface="Gmarket Sans Bold"/>
                          <a:sym typeface="Gmarket Sans Bold"/>
                        </a:rPr>
                        <a:t>사용도구</a:t>
                      </a:r>
                    </a:p>
                  </a:txBody>
                  <a:tcPr marL="52685" marR="52685" marT="52685" marB="52685" anchor="ctr" anchorCtr="0" horzOverflow="overflow">
                    <a:lnL w="38100">
                      <a:solidFill>
                        <a:srgbClr val="000000"/>
                      </a:solidFill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Gmarket Sans Medium"/>
                          <a:ea typeface="Gmarket Sans Medium"/>
                          <a:cs typeface="Gmarket Sans Medium"/>
                          <a:sym typeface="Gmarket Sans Medium"/>
                        </a:rPr>
                        <a:t>Eclipse, Slack, DBeaver, Apache Tomcat, Object Aid, Draw io</a:t>
                      </a:r>
                    </a:p>
                  </a:txBody>
                  <a:tcPr marL="52685" marR="52685" marT="52685" marB="52685" anchor="ctr" anchorCtr="0" horzOverflow="overflow">
                    <a:lnR w="38100">
                      <a:solidFill>
                        <a:srgbClr val="000000"/>
                      </a:solidFill>
                    </a:lnR>
                    <a:noFill/>
                  </a:tcPr>
                </a:tc>
              </a:tr>
              <a:tr h="75068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latin typeface="Gmarket Sans Bold"/>
                          <a:ea typeface="Gmarket Sans Bold"/>
                          <a:cs typeface="Gmarket Sans Bold"/>
                          <a:sym typeface="Gmarket Sans Bold"/>
                        </a:rPr>
                        <a:t>사용기술</a:t>
                      </a:r>
                    </a:p>
                  </a:txBody>
                  <a:tcPr marL="52685" marR="52685" marT="52685" marB="52685" anchor="ctr" anchorCtr="0" horzOverflow="overflow">
                    <a:lnL w="38100">
                      <a:solidFill>
                        <a:srgbClr val="000000"/>
                      </a:solidFill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Gmarket Sans Medium"/>
                          <a:ea typeface="Gmarket Sans Medium"/>
                          <a:cs typeface="Gmarket Sans Medium"/>
                          <a:sym typeface="Gmarket Sans Medium"/>
                        </a:rPr>
                        <a:t>JAVA, JSP, MySQL, HTML, CSS, JavaScript, UML</a:t>
                      </a:r>
                    </a:p>
                  </a:txBody>
                  <a:tcPr marL="52685" marR="52685" marT="52685" marB="52685" anchor="ctr" anchorCtr="0" horzOverflow="overflow">
                    <a:lnR w="38100">
                      <a:solidFill>
                        <a:srgbClr val="000000"/>
                      </a:solidFill>
                    </a:ln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4"/>
          <p:cNvSpPr/>
          <p:nvPr/>
        </p:nvSpPr>
        <p:spPr>
          <a:xfrm>
            <a:off x="0" y="0"/>
            <a:ext cx="12192000" cy="600075"/>
          </a:xfrm>
          <a:prstGeom prst="rect">
            <a:avLst/>
          </a:prstGeom>
          <a:solidFill>
            <a:srgbClr val="39398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01" name="ZoneTexte 5"/>
          <p:cNvSpPr txBox="1"/>
          <p:nvPr/>
        </p:nvSpPr>
        <p:spPr>
          <a:xfrm>
            <a:off x="217162" y="71430"/>
            <a:ext cx="5833124" cy="494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500">
                <a:solidFill>
                  <a:srgbClr val="FFFFFF"/>
                </a:solidFill>
                <a:latin typeface="Gmarket Sans Bold"/>
                <a:ea typeface="Gmarket Sans Bold"/>
                <a:cs typeface="Gmarket Sans Bold"/>
                <a:sym typeface="Gmarket Sans Bold"/>
              </a:defRPr>
            </a:lvl1pPr>
          </a:lstStyle>
          <a:p>
            <a:pPr/>
            <a:r>
              <a:t>사용 프로그램 및 언어</a:t>
            </a:r>
          </a:p>
        </p:txBody>
      </p:sp>
      <p:pic>
        <p:nvPicPr>
          <p:cNvPr id="102" name="Image 7" descr="Imag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342" y="2005913"/>
            <a:ext cx="2923857" cy="68906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6" name="Groupe 16"/>
          <p:cNvGrpSpPr/>
          <p:nvPr/>
        </p:nvGrpSpPr>
        <p:grpSpPr>
          <a:xfrm>
            <a:off x="3671969" y="1722007"/>
            <a:ext cx="2614973" cy="1436155"/>
            <a:chOff x="0" y="-1"/>
            <a:chExt cx="2614971" cy="1436154"/>
          </a:xfrm>
        </p:grpSpPr>
        <p:pic>
          <p:nvPicPr>
            <p:cNvPr id="103" name="Image 11" descr="Image 11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396420" y="139984"/>
              <a:ext cx="1218552" cy="12185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4" name="Image 15" descr="Image 15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-2"/>
              <a:ext cx="1436154" cy="14361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5" name="Image 9" descr="Image 9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40222" y="109992"/>
              <a:ext cx="1218064" cy="12180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07" name="Image 18" descr="Image 1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64767" y="1675963"/>
            <a:ext cx="1908908" cy="1348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Image 20" descr="Image 20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496545" y="1781081"/>
            <a:ext cx="2636018" cy="131801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ZoneTexte 21"/>
          <p:cNvSpPr txBox="1"/>
          <p:nvPr/>
        </p:nvSpPr>
        <p:spPr>
          <a:xfrm>
            <a:off x="855179" y="950634"/>
            <a:ext cx="1354083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Gmarket Sans Medium"/>
                <a:ea typeface="Gmarket Sans Medium"/>
                <a:cs typeface="Gmarket Sans Medium"/>
                <a:sym typeface="Gmarket Sans Medium"/>
              </a:defRPr>
            </a:lvl1pPr>
          </a:lstStyle>
          <a:p>
            <a:pPr/>
            <a:r>
              <a:t>사용 프로그램</a:t>
            </a:r>
          </a:p>
        </p:txBody>
      </p:sp>
      <p:sp>
        <p:nvSpPr>
          <p:cNvPr id="110" name="ZoneTexte 22"/>
          <p:cNvSpPr txBox="1"/>
          <p:nvPr/>
        </p:nvSpPr>
        <p:spPr>
          <a:xfrm>
            <a:off x="4555111" y="950634"/>
            <a:ext cx="958605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Gmarket Sans Medium"/>
                <a:ea typeface="Gmarket Sans Medium"/>
                <a:cs typeface="Gmarket Sans Medium"/>
                <a:sym typeface="Gmarket Sans Medium"/>
              </a:defRPr>
            </a:lvl1pPr>
          </a:lstStyle>
          <a:p>
            <a:pPr/>
            <a:r>
              <a:t>사용 언어</a:t>
            </a:r>
          </a:p>
        </p:txBody>
      </p:sp>
      <p:sp>
        <p:nvSpPr>
          <p:cNvPr id="111" name="ZoneTexte 23"/>
          <p:cNvSpPr txBox="1"/>
          <p:nvPr/>
        </p:nvSpPr>
        <p:spPr>
          <a:xfrm>
            <a:off x="8664612" y="943966"/>
            <a:ext cx="1415805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Gmarket Sans Medium"/>
                <a:ea typeface="Gmarket Sans Medium"/>
                <a:cs typeface="Gmarket Sans Medium"/>
                <a:sym typeface="Gmarket Sans Medium"/>
              </a:defRPr>
            </a:lvl1pPr>
          </a:lstStyle>
          <a:p>
            <a:pPr/>
            <a:r>
              <a:t>웹 서버 및 DB</a:t>
            </a:r>
          </a:p>
        </p:txBody>
      </p:sp>
      <p:pic>
        <p:nvPicPr>
          <p:cNvPr id="112" name="Image 2" descr="Image 2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387021" y="3097870"/>
            <a:ext cx="2724735" cy="14102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Image 6" descr="Image 6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253113" y="4664509"/>
            <a:ext cx="3562602" cy="19432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Image 10" descr="Image 10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910927" y="5311382"/>
            <a:ext cx="2923183" cy="1195438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ZoneTexte 19"/>
          <p:cNvSpPr txBox="1"/>
          <p:nvPr/>
        </p:nvSpPr>
        <p:spPr>
          <a:xfrm>
            <a:off x="8720924" y="5109454"/>
            <a:ext cx="1290571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Gmarket Sans Light"/>
                <a:ea typeface="Gmarket Sans Light"/>
                <a:cs typeface="Gmarket Sans Light"/>
                <a:sym typeface="Gmarket Sans Light"/>
              </a:defRPr>
            </a:lvl1pPr>
          </a:lstStyle>
          <a:p>
            <a:pPr/>
            <a:r>
              <a:t>커뮤니케이션</a:t>
            </a:r>
          </a:p>
        </p:txBody>
      </p:sp>
      <p:sp>
        <p:nvSpPr>
          <p:cNvPr id="116" name="Connecteur droit 13"/>
          <p:cNvSpPr/>
          <p:nvPr/>
        </p:nvSpPr>
        <p:spPr>
          <a:xfrm flipH="1">
            <a:off x="3272371" y="1887352"/>
            <a:ext cx="1" cy="3831304"/>
          </a:xfrm>
          <a:prstGeom prst="line">
            <a:avLst/>
          </a:prstGeom>
          <a:ln w="31750">
            <a:solidFill>
              <a:srgbClr val="BFBFB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7" name="Connecteur droit 26"/>
          <p:cNvSpPr/>
          <p:nvPr/>
        </p:nvSpPr>
        <p:spPr>
          <a:xfrm>
            <a:off x="6864457" y="1887352"/>
            <a:ext cx="1" cy="3831304"/>
          </a:xfrm>
          <a:prstGeom prst="line">
            <a:avLst/>
          </a:prstGeom>
          <a:ln w="31750">
            <a:solidFill>
              <a:srgbClr val="BFBFB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18" name="apps.14142.2ec57164-ba5b-42ee-8253-ade72ca74c8d.e8efbcc8-e27f-4682-9321-eb111eb3bc68.950e1c22-0dd9-4079-807b-145ecdb6df9c.png" descr="apps.14142.2ec57164-ba5b-42ee-8253-ade72ca74c8d.e8efbcc8-e27f-4682-9321-eb111eb3bc68.950e1c22-0dd9-4079-807b-145ecdb6df9c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636314" y="2961056"/>
            <a:ext cx="1354086" cy="13540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objectaid-logo.png" descr="objectaid-logo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-185154" y="4919221"/>
            <a:ext cx="3405400" cy="7386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Java-logo.png" descr="Java-logo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660230" y="3033703"/>
            <a:ext cx="2748368" cy="15386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4"/>
          <p:cNvSpPr/>
          <p:nvPr/>
        </p:nvSpPr>
        <p:spPr>
          <a:xfrm>
            <a:off x="0" y="0"/>
            <a:ext cx="12192000" cy="600075"/>
          </a:xfrm>
          <a:prstGeom prst="rect">
            <a:avLst/>
          </a:prstGeom>
          <a:solidFill>
            <a:srgbClr val="39398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23" name="ZoneTexte 5"/>
          <p:cNvSpPr txBox="1"/>
          <p:nvPr/>
        </p:nvSpPr>
        <p:spPr>
          <a:xfrm>
            <a:off x="217166" y="71430"/>
            <a:ext cx="6469609" cy="494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500">
                <a:solidFill>
                  <a:srgbClr val="FFFFFF"/>
                </a:solidFill>
                <a:latin typeface="Gmarket Sans Bold"/>
                <a:ea typeface="Gmarket Sans Bold"/>
                <a:cs typeface="Gmarket Sans Bold"/>
                <a:sym typeface="Gmarket Sans Bold"/>
              </a:defRPr>
            </a:lvl1pPr>
          </a:lstStyle>
          <a:p>
            <a:pPr/>
            <a:r>
              <a:t>기획 및 회의</a:t>
            </a:r>
          </a:p>
        </p:txBody>
      </p:sp>
      <p:pic>
        <p:nvPicPr>
          <p:cNvPr id="124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70318"/>
            <a:ext cx="4929352" cy="59510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0" descr="그림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67659" y="770318"/>
            <a:ext cx="6694428" cy="59510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4"/>
          <p:cNvSpPr/>
          <p:nvPr/>
        </p:nvSpPr>
        <p:spPr>
          <a:xfrm>
            <a:off x="0" y="0"/>
            <a:ext cx="12192000" cy="600075"/>
          </a:xfrm>
          <a:prstGeom prst="rect">
            <a:avLst/>
          </a:prstGeom>
          <a:solidFill>
            <a:srgbClr val="39398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28" name="ZoneTexte 5"/>
          <p:cNvSpPr txBox="1"/>
          <p:nvPr/>
        </p:nvSpPr>
        <p:spPr>
          <a:xfrm>
            <a:off x="217170" y="71423"/>
            <a:ext cx="2466022" cy="494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500">
                <a:solidFill>
                  <a:srgbClr val="FFFFFF"/>
                </a:solidFill>
                <a:latin typeface="Gmarket Sans Bold"/>
                <a:ea typeface="Gmarket Sans Bold"/>
                <a:cs typeface="Gmarket Sans Bold"/>
                <a:sym typeface="Gmarket Sans Bold"/>
              </a:defRPr>
            </a:lvl1pPr>
          </a:lstStyle>
          <a:p>
            <a:pPr/>
            <a:r>
              <a:t>카테고리 DB</a:t>
            </a:r>
          </a:p>
        </p:txBody>
      </p:sp>
      <p:pic>
        <p:nvPicPr>
          <p:cNvPr id="129" name="listupDB.png" descr="listupD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0043" y="1561793"/>
            <a:ext cx="6281388" cy="3734414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상품번호가 각 상품마다 다르게 부여 되기 때문에 pk로 잡는다."/>
          <p:cNvSpPr txBox="1"/>
          <p:nvPr/>
        </p:nvSpPr>
        <p:spPr>
          <a:xfrm>
            <a:off x="1208199" y="5565387"/>
            <a:ext cx="5169401" cy="34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Gmarket Sans Medium"/>
                <a:ea typeface="Gmarket Sans Medium"/>
                <a:cs typeface="Gmarket Sans Medium"/>
                <a:sym typeface="Gmarket Sans Medium"/>
              </a:defRPr>
            </a:lvl1pPr>
          </a:lstStyle>
          <a:p>
            <a:pPr/>
            <a:r>
              <a:t>- 상품번호가 각 상품마다 다르게 부여 되기 때문에 pk로 잡는다.</a:t>
            </a:r>
          </a:p>
        </p:txBody>
      </p:sp>
      <p:pic>
        <p:nvPicPr>
          <p:cNvPr id="131" name="스크린샷 2021-08-10 오후 11.51.50.png" descr="스크린샷 2021-08-10 오후 11.51.5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15410" y="2476500"/>
            <a:ext cx="1600215" cy="190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*ERD"/>
          <p:cNvSpPr txBox="1"/>
          <p:nvPr/>
        </p:nvSpPr>
        <p:spPr>
          <a:xfrm>
            <a:off x="8915410" y="2007997"/>
            <a:ext cx="657281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Gmarket Sans Medium"/>
                <a:ea typeface="Gmarket Sans Medium"/>
                <a:cs typeface="Gmarket Sans Medium"/>
                <a:sym typeface="Gmarket Sans Medium"/>
              </a:defRPr>
            </a:lvl1pPr>
          </a:lstStyle>
          <a:p>
            <a:pPr/>
            <a:r>
              <a:t>- ERD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4"/>
          <p:cNvSpPr/>
          <p:nvPr/>
        </p:nvSpPr>
        <p:spPr>
          <a:xfrm>
            <a:off x="0" y="0"/>
            <a:ext cx="12192000" cy="600075"/>
          </a:xfrm>
          <a:prstGeom prst="rect">
            <a:avLst/>
          </a:prstGeom>
          <a:solidFill>
            <a:srgbClr val="39398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35" name="ZoneTexte 5"/>
          <p:cNvSpPr txBox="1"/>
          <p:nvPr/>
        </p:nvSpPr>
        <p:spPr>
          <a:xfrm>
            <a:off x="217163" y="71423"/>
            <a:ext cx="3647397" cy="494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500">
                <a:solidFill>
                  <a:srgbClr val="FFFFFF"/>
                </a:solidFill>
                <a:latin typeface="Gmarket Sans Bold"/>
                <a:ea typeface="Gmarket Sans Bold"/>
                <a:cs typeface="Gmarket Sans Bold"/>
                <a:sym typeface="Gmarket Sans Bold"/>
              </a:defRPr>
            </a:lvl1pPr>
          </a:lstStyle>
          <a:p>
            <a:pPr/>
            <a:r>
              <a:t>카테고리 - 흐름도</a:t>
            </a:r>
          </a:p>
        </p:txBody>
      </p:sp>
      <p:pic>
        <p:nvPicPr>
          <p:cNvPr id="136" name="1차 흐름도.png" descr="1차 흐름도.png"/>
          <p:cNvPicPr>
            <a:picLocks noChangeAspect="1"/>
          </p:cNvPicPr>
          <p:nvPr/>
        </p:nvPicPr>
        <p:blipFill>
          <a:blip r:embed="rId2">
            <a:extLst/>
          </a:blip>
          <a:srcRect l="11182" t="14345" r="22645" b="0"/>
          <a:stretch>
            <a:fillRect/>
          </a:stretch>
        </p:blipFill>
        <p:spPr>
          <a:xfrm>
            <a:off x="394566" y="840335"/>
            <a:ext cx="4160290" cy="6012180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흐름도"/>
          <p:cNvSpPr txBox="1"/>
          <p:nvPr/>
        </p:nvSpPr>
        <p:spPr>
          <a:xfrm>
            <a:off x="1874690" y="6400150"/>
            <a:ext cx="819021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-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흐름도</a:t>
            </a:r>
          </a:p>
        </p:txBody>
      </p:sp>
      <p:pic>
        <p:nvPicPr>
          <p:cNvPr id="138" name="1차 시퀀스.png" descr="1차 시퀀스.png"/>
          <p:cNvPicPr>
            <a:picLocks noChangeAspect="1"/>
          </p:cNvPicPr>
          <p:nvPr/>
        </p:nvPicPr>
        <p:blipFill>
          <a:blip r:embed="rId3">
            <a:extLst/>
          </a:blip>
          <a:srcRect l="7879" t="6597" r="14077" b="14691"/>
          <a:stretch>
            <a:fillRect/>
          </a:stretch>
        </p:blipFill>
        <p:spPr>
          <a:xfrm>
            <a:off x="4449812" y="601761"/>
            <a:ext cx="7398747" cy="5796586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equence"/>
          <p:cNvSpPr txBox="1"/>
          <p:nvPr/>
        </p:nvSpPr>
        <p:spPr>
          <a:xfrm>
            <a:off x="7931722" y="6412677"/>
            <a:ext cx="1129041" cy="33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 Sequence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4"/>
          <p:cNvSpPr/>
          <p:nvPr/>
        </p:nvSpPr>
        <p:spPr>
          <a:xfrm>
            <a:off x="0" y="0"/>
            <a:ext cx="12192000" cy="600075"/>
          </a:xfrm>
          <a:prstGeom prst="rect">
            <a:avLst/>
          </a:prstGeom>
          <a:solidFill>
            <a:srgbClr val="39398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42" name="ZoneTexte 5"/>
          <p:cNvSpPr txBox="1"/>
          <p:nvPr/>
        </p:nvSpPr>
        <p:spPr>
          <a:xfrm>
            <a:off x="217170" y="71426"/>
            <a:ext cx="4782342" cy="494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500">
                <a:solidFill>
                  <a:srgbClr val="FFFFFF"/>
                </a:solidFill>
                <a:latin typeface="Gmarket Sans Bold"/>
                <a:ea typeface="Gmarket Sans Bold"/>
                <a:cs typeface="Gmarket Sans Bold"/>
                <a:sym typeface="Gmarket Sans Bold"/>
              </a:defRPr>
            </a:lvl1pPr>
          </a:lstStyle>
          <a:p>
            <a:pPr/>
            <a:r>
              <a:t>카테고리 UML  , project tree</a:t>
            </a:r>
          </a:p>
        </p:txBody>
      </p:sp>
      <p:pic>
        <p:nvPicPr>
          <p:cNvPr id="143" name="productCategoryDiagram.png" descr="productCategoryDiagr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834" y="1357714"/>
            <a:ext cx="5959146" cy="4142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ProductDAO,DTO.png" descr="ProductDAO,DT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29902" y="1241637"/>
            <a:ext cx="2783852" cy="839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최근본상품 recent.png" descr="최근본상품 recen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84441" y="2931572"/>
            <a:ext cx="2987441" cy="418256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Java"/>
          <p:cNvSpPr txBox="1"/>
          <p:nvPr/>
        </p:nvSpPr>
        <p:spPr>
          <a:xfrm>
            <a:off x="7884441" y="928740"/>
            <a:ext cx="726648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Gmarket Sans Medium"/>
                <a:ea typeface="Gmarket Sans Medium"/>
                <a:cs typeface="Gmarket Sans Medium"/>
                <a:sym typeface="Gmarket Sans Medium"/>
              </a:defRPr>
            </a:lvl1pPr>
          </a:lstStyle>
          <a:p>
            <a:pPr/>
            <a:r>
              <a:t>- Java</a:t>
            </a:r>
          </a:p>
        </p:txBody>
      </p:sp>
      <p:sp>
        <p:nvSpPr>
          <p:cNvPr id="147" name="최근 본 상품"/>
          <p:cNvSpPr txBox="1"/>
          <p:nvPr/>
        </p:nvSpPr>
        <p:spPr>
          <a:xfrm>
            <a:off x="7884441" y="2605943"/>
            <a:ext cx="1359495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Gmarket Sans Medium"/>
                <a:ea typeface="Gmarket Sans Medium"/>
                <a:cs typeface="Gmarket Sans Medium"/>
                <a:sym typeface="Gmarket Sans Medium"/>
              </a:defRPr>
            </a:lvl1pPr>
          </a:lstStyle>
          <a:p>
            <a:pPr/>
            <a:r>
              <a:t>- 최근 본 상품</a:t>
            </a:r>
          </a:p>
        </p:txBody>
      </p:sp>
      <p:sp>
        <p:nvSpPr>
          <p:cNvPr id="148" name="카테고리 별 상품"/>
          <p:cNvSpPr txBox="1"/>
          <p:nvPr/>
        </p:nvSpPr>
        <p:spPr>
          <a:xfrm>
            <a:off x="7884441" y="3960781"/>
            <a:ext cx="1754973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Gmarket Sans Medium"/>
                <a:ea typeface="Gmarket Sans Medium"/>
                <a:cs typeface="Gmarket Sans Medium"/>
                <a:sym typeface="Gmarket Sans Medium"/>
              </a:defRPr>
            </a:lvl1pPr>
          </a:lstStyle>
          <a:p>
            <a:pPr/>
            <a:r>
              <a:t>- 카테고리 별 상품</a:t>
            </a:r>
          </a:p>
        </p:txBody>
      </p:sp>
      <p:pic>
        <p:nvPicPr>
          <p:cNvPr id="149" name="스크린샷 2021-08-11 오전 1.33.04.png" descr="스크린샷 2021-08-11 오전 1.33.0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84441" y="5681312"/>
            <a:ext cx="2987441" cy="402576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상품 상세 페이지"/>
          <p:cNvSpPr txBox="1"/>
          <p:nvPr/>
        </p:nvSpPr>
        <p:spPr>
          <a:xfrm>
            <a:off x="7884441" y="5315620"/>
            <a:ext cx="1754973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Gmarket Sans Medium"/>
                <a:ea typeface="Gmarket Sans Medium"/>
                <a:cs typeface="Gmarket Sans Medium"/>
                <a:sym typeface="Gmarket Sans Medium"/>
              </a:defRPr>
            </a:lvl1pPr>
          </a:lstStyle>
          <a:p>
            <a:pPr/>
            <a:r>
              <a:t>- 상품 상세 페이지</a:t>
            </a:r>
          </a:p>
        </p:txBody>
      </p:sp>
      <p:pic>
        <p:nvPicPr>
          <p:cNvPr id="151" name="스크린샷 2021-08-11 오전 10.56.10.png" descr="스크린샷 2021-08-11 오전 10.56.10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884441" y="4303690"/>
            <a:ext cx="2987441" cy="423751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- UML"/>
          <p:cNvSpPr txBox="1"/>
          <p:nvPr/>
        </p:nvSpPr>
        <p:spPr>
          <a:xfrm>
            <a:off x="784834" y="988385"/>
            <a:ext cx="72642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Gmarket Sans Medium"/>
                <a:ea typeface="Gmarket Sans Medium"/>
                <a:cs typeface="Gmarket Sans Medium"/>
                <a:sym typeface="Gmarket Sans Medium"/>
              </a:defRPr>
            </a:lvl1pPr>
          </a:lstStyle>
          <a:p>
            <a:pPr/>
            <a:r>
              <a:t>- UML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4"/>
          <p:cNvSpPr/>
          <p:nvPr/>
        </p:nvSpPr>
        <p:spPr>
          <a:xfrm>
            <a:off x="0" y="0"/>
            <a:ext cx="12192000" cy="600075"/>
          </a:xfrm>
          <a:prstGeom prst="rect">
            <a:avLst/>
          </a:prstGeom>
          <a:solidFill>
            <a:srgbClr val="39398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55" name="ZoneTexte 5"/>
          <p:cNvSpPr txBox="1"/>
          <p:nvPr/>
        </p:nvSpPr>
        <p:spPr>
          <a:xfrm>
            <a:off x="104509" y="52689"/>
            <a:ext cx="3956176" cy="494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500">
                <a:solidFill>
                  <a:srgbClr val="FFFFFF"/>
                </a:solidFill>
                <a:latin typeface="Gmarket Sans Bold"/>
                <a:ea typeface="Gmarket Sans Bold"/>
                <a:cs typeface="Gmarket Sans Bold"/>
                <a:sym typeface="Gmarket Sans Bold"/>
              </a:defRPr>
            </a:lvl1pPr>
          </a:lstStyle>
          <a:p>
            <a:pPr/>
            <a:r>
              <a:t>카테고리 별, 전체 상품 UI</a:t>
            </a:r>
          </a:p>
        </p:txBody>
      </p:sp>
      <p:pic>
        <p:nvPicPr>
          <p:cNvPr id="156" name="카테고리 별 UI.png" descr="카테고리 별 U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710" y="647241"/>
            <a:ext cx="5923930" cy="58381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스크린샷 2021-08-11 오전 1.54.07.png" descr="스크린샷 2021-08-11 오전 1.54.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16764" y="688017"/>
            <a:ext cx="5923925" cy="5756624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카테고리 별 ,전체 상품"/>
          <p:cNvSpPr txBox="1"/>
          <p:nvPr/>
        </p:nvSpPr>
        <p:spPr>
          <a:xfrm>
            <a:off x="5048065" y="6468962"/>
            <a:ext cx="2137837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Gmarket Sans Medium"/>
                <a:ea typeface="Gmarket Sans Medium"/>
                <a:cs typeface="Gmarket Sans Medium"/>
                <a:sym typeface="Gmarket Sans Medium"/>
              </a:defRPr>
            </a:lvl1pPr>
          </a:lstStyle>
          <a:p>
            <a:pPr/>
            <a:r>
              <a:t>카테고리 별 ,전체 상품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4"/>
          <p:cNvSpPr/>
          <p:nvPr/>
        </p:nvSpPr>
        <p:spPr>
          <a:xfrm>
            <a:off x="0" y="0"/>
            <a:ext cx="12192000" cy="600075"/>
          </a:xfrm>
          <a:prstGeom prst="rect">
            <a:avLst/>
          </a:prstGeom>
          <a:solidFill>
            <a:srgbClr val="39398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61" name="ZoneTexte 5"/>
          <p:cNvSpPr txBox="1"/>
          <p:nvPr/>
        </p:nvSpPr>
        <p:spPr>
          <a:xfrm>
            <a:off x="217168" y="71427"/>
            <a:ext cx="4901097" cy="494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500">
                <a:solidFill>
                  <a:srgbClr val="FFFFFF"/>
                </a:solidFill>
                <a:latin typeface="Gmarket Sans Bold"/>
                <a:ea typeface="Gmarket Sans Bold"/>
                <a:cs typeface="Gmarket Sans Bold"/>
                <a:sym typeface="Gmarket Sans Bold"/>
              </a:defRPr>
            </a:lvl1pPr>
          </a:lstStyle>
          <a:p>
            <a:pPr/>
            <a:r>
              <a:t>카테고리 별 전체 상품 기능구현</a:t>
            </a:r>
          </a:p>
        </p:txBody>
      </p:sp>
      <p:pic>
        <p:nvPicPr>
          <p:cNvPr id="162" name="KakaoTalk_Photo_2021-08-11-13-19-03.jpeg" descr="KakaoTalk_Photo_2021-08-11-13-19-0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652" y="603702"/>
            <a:ext cx="3706906" cy="3655425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화살표 10"/>
          <p:cNvSpPr/>
          <p:nvPr/>
        </p:nvSpPr>
        <p:spPr>
          <a:xfrm>
            <a:off x="5026866" y="2278745"/>
            <a:ext cx="372528" cy="305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45" y="0"/>
                </a:moveTo>
                <a:lnTo>
                  <a:pt x="7428" y="3887"/>
                </a:lnTo>
                <a:lnTo>
                  <a:pt x="12357" y="8319"/>
                </a:lnTo>
                <a:lnTo>
                  <a:pt x="0" y="8319"/>
                </a:lnTo>
                <a:lnTo>
                  <a:pt x="0" y="13287"/>
                </a:lnTo>
                <a:lnTo>
                  <a:pt x="12286" y="13287"/>
                </a:lnTo>
                <a:lnTo>
                  <a:pt x="7418" y="17725"/>
                </a:lnTo>
                <a:lnTo>
                  <a:pt x="9755" y="21600"/>
                </a:lnTo>
                <a:lnTo>
                  <a:pt x="21600" y="10803"/>
                </a:lnTo>
                <a:lnTo>
                  <a:pt x="9745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pic>
        <p:nvPicPr>
          <p:cNvPr id="164" name="상세 카테고리.jpeg" descr="상세 카테고리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49949" y="850195"/>
            <a:ext cx="5040639" cy="91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화살표 10"/>
          <p:cNvSpPr/>
          <p:nvPr/>
        </p:nvSpPr>
        <p:spPr>
          <a:xfrm rot="10800000">
            <a:off x="6276342" y="5071257"/>
            <a:ext cx="372528" cy="305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45" y="0"/>
                </a:moveTo>
                <a:lnTo>
                  <a:pt x="7428" y="3887"/>
                </a:lnTo>
                <a:lnTo>
                  <a:pt x="12357" y="8319"/>
                </a:lnTo>
                <a:lnTo>
                  <a:pt x="0" y="8319"/>
                </a:lnTo>
                <a:lnTo>
                  <a:pt x="0" y="13287"/>
                </a:lnTo>
                <a:lnTo>
                  <a:pt x="12286" y="13287"/>
                </a:lnTo>
                <a:lnTo>
                  <a:pt x="7418" y="17725"/>
                </a:lnTo>
                <a:lnTo>
                  <a:pt x="9755" y="21600"/>
                </a:lnTo>
                <a:lnTo>
                  <a:pt x="21600" y="10803"/>
                </a:lnTo>
                <a:lnTo>
                  <a:pt x="9745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pic>
        <p:nvPicPr>
          <p:cNvPr id="166" name="ProductDAO.jpeg" descr="ProductDAO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24515" y="3909295"/>
            <a:ext cx="4691516" cy="2368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스크린샷 2021-08-11 오후 5.49.21.jpeg" descr="스크린샷 2021-08-11 오후 5.49.21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3585" y="4296723"/>
            <a:ext cx="5882415" cy="2094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1 Project-23.jpg" descr="1 Project-23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806440" y="2372648"/>
            <a:ext cx="6120146" cy="91712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* header.jsp…"/>
          <p:cNvSpPr txBox="1"/>
          <p:nvPr/>
        </p:nvSpPr>
        <p:spPr>
          <a:xfrm>
            <a:off x="5554855" y="1767314"/>
            <a:ext cx="6635399" cy="588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latin typeface="Gmarket Sans Medium"/>
                <a:ea typeface="Gmarket Sans Medium"/>
                <a:cs typeface="Gmarket Sans Medium"/>
                <a:sym typeface="Gmarket Sans Medium"/>
              </a:defRPr>
            </a:pPr>
            <a:r>
              <a:t>- header.jsp</a:t>
            </a:r>
          </a:p>
          <a:p>
            <a:pPr>
              <a:defRPr sz="1600">
                <a:latin typeface="Gmarket Sans Medium"/>
                <a:ea typeface="Gmarket Sans Medium"/>
                <a:cs typeface="Gmarket Sans Medium"/>
                <a:sym typeface="Gmarket Sans Medium"/>
              </a:defRPr>
            </a:pPr>
            <a:r>
              <a:t>- 페이지 마다 다른 id 값으로 a태그로 링크를 걸어 클릭하면 이동하게 한다</a:t>
            </a:r>
          </a:p>
        </p:txBody>
      </p:sp>
      <p:sp>
        <p:nvSpPr>
          <p:cNvPr id="170" name="category.jsp…"/>
          <p:cNvSpPr txBox="1"/>
          <p:nvPr/>
        </p:nvSpPr>
        <p:spPr>
          <a:xfrm>
            <a:off x="7674971" y="3324523"/>
            <a:ext cx="2990599" cy="588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latin typeface="Gmarket Sans Medium"/>
                <a:ea typeface="Gmarket Sans Medium"/>
                <a:cs typeface="Gmarket Sans Medium"/>
                <a:sym typeface="Gmarket Sans Medium"/>
              </a:defRPr>
            </a:pPr>
            <a:r>
              <a:t>- category.jsp</a:t>
            </a:r>
          </a:p>
          <a:p>
            <a:pPr>
              <a:defRPr sz="1600">
                <a:latin typeface="Gmarket Sans Medium"/>
                <a:ea typeface="Gmarket Sans Medium"/>
                <a:cs typeface="Gmarket Sans Medium"/>
                <a:sym typeface="Gmarket Sans Medium"/>
              </a:defRPr>
            </a:pPr>
            <a:r>
              <a:t>- id값을 request로 받는다.</a:t>
            </a:r>
          </a:p>
        </p:txBody>
      </p:sp>
      <p:sp>
        <p:nvSpPr>
          <p:cNvPr id="171" name="ProductDAO…"/>
          <p:cNvSpPr txBox="1"/>
          <p:nvPr/>
        </p:nvSpPr>
        <p:spPr>
          <a:xfrm>
            <a:off x="7565079" y="6294251"/>
            <a:ext cx="3785779" cy="588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600">
                <a:latin typeface="Gmarket Sans Medium"/>
                <a:ea typeface="Gmarket Sans Medium"/>
                <a:cs typeface="Gmarket Sans Medium"/>
                <a:sym typeface="Gmarket Sans Medium"/>
              </a:defRPr>
            </a:pPr>
            <a:r>
              <a:t>- ProductDAO</a:t>
            </a:r>
          </a:p>
          <a:p>
            <a:pPr algn="ctr">
              <a:defRPr sz="1600">
                <a:latin typeface="Gmarket Sans Medium"/>
                <a:ea typeface="Gmarket Sans Medium"/>
                <a:cs typeface="Gmarket Sans Medium"/>
                <a:sym typeface="Gmarket Sans Medium"/>
              </a:defRPr>
            </a:pPr>
            <a:r>
              <a:t>- ID값을 파라메터로 받고 sql문으로 검색한다.</a:t>
            </a:r>
          </a:p>
        </p:txBody>
      </p:sp>
      <p:sp>
        <p:nvSpPr>
          <p:cNvPr id="172" name="- category.jsp…"/>
          <p:cNvSpPr txBox="1"/>
          <p:nvPr/>
        </p:nvSpPr>
        <p:spPr>
          <a:xfrm>
            <a:off x="1677052" y="6293487"/>
            <a:ext cx="3384189" cy="588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600">
                <a:latin typeface="Gmarket Sans Medium"/>
                <a:ea typeface="Gmarket Sans Medium"/>
                <a:cs typeface="Gmarket Sans Medium"/>
                <a:sym typeface="Gmarket Sans Medium"/>
              </a:defRPr>
            </a:pPr>
            <a:r>
              <a:t>- category.jsp</a:t>
            </a:r>
          </a:p>
          <a:p>
            <a:pPr algn="ctr">
              <a:defRPr sz="1600">
                <a:latin typeface="Gmarket Sans Medium"/>
                <a:ea typeface="Gmarket Sans Medium"/>
                <a:cs typeface="Gmarket Sans Medium"/>
                <a:sym typeface="Gmarket Sans Medium"/>
              </a:defRPr>
            </a:pPr>
            <a:r>
              <a:t>- for문으로 리턴 받아온 값들을 출력한다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hème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hème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