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A013E7-EEEF-4B41-9E46-FDF31038F3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athworld.wolfram.com/LeastSquaresFit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06202" y="3628680"/>
            <a:ext cx="6608852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likelihood basics</a:t>
            </a:r>
            <a:br>
              <a:rPr lang="en-US" dirty="0"/>
            </a:br>
            <a:r>
              <a:rPr lang="en-US" sz="3100" cap="none" dirty="0"/>
              <a:t>(reference slides for CAP Boot Camp tutorial on Parameter Estimation by Maximum Likelihood Model Fitting)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22097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Chi squared and likelihood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21"/>
            <a:ext cx="7772400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166" y="1404257"/>
                <a:ext cx="8193740" cy="49248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CFF99"/>
                    </a:solidFill>
                  </a:rPr>
                  <a:t>Individual values of “Chi squared” </a:t>
                </a:r>
                <a:r>
                  <a:rPr lang="en-US" sz="2400" dirty="0"/>
                  <a:t>– comparison of observed residuals from a model to expected residuals (=uncertainties)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These values are drawn from the </a:t>
                </a:r>
                <a:r>
                  <a:rPr lang="en-US" sz="2400" dirty="0">
                    <a:solidFill>
                      <a:srgbClr val="CCFF99"/>
                    </a:solidFill>
                  </a:rPr>
                  <a:t>Chi squared probability distribution</a:t>
                </a:r>
                <a:r>
                  <a:rPr lang="en-US" sz="2400" dirty="0"/>
                  <a:t> if the residuals follow normal distributions.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CFF99"/>
                    </a:solidFill>
                  </a:rPr>
                  <a:t>likelihood of a model given a data set </a:t>
                </a:r>
                <a:r>
                  <a:rPr lang="en-US" sz="2400" dirty="0"/>
                  <a:t>is </a:t>
                </a:r>
                <a:r>
                  <a:rPr lang="en-US" sz="2400" i="1" u="sng" dirty="0"/>
                  <a:t>proportional 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 if we </a:t>
                </a:r>
                <a:r>
                  <a:rPr lang="en-US" sz="2400" dirty="0">
                    <a:solidFill>
                      <a:srgbClr val="CCFF99"/>
                    </a:solidFill>
                  </a:rPr>
                  <a:t>the residuals follow normal distributions around each individual data point</a:t>
                </a:r>
                <a:r>
                  <a:rPr lang="en-US" sz="2400" dirty="0"/>
                  <a:t>. (Verify for yourself that multiplying the individual probability distributions then gives an overall probability distribution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.)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6" y="1404257"/>
                <a:ext cx="8193740" cy="4924822"/>
              </a:xfrm>
              <a:prstGeom prst="rect">
                <a:avLst/>
              </a:prstGeom>
              <a:blipFill rotWithShape="0">
                <a:blip r:embed="rId2"/>
                <a:stretch>
                  <a:fillRect l="-1115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13786"/>
                <a:ext cx="7772400" cy="36491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seek “best fit” models/parameters</a:t>
                </a:r>
              </a:p>
              <a:p>
                <a:r>
                  <a:rPr lang="en-US" sz="2400" dirty="0"/>
                  <a:t>typically assume likelihood </a:t>
                </a:r>
                <a:r>
                  <a:rPr lang="en-US" sz="2400" i="1" dirty="0"/>
                  <a:t>L </a:t>
                </a:r>
                <a:r>
                  <a:rPr lang="en-US" sz="2400" dirty="0"/>
                  <a:t>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max likelihood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“maximum likelihood estimators” (MLEs) of parameters </a:t>
                </a:r>
                <a:r>
                  <a:rPr lang="en-US" sz="2400" dirty="0" err="1">
                    <a:latin typeface="Symbol" panose="05050102010706020507" pitchFamily="18" charset="2"/>
                    <a:sym typeface="Wingdings" panose="05000000000000000000" pitchFamily="2" charset="2"/>
                  </a:rPr>
                  <a:t>a</a:t>
                </a:r>
                <a:r>
                  <a:rPr lang="en-US" sz="2400" baseline="-250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 of a model are usually found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or equivalently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assuming all residuals follow same normal distribution (i.e. have same </a:t>
                </a:r>
                <a:r>
                  <a:rPr lang="en-US" sz="2400" dirty="0">
                    <a:latin typeface="Symbol" panose="05050102010706020507" pitchFamily="18" charset="2"/>
                  </a:rPr>
                  <a:t>s</a:t>
                </a:r>
                <a:r>
                  <a:rPr lang="en-US" sz="2400" dirty="0"/>
                  <a:t>), called “ordinary least-squares” (OLS) fitting or “minimizing the </a:t>
                </a:r>
                <a:r>
                  <a:rPr lang="en-US" sz="2400" dirty="0" err="1"/>
                  <a:t>rms</a:t>
                </a:r>
                <a:r>
                  <a:rPr lang="en-US" sz="2400" dirty="0"/>
                  <a:t>” (root mean square deviations)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13786"/>
                <a:ext cx="7772400" cy="3649133"/>
              </a:xfrm>
              <a:blipFill rotWithShape="0">
                <a:blip r:embed="rId2"/>
                <a:stretch>
                  <a:fillRect l="-1020" t="-11352" r="-1176" b="-1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7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281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21363"/>
                <a:ext cx="7772400" cy="36491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Example: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equal Gaussian errors </a:t>
                </a:r>
                <a:r>
                  <a:rPr lang="en-US" sz="2400" dirty="0">
                    <a:latin typeface="Symbol" panose="05050102010706020507" pitchFamily="18" charset="2"/>
                  </a:rPr>
                  <a:t>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max likelihood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two </a:t>
                </a:r>
                <a:r>
                  <a:rPr lang="en-US" sz="2400" dirty="0" err="1"/>
                  <a:t>eqns</a:t>
                </a:r>
                <a:r>
                  <a:rPr lang="en-US" sz="2400" dirty="0"/>
                  <a:t>, two unknowns – solve to get result in tutorial: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den>
                    </m:f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solidFill>
                      <a:srgbClr val="CCFF99"/>
                    </a:solidFill>
                  </a:rPr>
                  <a:t>(so for this simple case, no numerical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CCFF99"/>
                    </a:solidFill>
                  </a:rPr>
                  <a:t> minimization is needed; but harder for more parameters or different </a:t>
                </a:r>
                <a:r>
                  <a:rPr lang="en-US" sz="2200" dirty="0" err="1">
                    <a:solidFill>
                      <a:srgbClr val="CCFF99"/>
                    </a:solidFill>
                    <a:latin typeface="Symbol" panose="05050102010706020507" pitchFamily="18" charset="2"/>
                  </a:rPr>
                  <a:t>s</a:t>
                </a:r>
                <a:r>
                  <a:rPr lang="en-US" sz="2200" baseline="-25000" dirty="0" err="1">
                    <a:solidFill>
                      <a:srgbClr val="CCFF99"/>
                    </a:solidFill>
                  </a:rPr>
                  <a:t>i</a:t>
                </a:r>
                <a:r>
                  <a:rPr lang="en-US" sz="2200" dirty="0">
                    <a:solidFill>
                      <a:srgbClr val="CCFF99"/>
                    </a:solidFill>
                  </a:rPr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21363"/>
                <a:ext cx="7772400" cy="3649133"/>
              </a:xfrm>
              <a:blipFill rotWithShape="0">
                <a:blip r:embed="rId2"/>
                <a:stretch>
                  <a:fillRect l="-1020" t="-26756" b="-15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37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6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53064"/>
                <a:ext cx="7772400" cy="3649133"/>
              </a:xfrm>
              <a:noFill/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uncertainties on MLE </a:t>
                </a:r>
                <a:r>
                  <a:rPr lang="en-US" sz="2400" dirty="0" err="1"/>
                  <a:t>params</a:t>
                </a:r>
                <a:r>
                  <a:rPr lang="en-US" sz="2400" dirty="0"/>
                  <a:t> estimated by 1/E(-H) = inverse of expectation of negative “Hessian matrix”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Hessian matrix 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8"/>
                <a:r>
                  <a:rPr lang="en-US" sz="1800" dirty="0"/>
                  <a:t>                        </a:t>
                </a:r>
                <a:r>
                  <a:rPr lang="en-US" sz="2000" dirty="0">
                    <a:solidFill>
                      <a:srgbClr val="CCFF99"/>
                    </a:solidFill>
                  </a:rPr>
                  <a:t>note covariance terms!</a:t>
                </a:r>
              </a:p>
              <a:p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complicated to compute Hessians, often done numerically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fully worked Hessian for least squares case at </a:t>
                </a:r>
                <a:r>
                  <a:rPr lang="en-US" sz="2400" dirty="0">
                    <a:hlinkClick r:id="rId2"/>
                  </a:rPr>
                  <a:t>http://mathworld.wolfram.com/LeastSquaresFitting.html</a:t>
                </a:r>
                <a:r>
                  <a:rPr lang="en-US" sz="2400" dirty="0"/>
                  <a:t> - note errors on parameters generally decrease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>
                  <a:solidFill>
                    <a:srgbClr val="CCFF99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53064"/>
                <a:ext cx="7772400" cy="3649133"/>
              </a:xfrm>
              <a:blipFill rotWithShape="0">
                <a:blip r:embed="rId3"/>
                <a:stretch>
                  <a:fillRect l="-1020" t="-28214" r="-157" b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ess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2" y="3086058"/>
            <a:ext cx="4648200" cy="12858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454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353</TotalTime>
  <Words>360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Celestial</vt:lpstr>
      <vt:lpstr>Maximum likelihood basics (reference slides for CAP Boot Camp tutorial on Parameter Estimation by Maximum Likelihood Model Fitting) </vt:lpstr>
      <vt:lpstr>Chi squared and likelihood</vt:lpstr>
      <vt:lpstr>Traditional maximum likelihood</vt:lpstr>
      <vt:lpstr>Traditional Maximum Likelihood</vt:lpstr>
      <vt:lpstr>Traditional maximum likelihood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III</dc:title>
  <dc:creator>sheila</dc:creator>
  <cp:lastModifiedBy>sheila</cp:lastModifiedBy>
  <cp:revision>35</cp:revision>
  <dcterms:created xsi:type="dcterms:W3CDTF">2016-09-16T13:47:53Z</dcterms:created>
  <dcterms:modified xsi:type="dcterms:W3CDTF">2019-11-29T16:33:08Z</dcterms:modified>
</cp:coreProperties>
</file>