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381" autoAdjust="0"/>
  </p:normalViewPr>
  <p:slideViewPr>
    <p:cSldViewPr snapToGrid="0">
      <p:cViewPr varScale="1">
        <p:scale>
          <a:sx n="58" d="100"/>
          <a:sy n="58" d="100"/>
        </p:scale>
        <p:origin x="964" y="48"/>
      </p:cViewPr>
      <p:guideLst/>
    </p:cSldViewPr>
  </p:slideViewPr>
  <p:outlineViewPr>
    <p:cViewPr>
      <p:scale>
        <a:sx n="33" d="100"/>
        <a:sy n="33" d="100"/>
      </p:scale>
      <p:origin x="0" y="-9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BF38F2-7104-4256-9976-0690E279EB9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5CC490-CAC8-45DA-A16B-D68955A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00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>
            <a:normAutofit/>
          </a:bodyPr>
          <a:lstStyle/>
          <a:p>
            <a:r>
              <a:rPr lang="en-US" dirty="0"/>
              <a:t>Basic Statistics II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8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5" y="936173"/>
            <a:ext cx="7772400" cy="1456267"/>
          </a:xfrm>
        </p:spPr>
        <p:txBody>
          <a:bodyPr/>
          <a:lstStyle/>
          <a:p>
            <a:r>
              <a:rPr lang="en-US" dirty="0"/>
              <a:t>Correlation tests are a special case of Hypothesis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765" y="2037565"/>
            <a:ext cx="8112033" cy="364913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Need not involve a model; may be “non-parametric”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Return the probability of the null hypothesis: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92D050"/>
                </a:solidFill>
              </a:rPr>
              <a:t>	</a:t>
            </a:r>
            <a:r>
              <a:rPr lang="en-US" sz="2800" dirty="0">
                <a:solidFill>
                  <a:srgbClr val="CCFF99"/>
                </a:solidFill>
              </a:rPr>
              <a:t>for correlation tests, the null </a:t>
            </a:r>
            <a:r>
              <a:rPr lang="en-US" sz="2800">
                <a:solidFill>
                  <a:srgbClr val="CCFF99"/>
                </a:solidFill>
              </a:rPr>
              <a:t>hypothesis is that the 	two </a:t>
            </a:r>
            <a:r>
              <a:rPr lang="en-US" sz="2800" dirty="0">
                <a:solidFill>
                  <a:srgbClr val="CCFF99"/>
                </a:solidFill>
              </a:rPr>
              <a:t>data sets have no association</a:t>
            </a:r>
          </a:p>
        </p:txBody>
      </p:sp>
    </p:spTree>
    <p:extLst>
      <p:ext uri="{BB962C8B-B14F-4D97-AF65-F5344CB8AC3E}">
        <p14:creationId xmlns:p14="http://schemas.microsoft.com/office/powerpoint/2010/main" val="371275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29202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dirty="0"/>
              <a:t>DOES IT MATTER WHICH TEST I CHOOSE?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6443"/>
            <a:ext cx="7772400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 descr="http://robslink.com/SAS/democd67/anscombe_qua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966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99528" y="1297062"/>
            <a:ext cx="3182471" cy="362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Anscombe’s</a:t>
            </a:r>
            <a:r>
              <a:rPr lang="en-US" sz="2800" dirty="0"/>
              <a:t> Quartet:</a:t>
            </a:r>
          </a:p>
          <a:p>
            <a:pPr marL="514350" indent="-514350">
              <a:buAutoNum type="arabicParenR"/>
            </a:pPr>
            <a:r>
              <a:rPr lang="en-US" sz="2800" dirty="0"/>
              <a:t>illustrates importance of graphical analysis</a:t>
            </a:r>
          </a:p>
          <a:p>
            <a:pPr marL="514350" indent="-514350">
              <a:buAutoNum type="arabicParenR"/>
            </a:pPr>
            <a:r>
              <a:rPr lang="en-US" sz="2800" dirty="0"/>
              <a:t>illustrates importance of choosing the right test based on its assumptions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58398"/>
            <a:ext cx="8399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common correlation/association tests: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FF99"/>
                </a:solidFill>
              </a:rPr>
              <a:t>Pearson</a:t>
            </a:r>
            <a:r>
              <a:rPr lang="en-US" sz="2400" dirty="0"/>
              <a:t> (parametric): assumes linear relation + Gaussian 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FF99"/>
                </a:solidFill>
              </a:rPr>
              <a:t>Spearman rank </a:t>
            </a:r>
            <a:r>
              <a:rPr lang="en-US" sz="2400" dirty="0"/>
              <a:t>(non-parametric): assumes monotonic 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FF99"/>
                </a:solidFill>
              </a:rPr>
              <a:t>Kendall’s tau </a:t>
            </a:r>
            <a:r>
              <a:rPr lang="en-US" sz="2400" dirty="0"/>
              <a:t>(non-parametric): based on pairwise point analysis</a:t>
            </a:r>
          </a:p>
        </p:txBody>
      </p:sp>
      <p:sp>
        <p:nvSpPr>
          <p:cNvPr id="6" name="Oval 5"/>
          <p:cNvSpPr/>
          <p:nvPr/>
        </p:nvSpPr>
        <p:spPr>
          <a:xfrm>
            <a:off x="2088776" y="1861839"/>
            <a:ext cx="627530" cy="21515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0166" y="205009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2C836"/>
                </a:solidFill>
              </a:rPr>
              <a:t>Pearson</a:t>
            </a:r>
          </a:p>
        </p:txBody>
      </p:sp>
      <p:sp>
        <p:nvSpPr>
          <p:cNvPr id="9" name="Oval 8"/>
          <p:cNvSpPr/>
          <p:nvPr/>
        </p:nvSpPr>
        <p:spPr>
          <a:xfrm>
            <a:off x="4356847" y="1861837"/>
            <a:ext cx="627530" cy="21515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97740" y="3565133"/>
            <a:ext cx="627530" cy="21515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56848" y="3565135"/>
            <a:ext cx="627530" cy="21515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29202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dirty="0"/>
              <a:t>DOES IT MATTER WHICH TEST I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5222234"/>
            <a:ext cx="7772400" cy="983380"/>
          </a:xfrm>
        </p:spPr>
        <p:txBody>
          <a:bodyPr>
            <a:normAutofit fontScale="92500" lnSpcReduction="10000"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Add Kendall’s tau to the plots and decide for yourself!</a:t>
            </a:r>
          </a:p>
        </p:txBody>
      </p:sp>
      <p:pic>
        <p:nvPicPr>
          <p:cNvPr id="1026" name="Picture 2" descr="http://robslink.com/SAS/democd67/anscombe_qua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317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6299" y="1713173"/>
            <a:ext cx="3566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about Spearman vs. Kendall?</a:t>
            </a:r>
          </a:p>
          <a:p>
            <a:endParaRPr lang="en-US" sz="2400" dirty="0">
              <a:solidFill>
                <a:srgbClr val="CCFF99"/>
              </a:solidFill>
            </a:endParaRPr>
          </a:p>
          <a:p>
            <a:r>
              <a:rPr lang="en-US" sz="2400" dirty="0">
                <a:solidFill>
                  <a:srgbClr val="CCFF99"/>
                </a:solidFill>
              </a:rPr>
              <a:t>Spearman</a:t>
            </a:r>
            <a:r>
              <a:rPr lang="en-US" sz="2400" dirty="0"/>
              <a:t> = most popular/widespread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CFF99"/>
                </a:solidFill>
              </a:rPr>
              <a:t>Kendall’s tau </a:t>
            </a:r>
            <a:r>
              <a:rPr lang="en-US" sz="2400" dirty="0"/>
              <a:t>= better statistical properties per </a:t>
            </a:r>
            <a:r>
              <a:rPr lang="en-US" sz="2400" dirty="0" err="1"/>
              <a:t>Ivezic</a:t>
            </a:r>
            <a:r>
              <a:rPr lang="en-US" sz="2400" dirty="0"/>
              <a:t> et al. textbook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562796"/>
            <a:ext cx="11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Spearman same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7266" y="2551817"/>
            <a:ext cx="143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Spearman weaker (bad)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8156" y="4243083"/>
            <a:ext cx="16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Spearman stronger (good)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3117" y="4241468"/>
            <a:ext cx="126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Spearman null (good)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012" y="1251508"/>
            <a:ext cx="432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FF99"/>
                </a:solidFill>
              </a:rPr>
              <a:t>Spearman-Pearson comparison</a:t>
            </a:r>
          </a:p>
        </p:txBody>
      </p:sp>
    </p:spTree>
    <p:extLst>
      <p:ext uri="{BB962C8B-B14F-4D97-AF65-F5344CB8AC3E}">
        <p14:creationId xmlns:p14="http://schemas.microsoft.com/office/powerpoint/2010/main" val="251619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32" y="528925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dirty="0"/>
              <a:t>Issues for Correlations: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7" y="2204821"/>
            <a:ext cx="7772400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733" y="1918448"/>
            <a:ext cx="7611034" cy="4563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selection bias (luminosity vs. distance)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covariance (color vs. mass)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causality</a:t>
            </a:r>
            <a:r>
              <a:rPr lang="en-US" sz="2800" dirty="0">
                <a:solidFill>
                  <a:srgbClr val="CCFF99"/>
                </a:solidFill>
              </a:rPr>
              <a:t>* </a:t>
            </a:r>
            <a:r>
              <a:rPr lang="en-US" sz="2800" dirty="0"/>
              <a:t>(correlation ≠ causation)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third parameters/partial correlations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>
                <a:solidFill>
                  <a:srgbClr val="CCFF99"/>
                </a:solidFill>
              </a:rPr>
              <a:t>* multi-parameter data sets are often analyzed using “principal component analysis” (PCA) to find the most fundamental driving parameters – however PCA is most effective for </a:t>
            </a:r>
            <a:r>
              <a:rPr lang="en-US" sz="2600" i="1" u="sng" dirty="0">
                <a:solidFill>
                  <a:srgbClr val="CCFF99"/>
                </a:solidFill>
              </a:rPr>
              <a:t>linear</a:t>
            </a:r>
            <a:r>
              <a:rPr lang="en-US" sz="2600" i="1" dirty="0">
                <a:solidFill>
                  <a:srgbClr val="CCFF99"/>
                </a:solidFill>
              </a:rPr>
              <a:t> correlations, and “hidden” fundamental parameters may not </a:t>
            </a:r>
            <a:r>
              <a:rPr lang="en-US" sz="2600" i="1">
                <a:solidFill>
                  <a:srgbClr val="CCFF99"/>
                </a:solidFill>
              </a:rPr>
              <a:t>be included </a:t>
            </a:r>
            <a:r>
              <a:rPr lang="en-US" sz="2600" i="1" dirty="0">
                <a:solidFill>
                  <a:srgbClr val="CCFF99"/>
                </a:solidFill>
              </a:rPr>
              <a:t>in the data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635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436</TotalTime>
  <Words>254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Basic Statistics II </vt:lpstr>
      <vt:lpstr>Correlation tests are a special case of Hypothesis Tests</vt:lpstr>
      <vt:lpstr>DOES IT MATTER WHICH TEST I CHOOSE?</vt:lpstr>
      <vt:lpstr>DOES IT MATTER WHICH TEST I CHOOSE?</vt:lpstr>
      <vt:lpstr>Issues for Correlations: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I</dc:title>
  <dc:creator>sheila</dc:creator>
  <cp:lastModifiedBy>sheila</cp:lastModifiedBy>
  <cp:revision>43</cp:revision>
  <cp:lastPrinted>2016-09-07T04:26:48Z</cp:lastPrinted>
  <dcterms:created xsi:type="dcterms:W3CDTF">2016-08-28T15:04:56Z</dcterms:created>
  <dcterms:modified xsi:type="dcterms:W3CDTF">2019-11-08T16:14:42Z</dcterms:modified>
</cp:coreProperties>
</file>