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3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A013E7-EEEF-4B41-9E46-FDF31038F3F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ED2770-113F-4643-9F92-8F22B631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athworld.wolfram.com/LeastSquaresFit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106202" y="3628680"/>
                <a:ext cx="6608852" cy="242146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Chi-squared and Maximum likelihood basics</a:t>
                </a:r>
                <a:br>
                  <a:rPr lang="en-US" dirty="0"/>
                </a:br>
                <a:r>
                  <a:rPr lang="en-US" sz="3100" cap="none" dirty="0"/>
                  <a:t>reference slides for CAP Boot Camp tutorials on Interpreting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100" cap="none" dirty="0"/>
                  <a:t> and Parameter Estimation by Maximum Likelihood Model Fitting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106202" y="3628680"/>
                <a:ext cx="6608852" cy="2421464"/>
              </a:xfrm>
              <a:blipFill>
                <a:blip r:embed="rId2"/>
                <a:stretch>
                  <a:fillRect l="-1476" t="-37280" r="-4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22097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Chi-squared value vs. distribution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21"/>
            <a:ext cx="7772400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166" y="1404257"/>
                <a:ext cx="8144434" cy="50060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CFF99"/>
                    </a:solidFill>
                  </a:rPr>
                  <a:t>One value of “Chi squared” </a:t>
                </a:r>
                <a:r>
                  <a:rPr lang="en-US" sz="2400" dirty="0"/>
                  <a:t>compares observed minus expected values (residuals from a model) for </a:t>
                </a:r>
                <a:r>
                  <a:rPr lang="en-US" sz="2400" u="sng" dirty="0"/>
                  <a:t>one set of N data points</a:t>
                </a:r>
                <a:r>
                  <a:rPr lang="en-US" sz="2400" dirty="0"/>
                  <a:t> with uncertainties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(expected residuals)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CFF99"/>
                    </a:solidFill>
                  </a:rPr>
                  <a:t>Different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CCFF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:r>
                  <a:rPr lang="en-US" sz="2400" u="sng" dirty="0"/>
                  <a:t>different sets of N data points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} </a:t>
                </a:r>
                <a:r>
                  <a:rPr lang="en-US" sz="2400" dirty="0">
                    <a:solidFill>
                      <a:srgbClr val="CCFF99"/>
                    </a:solidFill>
                  </a:rPr>
                  <a:t>are drawn from the Chi squared probability distribution, </a:t>
                </a:r>
                <a:r>
                  <a:rPr lang="en-US" sz="2400" dirty="0"/>
                  <a:t>assuming that for a single data point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the probability of measuring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drawn from a normal distribution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6" y="1404257"/>
                <a:ext cx="8144434" cy="5006068"/>
              </a:xfrm>
              <a:prstGeom prst="rect">
                <a:avLst/>
              </a:prstGeom>
              <a:blipFill>
                <a:blip r:embed="rId2"/>
                <a:stretch>
                  <a:fillRect l="-1122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103022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Chi-squared AND reduced chi-squared</a:t>
            </a:r>
            <a:endParaRPr lang="en-US" sz="3200" cap="none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165" y="1305780"/>
                <a:ext cx="2753285" cy="3032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equation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distribution is ugly and depends on the # of degrees of freedom: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data points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model parameters.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5" y="1305780"/>
                <a:ext cx="2753285" cy="3032125"/>
              </a:xfrm>
              <a:prstGeom prst="rect">
                <a:avLst/>
              </a:prstGeom>
              <a:blipFill>
                <a:blip r:embed="rId2"/>
                <a:stretch>
                  <a:fillRect l="-3319" r="-5973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A7D7E-F95D-45FD-AF57-A69AF90EEF78}"/>
                  </a:ext>
                </a:extLst>
              </p:cNvPr>
              <p:cNvSpPr txBox="1"/>
              <p:nvPr/>
            </p:nvSpPr>
            <p:spPr>
              <a:xfrm>
                <a:off x="466165" y="4499286"/>
                <a:ext cx="8229600" cy="1977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, so people often define a “reduced”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sz="2400" dirty="0"/>
                  <a:t> and expect it to be ~1 for a “good model” (but this is a somewhat risky oversimplification, as you will see in the Interpreting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tutorial). Notice that for large df,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distribution starts to look Gaussian (the central limit theorem!).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A7D7E-F95D-45FD-AF57-A69AF90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5" y="4499286"/>
                <a:ext cx="8229600" cy="1977977"/>
              </a:xfrm>
              <a:prstGeom prst="rect">
                <a:avLst/>
              </a:prstGeom>
              <a:blipFill>
                <a:blip r:embed="rId3"/>
                <a:stretch>
                  <a:fillRect l="-1111" t="-2462" b="-5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DDE6F0A-705C-4DC9-B105-1373D63FE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67" y="1387008"/>
            <a:ext cx="5320999" cy="303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E0D7E-3FEA-45CB-AF6D-EF197246DA3B}"/>
                  </a:ext>
                </a:extLst>
              </p:cNvPr>
              <p:cNvSpPr txBox="1"/>
              <p:nvPr/>
            </p:nvSpPr>
            <p:spPr>
              <a:xfrm>
                <a:off x="4476750" y="1559289"/>
                <a:ext cx="305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distribution for various df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E0D7E-3FEA-45CB-AF6D-EF197246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559289"/>
                <a:ext cx="305752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67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22097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/>
              <a:t>Chi-squared and likelihood</a:t>
            </a:r>
            <a:endParaRPr lang="en-US" sz="32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21"/>
            <a:ext cx="7772400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166" y="1404257"/>
                <a:ext cx="8193740" cy="49248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Assume that for a given data point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the probability of measuring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and verify for yourself that multiplying the individual data point probability distributions gives an overall probability distribution for the data set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}  that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Based on this, we say that the</a:t>
                </a:r>
                <a:r>
                  <a:rPr lang="en-US" sz="2400" dirty="0">
                    <a:solidFill>
                      <a:srgbClr val="CCFF99"/>
                    </a:solidFill>
                  </a:rPr>
                  <a:t> “likelihood” of a model being correct for a given data set is </a:t>
                </a:r>
                <a:r>
                  <a:rPr lang="en-US" sz="2400" i="1" dirty="0">
                    <a:solidFill>
                      <a:srgbClr val="CCFF99"/>
                    </a:solidFill>
                  </a:rPr>
                  <a:t>proportional to</a:t>
                </a:r>
                <a:r>
                  <a:rPr lang="en-US" sz="2400" dirty="0">
                    <a:solidFill>
                      <a:srgbClr val="CCFF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CCFF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CCFF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CCFF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 if the residuals are normally distributed around the data points.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6" y="1404257"/>
                <a:ext cx="8193740" cy="4924822"/>
              </a:xfrm>
              <a:prstGeom prst="rect">
                <a:avLst/>
              </a:prstGeom>
              <a:blipFill>
                <a:blip r:embed="rId2"/>
                <a:stretch>
                  <a:fillRect l="-1115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9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523876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2128061"/>
                <a:ext cx="7772400" cy="36491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seek “best fit” models/parameters</a:t>
                </a:r>
              </a:p>
              <a:p>
                <a:r>
                  <a:rPr lang="en-US" sz="2400" dirty="0"/>
                  <a:t>typically assume likelihood </a:t>
                </a:r>
                <a:r>
                  <a:rPr lang="en-US" sz="2400" i="1" dirty="0"/>
                  <a:t>L </a:t>
                </a:r>
                <a:r>
                  <a:rPr lang="en-US" sz="2400" dirty="0"/>
                  <a:t>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max likelihood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“maximum likelihood estimators” (MLEs) of parameters </a:t>
                </a:r>
                <a:r>
                  <a:rPr lang="en-US" sz="2400" dirty="0" err="1">
                    <a:latin typeface="Symbol" panose="05050102010706020507" pitchFamily="18" charset="2"/>
                    <a:sym typeface="Wingdings" panose="05000000000000000000" pitchFamily="2" charset="2"/>
                  </a:rPr>
                  <a:t>a</a:t>
                </a:r>
                <a:r>
                  <a:rPr lang="en-US" sz="2400" baseline="-250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 of a model are usually found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or equivalently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assuming all residuals follow same normal distribution (i.e. have same </a:t>
                </a:r>
                <a:r>
                  <a:rPr lang="en-US" sz="2400" dirty="0">
                    <a:latin typeface="Symbol" panose="05050102010706020507" pitchFamily="18" charset="2"/>
                  </a:rPr>
                  <a:t>s</a:t>
                </a:r>
                <a:r>
                  <a:rPr lang="en-US" sz="2400" dirty="0"/>
                  <a:t>), called “ordinary least-squares” (OLS) fitting or “minimizing the </a:t>
                </a:r>
                <a:r>
                  <a:rPr lang="en-US" sz="2400" dirty="0" err="1"/>
                  <a:t>rms</a:t>
                </a:r>
                <a:r>
                  <a:rPr lang="en-US" sz="2400" dirty="0"/>
                  <a:t>” (root mean square deviations)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2128061"/>
                <a:ext cx="7772400" cy="3649133"/>
              </a:xfrm>
              <a:blipFill>
                <a:blip r:embed="rId2"/>
                <a:stretch>
                  <a:fillRect l="-1098" t="-11352" r="-392" b="-1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7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9281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450" y="2321363"/>
                <a:ext cx="7772400" cy="36491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Example: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equal Gaussian errors </a:t>
                </a:r>
                <a:r>
                  <a:rPr lang="en-US" sz="2400" dirty="0">
                    <a:latin typeface="Symbol" panose="05050102010706020507" pitchFamily="18" charset="2"/>
                  </a:rPr>
                  <a:t>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max likelihood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𝜒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two </a:t>
                </a:r>
                <a:r>
                  <a:rPr lang="en-US" sz="2400" dirty="0" err="1"/>
                  <a:t>eqns</a:t>
                </a:r>
                <a:r>
                  <a:rPr lang="en-US" sz="2400" dirty="0"/>
                  <a:t>, two unknowns – solve to get result in tutorial: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den>
                    </m:f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solidFill>
                      <a:srgbClr val="CCFF99"/>
                    </a:solidFill>
                  </a:rPr>
                  <a:t>(so for this simple case, no numerical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i="1">
                            <a:solidFill>
                              <a:srgbClr val="CCFF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CCFF99"/>
                    </a:solidFill>
                  </a:rPr>
                  <a:t> minimization is needed; but harder for more parameters or different </a:t>
                </a:r>
                <a:r>
                  <a:rPr lang="en-US" sz="2200" dirty="0" err="1">
                    <a:solidFill>
                      <a:srgbClr val="CCFF99"/>
                    </a:solidFill>
                    <a:latin typeface="Symbol" panose="05050102010706020507" pitchFamily="18" charset="2"/>
                  </a:rPr>
                  <a:t>s</a:t>
                </a:r>
                <a:r>
                  <a:rPr lang="en-US" sz="2200" baseline="-25000" dirty="0" err="1">
                    <a:solidFill>
                      <a:srgbClr val="CCFF99"/>
                    </a:solidFill>
                  </a:rPr>
                  <a:t>i</a:t>
                </a:r>
                <a:r>
                  <a:rPr lang="en-US" sz="2200" dirty="0">
                    <a:solidFill>
                      <a:srgbClr val="CCFF99"/>
                    </a:solidFill>
                  </a:rPr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2321363"/>
                <a:ext cx="7772400" cy="3649133"/>
              </a:xfrm>
              <a:blipFill>
                <a:blip r:embed="rId2"/>
                <a:stretch>
                  <a:fillRect l="-1098" t="-26756" b="-15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3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57196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Traditional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225" y="2653064"/>
                <a:ext cx="7772400" cy="3649133"/>
              </a:xfrm>
              <a:noFill/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uncertainties on MLE </a:t>
                </a:r>
                <a:r>
                  <a:rPr lang="en-US" sz="2400" dirty="0" err="1"/>
                  <a:t>params</a:t>
                </a:r>
                <a:r>
                  <a:rPr lang="en-US" sz="2400" dirty="0"/>
                  <a:t> estimated by 1/E(-H) = inverse of expectation of negative “Hessian matrix”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Hessian matrix 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8"/>
                <a:r>
                  <a:rPr lang="en-US" sz="1800" dirty="0"/>
                  <a:t>                        </a:t>
                </a:r>
                <a:r>
                  <a:rPr lang="en-US" sz="2000" dirty="0">
                    <a:solidFill>
                      <a:srgbClr val="CCFF99"/>
                    </a:solidFill>
                  </a:rPr>
                  <a:t>note covariance terms!</a:t>
                </a:r>
              </a:p>
              <a:p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complicated to compute Hessians, often done numerically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fully worked Hessian for least squares case at </a:t>
                </a:r>
                <a:r>
                  <a:rPr lang="en-US" sz="2400" dirty="0">
                    <a:hlinkClick r:id="rId2"/>
                  </a:rPr>
                  <a:t>http://mathworld.wolfram.com/LeastSquaresFitting.html</a:t>
                </a:r>
                <a:r>
                  <a:rPr lang="en-US" sz="2400" dirty="0"/>
                  <a:t> - note errors on parameters generally decrease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dirty="0">
                  <a:solidFill>
                    <a:srgbClr val="CCFF99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2653064"/>
                <a:ext cx="7772400" cy="3649133"/>
              </a:xfrm>
              <a:blipFill>
                <a:blip r:embed="rId3"/>
                <a:stretch>
                  <a:fillRect l="-1098" t="-28214" r="-157" b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ess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7" y="3086058"/>
            <a:ext cx="4648200" cy="12858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454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465</TotalTime>
  <Words>566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Celestial</vt:lpstr>
      <vt:lpstr>Chi-squared and Maximum likelihood basics reference slides for CAP Boot Camp tutorials on Interpreting χ^2 and Parameter Estimation by Maximum Likelihood Model Fitting </vt:lpstr>
      <vt:lpstr>Chi-squared value vs. distribution</vt:lpstr>
      <vt:lpstr>Chi-squared AND reduced chi-squared</vt:lpstr>
      <vt:lpstr>Chi-squared and likelihood</vt:lpstr>
      <vt:lpstr>Traditional maximum likelihood</vt:lpstr>
      <vt:lpstr>Traditional Maximum Likelihood</vt:lpstr>
      <vt:lpstr>Traditional maximum likelihood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III</dc:title>
  <dc:creator>sheila</dc:creator>
  <cp:lastModifiedBy>sheila</cp:lastModifiedBy>
  <cp:revision>48</cp:revision>
  <dcterms:created xsi:type="dcterms:W3CDTF">2016-09-16T13:47:53Z</dcterms:created>
  <dcterms:modified xsi:type="dcterms:W3CDTF">2021-06-05T17:05:22Z</dcterms:modified>
</cp:coreProperties>
</file>