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63" r:id="rId5"/>
    <p:sldId id="259" r:id="rId6"/>
    <p:sldId id="260" r:id="rId7"/>
    <p:sldId id="261" r:id="rId8"/>
    <p:sldId id="265"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0" d="100"/>
          <a:sy n="60" d="100"/>
        </p:scale>
        <p:origin x="15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45A013E7-EEEF-4B41-9E46-FDF31038F3F9}" type="datetimeFigureOut">
              <a:rPr lang="en-US" smtClean="0"/>
              <a:t>6/5/2021</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A5ED2770-113F-4643-9F92-8F22B63135C5}" type="slidenum">
              <a:rPr lang="en-US" smtClean="0"/>
              <a:t>‹#›</a:t>
            </a:fld>
            <a:endParaRPr lang="en-US"/>
          </a:p>
        </p:txBody>
      </p:sp>
    </p:spTree>
    <p:extLst>
      <p:ext uri="{BB962C8B-B14F-4D97-AF65-F5344CB8AC3E}">
        <p14:creationId xmlns:p14="http://schemas.microsoft.com/office/powerpoint/2010/main" val="1396371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A013E7-EEEF-4B41-9E46-FDF31038F3F9}"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ED2770-113F-4643-9F92-8F22B63135C5}" type="slidenum">
              <a:rPr lang="en-US" smtClean="0"/>
              <a:t>‹#›</a:t>
            </a:fld>
            <a:endParaRPr lang="en-US"/>
          </a:p>
        </p:txBody>
      </p:sp>
    </p:spTree>
    <p:extLst>
      <p:ext uri="{BB962C8B-B14F-4D97-AF65-F5344CB8AC3E}">
        <p14:creationId xmlns:p14="http://schemas.microsoft.com/office/powerpoint/2010/main" val="2765015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A013E7-EEEF-4B41-9E46-FDF31038F3F9}"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D2770-113F-4643-9F92-8F22B63135C5}" type="slidenum">
              <a:rPr lang="en-US" smtClean="0"/>
              <a:t>‹#›</a:t>
            </a:fld>
            <a:endParaRPr lang="en-US"/>
          </a:p>
        </p:txBody>
      </p:sp>
    </p:spTree>
    <p:extLst>
      <p:ext uri="{BB962C8B-B14F-4D97-AF65-F5344CB8AC3E}">
        <p14:creationId xmlns:p14="http://schemas.microsoft.com/office/powerpoint/2010/main" val="1409338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A013E7-EEEF-4B41-9E46-FDF31038F3F9}"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D2770-113F-4643-9F92-8F22B63135C5}" type="slidenum">
              <a:rPr lang="en-US" smtClean="0"/>
              <a:t>‹#›</a:t>
            </a:fld>
            <a:endParaRPr lang="en-US"/>
          </a:p>
        </p:txBody>
      </p:sp>
    </p:spTree>
    <p:extLst>
      <p:ext uri="{BB962C8B-B14F-4D97-AF65-F5344CB8AC3E}">
        <p14:creationId xmlns:p14="http://schemas.microsoft.com/office/powerpoint/2010/main" val="3319556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A013E7-EEEF-4B41-9E46-FDF31038F3F9}"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D2770-113F-4643-9F92-8F22B63135C5}" type="slidenum">
              <a:rPr lang="en-US" smtClean="0"/>
              <a:t>‹#›</a:t>
            </a:fld>
            <a:endParaRPr lang="en-US"/>
          </a:p>
        </p:txBody>
      </p:sp>
    </p:spTree>
    <p:extLst>
      <p:ext uri="{BB962C8B-B14F-4D97-AF65-F5344CB8AC3E}">
        <p14:creationId xmlns:p14="http://schemas.microsoft.com/office/powerpoint/2010/main" val="704584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A013E7-EEEF-4B41-9E46-FDF31038F3F9}"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D2770-113F-4643-9F92-8F22B63135C5}" type="slidenum">
              <a:rPr lang="en-US" smtClean="0"/>
              <a:t>‹#›</a:t>
            </a:fld>
            <a:endParaRPr lang="en-US"/>
          </a:p>
        </p:txBody>
      </p:sp>
    </p:spTree>
    <p:extLst>
      <p:ext uri="{BB962C8B-B14F-4D97-AF65-F5344CB8AC3E}">
        <p14:creationId xmlns:p14="http://schemas.microsoft.com/office/powerpoint/2010/main" val="727257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A013E7-EEEF-4B41-9E46-FDF31038F3F9}"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D2770-113F-4643-9F92-8F22B63135C5}" type="slidenum">
              <a:rPr lang="en-US" smtClean="0"/>
              <a:t>‹#›</a:t>
            </a:fld>
            <a:endParaRPr lang="en-US"/>
          </a:p>
        </p:txBody>
      </p:sp>
    </p:spTree>
    <p:extLst>
      <p:ext uri="{BB962C8B-B14F-4D97-AF65-F5344CB8AC3E}">
        <p14:creationId xmlns:p14="http://schemas.microsoft.com/office/powerpoint/2010/main" val="940931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A013E7-EEEF-4B41-9E46-FDF31038F3F9}"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D2770-113F-4643-9F92-8F22B63135C5}" type="slidenum">
              <a:rPr lang="en-US" smtClean="0"/>
              <a:t>‹#›</a:t>
            </a:fld>
            <a:endParaRPr lang="en-US"/>
          </a:p>
        </p:txBody>
      </p:sp>
    </p:spTree>
    <p:extLst>
      <p:ext uri="{BB962C8B-B14F-4D97-AF65-F5344CB8AC3E}">
        <p14:creationId xmlns:p14="http://schemas.microsoft.com/office/powerpoint/2010/main" val="2321363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A013E7-EEEF-4B41-9E46-FDF31038F3F9}"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D2770-113F-4643-9F92-8F22B63135C5}" type="slidenum">
              <a:rPr lang="en-US" smtClean="0"/>
              <a:t>‹#›</a:t>
            </a:fld>
            <a:endParaRPr lang="en-US"/>
          </a:p>
        </p:txBody>
      </p:sp>
    </p:spTree>
    <p:extLst>
      <p:ext uri="{BB962C8B-B14F-4D97-AF65-F5344CB8AC3E}">
        <p14:creationId xmlns:p14="http://schemas.microsoft.com/office/powerpoint/2010/main" val="1895654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A013E7-EEEF-4B41-9E46-FDF31038F3F9}"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D2770-113F-4643-9F92-8F22B63135C5}" type="slidenum">
              <a:rPr lang="en-US" smtClean="0"/>
              <a:t>‹#›</a:t>
            </a:fld>
            <a:endParaRPr lang="en-US"/>
          </a:p>
        </p:txBody>
      </p:sp>
    </p:spTree>
    <p:extLst>
      <p:ext uri="{BB962C8B-B14F-4D97-AF65-F5344CB8AC3E}">
        <p14:creationId xmlns:p14="http://schemas.microsoft.com/office/powerpoint/2010/main" val="3776363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A013E7-EEEF-4B41-9E46-FDF31038F3F9}"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D2770-113F-4643-9F92-8F22B63135C5}" type="slidenum">
              <a:rPr lang="en-US" smtClean="0"/>
              <a:t>‹#›</a:t>
            </a:fld>
            <a:endParaRPr lang="en-US"/>
          </a:p>
        </p:txBody>
      </p:sp>
    </p:spTree>
    <p:extLst>
      <p:ext uri="{BB962C8B-B14F-4D97-AF65-F5344CB8AC3E}">
        <p14:creationId xmlns:p14="http://schemas.microsoft.com/office/powerpoint/2010/main" val="10452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A013E7-EEEF-4B41-9E46-FDF31038F3F9}"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ED2770-113F-4643-9F92-8F22B63135C5}" type="slidenum">
              <a:rPr lang="en-US" smtClean="0"/>
              <a:t>‹#›</a:t>
            </a:fld>
            <a:endParaRPr lang="en-US"/>
          </a:p>
        </p:txBody>
      </p:sp>
    </p:spTree>
    <p:extLst>
      <p:ext uri="{BB962C8B-B14F-4D97-AF65-F5344CB8AC3E}">
        <p14:creationId xmlns:p14="http://schemas.microsoft.com/office/powerpoint/2010/main" val="874132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A013E7-EEEF-4B41-9E46-FDF31038F3F9}" type="datetimeFigureOut">
              <a:rPr lang="en-US" smtClean="0"/>
              <a:t>6/5/2021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ED2770-113F-4643-9F92-8F22B63135C5}" type="slidenum">
              <a:rPr lang="en-US" smtClean="0"/>
              <a:t>‹#›</a:t>
            </a:fld>
            <a:endParaRPr lang="en-US"/>
          </a:p>
        </p:txBody>
      </p:sp>
    </p:spTree>
    <p:extLst>
      <p:ext uri="{BB962C8B-B14F-4D97-AF65-F5344CB8AC3E}">
        <p14:creationId xmlns:p14="http://schemas.microsoft.com/office/powerpoint/2010/main" val="296035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A013E7-EEEF-4B41-9E46-FDF31038F3F9}" type="datetimeFigureOut">
              <a:rPr lang="en-US" smtClean="0"/>
              <a:t>6/5/2021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ED2770-113F-4643-9F92-8F22B63135C5}" type="slidenum">
              <a:rPr lang="en-US" smtClean="0"/>
              <a:t>‹#›</a:t>
            </a:fld>
            <a:endParaRPr lang="en-US"/>
          </a:p>
        </p:txBody>
      </p:sp>
    </p:spTree>
    <p:extLst>
      <p:ext uri="{BB962C8B-B14F-4D97-AF65-F5344CB8AC3E}">
        <p14:creationId xmlns:p14="http://schemas.microsoft.com/office/powerpoint/2010/main" val="244833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45A013E7-EEEF-4B41-9E46-FDF31038F3F9}" type="datetimeFigureOut">
              <a:rPr lang="en-US" smtClean="0"/>
              <a:t>6/5/2021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ED2770-113F-4643-9F92-8F22B63135C5}" type="slidenum">
              <a:rPr lang="en-US" smtClean="0"/>
              <a:t>‹#›</a:t>
            </a:fld>
            <a:endParaRPr lang="en-US"/>
          </a:p>
        </p:txBody>
      </p:sp>
    </p:spTree>
    <p:extLst>
      <p:ext uri="{BB962C8B-B14F-4D97-AF65-F5344CB8AC3E}">
        <p14:creationId xmlns:p14="http://schemas.microsoft.com/office/powerpoint/2010/main" val="175444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A013E7-EEEF-4B41-9E46-FDF31038F3F9}"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ED2770-113F-4643-9F92-8F22B63135C5}" type="slidenum">
              <a:rPr lang="en-US" smtClean="0"/>
              <a:t>‹#›</a:t>
            </a:fld>
            <a:endParaRPr lang="en-US"/>
          </a:p>
        </p:txBody>
      </p:sp>
    </p:spTree>
    <p:extLst>
      <p:ext uri="{BB962C8B-B14F-4D97-AF65-F5344CB8AC3E}">
        <p14:creationId xmlns:p14="http://schemas.microsoft.com/office/powerpoint/2010/main" val="658878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A013E7-EEEF-4B41-9E46-FDF31038F3F9}"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ED2770-113F-4643-9F92-8F22B63135C5}" type="slidenum">
              <a:rPr lang="en-US" smtClean="0"/>
              <a:t>‹#›</a:t>
            </a:fld>
            <a:endParaRPr lang="en-US"/>
          </a:p>
        </p:txBody>
      </p:sp>
    </p:spTree>
    <p:extLst>
      <p:ext uri="{BB962C8B-B14F-4D97-AF65-F5344CB8AC3E}">
        <p14:creationId xmlns:p14="http://schemas.microsoft.com/office/powerpoint/2010/main" val="64270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A013E7-EEEF-4B41-9E46-FDF31038F3F9}" type="datetimeFigureOut">
              <a:rPr lang="en-US" smtClean="0"/>
              <a:t>6/5/2021</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ED2770-113F-4643-9F92-8F22B63135C5}" type="slidenum">
              <a:rPr lang="en-US" smtClean="0"/>
              <a:t>‹#›</a:t>
            </a:fld>
            <a:endParaRPr lang="en-US"/>
          </a:p>
        </p:txBody>
      </p:sp>
    </p:spTree>
    <p:extLst>
      <p:ext uri="{BB962C8B-B14F-4D97-AF65-F5344CB8AC3E}">
        <p14:creationId xmlns:p14="http://schemas.microsoft.com/office/powerpoint/2010/main" val="43416206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webp"/></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mathworld.wolfram.com/LeastSquaresFitting.html" TargetMode="Externa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106202" y="3628680"/>
            <a:ext cx="6608852" cy="2421464"/>
          </a:xfrm>
        </p:spPr>
        <p:txBody>
          <a:bodyPr>
            <a:normAutofit/>
          </a:bodyPr>
          <a:lstStyle/>
          <a:p>
            <a:r>
              <a:rPr lang="en-US" dirty="0"/>
              <a:t>BASIC STATISTICS III</a:t>
            </a:r>
            <a:br>
              <a:rPr lang="en-US" dirty="0"/>
            </a:br>
            <a:endParaRPr lang="en-US" dirty="0"/>
          </a:p>
        </p:txBody>
      </p:sp>
    </p:spTree>
    <p:extLst>
      <p:ext uri="{BB962C8B-B14F-4D97-AF65-F5344CB8AC3E}">
        <p14:creationId xmlns:p14="http://schemas.microsoft.com/office/powerpoint/2010/main" val="171004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627531"/>
            <a:ext cx="7772400"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CCFF99"/>
                </a:solidFill>
              </a:rPr>
              <a:t>The Bayesian Approach:</a:t>
            </a:r>
            <a:br>
              <a:rPr lang="en-US" sz="3600" dirty="0"/>
            </a:br>
            <a:r>
              <a:rPr lang="en-US" sz="3600" dirty="0"/>
              <a:t>choice of priors</a:t>
            </a:r>
          </a:p>
        </p:txBody>
      </p:sp>
      <p:sp>
        <p:nvSpPr>
          <p:cNvPr id="3" name="Content Placeholder 2"/>
          <p:cNvSpPr txBox="1">
            <a:spLocks/>
          </p:cNvSpPr>
          <p:nvPr/>
        </p:nvSpPr>
        <p:spPr>
          <a:xfrm>
            <a:off x="457200" y="1954305"/>
            <a:ext cx="7620000" cy="4159627"/>
          </a:xfrm>
          <a:prstGeom prst="rect">
            <a:avLst/>
          </a:prstGeom>
          <a:noFill/>
        </p:spPr>
        <p:txBody>
          <a:bodyP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Arial" panose="020B0604020202020204" pitchFamily="34" charset="0"/>
              <a:buChar char="•"/>
            </a:pPr>
            <a:r>
              <a:rPr lang="en-US" sz="2400" dirty="0"/>
              <a:t>Priors can be “uninformative” in different ways – e.g., uniform in linear parameter, “scale-free” (uniform in log parameter), uniform in a transformed parameter</a:t>
            </a:r>
          </a:p>
          <a:p>
            <a:pPr>
              <a:buFont typeface="Arial" panose="020B0604020202020204" pitchFamily="34" charset="0"/>
              <a:buChar char="•"/>
            </a:pPr>
            <a:r>
              <a:rPr lang="en-US" sz="2400" dirty="0"/>
              <a:t>Given lots of data and/or small error bars, posterior results should be insensitive to the choice of prior within the spread in the posterior</a:t>
            </a:r>
          </a:p>
          <a:p>
            <a:pPr>
              <a:buFont typeface="Arial" panose="020B0604020202020204" pitchFamily="34" charset="0"/>
              <a:buChar char="•"/>
            </a:pPr>
            <a:r>
              <a:rPr lang="en-US" sz="2400" dirty="0"/>
              <a:t>Given crappy data or few data points, need to test sensitivity of posterior to substituting reasonable priors – and full Bayesian posterior is crucially more informative in such a case than a frequentist point estimate </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2971186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165" y="322097"/>
            <a:ext cx="7772400" cy="1456267"/>
          </a:xfrm>
        </p:spPr>
        <p:txBody>
          <a:bodyPr>
            <a:normAutofit/>
          </a:bodyPr>
          <a:lstStyle/>
          <a:p>
            <a:r>
              <a:rPr lang="en-US" sz="3200" dirty="0"/>
              <a:t>Chi-squared value vs. distribution</a:t>
            </a:r>
            <a:endParaRPr lang="en-US" sz="3200" cap="none" dirty="0">
              <a:latin typeface="+mn-lt"/>
            </a:endParaRPr>
          </a:p>
        </p:txBody>
      </p:sp>
      <p:sp>
        <p:nvSpPr>
          <p:cNvPr id="3" name="Content Placeholder 2"/>
          <p:cNvSpPr>
            <a:spLocks noGrp="1"/>
          </p:cNvSpPr>
          <p:nvPr>
            <p:ph idx="1"/>
          </p:nvPr>
        </p:nvSpPr>
        <p:spPr>
          <a:xfrm>
            <a:off x="457200" y="2204821"/>
            <a:ext cx="7772400" cy="3649133"/>
          </a:xfrm>
        </p:spPr>
        <p:txBody>
          <a:bodyPr>
            <a:normAutofit/>
          </a:bodyPr>
          <a:lstStyle/>
          <a:p>
            <a:pPr>
              <a:buFont typeface="Arial" panose="020B0604020202020204" pitchFamily="34" charset="0"/>
              <a:buChar char="•"/>
            </a:pPr>
            <a:endParaRPr lang="en-US" sz="2800" dirty="0"/>
          </a:p>
          <a:p>
            <a:endParaRPr lang="en-US" sz="2800" dirty="0"/>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466166" y="1404257"/>
                <a:ext cx="8144434" cy="5006068"/>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2400" dirty="0">
                    <a:solidFill>
                      <a:srgbClr val="CCFF99"/>
                    </a:solidFill>
                  </a:rPr>
                  <a:t>One value of “Chi squared” </a:t>
                </a:r>
                <a:r>
                  <a:rPr lang="en-US" sz="2400" dirty="0"/>
                  <a:t>compares observed minus expected values (residuals from a model) for </a:t>
                </a:r>
                <a:r>
                  <a:rPr lang="en-US" sz="2400" u="sng" dirty="0"/>
                  <a:t>one set of N data points</a:t>
                </a:r>
                <a:r>
                  <a:rPr lang="en-US" sz="2400" dirty="0"/>
                  <a:t> with uncertainties </a:t>
                </a:r>
                <a14:m>
                  <m:oMath xmlns:m="http://schemas.openxmlformats.org/officeDocument/2006/math">
                    <m:r>
                      <a:rPr lang="en-US" sz="2400" i="1" smtClean="0">
                        <a:latin typeface="Cambria Math" panose="02040503050406030204" pitchFamily="18" charset="0"/>
                        <a:ea typeface="Cambria Math" panose="02040503050406030204" pitchFamily="18" charset="0"/>
                      </a:rPr>
                      <m:t>𝜎</m:t>
                    </m:r>
                  </m:oMath>
                </a14:m>
                <a:r>
                  <a:rPr lang="en-US" sz="2400" dirty="0"/>
                  <a:t> (expected residuals)</a:t>
                </a:r>
              </a:p>
              <a:p>
                <a:pPr marL="0" indent="0">
                  <a:buNone/>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i="1" smtClean="0">
                              <a:latin typeface="Cambria Math" panose="02040503050406030204" pitchFamily="18" charset="0"/>
                              <a:ea typeface="Cambria Math" panose="02040503050406030204" pitchFamily="18" charset="0"/>
                            </a:rPr>
                            <m:t>𝜒</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𝑖</m:t>
                          </m:r>
                          <m:r>
                            <a:rPr lang="en-US" sz="2400" b="0" i="1" smtClean="0">
                              <a:latin typeface="Cambria Math" panose="02040503050406030204" pitchFamily="18" charset="0"/>
                            </a:rPr>
                            <m:t>=0,</m:t>
                          </m:r>
                          <m:r>
                            <a:rPr lang="en-US" sz="2400" b="0" i="1" smtClean="0">
                              <a:latin typeface="Cambria Math" panose="02040503050406030204" pitchFamily="18" charset="0"/>
                            </a:rPr>
                            <m:t>𝑁</m:t>
                          </m:r>
                        </m:sub>
                        <m:sup/>
                        <m:e>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𝑂</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𝑖</m:t>
                                          </m:r>
                                        </m:sub>
                                      </m:sSub>
                                    </m:e>
                                  </m:d>
                                </m:e>
                                <m:sup>
                                  <m:r>
                                    <a:rPr lang="en-US" sz="2400" b="0" i="1" smtClean="0">
                                      <a:latin typeface="Cambria Math" panose="02040503050406030204" pitchFamily="18" charset="0"/>
                                    </a:rPr>
                                    <m:t>2</m:t>
                                  </m:r>
                                </m:sup>
                              </m:sSup>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2</m:t>
                                  </m:r>
                                </m:sup>
                              </m:sSubSup>
                            </m:den>
                          </m:f>
                        </m:e>
                      </m:nary>
                    </m:oMath>
                  </m:oMathPara>
                </a14:m>
                <a:endParaRPr lang="en-US" sz="2400" dirty="0"/>
              </a:p>
              <a:p>
                <a:pPr marL="0" indent="0">
                  <a:buNone/>
                </a:pPr>
                <a:r>
                  <a:rPr lang="en-US" sz="2400" dirty="0">
                    <a:solidFill>
                      <a:srgbClr val="CCFF99"/>
                    </a:solidFill>
                  </a:rPr>
                  <a:t>Different values of </a:t>
                </a:r>
                <a14:m>
                  <m:oMath xmlns:m="http://schemas.openxmlformats.org/officeDocument/2006/math">
                    <m:sSup>
                      <m:sSupPr>
                        <m:ctrlPr>
                          <a:rPr lang="en-US" sz="2400" i="1">
                            <a:solidFill>
                              <a:srgbClr val="CCFF99"/>
                            </a:solidFill>
                            <a:latin typeface="Cambria Math" panose="02040503050406030204" pitchFamily="18" charset="0"/>
                          </a:rPr>
                        </m:ctrlPr>
                      </m:sSupPr>
                      <m:e>
                        <m:r>
                          <a:rPr lang="en-US" sz="2400" i="1">
                            <a:solidFill>
                              <a:srgbClr val="CCFF99"/>
                            </a:solidFill>
                            <a:latin typeface="Cambria Math" panose="02040503050406030204" pitchFamily="18" charset="0"/>
                            <a:ea typeface="Cambria Math" panose="02040503050406030204" pitchFamily="18" charset="0"/>
                          </a:rPr>
                          <m:t>𝜒</m:t>
                        </m:r>
                      </m:e>
                      <m:sup>
                        <m:r>
                          <a:rPr lang="en-US" sz="2400" i="1">
                            <a:solidFill>
                              <a:srgbClr val="CCFF99"/>
                            </a:solidFill>
                            <a:latin typeface="Cambria Math" panose="02040503050406030204" pitchFamily="18" charset="0"/>
                          </a:rPr>
                          <m:t>2</m:t>
                        </m:r>
                      </m:sup>
                    </m:sSup>
                    <m:r>
                      <a:rPr lang="en-US" sz="2400" i="1">
                        <a:solidFill>
                          <a:srgbClr val="CCFF99"/>
                        </a:solidFill>
                        <a:latin typeface="Cambria Math" panose="02040503050406030204" pitchFamily="18" charset="0"/>
                      </a:rPr>
                      <m:t> </m:t>
                    </m:r>
                  </m:oMath>
                </a14:m>
                <a:r>
                  <a:rPr lang="en-US" sz="2400" dirty="0"/>
                  <a:t>for </a:t>
                </a:r>
                <a:r>
                  <a:rPr lang="en-US" sz="2400" u="sng" dirty="0"/>
                  <a:t>different sets of N data points</a:t>
                </a:r>
                <a:r>
                  <a:rPr lang="en-US" sz="2400" dirty="0"/>
                  <a:t> </a:t>
                </a:r>
                <a14:m>
                  <m:oMath xmlns:m="http://schemas.openxmlformats.org/officeDocument/2006/math">
                    <m:r>
                      <a:rPr lang="en-US" sz="2400" b="0" i="0"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𝑂</m:t>
                        </m:r>
                      </m:e>
                      <m:sub>
                        <m:r>
                          <a:rPr lang="en-US" sz="2400" i="1">
                            <a:latin typeface="Cambria Math" panose="02040503050406030204" pitchFamily="18" charset="0"/>
                          </a:rPr>
                          <m:t>𝑖</m:t>
                        </m:r>
                      </m:sub>
                    </m:sSub>
                  </m:oMath>
                </a14:m>
                <a:r>
                  <a:rPr lang="en-US" sz="2400" dirty="0"/>
                  <a:t>} </a:t>
                </a:r>
                <a:r>
                  <a:rPr lang="en-US" sz="2400" dirty="0">
                    <a:solidFill>
                      <a:srgbClr val="CCFF99"/>
                    </a:solidFill>
                  </a:rPr>
                  <a:t>are drawn from the Chi squared probability distribution, </a:t>
                </a:r>
                <a:r>
                  <a:rPr lang="en-US" sz="2400" dirty="0"/>
                  <a:t>assuming that for a single data point </a:t>
                </a:r>
                <a:r>
                  <a:rPr lang="en-US" sz="2400" dirty="0" err="1"/>
                  <a:t>i</a:t>
                </a:r>
                <a:r>
                  <a:rPr lang="en-US" sz="2400" dirty="0"/>
                  <a:t>, the probability of measuring a value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𝑂</m:t>
                        </m:r>
                      </m:e>
                      <m:sub>
                        <m:r>
                          <a:rPr lang="en-US" sz="2400" i="1">
                            <a:latin typeface="Cambria Math" panose="02040503050406030204" pitchFamily="18" charset="0"/>
                          </a:rPr>
                          <m:t>𝑖</m:t>
                        </m:r>
                      </m:sub>
                    </m:sSub>
                  </m:oMath>
                </a14:m>
                <a:r>
                  <a:rPr lang="en-US" sz="2400" dirty="0"/>
                  <a:t> is drawn from a normal distribution </a:t>
                </a:r>
                <a14:m>
                  <m:oMath xmlns:m="http://schemas.openxmlformats.org/officeDocument/2006/math">
                    <m:f>
                      <m:fPr>
                        <m:ctrlPr>
                          <a:rPr lang="en-US" sz="240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ad>
                          <m:radPr>
                            <m:degHide m:val="on"/>
                            <m:ctrlPr>
                              <a:rPr lang="en-US" sz="2400" i="1" smtClean="0">
                                <a:latin typeface="Cambria Math" panose="02040503050406030204" pitchFamily="18" charset="0"/>
                                <a:ea typeface="Cambria Math" panose="02040503050406030204" pitchFamily="18" charset="0"/>
                              </a:rPr>
                            </m:ctrlPr>
                          </m:radPr>
                          <m:deg/>
                          <m:e>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e>
                        </m:rad>
                        <m:sSub>
                          <m:sSubPr>
                            <m:ctrlPr>
                              <a:rPr lang="en-US" sz="240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𝑖</m:t>
                            </m:r>
                          </m:sub>
                        </m:sSub>
                      </m:den>
                    </m:f>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𝑒</m:t>
                        </m:r>
                      </m:e>
                      <m:sup>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𝑂</m:t>
                                </m:r>
                              </m:e>
                              <m:sub>
                                <m:r>
                                  <a:rPr lang="en-US" sz="2400" i="1">
                                    <a:latin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𝐸𝑖</m:t>
                            </m:r>
                            <m:r>
                              <a:rPr lang="en-US" sz="2400" b="0" i="1" smtClean="0">
                                <a:latin typeface="Cambria Math" panose="02040503050406030204" pitchFamily="18" charset="0"/>
                                <a:ea typeface="Cambria Math" panose="02040503050406030204" pitchFamily="18" charset="0"/>
                              </a:rPr>
                              <m:t>)</m:t>
                            </m:r>
                          </m:e>
                          <m:sup>
                            <m:r>
                              <a:rPr lang="en-US" sz="2400" i="1">
                                <a:latin typeface="Cambria Math" panose="02040503050406030204" pitchFamily="18" charset="0"/>
                                <a:ea typeface="Cambria Math" panose="02040503050406030204" pitchFamily="18" charset="0"/>
                              </a:rPr>
                              <m:t>2</m:t>
                            </m:r>
                          </m:sup>
                        </m:sSup>
                        <m:r>
                          <a:rPr lang="en-US" sz="2400" i="1">
                            <a:latin typeface="Cambria Math" panose="02040503050406030204" pitchFamily="18" charset="0"/>
                            <a:ea typeface="Cambria Math" panose="02040503050406030204" pitchFamily="18" charset="0"/>
                          </a:rPr>
                          <m:t>/2</m:t>
                        </m:r>
                        <m:sSubSup>
                          <m:sSubSupPr>
                            <m:ctrlPr>
                              <a:rPr lang="en-US" sz="2400" i="1">
                                <a:latin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𝑖</m:t>
                            </m:r>
                          </m:sub>
                          <m:sup>
                            <m:r>
                              <a:rPr lang="en-US" sz="2400" i="1">
                                <a:latin typeface="Cambria Math" panose="02040503050406030204" pitchFamily="18" charset="0"/>
                              </a:rPr>
                              <m:t>2</m:t>
                            </m:r>
                          </m:sup>
                        </m:sSubSup>
                      </m:sup>
                    </m:sSup>
                  </m:oMath>
                </a14:m>
                <a:r>
                  <a:rPr lang="en-US" sz="2400" dirty="0"/>
                  <a:t>. </a:t>
                </a: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466166" y="1404257"/>
                <a:ext cx="8144434" cy="5006068"/>
              </a:xfrm>
              <a:prstGeom prst="rect">
                <a:avLst/>
              </a:prstGeom>
              <a:blipFill>
                <a:blip r:embed="rId2"/>
                <a:stretch>
                  <a:fillRect l="-1122" r="-1571"/>
                </a:stretch>
              </a:blipFill>
            </p:spPr>
            <p:txBody>
              <a:bodyPr/>
              <a:lstStyle/>
              <a:p>
                <a:r>
                  <a:rPr lang="en-US">
                    <a:noFill/>
                  </a:rPr>
                  <a:t> </a:t>
                </a:r>
              </a:p>
            </p:txBody>
          </p:sp>
        </mc:Fallback>
      </mc:AlternateContent>
    </p:spTree>
    <p:extLst>
      <p:ext uri="{BB962C8B-B14F-4D97-AF65-F5344CB8AC3E}">
        <p14:creationId xmlns:p14="http://schemas.microsoft.com/office/powerpoint/2010/main" val="426228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165" y="103022"/>
            <a:ext cx="7772400" cy="1456267"/>
          </a:xfrm>
        </p:spPr>
        <p:txBody>
          <a:bodyPr>
            <a:normAutofit/>
          </a:bodyPr>
          <a:lstStyle/>
          <a:p>
            <a:r>
              <a:rPr lang="en-US" sz="3200" dirty="0"/>
              <a:t>Chi-squared AND reduced chi-squared</a:t>
            </a:r>
            <a:endParaRPr lang="en-US" sz="3200" cap="none" dirty="0">
              <a:latin typeface="+mn-lt"/>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466165" y="1305780"/>
                <a:ext cx="2753285" cy="3032125"/>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2400" dirty="0"/>
                  <a:t>The equation for the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𝜒</m:t>
                        </m:r>
                      </m:e>
                      <m:sup>
                        <m:r>
                          <a:rPr lang="en-US" sz="2400" i="1">
                            <a:latin typeface="Cambria Math" panose="02040503050406030204" pitchFamily="18" charset="0"/>
                          </a:rPr>
                          <m:t>2</m:t>
                        </m:r>
                      </m:sup>
                    </m:sSup>
                    <m:r>
                      <a:rPr lang="en-US" sz="2400" i="1">
                        <a:latin typeface="Cambria Math" panose="02040503050406030204" pitchFamily="18" charset="0"/>
                      </a:rPr>
                      <m:t> </m:t>
                    </m:r>
                  </m:oMath>
                </a14:m>
                <a:r>
                  <a:rPr lang="en-US" sz="2400" dirty="0"/>
                  <a:t>distribution is ugly and depends on the # of degrees of freedom: </a:t>
                </a:r>
                <a:endParaRPr lang="en-US" sz="2400" b="0" i="1" dirty="0">
                  <a:latin typeface="Cambria Math" panose="02040503050406030204" pitchFamily="18" charset="0"/>
                </a:endParaRPr>
              </a:p>
              <a:p>
                <a:pPr marL="0" indent="0">
                  <a:buNone/>
                </a:pPr>
                <a14:m>
                  <m:oMath xmlns:m="http://schemas.openxmlformats.org/officeDocument/2006/math">
                    <m:r>
                      <a:rPr lang="en-US" sz="2400" b="0" i="1" dirty="0" smtClean="0">
                        <a:latin typeface="Cambria Math" panose="02040503050406030204" pitchFamily="18" charset="0"/>
                      </a:rPr>
                      <m:t>𝑑𝑓</m:t>
                    </m:r>
                    <m:r>
                      <a:rPr lang="en-US" sz="2400" i="1" dirty="0" smtClean="0">
                        <a:latin typeface="Cambria Math" panose="02040503050406030204" pitchFamily="18" charset="0"/>
                      </a:rPr>
                      <m:t>=</m:t>
                    </m:r>
                    <m:r>
                      <a:rPr lang="en-US" sz="2400" i="1" dirty="0" smtClean="0">
                        <a:latin typeface="Cambria Math" panose="02040503050406030204" pitchFamily="18" charset="0"/>
                      </a:rPr>
                      <m:t>𝑁</m:t>
                    </m:r>
                    <m:r>
                      <a:rPr lang="en-US" sz="2400" i="1" dirty="0" smtClean="0">
                        <a:latin typeface="Cambria Math" panose="02040503050406030204" pitchFamily="18" charset="0"/>
                      </a:rPr>
                      <m:t>−</m:t>
                    </m:r>
                    <m:r>
                      <a:rPr lang="en-US" sz="2400" b="0" i="1" dirty="0" smtClean="0">
                        <a:latin typeface="Cambria Math" panose="02040503050406030204" pitchFamily="18" charset="0"/>
                      </a:rPr>
                      <m:t>𝑘</m:t>
                    </m:r>
                  </m:oMath>
                </a14:m>
                <a:r>
                  <a:rPr lang="en-US" sz="2400" dirty="0"/>
                  <a:t> for </a:t>
                </a:r>
                <a14:m>
                  <m:oMath xmlns:m="http://schemas.openxmlformats.org/officeDocument/2006/math">
                    <m:r>
                      <a:rPr lang="en-US" sz="2400" i="1" dirty="0" smtClean="0">
                        <a:latin typeface="Cambria Math" panose="02040503050406030204" pitchFamily="18" charset="0"/>
                      </a:rPr>
                      <m:t>𝑁</m:t>
                    </m:r>
                  </m:oMath>
                </a14:m>
                <a:r>
                  <a:rPr lang="en-US" sz="2400" dirty="0"/>
                  <a:t> data points and </a:t>
                </a:r>
                <a14:m>
                  <m:oMath xmlns:m="http://schemas.openxmlformats.org/officeDocument/2006/math">
                    <m:r>
                      <a:rPr lang="en-US" sz="2400" i="1" dirty="0" smtClean="0">
                        <a:latin typeface="Cambria Math" panose="02040503050406030204" pitchFamily="18" charset="0"/>
                      </a:rPr>
                      <m:t>𝑘</m:t>
                    </m:r>
                  </m:oMath>
                </a14:m>
                <a:r>
                  <a:rPr lang="en-US" sz="2400" dirty="0"/>
                  <a:t> model parameters.</a:t>
                </a: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466165" y="1305780"/>
                <a:ext cx="2753285" cy="3032125"/>
              </a:xfrm>
              <a:prstGeom prst="rect">
                <a:avLst/>
              </a:prstGeom>
              <a:blipFill>
                <a:blip r:embed="rId2"/>
                <a:stretch>
                  <a:fillRect l="-3319" r="-5973" b="-1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76A7D7E-F95D-45FD-AF57-A69AF90EEF78}"/>
                  </a:ext>
                </a:extLst>
              </p:cNvPr>
              <p:cNvSpPr txBox="1"/>
              <p:nvPr/>
            </p:nvSpPr>
            <p:spPr>
              <a:xfrm>
                <a:off x="466165" y="4499286"/>
                <a:ext cx="8229600" cy="1977977"/>
              </a:xfrm>
              <a:prstGeom prst="rect">
                <a:avLst/>
              </a:prstGeom>
              <a:noFill/>
            </p:spPr>
            <p:txBody>
              <a:bodyPr wrap="square" rtlCol="0">
                <a:spAutoFit/>
              </a:bodyPr>
              <a:lstStyle/>
              <a:p>
                <a:r>
                  <a:rPr lang="en-US" sz="2400" dirty="0"/>
                  <a:t>For random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𝜒</m:t>
                        </m:r>
                      </m:e>
                      <m:sup>
                        <m:r>
                          <a:rPr lang="en-US" sz="2400" i="1">
                            <a:latin typeface="Cambria Math" panose="02040503050406030204" pitchFamily="18" charset="0"/>
                          </a:rPr>
                          <m:t>2</m:t>
                        </m:r>
                      </m:sup>
                    </m:sSup>
                  </m:oMath>
                </a14:m>
                <a:r>
                  <a:rPr lang="en-US" sz="2400" dirty="0"/>
                  <a:t>, </a:t>
                </a:r>
                <a14:m>
                  <m:oMath xmlns:m="http://schemas.openxmlformats.org/officeDocument/2006/math">
                    <m:d>
                      <m:dPr>
                        <m:begChr m:val="⟨"/>
                        <m:endChr m:val="⟩"/>
                        <m:ctrlPr>
                          <a:rPr lang="en-US" sz="2400" i="1" smtClean="0">
                            <a:latin typeface="Cambria Math" panose="02040503050406030204" pitchFamily="18" charset="0"/>
                          </a:rPr>
                        </m:ctrlPr>
                      </m:dPr>
                      <m:e>
                        <m:sSup>
                          <m:sSupPr>
                            <m:ctrlPr>
                              <a:rPr lang="en-US" sz="2400" i="1" smtClean="0">
                                <a:latin typeface="Cambria Math" panose="02040503050406030204" pitchFamily="18" charset="0"/>
                                <a:ea typeface="Cambria Math" panose="02040503050406030204" pitchFamily="18" charset="0"/>
                              </a:rPr>
                            </m:ctrlPr>
                          </m:sSupPr>
                          <m:e>
                            <m:r>
                              <a:rPr lang="en-US" sz="2400" i="1" smtClean="0">
                                <a:latin typeface="Cambria Math" panose="02040503050406030204" pitchFamily="18" charset="0"/>
                                <a:ea typeface="Cambria Math" panose="02040503050406030204" pitchFamily="18" charset="0"/>
                              </a:rPr>
                              <m:t>𝜒</m:t>
                            </m:r>
                          </m:e>
                          <m:sup>
                            <m:r>
                              <a:rPr lang="en-US" sz="2400" b="0" i="1" smtClean="0">
                                <a:latin typeface="Cambria Math" panose="02040503050406030204" pitchFamily="18" charset="0"/>
                                <a:ea typeface="Cambria Math" panose="02040503050406030204" pitchFamily="18" charset="0"/>
                              </a:rPr>
                              <m:t>2</m:t>
                            </m:r>
                          </m:sup>
                        </m:sSup>
                      </m:e>
                    </m:d>
                    <m:r>
                      <a:rPr lang="en-US" sz="2400" b="0" i="1" smtClean="0">
                        <a:latin typeface="Cambria Math" panose="02040503050406030204" pitchFamily="18" charset="0"/>
                      </a:rPr>
                      <m:t>~</m:t>
                    </m:r>
                    <m:r>
                      <a:rPr lang="en-US" sz="2400" b="0" i="1" smtClean="0">
                        <a:latin typeface="Cambria Math" panose="02040503050406030204" pitchFamily="18" charset="0"/>
                      </a:rPr>
                      <m:t>𝑑𝑓</m:t>
                    </m:r>
                  </m:oMath>
                </a14:m>
                <a:r>
                  <a:rPr lang="en-US" sz="2400" dirty="0"/>
                  <a:t>, so people often define a “reduced” </a:t>
                </a:r>
                <a14:m>
                  <m:oMath xmlns:m="http://schemas.openxmlformats.org/officeDocument/2006/math">
                    <m:acc>
                      <m:accPr>
                        <m:chr m:val="̂"/>
                        <m:ctrlPr>
                          <a:rPr lang="en-US" sz="2400" i="1" smtClean="0">
                            <a:latin typeface="Cambria Math" panose="02040503050406030204" pitchFamily="18" charset="0"/>
                          </a:rPr>
                        </m:ctrlPr>
                      </m:accPr>
                      <m:e>
                        <m:sSup>
                          <m:sSupPr>
                            <m:ctrlPr>
                              <a:rPr lang="en-US" sz="2400" i="1" smtClean="0">
                                <a:latin typeface="Cambria Math" panose="02040503050406030204" pitchFamily="18" charset="0"/>
                              </a:rPr>
                            </m:ctrlPr>
                          </m:sSupPr>
                          <m:e>
                            <m:r>
                              <a:rPr lang="en-US" sz="2400" i="1" smtClean="0">
                                <a:latin typeface="Cambria Math" panose="02040503050406030204" pitchFamily="18" charset="0"/>
                                <a:ea typeface="Cambria Math" panose="02040503050406030204" pitchFamily="18" charset="0"/>
                              </a:rPr>
                              <m:t>𝜒</m:t>
                            </m:r>
                          </m:e>
                          <m:sup>
                            <m:r>
                              <a:rPr lang="en-US" sz="2400" b="0" i="1" smtClean="0">
                                <a:latin typeface="Cambria Math" panose="02040503050406030204" pitchFamily="18" charset="0"/>
                              </a:rPr>
                              <m:t>2</m:t>
                            </m:r>
                          </m:sup>
                        </m:sSup>
                      </m:e>
                    </m:acc>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𝜒</m:t>
                        </m:r>
                      </m:e>
                      <m:sup>
                        <m:r>
                          <a:rPr lang="en-US" sz="2400" i="1">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𝑑𝑓</m:t>
                    </m:r>
                  </m:oMath>
                </a14:m>
                <a:r>
                  <a:rPr lang="en-US" sz="2400" dirty="0"/>
                  <a:t> and expect it to be ~1 for a “good model” (but this is a somewhat risky oversimplification, as you will see in the Interpreting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𝜒</m:t>
                        </m:r>
                      </m:e>
                      <m:sup>
                        <m:r>
                          <a:rPr lang="en-US" sz="2400" i="1">
                            <a:latin typeface="Cambria Math" panose="02040503050406030204" pitchFamily="18" charset="0"/>
                          </a:rPr>
                          <m:t>2</m:t>
                        </m:r>
                      </m:sup>
                    </m:sSup>
                  </m:oMath>
                </a14:m>
                <a:r>
                  <a:rPr lang="en-US" sz="2400" dirty="0"/>
                  <a:t> tutorial). Notice that for large df, the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𝜒</m:t>
                        </m:r>
                      </m:e>
                      <m:sup>
                        <m:r>
                          <a:rPr lang="en-US" sz="2400" i="1">
                            <a:latin typeface="Cambria Math" panose="02040503050406030204" pitchFamily="18" charset="0"/>
                          </a:rPr>
                          <m:t>2</m:t>
                        </m:r>
                      </m:sup>
                    </m:sSup>
                  </m:oMath>
                </a14:m>
                <a:r>
                  <a:rPr lang="en-US" sz="2400" dirty="0"/>
                  <a:t> distribution starts to look Gaussian (the central limit theorem!).</a:t>
                </a:r>
              </a:p>
            </p:txBody>
          </p:sp>
        </mc:Choice>
        <mc:Fallback xmlns="">
          <p:sp>
            <p:nvSpPr>
              <p:cNvPr id="7" name="TextBox 6">
                <a:extLst>
                  <a:ext uri="{FF2B5EF4-FFF2-40B4-BE49-F238E27FC236}">
                    <a16:creationId xmlns:a16="http://schemas.microsoft.com/office/drawing/2014/main" id="{776A7D7E-F95D-45FD-AF57-A69AF90EEF78}"/>
                  </a:ext>
                </a:extLst>
              </p:cNvPr>
              <p:cNvSpPr txBox="1">
                <a:spLocks noRot="1" noChangeAspect="1" noMove="1" noResize="1" noEditPoints="1" noAdjustHandles="1" noChangeArrowheads="1" noChangeShapeType="1" noTextEdit="1"/>
              </p:cNvSpPr>
              <p:nvPr/>
            </p:nvSpPr>
            <p:spPr>
              <a:xfrm>
                <a:off x="466165" y="4499286"/>
                <a:ext cx="8229600" cy="1977977"/>
              </a:xfrm>
              <a:prstGeom prst="rect">
                <a:avLst/>
              </a:prstGeom>
              <a:blipFill>
                <a:blip r:embed="rId3"/>
                <a:stretch>
                  <a:fillRect l="-1111" t="-2462" b="-5846"/>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4DDE6F0A-705C-4DC9-B105-1373D63FE5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8567" y="1387008"/>
            <a:ext cx="5320999" cy="3032125"/>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AEE0D7E-3FEA-45CB-AF6D-EF197246DA3B}"/>
                  </a:ext>
                </a:extLst>
              </p:cNvPr>
              <p:cNvSpPr txBox="1"/>
              <p:nvPr/>
            </p:nvSpPr>
            <p:spPr>
              <a:xfrm>
                <a:off x="4476750" y="1559289"/>
                <a:ext cx="3057525" cy="369332"/>
              </a:xfrm>
              <a:prstGeom prst="rect">
                <a:avLst/>
              </a:prstGeom>
              <a:noFill/>
            </p:spPr>
            <p:txBody>
              <a:bodyPr wrap="square" rtlCol="0">
                <a:spAutoFit/>
              </a:bodyPr>
              <a:lstStyle/>
              <a:p>
                <a14:m>
                  <m:oMath xmlns:m="http://schemas.openxmlformats.org/officeDocument/2006/math">
                    <m:sSup>
                      <m:sSupPr>
                        <m:ctrlPr>
                          <a:rPr lang="en-US" sz="1800" i="1" smtClean="0">
                            <a:solidFill>
                              <a:schemeClr val="bg1"/>
                            </a:solidFill>
                            <a:latin typeface="Cambria Math" panose="02040503050406030204" pitchFamily="18" charset="0"/>
                          </a:rPr>
                        </m:ctrlPr>
                      </m:sSupPr>
                      <m:e>
                        <m:r>
                          <a:rPr lang="en-US" sz="1800" i="1">
                            <a:solidFill>
                              <a:schemeClr val="bg1"/>
                            </a:solidFill>
                            <a:latin typeface="Cambria Math" panose="02040503050406030204" pitchFamily="18" charset="0"/>
                            <a:ea typeface="Cambria Math" panose="02040503050406030204" pitchFamily="18" charset="0"/>
                          </a:rPr>
                          <m:t>𝜒</m:t>
                        </m:r>
                      </m:e>
                      <m:sup>
                        <m:r>
                          <a:rPr lang="en-US" sz="1800" i="1">
                            <a:solidFill>
                              <a:schemeClr val="bg1"/>
                            </a:solidFill>
                            <a:latin typeface="Cambria Math" panose="02040503050406030204" pitchFamily="18" charset="0"/>
                          </a:rPr>
                          <m:t>2</m:t>
                        </m:r>
                      </m:sup>
                    </m:sSup>
                  </m:oMath>
                </a14:m>
                <a:r>
                  <a:rPr lang="en-US" dirty="0">
                    <a:solidFill>
                      <a:schemeClr val="bg1"/>
                    </a:solidFill>
                  </a:rPr>
                  <a:t> distribution for various df</a:t>
                </a:r>
              </a:p>
            </p:txBody>
          </p:sp>
        </mc:Choice>
        <mc:Fallback xmlns="">
          <p:sp>
            <p:nvSpPr>
              <p:cNvPr id="12" name="TextBox 11">
                <a:extLst>
                  <a:ext uri="{FF2B5EF4-FFF2-40B4-BE49-F238E27FC236}">
                    <a16:creationId xmlns:a16="http://schemas.microsoft.com/office/drawing/2014/main" id="{BAEE0D7E-3FEA-45CB-AF6D-EF197246DA3B}"/>
                  </a:ext>
                </a:extLst>
              </p:cNvPr>
              <p:cNvSpPr txBox="1">
                <a:spLocks noRot="1" noChangeAspect="1" noMove="1" noResize="1" noEditPoints="1" noAdjustHandles="1" noChangeArrowheads="1" noChangeShapeType="1" noTextEdit="1"/>
              </p:cNvSpPr>
              <p:nvPr/>
            </p:nvSpPr>
            <p:spPr>
              <a:xfrm>
                <a:off x="4476750" y="1559289"/>
                <a:ext cx="3057525" cy="369332"/>
              </a:xfrm>
              <a:prstGeom prst="rect">
                <a:avLst/>
              </a:prstGeom>
              <a:blipFill>
                <a:blip r:embed="rId5"/>
                <a:stretch>
                  <a:fillRect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1017676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165" y="322097"/>
            <a:ext cx="7772400" cy="1456267"/>
          </a:xfrm>
        </p:spPr>
        <p:txBody>
          <a:bodyPr>
            <a:normAutofit/>
          </a:bodyPr>
          <a:lstStyle/>
          <a:p>
            <a:r>
              <a:rPr lang="en-US" sz="3200" dirty="0"/>
              <a:t>Chi-squared and likelihood</a:t>
            </a:r>
            <a:endParaRPr lang="en-US" sz="3200" cap="none" dirty="0">
              <a:latin typeface="+mn-lt"/>
            </a:endParaRPr>
          </a:p>
        </p:txBody>
      </p:sp>
      <p:sp>
        <p:nvSpPr>
          <p:cNvPr id="3" name="Content Placeholder 2"/>
          <p:cNvSpPr>
            <a:spLocks noGrp="1"/>
          </p:cNvSpPr>
          <p:nvPr>
            <p:ph idx="1"/>
          </p:nvPr>
        </p:nvSpPr>
        <p:spPr>
          <a:xfrm>
            <a:off x="457200" y="2204821"/>
            <a:ext cx="7772400" cy="3649133"/>
          </a:xfrm>
        </p:spPr>
        <p:txBody>
          <a:bodyPr>
            <a:normAutofit/>
          </a:bodyPr>
          <a:lstStyle/>
          <a:p>
            <a:pPr>
              <a:buFont typeface="Arial" panose="020B0604020202020204" pitchFamily="34" charset="0"/>
              <a:buChar char="•"/>
            </a:pPr>
            <a:endParaRPr lang="en-US" sz="2800" dirty="0"/>
          </a:p>
          <a:p>
            <a:endParaRPr lang="en-US" sz="2800" dirty="0"/>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466166" y="1404257"/>
                <a:ext cx="8193740" cy="492482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2400" dirty="0"/>
                  <a:t>Assume that for a given data point </a:t>
                </a:r>
                <a:r>
                  <a:rPr lang="en-US" sz="2400" dirty="0" err="1"/>
                  <a:t>i</a:t>
                </a:r>
                <a:r>
                  <a:rPr lang="en-US" sz="2400" dirty="0"/>
                  <a:t>, the probability of measuring a value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𝑂</m:t>
                        </m:r>
                      </m:e>
                      <m:sub>
                        <m:r>
                          <a:rPr lang="en-US" sz="2400" i="1">
                            <a:latin typeface="Cambria Math" panose="02040503050406030204" pitchFamily="18" charset="0"/>
                          </a:rPr>
                          <m:t>𝑖</m:t>
                        </m:r>
                      </m:sub>
                    </m:sSub>
                  </m:oMath>
                </a14:m>
                <a:r>
                  <a:rPr lang="en-US" sz="2400" dirty="0"/>
                  <a:t>is </a:t>
                </a:r>
                <a14:m>
                  <m:oMath xmlns:m="http://schemas.openxmlformats.org/officeDocument/2006/math">
                    <m:f>
                      <m:fPr>
                        <m:ctrlPr>
                          <a:rPr lang="en-US" sz="240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ad>
                          <m:radPr>
                            <m:degHide m:val="on"/>
                            <m:ctrlPr>
                              <a:rPr lang="en-US" sz="2400" i="1" smtClean="0">
                                <a:latin typeface="Cambria Math" panose="02040503050406030204" pitchFamily="18" charset="0"/>
                                <a:ea typeface="Cambria Math" panose="02040503050406030204" pitchFamily="18" charset="0"/>
                              </a:rPr>
                            </m:ctrlPr>
                          </m:radPr>
                          <m:deg/>
                          <m:e>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e>
                        </m:rad>
                        <m:sSub>
                          <m:sSubPr>
                            <m:ctrlPr>
                              <a:rPr lang="en-US" sz="240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𝑖</m:t>
                            </m:r>
                          </m:sub>
                        </m:sSub>
                      </m:den>
                    </m:f>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𝑒</m:t>
                        </m:r>
                      </m:e>
                      <m:sup>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𝑂</m:t>
                                </m:r>
                              </m:e>
                              <m:sub>
                                <m:r>
                                  <a:rPr lang="en-US" sz="2400" i="1">
                                    <a:latin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𝐸𝑖</m:t>
                            </m:r>
                            <m:r>
                              <a:rPr lang="en-US" sz="2400" b="0" i="1" smtClean="0">
                                <a:latin typeface="Cambria Math" panose="02040503050406030204" pitchFamily="18" charset="0"/>
                                <a:ea typeface="Cambria Math" panose="02040503050406030204" pitchFamily="18" charset="0"/>
                              </a:rPr>
                              <m:t>)</m:t>
                            </m:r>
                          </m:e>
                          <m:sup>
                            <m:r>
                              <a:rPr lang="en-US" sz="2400" i="1">
                                <a:latin typeface="Cambria Math" panose="02040503050406030204" pitchFamily="18" charset="0"/>
                                <a:ea typeface="Cambria Math" panose="02040503050406030204" pitchFamily="18" charset="0"/>
                              </a:rPr>
                              <m:t>2</m:t>
                            </m:r>
                          </m:sup>
                        </m:sSup>
                        <m:r>
                          <a:rPr lang="en-US" sz="2400" i="1">
                            <a:latin typeface="Cambria Math" panose="02040503050406030204" pitchFamily="18" charset="0"/>
                            <a:ea typeface="Cambria Math" panose="02040503050406030204" pitchFamily="18" charset="0"/>
                          </a:rPr>
                          <m:t>/2</m:t>
                        </m:r>
                        <m:sSubSup>
                          <m:sSubSupPr>
                            <m:ctrlPr>
                              <a:rPr lang="en-US" sz="2400" i="1">
                                <a:latin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𝑖</m:t>
                            </m:r>
                          </m:sub>
                          <m:sup>
                            <m:r>
                              <a:rPr lang="en-US" sz="2400" i="1">
                                <a:latin typeface="Cambria Math" panose="02040503050406030204" pitchFamily="18" charset="0"/>
                              </a:rPr>
                              <m:t>2</m:t>
                            </m:r>
                          </m:sup>
                        </m:sSubSup>
                      </m:sup>
                    </m:sSup>
                    <m:r>
                      <a:rPr lang="en-US" sz="2400" b="0" i="0" smtClean="0">
                        <a:latin typeface="Cambria Math" panose="02040503050406030204" pitchFamily="18" charset="0"/>
                      </a:rPr>
                      <m:t>, </m:t>
                    </m:r>
                  </m:oMath>
                </a14:m>
                <a:r>
                  <a:rPr lang="en-US" sz="2400" dirty="0"/>
                  <a:t>and verify for yourself that multiplying the individual data point probability distributions gives an overall probability distribution for the data set </a:t>
                </a:r>
                <a14:m>
                  <m:oMath xmlns:m="http://schemas.openxmlformats.org/officeDocument/2006/math">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𝑂</m:t>
                        </m:r>
                      </m:e>
                      <m:sub>
                        <m:r>
                          <a:rPr lang="en-US" sz="2400" i="1">
                            <a:latin typeface="Cambria Math" panose="02040503050406030204" pitchFamily="18" charset="0"/>
                          </a:rPr>
                          <m:t>𝑖</m:t>
                        </m:r>
                      </m:sub>
                    </m:sSub>
                  </m:oMath>
                </a14:m>
                <a:r>
                  <a:rPr lang="en-US" sz="2400" dirty="0"/>
                  <a:t>}  that is proportional to </a:t>
                </a:r>
                <a14:m>
                  <m:oMath xmlns:m="http://schemas.openxmlformats.org/officeDocument/2006/math">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𝑒</m:t>
                        </m:r>
                      </m:e>
                      <m:sup>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𝜒</m:t>
                            </m:r>
                          </m:e>
                          <m:sup>
                            <m:r>
                              <a:rPr lang="en-US" sz="2400" i="1">
                                <a:latin typeface="Cambria Math" panose="02040503050406030204" pitchFamily="18" charset="0"/>
                                <a:ea typeface="Cambria Math" panose="02040503050406030204" pitchFamily="18" charset="0"/>
                              </a:rPr>
                              <m:t>2</m:t>
                            </m:r>
                          </m:sup>
                        </m:sSup>
                        <m:r>
                          <a:rPr lang="en-US" sz="2400" i="1">
                            <a:latin typeface="Cambria Math" panose="02040503050406030204" pitchFamily="18" charset="0"/>
                            <a:ea typeface="Cambria Math" panose="02040503050406030204" pitchFamily="18" charset="0"/>
                          </a:rPr>
                          <m:t>/2</m:t>
                        </m:r>
                      </m:sup>
                    </m:sSup>
                    <m:r>
                      <a:rPr lang="en-US" sz="2400" b="0" i="0" smtClean="0">
                        <a:latin typeface="Cambria Math" panose="02040503050406030204" pitchFamily="18" charset="0"/>
                        <a:ea typeface="Cambria Math" panose="02040503050406030204" pitchFamily="18" charset="0"/>
                      </a:rPr>
                      <m:t> </m:t>
                    </m:r>
                  </m:oMath>
                </a14:m>
                <a:r>
                  <a:rPr lang="en-US" sz="2400" dirty="0"/>
                  <a:t>where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𝜒</m:t>
                        </m:r>
                      </m:e>
                      <m:sup>
                        <m:r>
                          <a:rPr lang="en-US" sz="2400" i="1">
                            <a:latin typeface="Cambria Math" panose="02040503050406030204" pitchFamily="18" charset="0"/>
                          </a:rPr>
                          <m:t>2</m:t>
                        </m:r>
                      </m:sup>
                    </m:sSup>
                    <m: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𝑖</m:t>
                        </m:r>
                      </m:sub>
                      <m:sup/>
                      <m:e>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𝑂</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𝑖</m:t>
                                        </m:r>
                                      </m:sub>
                                    </m:sSub>
                                  </m:e>
                                </m:d>
                              </m:e>
                              <m:sup>
                                <m:r>
                                  <a:rPr lang="en-US" sz="2400" i="1">
                                    <a:latin typeface="Cambria Math" panose="02040503050406030204" pitchFamily="18" charset="0"/>
                                  </a:rPr>
                                  <m:t>2</m:t>
                                </m:r>
                              </m:sup>
                            </m:sSup>
                          </m:num>
                          <m:den>
                            <m:sSubSup>
                              <m:sSubSupPr>
                                <m:ctrlPr>
                                  <a:rPr lang="en-US" sz="2400" i="1">
                                    <a:latin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𝑖</m:t>
                                </m:r>
                              </m:sub>
                              <m:sup>
                                <m:r>
                                  <a:rPr lang="en-US" sz="2400" i="1">
                                    <a:latin typeface="Cambria Math" panose="02040503050406030204" pitchFamily="18" charset="0"/>
                                  </a:rPr>
                                  <m:t>2</m:t>
                                </m:r>
                              </m:sup>
                            </m:sSubSup>
                          </m:den>
                        </m:f>
                      </m:e>
                    </m:nary>
                  </m:oMath>
                </a14:m>
                <a:r>
                  <a:rPr lang="en-US" sz="2400" dirty="0"/>
                  <a:t>. </a:t>
                </a:r>
              </a:p>
              <a:p>
                <a:pPr marL="0" indent="0">
                  <a:buNone/>
                </a:pPr>
                <a:r>
                  <a:rPr lang="en-US" sz="2400" dirty="0"/>
                  <a:t>Based on this, we say that the</a:t>
                </a:r>
                <a:r>
                  <a:rPr lang="en-US" sz="2400" dirty="0">
                    <a:solidFill>
                      <a:srgbClr val="CCFF99"/>
                    </a:solidFill>
                  </a:rPr>
                  <a:t> “likelihood” of a model being correct for a given data set is </a:t>
                </a:r>
                <a:r>
                  <a:rPr lang="en-US" sz="2400" i="1" dirty="0">
                    <a:solidFill>
                      <a:srgbClr val="CCFF99"/>
                    </a:solidFill>
                  </a:rPr>
                  <a:t>proportional to</a:t>
                </a:r>
                <a:r>
                  <a:rPr lang="en-US" sz="2400" dirty="0">
                    <a:solidFill>
                      <a:srgbClr val="CCFF99"/>
                    </a:solidFill>
                  </a:rPr>
                  <a:t> </a:t>
                </a:r>
                <a14:m>
                  <m:oMath xmlns:m="http://schemas.openxmlformats.org/officeDocument/2006/math">
                    <m:sSup>
                      <m:sSupPr>
                        <m:ctrlPr>
                          <a:rPr lang="en-US" sz="2400" i="1" smtClean="0">
                            <a:solidFill>
                              <a:srgbClr val="CCFF99"/>
                            </a:solidFill>
                            <a:latin typeface="Cambria Math" panose="02040503050406030204" pitchFamily="18" charset="0"/>
                            <a:ea typeface="Cambria Math" panose="02040503050406030204" pitchFamily="18" charset="0"/>
                          </a:rPr>
                        </m:ctrlPr>
                      </m:sSupPr>
                      <m:e>
                        <m:r>
                          <a:rPr lang="en-US" sz="2400" i="1" smtClean="0">
                            <a:solidFill>
                              <a:srgbClr val="CCFF99"/>
                            </a:solidFill>
                            <a:latin typeface="Cambria Math" panose="02040503050406030204" pitchFamily="18" charset="0"/>
                            <a:ea typeface="Cambria Math" panose="02040503050406030204" pitchFamily="18" charset="0"/>
                          </a:rPr>
                          <m:t>𝑒</m:t>
                        </m:r>
                      </m:e>
                      <m:sup>
                        <m:r>
                          <a:rPr lang="en-US" sz="2400" i="1" smtClean="0">
                            <a:solidFill>
                              <a:srgbClr val="CCFF99"/>
                            </a:solidFill>
                            <a:latin typeface="Cambria Math" panose="02040503050406030204" pitchFamily="18" charset="0"/>
                            <a:ea typeface="Cambria Math" panose="02040503050406030204" pitchFamily="18" charset="0"/>
                          </a:rPr>
                          <m:t>−</m:t>
                        </m:r>
                        <m:sSup>
                          <m:sSupPr>
                            <m:ctrlPr>
                              <a:rPr lang="en-US" sz="2400" i="1" smtClean="0">
                                <a:solidFill>
                                  <a:srgbClr val="CCFF99"/>
                                </a:solidFill>
                                <a:latin typeface="Cambria Math" panose="02040503050406030204" pitchFamily="18" charset="0"/>
                                <a:ea typeface="Cambria Math" panose="02040503050406030204" pitchFamily="18" charset="0"/>
                              </a:rPr>
                            </m:ctrlPr>
                          </m:sSupPr>
                          <m:e>
                            <m:r>
                              <a:rPr lang="en-US" sz="2400" i="1" smtClean="0">
                                <a:solidFill>
                                  <a:srgbClr val="CCFF99"/>
                                </a:solidFill>
                                <a:latin typeface="Cambria Math" panose="02040503050406030204" pitchFamily="18" charset="0"/>
                                <a:ea typeface="Cambria Math" panose="02040503050406030204" pitchFamily="18" charset="0"/>
                              </a:rPr>
                              <m:t>𝜒</m:t>
                            </m:r>
                          </m:e>
                          <m:sup>
                            <m:r>
                              <a:rPr lang="en-US" sz="2400" i="1" smtClean="0">
                                <a:solidFill>
                                  <a:srgbClr val="CCFF99"/>
                                </a:solidFill>
                                <a:latin typeface="Cambria Math" panose="02040503050406030204" pitchFamily="18" charset="0"/>
                                <a:ea typeface="Cambria Math" panose="02040503050406030204" pitchFamily="18" charset="0"/>
                              </a:rPr>
                              <m:t>2</m:t>
                            </m:r>
                          </m:sup>
                        </m:sSup>
                        <m:r>
                          <a:rPr lang="en-US" sz="2400" b="0" i="1" smtClean="0">
                            <a:solidFill>
                              <a:srgbClr val="CCFF99"/>
                            </a:solidFill>
                            <a:latin typeface="Cambria Math" panose="02040503050406030204" pitchFamily="18" charset="0"/>
                            <a:ea typeface="Cambria Math" panose="02040503050406030204" pitchFamily="18" charset="0"/>
                          </a:rPr>
                          <m:t>/2</m:t>
                        </m:r>
                      </m:sup>
                    </m:sSup>
                  </m:oMath>
                </a14:m>
                <a:r>
                  <a:rPr lang="en-US" sz="2400" dirty="0"/>
                  <a:t> if the residuals are normally distributed around the data points. </a:t>
                </a: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466166" y="1404257"/>
                <a:ext cx="8193740" cy="4924822"/>
              </a:xfrm>
              <a:prstGeom prst="rect">
                <a:avLst/>
              </a:prstGeom>
              <a:blipFill>
                <a:blip r:embed="rId2"/>
                <a:stretch>
                  <a:fillRect l="-1115" r="-1190"/>
                </a:stretch>
              </a:blipFill>
            </p:spPr>
            <p:txBody>
              <a:bodyPr/>
              <a:lstStyle/>
              <a:p>
                <a:r>
                  <a:rPr lang="en-US">
                    <a:noFill/>
                  </a:rPr>
                  <a:t> </a:t>
                </a:r>
              </a:p>
            </p:txBody>
          </p:sp>
        </mc:Fallback>
      </mc:AlternateContent>
    </p:spTree>
    <p:extLst>
      <p:ext uri="{BB962C8B-B14F-4D97-AF65-F5344CB8AC3E}">
        <p14:creationId xmlns:p14="http://schemas.microsoft.com/office/powerpoint/2010/main" val="312579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875" y="523876"/>
            <a:ext cx="7772400" cy="1456267"/>
          </a:xfrm>
        </p:spPr>
        <p:txBody>
          <a:bodyPr>
            <a:normAutofit/>
          </a:bodyPr>
          <a:lstStyle/>
          <a:p>
            <a:r>
              <a:rPr lang="en-US" sz="3600" dirty="0"/>
              <a:t>Traditional maximum likelihood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23875" y="2128061"/>
                <a:ext cx="7772400" cy="3649133"/>
              </a:xfrm>
            </p:spPr>
            <p:txBody>
              <a:bodyPr>
                <a:noAutofit/>
              </a:bodyPr>
              <a:lstStyle/>
              <a:p>
                <a:r>
                  <a:rPr lang="en-US" sz="2400" dirty="0"/>
                  <a:t>seek “best fit” models/parameters</a:t>
                </a:r>
              </a:p>
              <a:p>
                <a:r>
                  <a:rPr lang="en-US" sz="2400" dirty="0"/>
                  <a:t>typically assume likelihood </a:t>
                </a:r>
                <a:r>
                  <a:rPr lang="en-US" sz="2400" i="1" dirty="0"/>
                  <a:t>L </a:t>
                </a:r>
                <a:r>
                  <a:rPr lang="en-US" sz="2400" dirty="0"/>
                  <a:t>proportional to </a:t>
                </a:r>
                <a14:m>
                  <m:oMath xmlns:m="http://schemas.openxmlformats.org/officeDocument/2006/math">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𝑒</m:t>
                        </m:r>
                      </m:e>
                      <m:sup>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𝜒</m:t>
                            </m:r>
                          </m:e>
                          <m:sup>
                            <m:r>
                              <a:rPr lang="en-US" sz="2400" i="1">
                                <a:latin typeface="Cambria Math" panose="02040503050406030204" pitchFamily="18" charset="0"/>
                                <a:ea typeface="Cambria Math" panose="02040503050406030204" pitchFamily="18" charset="0"/>
                              </a:rPr>
                              <m:t>2</m:t>
                            </m:r>
                          </m:sup>
                        </m:sSup>
                        <m:r>
                          <a:rPr lang="en-US" sz="2400" i="1">
                            <a:latin typeface="Cambria Math" panose="02040503050406030204" pitchFamily="18" charset="0"/>
                            <a:ea typeface="Cambria Math" panose="02040503050406030204" pitchFamily="18" charset="0"/>
                          </a:rPr>
                          <m:t>/2</m:t>
                        </m:r>
                      </m:sup>
                    </m:sSup>
                  </m:oMath>
                </a14:m>
                <a:endParaRPr lang="en-US" sz="2400" dirty="0"/>
              </a:p>
              <a:p>
                <a:r>
                  <a:rPr lang="en-US" sz="2400" dirty="0"/>
                  <a:t>min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𝜒</m:t>
                        </m:r>
                      </m:e>
                      <m:sup>
                        <m:r>
                          <a:rPr lang="en-US" sz="2400" i="1">
                            <a:latin typeface="Cambria Math" panose="02040503050406030204" pitchFamily="18" charset="0"/>
                          </a:rPr>
                          <m:t>2</m:t>
                        </m:r>
                      </m:sup>
                    </m:sSup>
                  </m:oMath>
                </a14:m>
                <a:r>
                  <a:rPr lang="en-US" sz="2400" dirty="0"/>
                  <a:t> </a:t>
                </a:r>
                <a:r>
                  <a:rPr lang="en-US" sz="2400" dirty="0">
                    <a:sym typeface="Wingdings" panose="05000000000000000000" pitchFamily="2" charset="2"/>
                  </a:rPr>
                  <a:t> max likelihood</a:t>
                </a:r>
              </a:p>
              <a:p>
                <a:r>
                  <a:rPr lang="en-US" sz="2400" dirty="0">
                    <a:sym typeface="Wingdings" panose="05000000000000000000" pitchFamily="2" charset="2"/>
                  </a:rPr>
                  <a:t>“maximum likelihood estimators” (MLEs) of parameters </a:t>
                </a:r>
                <a:r>
                  <a:rPr lang="en-US" sz="2400" dirty="0" err="1">
                    <a:latin typeface="Symbol" panose="05050102010706020507" pitchFamily="18" charset="2"/>
                    <a:sym typeface="Wingdings" panose="05000000000000000000" pitchFamily="2" charset="2"/>
                  </a:rPr>
                  <a:t>a</a:t>
                </a:r>
                <a:r>
                  <a:rPr lang="en-US" sz="2400" baseline="-25000" dirty="0" err="1">
                    <a:sym typeface="Wingdings" panose="05000000000000000000" pitchFamily="2" charset="2"/>
                  </a:rPr>
                  <a:t>i</a:t>
                </a:r>
                <a:r>
                  <a:rPr lang="en-US" sz="2400" dirty="0">
                    <a:sym typeface="Wingdings" panose="05000000000000000000" pitchFamily="2" charset="2"/>
                  </a:rPr>
                  <a:t> of a model are usually found by </a:t>
                </a:r>
                <a14:m>
                  <m:oMath xmlns:m="http://schemas.openxmlformats.org/officeDocument/2006/math">
                    <m:f>
                      <m:fPr>
                        <m:ctrlPr>
                          <a:rPr lang="en-US" sz="2400" i="1" smtClean="0">
                            <a:latin typeface="Cambria Math" panose="02040503050406030204" pitchFamily="18" charset="0"/>
                            <a:sym typeface="Wingdings" panose="05000000000000000000" pitchFamily="2" charset="2"/>
                          </a:rPr>
                        </m:ctrlPr>
                      </m:fPr>
                      <m:num>
                        <m:r>
                          <a:rPr lang="en-US" sz="2400" i="1" smtClean="0">
                            <a:latin typeface="Cambria Math" panose="02040503050406030204" pitchFamily="18" charset="0"/>
                            <a:sym typeface="Wingdings" panose="05000000000000000000" pitchFamily="2" charset="2"/>
                          </a:rPr>
                          <m:t>𝜕</m:t>
                        </m:r>
                        <m:r>
                          <a:rPr lang="en-US" sz="2400" b="0" i="1" smtClean="0">
                            <a:latin typeface="Cambria Math" panose="02040503050406030204" pitchFamily="18" charset="0"/>
                            <a:sym typeface="Wingdings" panose="05000000000000000000" pitchFamily="2" charset="2"/>
                          </a:rPr>
                          <m:t>𝐿</m:t>
                        </m:r>
                      </m:num>
                      <m:den>
                        <m:r>
                          <a:rPr lang="en-US" sz="2400" i="1" smtClean="0">
                            <a:latin typeface="Cambria Math" panose="02040503050406030204" pitchFamily="18" charset="0"/>
                            <a:sym typeface="Wingdings" panose="05000000000000000000" pitchFamily="2" charset="2"/>
                          </a:rPr>
                          <m:t>𝜕</m:t>
                        </m:r>
                        <m:sSub>
                          <m:sSubPr>
                            <m:ctrlPr>
                              <a:rPr lang="en-US" sz="2400" i="1" smtClean="0">
                                <a:latin typeface="Cambria Math" panose="02040503050406030204" pitchFamily="18" charset="0"/>
                                <a:sym typeface="Wingdings" panose="05000000000000000000" pitchFamily="2" charset="2"/>
                              </a:rPr>
                            </m:ctrlPr>
                          </m:sSubPr>
                          <m:e>
                            <m:r>
                              <a:rPr lang="en-US" sz="2400" i="1" smtClean="0">
                                <a:latin typeface="Cambria Math" panose="02040503050406030204" pitchFamily="18" charset="0"/>
                                <a:ea typeface="Cambria Math" panose="02040503050406030204" pitchFamily="18" charset="0"/>
                                <a:sym typeface="Wingdings" panose="05000000000000000000" pitchFamily="2" charset="2"/>
                              </a:rPr>
                              <m:t>𝛼</m:t>
                            </m:r>
                          </m:e>
                          <m:sub>
                            <m:r>
                              <a:rPr lang="en-US" sz="2400" b="0" i="1" smtClean="0">
                                <a:latin typeface="Cambria Math" panose="02040503050406030204" pitchFamily="18" charset="0"/>
                                <a:sym typeface="Wingdings" panose="05000000000000000000" pitchFamily="2" charset="2"/>
                              </a:rPr>
                              <m:t>𝑖</m:t>
                            </m:r>
                          </m:sub>
                        </m:sSub>
                      </m:den>
                    </m:f>
                    <m:r>
                      <a:rPr lang="en-US" sz="2400" b="0" i="1" smtClean="0">
                        <a:latin typeface="Cambria Math" panose="02040503050406030204" pitchFamily="18" charset="0"/>
                        <a:sym typeface="Wingdings" panose="05000000000000000000" pitchFamily="2" charset="2"/>
                      </a:rPr>
                      <m:t>=0</m:t>
                    </m:r>
                  </m:oMath>
                </a14:m>
                <a:r>
                  <a:rPr lang="en-US" sz="2400" dirty="0"/>
                  <a:t> or equivalently </a:t>
                </a:r>
                <a14:m>
                  <m:oMath xmlns:m="http://schemas.openxmlformats.org/officeDocument/2006/math">
                    <m:f>
                      <m:fPr>
                        <m:ctrlPr>
                          <a:rPr lang="en-US" sz="2400" i="1">
                            <a:latin typeface="Cambria Math" panose="02040503050406030204" pitchFamily="18" charset="0"/>
                            <a:sym typeface="Wingdings" panose="05000000000000000000" pitchFamily="2" charset="2"/>
                          </a:rPr>
                        </m:ctrlPr>
                      </m:fPr>
                      <m:num>
                        <m:r>
                          <a:rPr lang="en-US" sz="2400" i="1">
                            <a:latin typeface="Cambria Math" panose="02040503050406030204" pitchFamily="18" charset="0"/>
                            <a:sym typeface="Wingdings" panose="05000000000000000000" pitchFamily="2" charset="2"/>
                          </a:rPr>
                          <m:t>𝜕</m:t>
                        </m:r>
                        <m:r>
                          <m:rPr>
                            <m:sty m:val="p"/>
                          </m:rPr>
                          <a:rPr lang="en-US" sz="2400" b="0" i="0" smtClean="0">
                            <a:latin typeface="Cambria Math" panose="02040503050406030204" pitchFamily="18" charset="0"/>
                            <a:sym typeface="Wingdings" panose="05000000000000000000" pitchFamily="2" charset="2"/>
                          </a:rPr>
                          <m:t>ln</m:t>
                        </m:r>
                        <m:r>
                          <a:rPr lang="en-US" sz="2400" b="0" i="1" smtClean="0">
                            <a:latin typeface="Cambria Math" panose="02040503050406030204" pitchFamily="18" charset="0"/>
                            <a:sym typeface="Wingdings" panose="05000000000000000000" pitchFamily="2" charset="2"/>
                          </a:rPr>
                          <m:t>⁡(</m:t>
                        </m:r>
                        <m:r>
                          <a:rPr lang="en-US" sz="2400" i="1">
                            <a:latin typeface="Cambria Math" panose="02040503050406030204" pitchFamily="18" charset="0"/>
                            <a:sym typeface="Wingdings" panose="05000000000000000000" pitchFamily="2" charset="2"/>
                          </a:rPr>
                          <m:t>𝐿</m:t>
                        </m:r>
                        <m:r>
                          <a:rPr lang="en-US" sz="2400" b="0" i="1" smtClean="0">
                            <a:latin typeface="Cambria Math" panose="02040503050406030204" pitchFamily="18" charset="0"/>
                            <a:sym typeface="Wingdings" panose="05000000000000000000" pitchFamily="2" charset="2"/>
                          </a:rPr>
                          <m:t>)</m:t>
                        </m:r>
                      </m:num>
                      <m:den>
                        <m:r>
                          <a:rPr lang="en-US" sz="2400" i="1">
                            <a:latin typeface="Cambria Math" panose="02040503050406030204" pitchFamily="18" charset="0"/>
                            <a:sym typeface="Wingdings" panose="05000000000000000000" pitchFamily="2" charset="2"/>
                          </a:rPr>
                          <m:t>𝜕</m:t>
                        </m:r>
                        <m:sSub>
                          <m:sSubPr>
                            <m:ctrlPr>
                              <a:rPr lang="en-US" sz="2400" i="1">
                                <a:latin typeface="Cambria Math" panose="02040503050406030204" pitchFamily="18" charset="0"/>
                                <a:sym typeface="Wingdings" panose="05000000000000000000" pitchFamily="2" charset="2"/>
                              </a:rPr>
                            </m:ctrlPr>
                          </m:sSubPr>
                          <m:e>
                            <m:r>
                              <a:rPr lang="en-US" sz="2400" i="1">
                                <a:latin typeface="Cambria Math" panose="02040503050406030204" pitchFamily="18" charset="0"/>
                                <a:ea typeface="Cambria Math" panose="02040503050406030204" pitchFamily="18" charset="0"/>
                                <a:sym typeface="Wingdings" panose="05000000000000000000" pitchFamily="2" charset="2"/>
                              </a:rPr>
                              <m:t>𝛼</m:t>
                            </m:r>
                          </m:e>
                          <m:sub>
                            <m:r>
                              <a:rPr lang="en-US" sz="2400" i="1">
                                <a:latin typeface="Cambria Math" panose="02040503050406030204" pitchFamily="18" charset="0"/>
                                <a:sym typeface="Wingdings" panose="05000000000000000000" pitchFamily="2" charset="2"/>
                              </a:rPr>
                              <m:t>𝑖</m:t>
                            </m:r>
                          </m:sub>
                        </m:sSub>
                      </m:den>
                    </m:f>
                    <m:r>
                      <a:rPr lang="en-US" sz="2400" i="1">
                        <a:latin typeface="Cambria Math" panose="02040503050406030204" pitchFamily="18" charset="0"/>
                        <a:sym typeface="Wingdings" panose="05000000000000000000" pitchFamily="2" charset="2"/>
                      </a:rPr>
                      <m:t>=0</m:t>
                    </m:r>
                  </m:oMath>
                </a14:m>
                <a:r>
                  <a:rPr lang="en-US" sz="2400" dirty="0"/>
                  <a:t> </a:t>
                </a:r>
              </a:p>
              <a:p>
                <a:r>
                  <a:rPr lang="en-US" sz="2400" dirty="0"/>
                  <a:t>assuming all residuals follow same normal distribution (i.e. have same </a:t>
                </a:r>
                <a:r>
                  <a:rPr lang="en-US" sz="2400" dirty="0">
                    <a:latin typeface="Symbol" panose="05050102010706020507" pitchFamily="18" charset="2"/>
                  </a:rPr>
                  <a:t>s</a:t>
                </a:r>
                <a:r>
                  <a:rPr lang="en-US" sz="2400" dirty="0"/>
                  <a:t>), called “ordinary least-squares” (OLS) fitting or “minimizing the </a:t>
                </a:r>
                <a:r>
                  <a:rPr lang="en-US" sz="2400" dirty="0" err="1"/>
                  <a:t>rms</a:t>
                </a:r>
                <a:r>
                  <a:rPr lang="en-US" sz="2400" dirty="0"/>
                  <a:t>” (root mean square deviations)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23875" y="2128061"/>
                <a:ext cx="7772400" cy="3649133"/>
              </a:xfrm>
              <a:blipFill>
                <a:blip r:embed="rId2"/>
                <a:stretch>
                  <a:fillRect l="-1098" t="-11352" r="-392" b="-13689"/>
                </a:stretch>
              </a:blipFill>
            </p:spPr>
            <p:txBody>
              <a:bodyPr/>
              <a:lstStyle/>
              <a:p>
                <a:r>
                  <a:rPr lang="en-US">
                    <a:noFill/>
                  </a:rPr>
                  <a:t> </a:t>
                </a:r>
              </a:p>
            </p:txBody>
          </p:sp>
        </mc:Fallback>
      </mc:AlternateContent>
    </p:spTree>
    <p:extLst>
      <p:ext uri="{BB962C8B-B14F-4D97-AF65-F5344CB8AC3E}">
        <p14:creationId xmlns:p14="http://schemas.microsoft.com/office/powerpoint/2010/main" val="237777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179281"/>
            <a:ext cx="7772400" cy="1456267"/>
          </a:xfrm>
        </p:spPr>
        <p:txBody>
          <a:bodyPr>
            <a:normAutofit/>
          </a:bodyPr>
          <a:lstStyle/>
          <a:p>
            <a:r>
              <a:rPr lang="en-US" sz="3600" dirty="0"/>
              <a:t>Traditional Maximum Likelihood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2450" y="2321363"/>
                <a:ext cx="7772400" cy="3649133"/>
              </a:xfrm>
            </p:spPr>
            <p:txBody>
              <a:bodyPr>
                <a:noAutofit/>
              </a:bodyPr>
              <a:lstStyle/>
              <a:p>
                <a:r>
                  <a:rPr lang="en-US" sz="2400" dirty="0"/>
                  <a:t>Example: model </a:t>
                </a:r>
                <a14:m>
                  <m:oMath xmlns:m="http://schemas.openxmlformats.org/officeDocument/2006/math">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r>
                      <a:rPr lang="en-US" sz="2400" i="1">
                        <a:latin typeface="Cambria Math" panose="02040503050406030204" pitchFamily="18" charset="0"/>
                        <a:ea typeface="Cambria Math" panose="02040503050406030204" pitchFamily="18" charset="0"/>
                      </a:rPr>
                      <m:t>𝑋</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𝛽</m:t>
                    </m:r>
                    <m:r>
                      <a:rPr lang="en-US" sz="2400" b="0" i="0" smtClean="0">
                        <a:latin typeface="Cambria Math" panose="02040503050406030204" pitchFamily="18" charset="0"/>
                        <a:ea typeface="Cambria Math" panose="02040503050406030204" pitchFamily="18" charset="0"/>
                      </a:rPr>
                      <m:t> </m:t>
                    </m:r>
                  </m:oMath>
                </a14:m>
                <a:r>
                  <a:rPr lang="en-US" sz="2400" dirty="0"/>
                  <a:t>with equal Gaussian errors </a:t>
                </a:r>
                <a:r>
                  <a:rPr lang="en-US" sz="2400" dirty="0">
                    <a:latin typeface="Symbol" panose="05050102010706020507" pitchFamily="18" charset="2"/>
                  </a:rPr>
                  <a:t>s</a:t>
                </a:r>
              </a:p>
              <a:p>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𝜒</m:t>
                        </m:r>
                      </m:e>
                      <m:sup>
                        <m:r>
                          <a:rPr lang="en-US" sz="2400" i="1">
                            <a:latin typeface="Cambria Math" panose="02040503050406030204" pitchFamily="18" charset="0"/>
                          </a:rPr>
                          <m:t>2</m:t>
                        </m:r>
                      </m:sup>
                    </m:sSup>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𝑖</m:t>
                        </m:r>
                      </m:sub>
                      <m:sup/>
                      <m:e>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𝛼</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r>
                                      <a:rPr lang="en-US" sz="2400" i="1">
                                        <a:latin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𝛽</m:t>
                                    </m:r>
                                  </m:e>
                                </m:d>
                                <m:r>
                                  <a:rPr lang="en-US" sz="2400" i="1">
                                    <a:latin typeface="Cambria Math" panose="02040503050406030204" pitchFamily="18" charset="0"/>
                                  </a:rPr>
                                  <m:t>)</m:t>
                                </m:r>
                              </m:e>
                              <m:sup>
                                <m:r>
                                  <a:rPr lang="en-US" sz="2400" b="0" i="1" smtClean="0">
                                    <a:latin typeface="Cambria Math" panose="02040503050406030204" pitchFamily="18" charset="0"/>
                                  </a:rPr>
                                  <m:t>2</m:t>
                                </m:r>
                              </m:sup>
                            </m:sSup>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𝜎</m:t>
                                </m:r>
                              </m:e>
                              <m:sup>
                                <m:r>
                                  <a:rPr lang="en-US" sz="2400" b="0" i="1" smtClean="0">
                                    <a:latin typeface="Cambria Math" panose="02040503050406030204" pitchFamily="18" charset="0"/>
                                  </a:rPr>
                                  <m:t>2</m:t>
                                </m:r>
                              </m:sup>
                            </m:sSup>
                          </m:den>
                        </m:f>
                      </m:e>
                    </m:nary>
                  </m:oMath>
                </a14:m>
                <a:r>
                  <a:rPr lang="en-US" sz="2400" dirty="0"/>
                  <a:t> </a:t>
                </a:r>
                <a:r>
                  <a:rPr lang="en-US" sz="2400" dirty="0">
                    <a:sym typeface="Wingdings" panose="05000000000000000000" pitchFamily="2" charset="2"/>
                  </a:rPr>
                  <a:t> max likelihood</a:t>
                </a:r>
              </a:p>
              <a:p>
                <a14:m>
                  <m:oMath xmlns:m="http://schemas.openxmlformats.org/officeDocument/2006/math">
                    <m:f>
                      <m:fPr>
                        <m:ctrlPr>
                          <a:rPr lang="en-US" sz="2400" i="1">
                            <a:latin typeface="Cambria Math" panose="02040503050406030204" pitchFamily="18" charset="0"/>
                            <a:sym typeface="Wingdings" panose="05000000000000000000" pitchFamily="2" charset="2"/>
                          </a:rPr>
                        </m:ctrlPr>
                      </m:fPr>
                      <m:num>
                        <m:r>
                          <a:rPr lang="en-US" sz="2400" i="1">
                            <a:latin typeface="Cambria Math" panose="02040503050406030204" pitchFamily="18" charset="0"/>
                            <a:sym typeface="Wingdings" panose="05000000000000000000" pitchFamily="2" charset="2"/>
                          </a:rPr>
                          <m:t>𝜕</m:t>
                        </m:r>
                        <m:r>
                          <m:rPr>
                            <m:sty m:val="p"/>
                          </m:rPr>
                          <a:rPr lang="en-US" sz="2400" b="0" i="0" smtClean="0">
                            <a:latin typeface="Cambria Math" panose="02040503050406030204" pitchFamily="18" charset="0"/>
                            <a:sym typeface="Wingdings" panose="05000000000000000000" pitchFamily="2" charset="2"/>
                          </a:rPr>
                          <m:t>ln</m:t>
                        </m:r>
                        <m:r>
                          <a:rPr lang="en-US" sz="2400" b="0" i="1" smtClean="0">
                            <a:latin typeface="Cambria Math" panose="02040503050406030204" pitchFamily="18" charset="0"/>
                            <a:sym typeface="Wingdings" panose="05000000000000000000" pitchFamily="2" charset="2"/>
                          </a:rPr>
                          <m:t>⁡(</m:t>
                        </m:r>
                        <m:r>
                          <a:rPr lang="en-US" sz="2400" i="1">
                            <a:latin typeface="Cambria Math" panose="02040503050406030204" pitchFamily="18" charset="0"/>
                            <a:sym typeface="Wingdings" panose="05000000000000000000" pitchFamily="2" charset="2"/>
                          </a:rPr>
                          <m:t>𝐿</m:t>
                        </m:r>
                        <m:r>
                          <a:rPr lang="en-US" sz="2400" b="0" i="1" smtClean="0">
                            <a:latin typeface="Cambria Math" panose="02040503050406030204" pitchFamily="18" charset="0"/>
                            <a:sym typeface="Wingdings" panose="05000000000000000000" pitchFamily="2" charset="2"/>
                          </a:rPr>
                          <m:t>)</m:t>
                        </m:r>
                      </m:num>
                      <m:den>
                        <m:r>
                          <a:rPr lang="en-US" sz="2400" i="1">
                            <a:latin typeface="Cambria Math" panose="02040503050406030204" pitchFamily="18" charset="0"/>
                            <a:sym typeface="Wingdings" panose="05000000000000000000" pitchFamily="2" charset="2"/>
                          </a:rPr>
                          <m:t>𝜕</m:t>
                        </m:r>
                        <m:r>
                          <a:rPr lang="en-US" sz="2400" i="1" smtClean="0">
                            <a:latin typeface="Cambria Math" panose="02040503050406030204" pitchFamily="18" charset="0"/>
                            <a:ea typeface="Cambria Math" panose="02040503050406030204" pitchFamily="18" charset="0"/>
                            <a:sym typeface="Wingdings" panose="05000000000000000000" pitchFamily="2" charset="2"/>
                          </a:rPr>
                          <m:t>𝛼</m:t>
                        </m:r>
                      </m:den>
                    </m:f>
                    <m:r>
                      <a:rPr lang="en-US" sz="2400" i="1">
                        <a:latin typeface="Cambria Math" panose="02040503050406030204" pitchFamily="18" charset="0"/>
                        <a:sym typeface="Wingdings" panose="05000000000000000000" pitchFamily="2" charset="2"/>
                      </a:rPr>
                      <m:t>=0</m:t>
                    </m:r>
                  </m:oMath>
                </a14:m>
                <a:r>
                  <a:rPr lang="en-US" sz="2400" dirty="0"/>
                  <a:t> </a:t>
                </a:r>
                <a:r>
                  <a:rPr lang="en-US" sz="2400" dirty="0">
                    <a:sym typeface="Wingdings" panose="05000000000000000000" pitchFamily="2" charset="2"/>
                  </a:rPr>
                  <a:t> </a:t>
                </a:r>
                <a14:m>
                  <m:oMath xmlns:m="http://schemas.openxmlformats.org/officeDocument/2006/math">
                    <m:f>
                      <m:fPr>
                        <m:ctrlPr>
                          <a:rPr lang="en-US" sz="2400" i="1" smtClean="0">
                            <a:latin typeface="Cambria Math" panose="02040503050406030204" pitchFamily="18" charset="0"/>
                            <a:sym typeface="Wingdings" panose="05000000000000000000" pitchFamily="2" charset="2"/>
                          </a:rPr>
                        </m:ctrlPr>
                      </m:fPr>
                      <m:num>
                        <m:r>
                          <a:rPr lang="en-US" sz="2400" i="1" smtClean="0">
                            <a:latin typeface="Cambria Math" panose="02040503050406030204" pitchFamily="18" charset="0"/>
                            <a:sym typeface="Wingdings" panose="05000000000000000000" pitchFamily="2" charset="2"/>
                          </a:rPr>
                          <m:t>𝜕</m:t>
                        </m:r>
                        <m:func>
                          <m:funcPr>
                            <m:ctrlPr>
                              <a:rPr lang="en-US" sz="2400" b="0" i="1" smtClean="0">
                                <a:latin typeface="Cambria Math" panose="02040503050406030204" pitchFamily="18" charset="0"/>
                                <a:sym typeface="Wingdings" panose="05000000000000000000" pitchFamily="2" charset="2"/>
                              </a:rPr>
                            </m:ctrlPr>
                          </m:funcPr>
                          <m:fName>
                            <m:r>
                              <m:rPr>
                                <m:sty m:val="p"/>
                              </m:rPr>
                              <a:rPr lang="en-US" sz="2400" b="0" i="0" smtClean="0">
                                <a:latin typeface="Cambria Math" panose="02040503050406030204" pitchFamily="18" charset="0"/>
                                <a:sym typeface="Wingdings" panose="05000000000000000000" pitchFamily="2" charset="2"/>
                              </a:rPr>
                              <m:t>ln</m:t>
                            </m:r>
                          </m:fName>
                          <m:e>
                            <m:d>
                              <m:dPr>
                                <m:ctrlPr>
                                  <a:rPr lang="en-US" sz="2400" b="0" i="1" smtClean="0">
                                    <a:latin typeface="Cambria Math" panose="02040503050406030204" pitchFamily="18" charset="0"/>
                                    <a:sym typeface="Wingdings" panose="05000000000000000000" pitchFamily="2" charset="2"/>
                                  </a:rPr>
                                </m:ctrlPr>
                              </m:dPr>
                              <m:e>
                                <m:sSup>
                                  <m:sSupPr>
                                    <m:ctrlPr>
                                      <a:rPr lang="en-US" sz="2400" i="1">
                                        <a:latin typeface="Cambria Math" panose="02040503050406030204" pitchFamily="18" charset="0"/>
                                        <a:sym typeface="Wingdings" panose="05000000000000000000" pitchFamily="2" charset="2"/>
                                      </a:rPr>
                                    </m:ctrlPr>
                                  </m:sSupPr>
                                  <m:e>
                                    <m:r>
                                      <a:rPr lang="en-US" sz="2400" i="1">
                                        <a:latin typeface="Cambria Math" panose="02040503050406030204" pitchFamily="18" charset="0"/>
                                        <a:sym typeface="Wingdings" panose="05000000000000000000" pitchFamily="2" charset="2"/>
                                      </a:rPr>
                                      <m:t>𝑒</m:t>
                                    </m:r>
                                  </m:e>
                                  <m:sup>
                                    <m:r>
                                      <a:rPr lang="en-US" sz="2400" i="1">
                                        <a:latin typeface="Cambria Math" panose="02040503050406030204" pitchFamily="18" charset="0"/>
                                        <a:sym typeface="Wingdings" panose="05000000000000000000" pitchFamily="2" charset="2"/>
                                      </a:rPr>
                                      <m:t>−</m:t>
                                    </m:r>
                                    <m:f>
                                      <m:fPr>
                                        <m:ctrlPr>
                                          <a:rPr lang="en-US" sz="2400" i="1">
                                            <a:latin typeface="Cambria Math" panose="02040503050406030204" pitchFamily="18" charset="0"/>
                                            <a:sym typeface="Wingdings" panose="05000000000000000000" pitchFamily="2" charset="2"/>
                                          </a:rPr>
                                        </m:ctrlPr>
                                      </m:fPr>
                                      <m:num>
                                        <m:sSup>
                                          <m:sSupPr>
                                            <m:ctrlPr>
                                              <a:rPr lang="en-US" sz="2400" i="1">
                                                <a:latin typeface="Cambria Math" panose="02040503050406030204" pitchFamily="18" charset="0"/>
                                                <a:sym typeface="Wingdings" panose="05000000000000000000" pitchFamily="2" charset="2"/>
                                              </a:rPr>
                                            </m:ctrlPr>
                                          </m:sSupPr>
                                          <m:e>
                                            <m:r>
                                              <a:rPr lang="en-US" sz="2400" i="1">
                                                <a:latin typeface="Cambria Math" panose="02040503050406030204" pitchFamily="18" charset="0"/>
                                                <a:ea typeface="Cambria Math" panose="02040503050406030204" pitchFamily="18" charset="0"/>
                                                <a:sym typeface="Wingdings" panose="05000000000000000000" pitchFamily="2" charset="2"/>
                                              </a:rPr>
                                              <m:t>𝜒</m:t>
                                            </m:r>
                                          </m:e>
                                          <m:sup>
                                            <m:r>
                                              <a:rPr lang="en-US" sz="2400" i="1">
                                                <a:latin typeface="Cambria Math" panose="02040503050406030204" pitchFamily="18" charset="0"/>
                                                <a:sym typeface="Wingdings" panose="05000000000000000000" pitchFamily="2" charset="2"/>
                                              </a:rPr>
                                              <m:t>2</m:t>
                                            </m:r>
                                          </m:sup>
                                        </m:sSup>
                                      </m:num>
                                      <m:den>
                                        <m:r>
                                          <a:rPr lang="en-US" sz="2400" i="1">
                                            <a:latin typeface="Cambria Math" panose="02040503050406030204" pitchFamily="18" charset="0"/>
                                            <a:sym typeface="Wingdings" panose="05000000000000000000" pitchFamily="2" charset="2"/>
                                          </a:rPr>
                                          <m:t>2</m:t>
                                        </m:r>
                                      </m:den>
                                    </m:f>
                                  </m:sup>
                                </m:sSup>
                              </m:e>
                            </m:d>
                          </m:e>
                        </m:func>
                      </m:num>
                      <m:den>
                        <m:r>
                          <a:rPr lang="en-US" sz="2400" i="1" smtClean="0">
                            <a:latin typeface="Cambria Math" panose="02040503050406030204" pitchFamily="18" charset="0"/>
                            <a:sym typeface="Wingdings" panose="05000000000000000000" pitchFamily="2" charset="2"/>
                          </a:rPr>
                          <m:t>𝜕</m:t>
                        </m:r>
                        <m:r>
                          <a:rPr lang="en-US" sz="2400" i="1" smtClean="0">
                            <a:latin typeface="Cambria Math" panose="02040503050406030204" pitchFamily="18" charset="0"/>
                            <a:ea typeface="Cambria Math" panose="02040503050406030204" pitchFamily="18" charset="0"/>
                            <a:sym typeface="Wingdings" panose="05000000000000000000" pitchFamily="2" charset="2"/>
                          </a:rPr>
                          <m:t>𝛼</m:t>
                        </m:r>
                      </m:den>
                    </m:f>
                    <m:r>
                      <a:rPr lang="en-US" sz="2400" b="0" i="1" smtClean="0">
                        <a:latin typeface="Cambria Math" panose="02040503050406030204" pitchFamily="18" charset="0"/>
                        <a:sym typeface="Wingdings" panose="05000000000000000000" pitchFamily="2" charset="2"/>
                      </a:rPr>
                      <m:t>=0</m:t>
                    </m:r>
                  </m:oMath>
                </a14:m>
                <a:r>
                  <a:rPr lang="en-US" sz="2400" dirty="0"/>
                  <a:t> </a:t>
                </a:r>
                <a:r>
                  <a:rPr lang="en-US" sz="2400" dirty="0">
                    <a:sym typeface="Wingdings" panose="05000000000000000000" pitchFamily="2" charset="2"/>
                  </a:rPr>
                  <a:t> </a:t>
                </a:r>
                <a14:m>
                  <m:oMath xmlns:m="http://schemas.openxmlformats.org/officeDocument/2006/math">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𝑖</m:t>
                        </m:r>
                      </m:sub>
                      <m:sup/>
                      <m:e>
                        <m:f>
                          <m:fPr>
                            <m:ctrlPr>
                              <a:rPr lang="en-US" sz="2400" i="1">
                                <a:latin typeface="Cambria Math" panose="02040503050406030204" pitchFamily="18" charset="0"/>
                              </a:rPr>
                            </m:ctrlPr>
                          </m:fPr>
                          <m:num>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𝛼</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𝛽</m:t>
                                    </m:r>
                                  </m:e>
                                </m:d>
                              </m:e>
                            </m:d>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num>
                          <m:den>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𝜎</m:t>
                                </m:r>
                              </m:e>
                              <m:sup>
                                <m:r>
                                  <a:rPr lang="en-US" sz="2400" i="1">
                                    <a:latin typeface="Cambria Math" panose="02040503050406030204" pitchFamily="18" charset="0"/>
                                  </a:rPr>
                                  <m:t>2</m:t>
                                </m:r>
                              </m:sup>
                            </m:sSup>
                          </m:den>
                        </m:f>
                        <m:r>
                          <a:rPr lang="en-US" sz="2400" b="0" i="1" smtClean="0">
                            <a:latin typeface="Cambria Math" panose="02040503050406030204" pitchFamily="18" charset="0"/>
                          </a:rPr>
                          <m:t>=0</m:t>
                        </m:r>
                      </m:e>
                    </m:nary>
                  </m:oMath>
                </a14:m>
                <a:endParaRPr lang="en-US" sz="2400" dirty="0"/>
              </a:p>
              <a:p>
                <a14:m>
                  <m:oMath xmlns:m="http://schemas.openxmlformats.org/officeDocument/2006/math">
                    <m:f>
                      <m:fPr>
                        <m:ctrlPr>
                          <a:rPr lang="en-US" sz="2400" i="1">
                            <a:latin typeface="Cambria Math" panose="02040503050406030204" pitchFamily="18" charset="0"/>
                            <a:sym typeface="Wingdings" panose="05000000000000000000" pitchFamily="2" charset="2"/>
                          </a:rPr>
                        </m:ctrlPr>
                      </m:fPr>
                      <m:num>
                        <m:r>
                          <a:rPr lang="en-US" sz="2400" i="1">
                            <a:latin typeface="Cambria Math" panose="02040503050406030204" pitchFamily="18" charset="0"/>
                            <a:sym typeface="Wingdings" panose="05000000000000000000" pitchFamily="2" charset="2"/>
                          </a:rPr>
                          <m:t>𝜕</m:t>
                        </m:r>
                        <m:r>
                          <m:rPr>
                            <m:sty m:val="p"/>
                          </m:rPr>
                          <a:rPr lang="en-US" sz="2400">
                            <a:latin typeface="Cambria Math" panose="02040503050406030204" pitchFamily="18" charset="0"/>
                            <a:sym typeface="Wingdings" panose="05000000000000000000" pitchFamily="2" charset="2"/>
                          </a:rPr>
                          <m:t>ln</m:t>
                        </m:r>
                        <m:r>
                          <a:rPr lang="en-US" sz="2400" i="1">
                            <a:latin typeface="Cambria Math" panose="02040503050406030204" pitchFamily="18" charset="0"/>
                            <a:sym typeface="Wingdings" panose="05000000000000000000" pitchFamily="2" charset="2"/>
                          </a:rPr>
                          <m:t>⁡(</m:t>
                        </m:r>
                        <m:r>
                          <a:rPr lang="en-US" sz="2400" i="1">
                            <a:latin typeface="Cambria Math" panose="02040503050406030204" pitchFamily="18" charset="0"/>
                            <a:sym typeface="Wingdings" panose="05000000000000000000" pitchFamily="2" charset="2"/>
                          </a:rPr>
                          <m:t>𝐿</m:t>
                        </m:r>
                        <m:r>
                          <a:rPr lang="en-US" sz="2400" i="1">
                            <a:latin typeface="Cambria Math" panose="02040503050406030204" pitchFamily="18" charset="0"/>
                            <a:sym typeface="Wingdings" panose="05000000000000000000" pitchFamily="2" charset="2"/>
                          </a:rPr>
                          <m:t>)</m:t>
                        </m:r>
                      </m:num>
                      <m:den>
                        <m:r>
                          <a:rPr lang="en-US" sz="2400" i="1">
                            <a:latin typeface="Cambria Math" panose="02040503050406030204" pitchFamily="18" charset="0"/>
                            <a:sym typeface="Wingdings" panose="05000000000000000000" pitchFamily="2" charset="2"/>
                          </a:rPr>
                          <m:t>𝜕</m:t>
                        </m:r>
                        <m:r>
                          <a:rPr lang="en-US" sz="2400" i="1" smtClean="0">
                            <a:latin typeface="Cambria Math" panose="02040503050406030204" pitchFamily="18" charset="0"/>
                            <a:ea typeface="Cambria Math" panose="02040503050406030204" pitchFamily="18" charset="0"/>
                            <a:sym typeface="Wingdings" panose="05000000000000000000" pitchFamily="2" charset="2"/>
                          </a:rPr>
                          <m:t>𝛽</m:t>
                        </m:r>
                      </m:den>
                    </m:f>
                    <m:r>
                      <a:rPr lang="en-US" sz="2400" i="1">
                        <a:latin typeface="Cambria Math" panose="02040503050406030204" pitchFamily="18" charset="0"/>
                        <a:sym typeface="Wingdings" panose="05000000000000000000" pitchFamily="2" charset="2"/>
                      </a:rPr>
                      <m:t>=0</m:t>
                    </m:r>
                  </m:oMath>
                </a14:m>
                <a:r>
                  <a:rPr lang="en-US" sz="2400" dirty="0"/>
                  <a:t> </a:t>
                </a:r>
                <a:r>
                  <a:rPr lang="en-US" sz="2400" dirty="0">
                    <a:sym typeface="Wingdings" panose="05000000000000000000" pitchFamily="2" charset="2"/>
                  </a:rPr>
                  <a:t> </a:t>
                </a:r>
                <a14:m>
                  <m:oMath xmlns:m="http://schemas.openxmlformats.org/officeDocument/2006/math">
                    <m:f>
                      <m:fPr>
                        <m:ctrlPr>
                          <a:rPr lang="en-US" sz="2400" i="1">
                            <a:latin typeface="Cambria Math" panose="02040503050406030204" pitchFamily="18" charset="0"/>
                            <a:sym typeface="Wingdings" panose="05000000000000000000" pitchFamily="2" charset="2"/>
                          </a:rPr>
                        </m:ctrlPr>
                      </m:fPr>
                      <m:num>
                        <m:r>
                          <a:rPr lang="en-US" sz="2400" i="1">
                            <a:latin typeface="Cambria Math" panose="02040503050406030204" pitchFamily="18" charset="0"/>
                            <a:sym typeface="Wingdings" panose="05000000000000000000" pitchFamily="2" charset="2"/>
                          </a:rPr>
                          <m:t>𝜕</m:t>
                        </m:r>
                        <m:func>
                          <m:funcPr>
                            <m:ctrlPr>
                              <a:rPr lang="en-US" sz="2400" i="1">
                                <a:latin typeface="Cambria Math" panose="02040503050406030204" pitchFamily="18" charset="0"/>
                                <a:sym typeface="Wingdings" panose="05000000000000000000" pitchFamily="2" charset="2"/>
                              </a:rPr>
                            </m:ctrlPr>
                          </m:funcPr>
                          <m:fName>
                            <m:r>
                              <m:rPr>
                                <m:sty m:val="p"/>
                              </m:rPr>
                              <a:rPr lang="en-US" sz="2400">
                                <a:latin typeface="Cambria Math" panose="02040503050406030204" pitchFamily="18" charset="0"/>
                                <a:sym typeface="Wingdings" panose="05000000000000000000" pitchFamily="2" charset="2"/>
                              </a:rPr>
                              <m:t>ln</m:t>
                            </m:r>
                          </m:fName>
                          <m:e>
                            <m:d>
                              <m:dPr>
                                <m:ctrlPr>
                                  <a:rPr lang="en-US" sz="2400" i="1">
                                    <a:latin typeface="Cambria Math" panose="02040503050406030204" pitchFamily="18" charset="0"/>
                                    <a:sym typeface="Wingdings" panose="05000000000000000000" pitchFamily="2" charset="2"/>
                                  </a:rPr>
                                </m:ctrlPr>
                              </m:dPr>
                              <m:e>
                                <m:sSup>
                                  <m:sSupPr>
                                    <m:ctrlPr>
                                      <a:rPr lang="en-US" sz="2400" i="1">
                                        <a:latin typeface="Cambria Math" panose="02040503050406030204" pitchFamily="18" charset="0"/>
                                        <a:sym typeface="Wingdings" panose="05000000000000000000" pitchFamily="2" charset="2"/>
                                      </a:rPr>
                                    </m:ctrlPr>
                                  </m:sSupPr>
                                  <m:e>
                                    <m:r>
                                      <a:rPr lang="en-US" sz="2400" i="1">
                                        <a:latin typeface="Cambria Math" panose="02040503050406030204" pitchFamily="18" charset="0"/>
                                        <a:sym typeface="Wingdings" panose="05000000000000000000" pitchFamily="2" charset="2"/>
                                      </a:rPr>
                                      <m:t>𝑒</m:t>
                                    </m:r>
                                  </m:e>
                                  <m:sup>
                                    <m:r>
                                      <a:rPr lang="en-US" sz="2400" i="1">
                                        <a:latin typeface="Cambria Math" panose="02040503050406030204" pitchFamily="18" charset="0"/>
                                        <a:sym typeface="Wingdings" panose="05000000000000000000" pitchFamily="2" charset="2"/>
                                      </a:rPr>
                                      <m:t>−</m:t>
                                    </m:r>
                                    <m:f>
                                      <m:fPr>
                                        <m:ctrlPr>
                                          <a:rPr lang="en-US" sz="2400" i="1">
                                            <a:latin typeface="Cambria Math" panose="02040503050406030204" pitchFamily="18" charset="0"/>
                                            <a:sym typeface="Wingdings" panose="05000000000000000000" pitchFamily="2" charset="2"/>
                                          </a:rPr>
                                        </m:ctrlPr>
                                      </m:fPr>
                                      <m:num>
                                        <m:sSup>
                                          <m:sSupPr>
                                            <m:ctrlPr>
                                              <a:rPr lang="en-US" sz="2400" i="1">
                                                <a:latin typeface="Cambria Math" panose="02040503050406030204" pitchFamily="18" charset="0"/>
                                                <a:sym typeface="Wingdings" panose="05000000000000000000" pitchFamily="2" charset="2"/>
                                              </a:rPr>
                                            </m:ctrlPr>
                                          </m:sSupPr>
                                          <m:e>
                                            <m:r>
                                              <a:rPr lang="en-US" sz="2400" i="1">
                                                <a:latin typeface="Cambria Math" panose="02040503050406030204" pitchFamily="18" charset="0"/>
                                                <a:ea typeface="Cambria Math" panose="02040503050406030204" pitchFamily="18" charset="0"/>
                                                <a:sym typeface="Wingdings" panose="05000000000000000000" pitchFamily="2" charset="2"/>
                                              </a:rPr>
                                              <m:t>𝜒</m:t>
                                            </m:r>
                                          </m:e>
                                          <m:sup>
                                            <m:r>
                                              <a:rPr lang="en-US" sz="2400" i="1">
                                                <a:latin typeface="Cambria Math" panose="02040503050406030204" pitchFamily="18" charset="0"/>
                                                <a:sym typeface="Wingdings" panose="05000000000000000000" pitchFamily="2" charset="2"/>
                                              </a:rPr>
                                              <m:t>2</m:t>
                                            </m:r>
                                          </m:sup>
                                        </m:sSup>
                                      </m:num>
                                      <m:den>
                                        <m:r>
                                          <a:rPr lang="en-US" sz="2400" i="1">
                                            <a:latin typeface="Cambria Math" panose="02040503050406030204" pitchFamily="18" charset="0"/>
                                            <a:sym typeface="Wingdings" panose="05000000000000000000" pitchFamily="2" charset="2"/>
                                          </a:rPr>
                                          <m:t>2</m:t>
                                        </m:r>
                                      </m:den>
                                    </m:f>
                                  </m:sup>
                                </m:sSup>
                              </m:e>
                            </m:d>
                          </m:e>
                        </m:func>
                      </m:num>
                      <m:den>
                        <m:r>
                          <a:rPr lang="en-US" sz="2400" i="1">
                            <a:latin typeface="Cambria Math" panose="02040503050406030204" pitchFamily="18" charset="0"/>
                            <a:sym typeface="Wingdings" panose="05000000000000000000" pitchFamily="2" charset="2"/>
                          </a:rPr>
                          <m:t>𝜕</m:t>
                        </m:r>
                        <m:r>
                          <a:rPr lang="en-US" sz="2400" i="1" smtClean="0">
                            <a:latin typeface="Cambria Math" panose="02040503050406030204" pitchFamily="18" charset="0"/>
                            <a:ea typeface="Cambria Math" panose="02040503050406030204" pitchFamily="18" charset="0"/>
                            <a:sym typeface="Wingdings" panose="05000000000000000000" pitchFamily="2" charset="2"/>
                          </a:rPr>
                          <m:t>𝛽</m:t>
                        </m:r>
                      </m:den>
                    </m:f>
                    <m:r>
                      <a:rPr lang="en-US" sz="2400" b="0" i="1" smtClean="0">
                        <a:latin typeface="Cambria Math" panose="02040503050406030204" pitchFamily="18" charset="0"/>
                        <a:ea typeface="Cambria Math" panose="02040503050406030204" pitchFamily="18" charset="0"/>
                        <a:sym typeface="Wingdings" panose="05000000000000000000" pitchFamily="2" charset="2"/>
                      </a:rPr>
                      <m:t>=0</m:t>
                    </m:r>
                  </m:oMath>
                </a14:m>
                <a:r>
                  <a:rPr lang="en-US" sz="2400" dirty="0"/>
                  <a:t> </a:t>
                </a:r>
                <a:r>
                  <a:rPr lang="en-US" sz="2400" dirty="0">
                    <a:sym typeface="Wingdings" panose="05000000000000000000" pitchFamily="2" charset="2"/>
                  </a:rPr>
                  <a:t> </a:t>
                </a:r>
                <a14:m>
                  <m:oMath xmlns:m="http://schemas.openxmlformats.org/officeDocument/2006/math">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𝑖</m:t>
                        </m:r>
                      </m:sub>
                      <m:sup/>
                      <m:e>
                        <m:f>
                          <m:fPr>
                            <m:ctrlPr>
                              <a:rPr lang="en-US" sz="2400" i="1">
                                <a:latin typeface="Cambria Math" panose="02040503050406030204" pitchFamily="18" charset="0"/>
                              </a:rPr>
                            </m:ctrlPr>
                          </m:fPr>
                          <m:num>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𝛼</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𝛽</m:t>
                                    </m:r>
                                  </m:e>
                                </m:d>
                              </m:e>
                            </m:d>
                          </m:num>
                          <m:den>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𝜎</m:t>
                                </m:r>
                              </m:e>
                              <m:sup>
                                <m:r>
                                  <a:rPr lang="en-US" sz="2400" i="1">
                                    <a:latin typeface="Cambria Math" panose="02040503050406030204" pitchFamily="18" charset="0"/>
                                  </a:rPr>
                                  <m:t>2</m:t>
                                </m:r>
                              </m:sup>
                            </m:sSup>
                          </m:den>
                        </m:f>
                        <m:r>
                          <a:rPr lang="en-US" sz="2400" i="1">
                            <a:latin typeface="Cambria Math" panose="02040503050406030204" pitchFamily="18" charset="0"/>
                          </a:rPr>
                          <m:t>=0</m:t>
                        </m:r>
                      </m:e>
                    </m:nary>
                  </m:oMath>
                </a14:m>
                <a:endParaRPr lang="en-US" sz="2400" dirty="0"/>
              </a:p>
              <a:p>
                <a:r>
                  <a:rPr lang="en-US" sz="2400" dirty="0"/>
                  <a:t>two </a:t>
                </a:r>
                <a:r>
                  <a:rPr lang="en-US" sz="2400" dirty="0" err="1"/>
                  <a:t>eqns</a:t>
                </a:r>
                <a:r>
                  <a:rPr lang="en-US" sz="2400" dirty="0"/>
                  <a:t>, two unknowns – solve to get result in tutorial:</a:t>
                </a:r>
              </a:p>
              <a:p>
                <a:pPr marL="457200" lvl="1" indent="0">
                  <a:buNone/>
                </a:pPr>
                <a14:m>
                  <m:oMath xmlns:m="http://schemas.openxmlformats.org/officeDocument/2006/math">
                    <m:r>
                      <a:rPr lang="en-US" sz="2200" i="1" smtClean="0">
                        <a:latin typeface="Cambria Math" panose="02040503050406030204" pitchFamily="18" charset="0"/>
                        <a:ea typeface="Cambria Math" panose="02040503050406030204" pitchFamily="18" charset="0"/>
                      </a:rPr>
                      <m:t>𝛼</m:t>
                    </m:r>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acc>
                          <m:accPr>
                            <m:chr m:val="̅"/>
                            <m:ctrlPr>
                              <a:rPr lang="en-US" sz="2200" b="0" i="1" smtClean="0">
                                <a:latin typeface="Cambria Math" panose="02040503050406030204" pitchFamily="18" charset="0"/>
                                <a:ea typeface="Cambria Math" panose="02040503050406030204" pitchFamily="18" charset="0"/>
                              </a:rPr>
                            </m:ctrlPr>
                          </m:accPr>
                          <m:e>
                            <m:r>
                              <a:rPr lang="en-US" sz="2200" b="0" i="1" smtClean="0">
                                <a:latin typeface="Cambria Math" panose="02040503050406030204" pitchFamily="18" charset="0"/>
                                <a:ea typeface="Cambria Math" panose="02040503050406030204" pitchFamily="18" charset="0"/>
                              </a:rPr>
                              <m:t>𝑋</m:t>
                            </m:r>
                          </m:e>
                        </m:acc>
                        <m:acc>
                          <m:accPr>
                            <m:chr m:val="̅"/>
                            <m:ctrlPr>
                              <a:rPr lang="en-US" sz="2200" i="1">
                                <a:latin typeface="Cambria Math" panose="02040503050406030204" pitchFamily="18" charset="0"/>
                                <a:ea typeface="Cambria Math" panose="02040503050406030204" pitchFamily="18" charset="0"/>
                              </a:rPr>
                            </m:ctrlPr>
                          </m:accPr>
                          <m:e>
                            <m:r>
                              <a:rPr lang="en-US" sz="2200" b="0" i="1" smtClean="0">
                                <a:latin typeface="Cambria Math" panose="02040503050406030204" pitchFamily="18" charset="0"/>
                                <a:ea typeface="Cambria Math" panose="02040503050406030204" pitchFamily="18" charset="0"/>
                              </a:rPr>
                              <m:t>𝑌</m:t>
                            </m:r>
                          </m:e>
                        </m:acc>
                        <m:r>
                          <a:rPr lang="en-US" sz="2200" b="0" i="1" smtClean="0">
                            <a:latin typeface="Cambria Math" panose="02040503050406030204" pitchFamily="18" charset="0"/>
                            <a:ea typeface="Cambria Math" panose="02040503050406030204" pitchFamily="18" charset="0"/>
                          </a:rPr>
                          <m:t>−</m:t>
                        </m:r>
                        <m:acc>
                          <m:accPr>
                            <m:chr m:val="̅"/>
                            <m:ctrlPr>
                              <a:rPr lang="en-US" sz="2200" i="1">
                                <a:latin typeface="Cambria Math" panose="02040503050406030204" pitchFamily="18" charset="0"/>
                                <a:ea typeface="Cambria Math" panose="02040503050406030204" pitchFamily="18" charset="0"/>
                              </a:rPr>
                            </m:ctrlPr>
                          </m:accPr>
                          <m:e>
                            <m:r>
                              <a:rPr lang="en-US" sz="2200" i="1">
                                <a:latin typeface="Cambria Math" panose="02040503050406030204" pitchFamily="18" charset="0"/>
                                <a:ea typeface="Cambria Math" panose="02040503050406030204" pitchFamily="18" charset="0"/>
                              </a:rPr>
                              <m:t>𝑋</m:t>
                            </m:r>
                            <m:r>
                              <a:rPr lang="en-US" sz="2200" b="0" i="1" smtClean="0">
                                <a:latin typeface="Cambria Math" panose="02040503050406030204" pitchFamily="18" charset="0"/>
                                <a:ea typeface="Cambria Math" panose="02040503050406030204" pitchFamily="18" charset="0"/>
                              </a:rPr>
                              <m:t>𝑌</m:t>
                            </m:r>
                          </m:e>
                        </m:acc>
                      </m:num>
                      <m:den>
                        <m:sSup>
                          <m:sSupPr>
                            <m:ctrlPr>
                              <a:rPr lang="en-US" sz="2200" b="0" i="1" smtClean="0">
                                <a:latin typeface="Cambria Math" panose="02040503050406030204" pitchFamily="18" charset="0"/>
                                <a:ea typeface="Cambria Math" panose="02040503050406030204" pitchFamily="18" charset="0"/>
                              </a:rPr>
                            </m:ctrlPr>
                          </m:sSupPr>
                          <m:e>
                            <m:d>
                              <m:dPr>
                                <m:ctrlPr>
                                  <a:rPr lang="en-US" sz="2200" b="0" i="1" smtClean="0">
                                    <a:latin typeface="Cambria Math" panose="02040503050406030204" pitchFamily="18" charset="0"/>
                                    <a:ea typeface="Cambria Math" panose="02040503050406030204" pitchFamily="18" charset="0"/>
                                  </a:rPr>
                                </m:ctrlPr>
                              </m:dPr>
                              <m:e>
                                <m:acc>
                                  <m:accPr>
                                    <m:chr m:val="̅"/>
                                    <m:ctrlPr>
                                      <a:rPr lang="en-US" sz="2200" i="1">
                                        <a:latin typeface="Cambria Math" panose="02040503050406030204" pitchFamily="18" charset="0"/>
                                        <a:ea typeface="Cambria Math" panose="02040503050406030204" pitchFamily="18" charset="0"/>
                                      </a:rPr>
                                    </m:ctrlPr>
                                  </m:accPr>
                                  <m:e>
                                    <m:r>
                                      <a:rPr lang="en-US" sz="2200" i="1">
                                        <a:latin typeface="Cambria Math" panose="02040503050406030204" pitchFamily="18" charset="0"/>
                                        <a:ea typeface="Cambria Math" panose="02040503050406030204" pitchFamily="18" charset="0"/>
                                      </a:rPr>
                                      <m:t>𝑋</m:t>
                                    </m:r>
                                  </m:e>
                                </m:acc>
                              </m:e>
                            </m:d>
                          </m:e>
                          <m:sup>
                            <m:r>
                              <a:rPr lang="en-US" sz="2200" b="0" i="1" smtClean="0">
                                <a:latin typeface="Cambria Math" panose="02040503050406030204" pitchFamily="18" charset="0"/>
                                <a:ea typeface="Cambria Math" panose="02040503050406030204" pitchFamily="18" charset="0"/>
                              </a:rPr>
                              <m:t>2</m:t>
                            </m:r>
                          </m:sup>
                        </m:sSup>
                        <m:r>
                          <a:rPr lang="en-US" sz="2200" b="0" i="1" smtClean="0">
                            <a:latin typeface="Cambria Math" panose="02040503050406030204" pitchFamily="18" charset="0"/>
                            <a:ea typeface="Cambria Math" panose="02040503050406030204" pitchFamily="18" charset="0"/>
                          </a:rPr>
                          <m:t>−</m:t>
                        </m:r>
                        <m:acc>
                          <m:accPr>
                            <m:chr m:val="̅"/>
                            <m:ctrlPr>
                              <a:rPr lang="en-US" sz="2200" b="0" i="1" smtClean="0">
                                <a:latin typeface="Cambria Math" panose="02040503050406030204" pitchFamily="18" charset="0"/>
                                <a:ea typeface="Cambria Math" panose="02040503050406030204" pitchFamily="18" charset="0"/>
                              </a:rPr>
                            </m:ctrlPr>
                          </m:accPr>
                          <m:e>
                            <m:sSup>
                              <m:sSupPr>
                                <m:ctrlPr>
                                  <a:rPr lang="en-US" sz="2200" b="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𝑋</m:t>
                                </m:r>
                              </m:e>
                              <m:sup>
                                <m:r>
                                  <a:rPr lang="en-US" sz="2200" b="0" i="1" smtClean="0">
                                    <a:latin typeface="Cambria Math" panose="02040503050406030204" pitchFamily="18" charset="0"/>
                                    <a:ea typeface="Cambria Math" panose="02040503050406030204" pitchFamily="18" charset="0"/>
                                  </a:rPr>
                                  <m:t>2</m:t>
                                </m:r>
                              </m:sup>
                            </m:sSup>
                          </m:e>
                        </m:acc>
                      </m:den>
                    </m:f>
                  </m:oMath>
                </a14:m>
                <a:r>
                  <a:rPr lang="en-US" sz="2200" dirty="0"/>
                  <a:t> and </a:t>
                </a:r>
                <a14:m>
                  <m:oMath xmlns:m="http://schemas.openxmlformats.org/officeDocument/2006/math">
                    <m:r>
                      <a:rPr lang="en-US" sz="2200" i="1" smtClean="0">
                        <a:latin typeface="Cambria Math" panose="02040503050406030204" pitchFamily="18" charset="0"/>
                        <a:ea typeface="Cambria Math" panose="02040503050406030204" pitchFamily="18" charset="0"/>
                      </a:rPr>
                      <m:t>𝛽</m:t>
                    </m:r>
                    <m:r>
                      <a:rPr lang="en-US" sz="2200" b="0" i="1" smtClean="0">
                        <a:latin typeface="Cambria Math" panose="02040503050406030204" pitchFamily="18" charset="0"/>
                        <a:ea typeface="Cambria Math" panose="02040503050406030204" pitchFamily="18" charset="0"/>
                      </a:rPr>
                      <m:t>=</m:t>
                    </m:r>
                    <m:acc>
                      <m:accPr>
                        <m:chr m:val="̅"/>
                        <m:ctrlPr>
                          <a:rPr lang="en-US" sz="2200" b="0" i="1" smtClean="0">
                            <a:latin typeface="Cambria Math" panose="02040503050406030204" pitchFamily="18" charset="0"/>
                            <a:ea typeface="Cambria Math" panose="02040503050406030204" pitchFamily="18" charset="0"/>
                          </a:rPr>
                        </m:ctrlPr>
                      </m:accPr>
                      <m:e>
                        <m:r>
                          <a:rPr lang="en-US" sz="2200" b="0" i="1" smtClean="0">
                            <a:latin typeface="Cambria Math" panose="02040503050406030204" pitchFamily="18" charset="0"/>
                            <a:ea typeface="Cambria Math" panose="02040503050406030204" pitchFamily="18" charset="0"/>
                          </a:rPr>
                          <m:t>𝑌</m:t>
                        </m:r>
                      </m:e>
                    </m:acc>
                    <m:r>
                      <a:rPr lang="en-US" sz="2200" b="0" i="1" smtClean="0">
                        <a:latin typeface="Cambria Math" panose="02040503050406030204" pitchFamily="18" charset="0"/>
                        <a:ea typeface="Cambria Math" panose="02040503050406030204" pitchFamily="18" charset="0"/>
                      </a:rPr>
                      <m:t>−</m:t>
                    </m:r>
                    <m:acc>
                      <m:accPr>
                        <m:chr m:val="̅"/>
                        <m:ctrlPr>
                          <a:rPr lang="en-US" sz="2200" b="0" i="1" smtClean="0">
                            <a:latin typeface="Cambria Math" panose="02040503050406030204" pitchFamily="18" charset="0"/>
                            <a:ea typeface="Cambria Math" panose="02040503050406030204" pitchFamily="18" charset="0"/>
                          </a:rPr>
                        </m:ctrlPr>
                      </m:accPr>
                      <m:e>
                        <m:r>
                          <a:rPr lang="en-US" sz="2200" b="0" i="1" smtClean="0">
                            <a:latin typeface="Cambria Math" panose="02040503050406030204" pitchFamily="18" charset="0"/>
                            <a:ea typeface="Cambria Math" panose="02040503050406030204" pitchFamily="18" charset="0"/>
                          </a:rPr>
                          <m:t>𝑋</m:t>
                        </m:r>
                      </m:e>
                    </m:acc>
                    <m:r>
                      <a:rPr lang="en-US" sz="2200" i="1" smtClean="0">
                        <a:latin typeface="Cambria Math" panose="02040503050406030204" pitchFamily="18" charset="0"/>
                        <a:ea typeface="Cambria Math" panose="02040503050406030204" pitchFamily="18" charset="0"/>
                      </a:rPr>
                      <m:t>𝛼</m:t>
                    </m:r>
                  </m:oMath>
                </a14:m>
                <a:r>
                  <a:rPr lang="en-US" sz="2200" dirty="0"/>
                  <a:t> </a:t>
                </a:r>
              </a:p>
              <a:p>
                <a:pPr marL="457200" lvl="1" indent="0">
                  <a:buNone/>
                </a:pPr>
                <a:r>
                  <a:rPr lang="en-US" sz="2200" dirty="0">
                    <a:solidFill>
                      <a:srgbClr val="CCFF99"/>
                    </a:solidFill>
                  </a:rPr>
                  <a:t>(so for this simple case, no numerical </a:t>
                </a:r>
                <a14:m>
                  <m:oMath xmlns:m="http://schemas.openxmlformats.org/officeDocument/2006/math">
                    <m:sSup>
                      <m:sSupPr>
                        <m:ctrlPr>
                          <a:rPr lang="en-US" sz="2000" i="1">
                            <a:solidFill>
                              <a:srgbClr val="CCFF99"/>
                            </a:solidFill>
                            <a:latin typeface="Cambria Math" panose="02040503050406030204" pitchFamily="18" charset="0"/>
                          </a:rPr>
                        </m:ctrlPr>
                      </m:sSupPr>
                      <m:e>
                        <m:r>
                          <a:rPr lang="en-US" sz="2000" i="1">
                            <a:solidFill>
                              <a:srgbClr val="CCFF99"/>
                            </a:solidFill>
                            <a:latin typeface="Cambria Math" panose="02040503050406030204" pitchFamily="18" charset="0"/>
                            <a:ea typeface="Cambria Math" panose="02040503050406030204" pitchFamily="18" charset="0"/>
                          </a:rPr>
                          <m:t>𝜒</m:t>
                        </m:r>
                      </m:e>
                      <m:sup>
                        <m:r>
                          <a:rPr lang="en-US" sz="2000" i="1">
                            <a:solidFill>
                              <a:srgbClr val="CCFF99"/>
                            </a:solidFill>
                            <a:latin typeface="Cambria Math" panose="02040503050406030204" pitchFamily="18" charset="0"/>
                          </a:rPr>
                          <m:t>2</m:t>
                        </m:r>
                      </m:sup>
                    </m:sSup>
                  </m:oMath>
                </a14:m>
                <a:r>
                  <a:rPr lang="en-US" sz="2200" dirty="0">
                    <a:solidFill>
                      <a:srgbClr val="CCFF99"/>
                    </a:solidFill>
                  </a:rPr>
                  <a:t> minimization is needed; but harder for more parameters or different </a:t>
                </a:r>
                <a:r>
                  <a:rPr lang="en-US" sz="2200" dirty="0" err="1">
                    <a:solidFill>
                      <a:srgbClr val="CCFF99"/>
                    </a:solidFill>
                    <a:latin typeface="Symbol" panose="05050102010706020507" pitchFamily="18" charset="2"/>
                  </a:rPr>
                  <a:t>s</a:t>
                </a:r>
                <a:r>
                  <a:rPr lang="en-US" sz="2200" baseline="-25000" dirty="0" err="1">
                    <a:solidFill>
                      <a:srgbClr val="CCFF99"/>
                    </a:solidFill>
                  </a:rPr>
                  <a:t>i</a:t>
                </a:r>
                <a:r>
                  <a:rPr lang="en-US" sz="2200" dirty="0">
                    <a:solidFill>
                      <a:srgbClr val="CCFF99"/>
                    </a:solidFill>
                  </a:rPr>
                  <a:t>)</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2450" y="2321363"/>
                <a:ext cx="7772400" cy="3649133"/>
              </a:xfrm>
              <a:blipFill>
                <a:blip r:embed="rId2"/>
                <a:stretch>
                  <a:fillRect l="-1098" t="-26756" b="-15050"/>
                </a:stretch>
              </a:blipFill>
            </p:spPr>
            <p:txBody>
              <a:bodyPr/>
              <a:lstStyle/>
              <a:p>
                <a:r>
                  <a:rPr lang="en-US">
                    <a:noFill/>
                  </a:rPr>
                  <a:t> </a:t>
                </a:r>
              </a:p>
            </p:txBody>
          </p:sp>
        </mc:Fallback>
      </mc:AlternateContent>
    </p:spTree>
    <p:extLst>
      <p:ext uri="{BB962C8B-B14F-4D97-AF65-F5344CB8AC3E}">
        <p14:creationId xmlns:p14="http://schemas.microsoft.com/office/powerpoint/2010/main" val="3881372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5" y="457196"/>
            <a:ext cx="7772400" cy="1456267"/>
          </a:xfrm>
        </p:spPr>
        <p:txBody>
          <a:bodyPr>
            <a:normAutofit/>
          </a:bodyPr>
          <a:lstStyle/>
          <a:p>
            <a:r>
              <a:rPr lang="en-US" sz="3600" dirty="0"/>
              <a:t>Traditional maximum likelihood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57225" y="2653064"/>
                <a:ext cx="7772400" cy="3649133"/>
              </a:xfrm>
              <a:noFill/>
            </p:spPr>
            <p:txBody>
              <a:bodyPr>
                <a:noAutofit/>
              </a:bodyPr>
              <a:lstStyle/>
              <a:p>
                <a:pPr>
                  <a:buFont typeface="Arial" panose="020B0604020202020204" pitchFamily="34" charset="0"/>
                  <a:buChar char="•"/>
                </a:pPr>
                <a:r>
                  <a:rPr lang="en-US" sz="2400" dirty="0"/>
                  <a:t>uncertainties on MLE </a:t>
                </a:r>
                <a:r>
                  <a:rPr lang="en-US" sz="2400" dirty="0" err="1"/>
                  <a:t>params</a:t>
                </a:r>
                <a:r>
                  <a:rPr lang="en-US" sz="2400" dirty="0"/>
                  <a:t> estimated by 1/E(-H) = inverse of expectation of negative “Hessian matrix”</a:t>
                </a:r>
              </a:p>
              <a:p>
                <a:pPr>
                  <a:buFont typeface="Arial" panose="020B0604020202020204" pitchFamily="34" charset="0"/>
                  <a:buChar char="•"/>
                </a:pPr>
                <a:r>
                  <a:rPr lang="en-US" sz="2400" dirty="0"/>
                  <a:t>Hessian matrix example: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𝛽</m:t>
                    </m:r>
                  </m:oMath>
                </a14:m>
                <a:endParaRPr lang="en-US" sz="2400" dirty="0"/>
              </a:p>
              <a:p>
                <a:pPr marL="0" indent="0">
                  <a:buNone/>
                </a:pPr>
                <a:endParaRPr lang="en-US" sz="2400" dirty="0"/>
              </a:p>
              <a:p>
                <a:pPr lvl="8"/>
                <a:r>
                  <a:rPr lang="en-US" sz="1800" dirty="0"/>
                  <a:t>                        </a:t>
                </a:r>
                <a:r>
                  <a:rPr lang="en-US" sz="2000" dirty="0">
                    <a:solidFill>
                      <a:srgbClr val="CCFF99"/>
                    </a:solidFill>
                  </a:rPr>
                  <a:t>note covariance terms!</a:t>
                </a:r>
              </a:p>
              <a:p>
                <a:endParaRPr lang="en-US" sz="2400" dirty="0"/>
              </a:p>
              <a:p>
                <a:pPr>
                  <a:buFont typeface="Arial" panose="020B0604020202020204" pitchFamily="34" charset="0"/>
                  <a:buChar char="•"/>
                </a:pPr>
                <a:r>
                  <a:rPr lang="en-US" sz="2400" dirty="0"/>
                  <a:t>complicated to compute Hessians, often done numerically</a:t>
                </a:r>
              </a:p>
              <a:p>
                <a:pPr>
                  <a:buFont typeface="Arial" panose="020B0604020202020204" pitchFamily="34" charset="0"/>
                  <a:buChar char="•"/>
                </a:pPr>
                <a:r>
                  <a:rPr lang="en-US" sz="2400" dirty="0"/>
                  <a:t>fully worked Hessian for least squares case at </a:t>
                </a:r>
                <a:r>
                  <a:rPr lang="en-US" sz="2400" dirty="0">
                    <a:hlinkClick r:id="rId2"/>
                  </a:rPr>
                  <a:t>http://mathworld.wolfram.com/LeastSquaresFitting.html</a:t>
                </a:r>
                <a:r>
                  <a:rPr lang="en-US" sz="2400" dirty="0"/>
                  <a:t> - note errors on parameters generally decrease as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𝑁</m:t>
                            </m:r>
                          </m:e>
                        </m:rad>
                      </m:den>
                    </m:f>
                  </m:oMath>
                </a14:m>
                <a:r>
                  <a:rPr lang="en-US" sz="2400" dirty="0"/>
                  <a:t> </a:t>
                </a:r>
                <a:endParaRPr lang="en-US" sz="2400" dirty="0">
                  <a:solidFill>
                    <a:srgbClr val="CCFF99"/>
                  </a:solidFill>
                </a:endParaRPr>
              </a:p>
              <a:p>
                <a:pPr marL="0" indent="0">
                  <a:buNone/>
                </a:pPr>
                <a:endParaRPr lang="en-US" sz="2400" dirty="0"/>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57225" y="2653064"/>
                <a:ext cx="7772400" cy="3649133"/>
              </a:xfrm>
              <a:blipFill>
                <a:blip r:embed="rId3"/>
                <a:stretch>
                  <a:fillRect l="-1098" t="-28214" r="-157" b="-1002"/>
                </a:stretch>
              </a:blipFill>
            </p:spPr>
            <p:txBody>
              <a:bodyPr/>
              <a:lstStyle/>
              <a:p>
                <a:r>
                  <a:rPr lang="en-US">
                    <a:noFill/>
                  </a:rPr>
                  <a:t> </a:t>
                </a:r>
              </a:p>
            </p:txBody>
          </p:sp>
        </mc:Fallback>
      </mc:AlternateContent>
      <p:pic>
        <p:nvPicPr>
          <p:cNvPr id="1028" name="Picture 4" descr="hessi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2777" y="3086058"/>
            <a:ext cx="4648200" cy="1285876"/>
          </a:xfrm>
          <a:prstGeom prst="rect">
            <a:avLst/>
          </a:prstGeom>
          <a:solidFill>
            <a:schemeClr val="tx1"/>
          </a:solidFill>
        </p:spPr>
      </p:pic>
    </p:spTree>
    <p:extLst>
      <p:ext uri="{BB962C8B-B14F-4D97-AF65-F5344CB8AC3E}">
        <p14:creationId xmlns:p14="http://schemas.microsoft.com/office/powerpoint/2010/main" val="139454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531"/>
            <a:ext cx="7772400" cy="1456267"/>
          </a:xfrm>
        </p:spPr>
        <p:txBody>
          <a:bodyPr>
            <a:normAutofit/>
          </a:bodyPr>
          <a:lstStyle/>
          <a:p>
            <a:r>
              <a:rPr lang="en-US" sz="3600" dirty="0">
                <a:solidFill>
                  <a:srgbClr val="CCFF99"/>
                </a:solidFill>
              </a:rPr>
              <a:t>The Bayesian Approach:</a:t>
            </a:r>
            <a:br>
              <a:rPr lang="en-US" sz="3600" dirty="0"/>
            </a:br>
            <a:r>
              <a:rPr lang="en-US" sz="3600" strike="sngStrike" dirty="0"/>
              <a:t>maximum</a:t>
            </a:r>
            <a:r>
              <a:rPr lang="en-US" sz="3600" dirty="0"/>
              <a:t> likelihood </a:t>
            </a:r>
            <a:r>
              <a:rPr lang="en-US" sz="3600" dirty="0">
                <a:solidFill>
                  <a:srgbClr val="FFFF00"/>
                </a:solidFill>
              </a:rPr>
              <a:t>distributions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954305"/>
                <a:ext cx="7571232" cy="4159627"/>
              </a:xfrm>
              <a:noFill/>
            </p:spPr>
            <p:txBody>
              <a:bodyPr>
                <a:noAutofit/>
              </a:bodyPr>
              <a:lstStyle/>
              <a:p>
                <a:pPr>
                  <a:buFont typeface="Arial" panose="020B0604020202020204" pitchFamily="34" charset="0"/>
                  <a:buChar char="•"/>
                </a:pPr>
                <a:r>
                  <a:rPr lang="en-US" sz="2400" dirty="0"/>
                  <a:t>construct space of models with expected ranges of parameters</a:t>
                </a:r>
              </a:p>
              <a:p>
                <a:pPr>
                  <a:buFont typeface="Arial" panose="020B0604020202020204" pitchFamily="34" charset="0"/>
                  <a:buChar char="•"/>
                </a:pPr>
                <a:r>
                  <a:rPr lang="en-US" sz="2400" dirty="0">
                    <a:solidFill>
                      <a:schemeClr val="tx1"/>
                    </a:solidFill>
                  </a:rPr>
                  <a:t>prob(</a:t>
                </a:r>
                <a:r>
                  <a:rPr lang="en-US" sz="2400" dirty="0" err="1">
                    <a:solidFill>
                      <a:schemeClr val="tx1"/>
                    </a:solidFill>
                  </a:rPr>
                  <a:t>model|data</a:t>
                </a:r>
                <a:r>
                  <a:rPr lang="en-US" sz="2400" dirty="0">
                    <a:solidFill>
                      <a:schemeClr val="tx1"/>
                    </a:solidFill>
                  </a:rPr>
                  <a:t>) </a:t>
                </a:r>
                <a14:m>
                  <m:oMath xmlns:m="http://schemas.openxmlformats.org/officeDocument/2006/math">
                    <m:r>
                      <a:rPr lang="en-US" sz="2400" b="0" i="0" smtClean="0">
                        <a:solidFill>
                          <a:schemeClr val="tx1"/>
                        </a:solidFill>
                        <a:latin typeface="Cambria Math" panose="02040503050406030204" pitchFamily="18" charset="0"/>
                        <a:ea typeface="Cambria Math" panose="02040503050406030204" pitchFamily="18" charset="0"/>
                      </a:rPr>
                      <m:t> </m:t>
                    </m:r>
                    <m:r>
                      <a:rPr lang="en-US" sz="2400" i="1" smtClean="0">
                        <a:solidFill>
                          <a:schemeClr val="tx1"/>
                        </a:solidFill>
                        <a:latin typeface="Cambria Math" panose="02040503050406030204" pitchFamily="18" charset="0"/>
                        <a:ea typeface="Cambria Math" panose="02040503050406030204" pitchFamily="18" charset="0"/>
                      </a:rPr>
                      <m:t>∝</m:t>
                    </m:r>
                  </m:oMath>
                </a14:m>
                <a:r>
                  <a:rPr lang="en-US" sz="2400" dirty="0">
                    <a:solidFill>
                      <a:schemeClr val="tx1"/>
                    </a:solidFill>
                  </a:rPr>
                  <a:t>  prob(data|model) </a:t>
                </a:r>
                <a:r>
                  <a:rPr lang="en-US" sz="2400" dirty="0">
                    <a:solidFill>
                      <a:schemeClr val="tx1"/>
                    </a:solidFill>
                    <a:latin typeface="Times New Roman" panose="02020603050405020304" pitchFamily="18" charset="0"/>
                    <a:cs typeface="Times New Roman" panose="02020603050405020304" pitchFamily="18" charset="0"/>
                  </a:rPr>
                  <a:t>×</a:t>
                </a:r>
                <a:r>
                  <a:rPr lang="en-US" sz="2400" dirty="0">
                    <a:solidFill>
                      <a:schemeClr val="tx1"/>
                    </a:solidFill>
                  </a:rPr>
                  <a:t> </a:t>
                </a:r>
                <a:r>
                  <a:rPr lang="en-US" sz="2400" dirty="0" err="1">
                    <a:solidFill>
                      <a:schemeClr val="tx1"/>
                    </a:solidFill>
                  </a:rPr>
                  <a:t>prob</a:t>
                </a:r>
                <a:r>
                  <a:rPr lang="en-US" sz="2400" dirty="0">
                    <a:solidFill>
                      <a:schemeClr val="tx1"/>
                    </a:solidFill>
                  </a:rPr>
                  <a:t>(model) </a:t>
                </a:r>
                <a:r>
                  <a:rPr lang="en-US" sz="2400" dirty="0">
                    <a:solidFill>
                      <a:srgbClr val="CCFF99"/>
                    </a:solidFill>
                  </a:rPr>
                  <a:t>or Posterior </a:t>
                </a:r>
                <a14:m>
                  <m:oMath xmlns:m="http://schemas.openxmlformats.org/officeDocument/2006/math">
                    <m:r>
                      <a:rPr lang="en-US" sz="2400" b="0" i="0" smtClean="0">
                        <a:solidFill>
                          <a:srgbClr val="CCFF99"/>
                        </a:solidFill>
                        <a:latin typeface="Cambria Math" panose="02040503050406030204" pitchFamily="18" charset="0"/>
                        <a:ea typeface="Cambria Math" panose="02040503050406030204" pitchFamily="18" charset="0"/>
                      </a:rPr>
                      <m:t> </m:t>
                    </m:r>
                    <m:r>
                      <a:rPr lang="en-US" sz="2400" i="1">
                        <a:solidFill>
                          <a:srgbClr val="CCFF99"/>
                        </a:solidFill>
                        <a:latin typeface="Cambria Math" panose="02040503050406030204" pitchFamily="18" charset="0"/>
                        <a:ea typeface="Cambria Math" panose="02040503050406030204" pitchFamily="18" charset="0"/>
                      </a:rPr>
                      <m:t>∝</m:t>
                    </m:r>
                    <m:r>
                      <a:rPr lang="en-US" sz="2400" b="0" i="1" smtClean="0">
                        <a:solidFill>
                          <a:srgbClr val="CCFF99"/>
                        </a:solidFill>
                        <a:latin typeface="Cambria Math" panose="02040503050406030204" pitchFamily="18" charset="0"/>
                        <a:ea typeface="Cambria Math" panose="02040503050406030204" pitchFamily="18" charset="0"/>
                      </a:rPr>
                      <m:t> </m:t>
                    </m:r>
                  </m:oMath>
                </a14:m>
                <a:r>
                  <a:rPr lang="en-US" sz="2400" dirty="0">
                    <a:solidFill>
                      <a:srgbClr val="CCFF99"/>
                    </a:solidFill>
                  </a:rPr>
                  <a:t> Likelihood </a:t>
                </a:r>
                <a:r>
                  <a:rPr lang="en-US" sz="2400" dirty="0">
                    <a:solidFill>
                      <a:srgbClr val="CCFF99"/>
                    </a:solidFill>
                    <a:latin typeface="Times New Roman" panose="02020603050405020304" pitchFamily="18" charset="0"/>
                    <a:cs typeface="Times New Roman" panose="02020603050405020304" pitchFamily="18" charset="0"/>
                  </a:rPr>
                  <a:t>×</a:t>
                </a:r>
                <a:r>
                  <a:rPr lang="en-US" sz="2400" dirty="0">
                    <a:solidFill>
                      <a:srgbClr val="CCFF99"/>
                    </a:solidFill>
                  </a:rPr>
                  <a:t> Prior</a:t>
                </a:r>
              </a:p>
              <a:p>
                <a:pPr>
                  <a:buFont typeface="Arial" panose="020B0604020202020204" pitchFamily="34" charset="0"/>
                  <a:buChar char="•"/>
                </a:pPr>
                <a:r>
                  <a:rPr lang="en-US" sz="2400" dirty="0">
                    <a:solidFill>
                      <a:schemeClr val="tx1"/>
                    </a:solidFill>
                  </a:rPr>
                  <a:t>for flat priors on model </a:t>
                </a:r>
                <a:r>
                  <a:rPr lang="en-US" sz="2400" dirty="0" err="1">
                    <a:solidFill>
                      <a:schemeClr val="tx1"/>
                    </a:solidFill>
                  </a:rPr>
                  <a:t>params</a:t>
                </a:r>
                <a:r>
                  <a:rPr lang="en-US" sz="2400" dirty="0">
                    <a:solidFill>
                      <a:schemeClr val="tx1"/>
                    </a:solidFill>
                  </a:rPr>
                  <a:t>, posterior probability of each model is proportional to its likelihood, </a:t>
                </a:r>
                <a14:m>
                  <m:oMath xmlns:m="http://schemas.openxmlformats.org/officeDocument/2006/math">
                    <m:sSup>
                      <m:sSupPr>
                        <m:ctrlPr>
                          <a:rPr lang="en-US" sz="2400" i="1" dirty="0" smtClean="0">
                            <a:solidFill>
                              <a:schemeClr val="tx1"/>
                            </a:solidFill>
                            <a:latin typeface="Cambria Math" panose="02040503050406030204" pitchFamily="18" charset="0"/>
                          </a:rPr>
                        </m:ctrlPr>
                      </m:sSupPr>
                      <m:e>
                        <m:r>
                          <a:rPr lang="en-US" sz="2400" b="0" i="1" dirty="0" smtClean="0">
                            <a:solidFill>
                              <a:schemeClr val="tx1"/>
                            </a:solidFill>
                            <a:latin typeface="Cambria Math" panose="02040503050406030204" pitchFamily="18" charset="0"/>
                          </a:rPr>
                          <m:t>𝑒</m:t>
                        </m:r>
                      </m:e>
                      <m:sup>
                        <m:r>
                          <a:rPr lang="en-US" sz="2400" b="0" i="1" dirty="0" smtClean="0">
                            <a:solidFill>
                              <a:schemeClr val="tx1"/>
                            </a:solidFill>
                            <a:latin typeface="Cambria Math" panose="02040503050406030204" pitchFamily="18" charset="0"/>
                          </a:rPr>
                          <m:t>−</m:t>
                        </m:r>
                        <m:sSup>
                          <m:sSupPr>
                            <m:ctrlPr>
                              <a:rPr lang="en-US" sz="2400" b="0" i="1" dirty="0" smtClean="0">
                                <a:solidFill>
                                  <a:schemeClr val="tx1"/>
                                </a:solidFill>
                                <a:latin typeface="Cambria Math" panose="02040503050406030204" pitchFamily="18" charset="0"/>
                                <a:ea typeface="Cambria Math" panose="02040503050406030204" pitchFamily="18" charset="0"/>
                              </a:rPr>
                            </m:ctrlPr>
                          </m:sSupPr>
                          <m:e>
                            <m:r>
                              <a:rPr lang="en-US" sz="2400" b="0" i="1" dirty="0" smtClean="0">
                                <a:solidFill>
                                  <a:schemeClr val="tx1"/>
                                </a:solidFill>
                                <a:latin typeface="Cambria Math" panose="02040503050406030204" pitchFamily="18" charset="0"/>
                                <a:ea typeface="Cambria Math" panose="02040503050406030204" pitchFamily="18" charset="0"/>
                              </a:rPr>
                              <m:t>𝜒</m:t>
                            </m:r>
                          </m:e>
                          <m:sup>
                            <m:r>
                              <a:rPr lang="en-US" sz="2400" b="0" i="1" dirty="0" smtClean="0">
                                <a:solidFill>
                                  <a:schemeClr val="tx1"/>
                                </a:solidFill>
                                <a:latin typeface="Cambria Math" panose="02040503050406030204" pitchFamily="18" charset="0"/>
                                <a:ea typeface="Cambria Math" panose="02040503050406030204" pitchFamily="18" charset="0"/>
                              </a:rPr>
                              <m:t>2</m:t>
                            </m:r>
                          </m:sup>
                        </m:sSup>
                        <m:r>
                          <a:rPr lang="en-US" sz="2400" b="0" i="1" dirty="0" smtClean="0">
                            <a:solidFill>
                              <a:schemeClr val="tx1"/>
                            </a:solidFill>
                            <a:latin typeface="Cambria Math" panose="02040503050406030204" pitchFamily="18" charset="0"/>
                            <a:ea typeface="Cambria Math" panose="02040503050406030204" pitchFamily="18" charset="0"/>
                          </a:rPr>
                          <m:t>/2</m:t>
                        </m:r>
                      </m:sup>
                    </m:sSup>
                  </m:oMath>
                </a14:m>
                <a:r>
                  <a:rPr lang="en-US" sz="2400" dirty="0"/>
                  <a:t>  (math matches frequentist, but Bayesian would keep full posterior distribution and not make a “point estimate”)</a:t>
                </a:r>
              </a:p>
              <a:p>
                <a:pPr>
                  <a:buFont typeface="Arial" panose="020B0604020202020204" pitchFamily="34" charset="0"/>
                  <a:buChar char="•"/>
                </a:pPr>
                <a:r>
                  <a:rPr lang="en-US" sz="2400" dirty="0"/>
                  <a:t>integrate over “nuisance parameters” (“marginalize” over them) to get probability distribution </a:t>
                </a:r>
                <a:r>
                  <a:rPr lang="en-US" sz="2400"/>
                  <a:t>for one </a:t>
                </a:r>
                <a:r>
                  <a:rPr lang="en-US" sz="2400" dirty="0"/>
                  <a:t>parameter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954305"/>
                <a:ext cx="7571232" cy="4159627"/>
              </a:xfrm>
              <a:blipFill rotWithShape="0">
                <a:blip r:embed="rId2"/>
                <a:stretch>
                  <a:fillRect l="-1047" t="-1466" r="-2013" b="-3666"/>
                </a:stretch>
              </a:blipFill>
            </p:spPr>
            <p:txBody>
              <a:bodyPr/>
              <a:lstStyle/>
              <a:p>
                <a:r>
                  <a:rPr lang="en-US">
                    <a:noFill/>
                  </a:rPr>
                  <a:t> </a:t>
                </a:r>
              </a:p>
            </p:txBody>
          </p:sp>
        </mc:Fallback>
      </mc:AlternateContent>
    </p:spTree>
    <p:extLst>
      <p:ext uri="{BB962C8B-B14F-4D97-AF65-F5344CB8AC3E}">
        <p14:creationId xmlns:p14="http://schemas.microsoft.com/office/powerpoint/2010/main" val="1695430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531"/>
            <a:ext cx="7772400" cy="1456267"/>
          </a:xfrm>
        </p:spPr>
        <p:txBody>
          <a:bodyPr>
            <a:normAutofit/>
          </a:bodyPr>
          <a:lstStyle/>
          <a:p>
            <a:r>
              <a:rPr lang="en-US" sz="3600" dirty="0">
                <a:solidFill>
                  <a:srgbClr val="CCFF99"/>
                </a:solidFill>
              </a:rPr>
              <a:t>The Bayesian Approach:</a:t>
            </a:r>
            <a:br>
              <a:rPr lang="en-US" sz="3600" dirty="0"/>
            </a:br>
            <a:r>
              <a:rPr lang="en-US" sz="3600" strike="sngStrike" dirty="0"/>
              <a:t>maximum</a:t>
            </a:r>
            <a:r>
              <a:rPr lang="en-US" sz="3600" dirty="0"/>
              <a:t> likelihood </a:t>
            </a:r>
            <a:r>
              <a:rPr lang="en-US" sz="3600" dirty="0" err="1">
                <a:solidFill>
                  <a:srgbClr val="FFFF00"/>
                </a:solidFill>
              </a:rPr>
              <a:t>distributionS</a:t>
            </a:r>
            <a:endParaRPr lang="en-US" sz="3600" dirty="0">
              <a:solidFill>
                <a:srgbClr val="FFFF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954305"/>
                <a:ext cx="7620000" cy="4159627"/>
              </a:xfrm>
              <a:noFill/>
            </p:spPr>
            <p:txBody>
              <a:bodyPr>
                <a:noAutofit/>
              </a:bodyPr>
              <a:lstStyle/>
              <a:p>
                <a:pPr marL="0" indent="0">
                  <a:buNone/>
                </a:pPr>
                <a:r>
                  <a:rPr lang="en-US" sz="2400" dirty="0">
                    <a:solidFill>
                      <a:srgbClr val="CCFF99"/>
                    </a:solidFill>
                  </a:rPr>
                  <a:t> More uses of marginalization:</a:t>
                </a:r>
              </a:p>
              <a:p>
                <a:pPr>
                  <a:buFont typeface="Arial" panose="020B0604020202020204" pitchFamily="34" charset="0"/>
                  <a:buChar char="•"/>
                </a:pPr>
                <a:r>
                  <a:rPr lang="en-US" sz="2400" dirty="0"/>
                  <a:t>Compare whole classes of models A and B (e.g. straight line or curved?) by integrating over parameters:</a:t>
                </a:r>
              </a:p>
              <a:p>
                <a:pPr marL="0" indent="0">
                  <a:buNone/>
                </a:pPr>
                <a:r>
                  <a:rPr lang="en-US" sz="2400" dirty="0"/>
                  <a:t>	“Bayes Factor” = </a:t>
                </a:r>
                <a14:m>
                  <m:oMath xmlns:m="http://schemas.openxmlformats.org/officeDocument/2006/math">
                    <m:f>
                      <m:fPr>
                        <m:ctrlPr>
                          <a:rPr lang="en-US" sz="2400" i="1" smtClean="0">
                            <a:latin typeface="Cambria Math" panose="02040503050406030204" pitchFamily="18" charset="0"/>
                          </a:rPr>
                        </m:ctrlPr>
                      </m:fPr>
                      <m:num>
                        <m:nary>
                          <m:naryPr>
                            <m:ctrlPr>
                              <a:rPr lang="en-US" sz="2400" i="1" smtClean="0">
                                <a:latin typeface="Cambria Math" panose="02040503050406030204" pitchFamily="18" charset="0"/>
                              </a:rPr>
                            </m:ctrlPr>
                          </m:naryPr>
                          <m:sub>
                            <m:r>
                              <m:rPr>
                                <m:brk m:alnAt="23"/>
                              </m:rPr>
                              <a:rPr lang="en-US" sz="2400" i="1" smtClean="0">
                                <a:latin typeface="Cambria Math" panose="02040503050406030204" pitchFamily="18" charset="0"/>
                                <a:ea typeface="Cambria Math" panose="02040503050406030204" pitchFamily="18" charset="0"/>
                              </a:rPr>
                              <m:t>𝛼</m:t>
                            </m:r>
                          </m:sub>
                          <m:sup/>
                          <m:e>
                            <m:r>
                              <a:rPr lang="en-US" sz="2400" b="0" i="1" smtClean="0">
                                <a:latin typeface="Cambria Math" panose="02040503050406030204" pitchFamily="18" charset="0"/>
                                <a:ea typeface="Cambria Math" panose="02040503050406030204" pitchFamily="18" charset="0"/>
                              </a:rPr>
                              <m:t>𝑑</m:t>
                            </m:r>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 </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𝐴</m:t>
                                </m:r>
                              </m:sub>
                            </m:sSub>
                          </m:e>
                        </m:nary>
                        <m:r>
                          <a:rPr lang="en-US" sz="2400" i="1" smtClean="0">
                            <a:latin typeface="Cambria Math" panose="02040503050406030204" pitchFamily="18" charset="0"/>
                            <a:ea typeface="Cambria Math" panose="02040503050406030204" pitchFamily="18" charset="0"/>
                          </a:rPr>
                          <m:t>ℒ</m:t>
                        </m:r>
                        <m:d>
                          <m:dPr>
                            <m:ctrlPr>
                              <a:rPr lang="en-US" sz="2400" i="1" smtClean="0">
                                <a:latin typeface="Cambria Math" panose="02040503050406030204" pitchFamily="18" charset="0"/>
                                <a:ea typeface="Cambria Math" panose="02040503050406030204" pitchFamily="18" charset="0"/>
                              </a:rPr>
                            </m:ctrlPr>
                          </m:dPr>
                          <m:e>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𝑋</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e>
                        </m:d>
                        <m:r>
                          <a:rPr lang="en-US" sz="2400" b="0" i="1" smtClean="0">
                            <a:latin typeface="Cambria Math" panose="02040503050406030204" pitchFamily="18" charset="0"/>
                            <a:ea typeface="Cambria Math" panose="02040503050406030204" pitchFamily="18" charset="0"/>
                          </a:rPr>
                          <m:t>𝑝</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num>
                      <m:den>
                        <m:nary>
                          <m:naryPr>
                            <m:ctrlPr>
                              <a:rPr lang="en-US" sz="2400" i="1">
                                <a:latin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𝛼</m:t>
                            </m:r>
                          </m:sub>
                          <m:sup/>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𝑑</m:t>
                                </m:r>
                                <m:r>
                                  <a:rPr lang="en-US" sz="2400" i="1">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rPr>
                                  <m:t>𝑝</m:t>
                                </m:r>
                              </m:e>
                              <m:sub>
                                <m:r>
                                  <a:rPr lang="en-US" sz="2400" b="0" i="1" smtClean="0">
                                    <a:latin typeface="Cambria Math" panose="02040503050406030204" pitchFamily="18" charset="0"/>
                                  </a:rPr>
                                  <m:t>𝐵</m:t>
                                </m:r>
                              </m:sub>
                            </m:sSub>
                          </m:e>
                        </m:nary>
                        <m:r>
                          <a:rPr lang="en-US" sz="2400" i="1">
                            <a:latin typeface="Cambria Math" panose="02040503050406030204" pitchFamily="18" charset="0"/>
                            <a:ea typeface="Cambria Math" panose="02040503050406030204" pitchFamily="18" charset="0"/>
                          </a:rPr>
                          <m:t>ℒ</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𝑋</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e>
                        </m:d>
                        <m:r>
                          <a:rPr lang="en-US" sz="2400" i="1">
                            <a:latin typeface="Cambria Math" panose="02040503050406030204" pitchFamily="18" charset="0"/>
                            <a:ea typeface="Cambria Math" panose="02040503050406030204" pitchFamily="18" charset="0"/>
                          </a:rPr>
                          <m:t>𝑝</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r>
                          <a:rPr lang="en-US" sz="2400" i="1">
                            <a:latin typeface="Cambria Math" panose="02040503050406030204" pitchFamily="18" charset="0"/>
                            <a:ea typeface="Cambria Math" panose="02040503050406030204" pitchFamily="18" charset="0"/>
                          </a:rPr>
                          <m:t>)</m:t>
                        </m:r>
                      </m:den>
                    </m:f>
                  </m:oMath>
                </a14:m>
                <a:endParaRPr lang="en-US" sz="2400" dirty="0"/>
              </a:p>
              <a:p>
                <a:pPr>
                  <a:buFont typeface="Arial" panose="020B0604020202020204" pitchFamily="34" charset="0"/>
                  <a:buChar char="•"/>
                </a:pPr>
                <a:r>
                  <a:rPr lang="en-US" sz="2400" dirty="0"/>
                  <a:t>Get probability distributions for model quantities other than model parameters, e.g., galaxy stellar masses from SPS fits to galaxy SEDs (stellar mass is not an input to the model, rather it is a scale factor determined in the fit)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954305"/>
                <a:ext cx="7620000" cy="4159627"/>
              </a:xfrm>
              <a:blipFill rotWithShape="0">
                <a:blip r:embed="rId2"/>
                <a:stretch>
                  <a:fillRect l="-1040"/>
                </a:stretch>
              </a:blipFill>
            </p:spPr>
            <p:txBody>
              <a:bodyPr/>
              <a:lstStyle/>
              <a:p>
                <a:r>
                  <a:rPr lang="en-US">
                    <a:noFill/>
                  </a:rPr>
                  <a:t> </a:t>
                </a:r>
              </a:p>
            </p:txBody>
          </p:sp>
        </mc:Fallback>
      </mc:AlternateContent>
    </p:spTree>
    <p:extLst>
      <p:ext uri="{BB962C8B-B14F-4D97-AF65-F5344CB8AC3E}">
        <p14:creationId xmlns:p14="http://schemas.microsoft.com/office/powerpoint/2010/main" val="1805629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473</TotalTime>
  <Words>838</Words>
  <Application>Microsoft Office PowerPoint</Application>
  <PresentationFormat>On-screen Show (4:3)</PresentationFormat>
  <Paragraphs>49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Cambria Math</vt:lpstr>
      <vt:lpstr>Symbol</vt:lpstr>
      <vt:lpstr>Times New Roman</vt:lpstr>
      <vt:lpstr>Celestial</vt:lpstr>
      <vt:lpstr>BASIC STATISTICS III </vt:lpstr>
      <vt:lpstr>Chi-squared value vs. distribution</vt:lpstr>
      <vt:lpstr>Chi-squared AND reduced chi-squared</vt:lpstr>
      <vt:lpstr>Chi-squared and likelihood</vt:lpstr>
      <vt:lpstr>Traditional maximum likelihood</vt:lpstr>
      <vt:lpstr>Traditional Maximum Likelihood</vt:lpstr>
      <vt:lpstr>Traditional maximum likelihood</vt:lpstr>
      <vt:lpstr>The Bayesian Approach: maximum likelihood distributions</vt:lpstr>
      <vt:lpstr>The Bayesian Approach: maximum likelihood distributionS</vt:lpstr>
      <vt:lpstr>PowerPoint Presentation</vt:lpstr>
    </vt:vector>
  </TitlesOfParts>
  <Company>The University of North Carolina at Chapel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Statistics III</dc:title>
  <dc:creator>sheila</dc:creator>
  <cp:lastModifiedBy>sheila</cp:lastModifiedBy>
  <cp:revision>50</cp:revision>
  <dcterms:created xsi:type="dcterms:W3CDTF">2016-09-16T13:47:53Z</dcterms:created>
  <dcterms:modified xsi:type="dcterms:W3CDTF">2021-06-06T00:29:51Z</dcterms:modified>
</cp:coreProperties>
</file>