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Microsoft_Equation1.bin" ContentType="application/vnd.openxmlformats-officedocument.oleObject"/>
  <Override PartName="/ppt/embeddings/Microsoft_Equation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80" r:id="rId12"/>
    <p:sldId id="266" r:id="rId13"/>
    <p:sldId id="267" r:id="rId14"/>
    <p:sldId id="281" r:id="rId15"/>
    <p:sldId id="268" r:id="rId16"/>
    <p:sldId id="269" r:id="rId17"/>
    <p:sldId id="270" r:id="rId18"/>
    <p:sldId id="271" r:id="rId19"/>
    <p:sldId id="272" r:id="rId20"/>
    <p:sldId id="273" r:id="rId21"/>
    <p:sldId id="274" r:id="rId22"/>
    <p:sldId id="275" r:id="rId23"/>
    <p:sldId id="276" r:id="rId24"/>
    <p:sldId id="277" r:id="rId25"/>
    <p:sldId id="279" r:id="rId26"/>
    <p:sldId id="27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7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81016C-45FC-AE4B-9244-0EDED506DD30}" type="datetimeFigureOut">
              <a:rPr lang="en-US" smtClean="0"/>
              <a:t>6/24/14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D290C3-4460-4544-BFE3-F67C142C8DED}" type="slidenum">
              <a:rPr lang="en-US" smtClean="0"/>
              <a:t>‹#›</a:t>
            </a:fld>
            <a:endParaRPr lang="en-US"/>
          </a:p>
        </p:txBody>
      </p:sp>
    </p:spTree>
    <p:extLst>
      <p:ext uri="{BB962C8B-B14F-4D97-AF65-F5344CB8AC3E}">
        <p14:creationId xmlns:p14="http://schemas.microsoft.com/office/powerpoint/2010/main" val="1811252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8A88A5-E662-4DBA-B2C2-3314662726B3}" type="slidenum">
              <a:rPr lang="en-US" smtClean="0"/>
              <a:pPr/>
              <a:t>12</a:t>
            </a:fld>
            <a:endParaRPr lang="en-US"/>
          </a:p>
        </p:txBody>
      </p:sp>
    </p:spTree>
    <p:extLst>
      <p:ext uri="{BB962C8B-B14F-4D97-AF65-F5344CB8AC3E}">
        <p14:creationId xmlns:p14="http://schemas.microsoft.com/office/powerpoint/2010/main" val="286657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643FF2-97BB-ED4F-B3DD-BB706B5714B1}" type="datetimeFigureOut">
              <a:rPr lang="en-US" smtClean="0"/>
              <a:t>6/24/14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A8B77-7E2F-4144-A2A2-0469CA73038C}" type="slidenum">
              <a:rPr lang="en-US" smtClean="0"/>
              <a:t>‹#›</a:t>
            </a:fld>
            <a:endParaRPr lang="en-US"/>
          </a:p>
        </p:txBody>
      </p:sp>
    </p:spTree>
    <p:extLst>
      <p:ext uri="{BB962C8B-B14F-4D97-AF65-F5344CB8AC3E}">
        <p14:creationId xmlns:p14="http://schemas.microsoft.com/office/powerpoint/2010/main" val="72983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43FF2-97BB-ED4F-B3DD-BB706B5714B1}" type="datetimeFigureOut">
              <a:rPr lang="en-US" smtClean="0"/>
              <a:t>6/24/14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A8B77-7E2F-4144-A2A2-0469CA73038C}" type="slidenum">
              <a:rPr lang="en-US" smtClean="0"/>
              <a:t>‹#›</a:t>
            </a:fld>
            <a:endParaRPr lang="en-US"/>
          </a:p>
        </p:txBody>
      </p:sp>
    </p:spTree>
    <p:extLst>
      <p:ext uri="{BB962C8B-B14F-4D97-AF65-F5344CB8AC3E}">
        <p14:creationId xmlns:p14="http://schemas.microsoft.com/office/powerpoint/2010/main" val="194195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43FF2-97BB-ED4F-B3DD-BB706B5714B1}" type="datetimeFigureOut">
              <a:rPr lang="en-US" smtClean="0"/>
              <a:t>6/24/14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A8B77-7E2F-4144-A2A2-0469CA73038C}" type="slidenum">
              <a:rPr lang="en-US" smtClean="0"/>
              <a:t>‹#›</a:t>
            </a:fld>
            <a:endParaRPr lang="en-US"/>
          </a:p>
        </p:txBody>
      </p:sp>
    </p:spTree>
    <p:extLst>
      <p:ext uri="{BB962C8B-B14F-4D97-AF65-F5344CB8AC3E}">
        <p14:creationId xmlns:p14="http://schemas.microsoft.com/office/powerpoint/2010/main" val="177586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43FF2-97BB-ED4F-B3DD-BB706B5714B1}" type="datetimeFigureOut">
              <a:rPr lang="en-US" smtClean="0"/>
              <a:t>6/24/14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A8B77-7E2F-4144-A2A2-0469CA73038C}" type="slidenum">
              <a:rPr lang="en-US" smtClean="0"/>
              <a:t>‹#›</a:t>
            </a:fld>
            <a:endParaRPr lang="en-US"/>
          </a:p>
        </p:txBody>
      </p:sp>
    </p:spTree>
    <p:extLst>
      <p:ext uri="{BB962C8B-B14F-4D97-AF65-F5344CB8AC3E}">
        <p14:creationId xmlns:p14="http://schemas.microsoft.com/office/powerpoint/2010/main" val="415751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643FF2-97BB-ED4F-B3DD-BB706B5714B1}" type="datetimeFigureOut">
              <a:rPr lang="en-US" smtClean="0"/>
              <a:t>6/24/14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A8B77-7E2F-4144-A2A2-0469CA73038C}" type="slidenum">
              <a:rPr lang="en-US" smtClean="0"/>
              <a:t>‹#›</a:t>
            </a:fld>
            <a:endParaRPr lang="en-US"/>
          </a:p>
        </p:txBody>
      </p:sp>
    </p:spTree>
    <p:extLst>
      <p:ext uri="{BB962C8B-B14F-4D97-AF65-F5344CB8AC3E}">
        <p14:creationId xmlns:p14="http://schemas.microsoft.com/office/powerpoint/2010/main" val="110342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643FF2-97BB-ED4F-B3DD-BB706B5714B1}" type="datetimeFigureOut">
              <a:rPr lang="en-US" smtClean="0"/>
              <a:t>6/24/14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A8B77-7E2F-4144-A2A2-0469CA73038C}" type="slidenum">
              <a:rPr lang="en-US" smtClean="0"/>
              <a:t>‹#›</a:t>
            </a:fld>
            <a:endParaRPr lang="en-US"/>
          </a:p>
        </p:txBody>
      </p:sp>
    </p:spTree>
    <p:extLst>
      <p:ext uri="{BB962C8B-B14F-4D97-AF65-F5344CB8AC3E}">
        <p14:creationId xmlns:p14="http://schemas.microsoft.com/office/powerpoint/2010/main" val="1315771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643FF2-97BB-ED4F-B3DD-BB706B5714B1}" type="datetimeFigureOut">
              <a:rPr lang="en-US" smtClean="0"/>
              <a:t>6/24/14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A8B77-7E2F-4144-A2A2-0469CA73038C}" type="slidenum">
              <a:rPr lang="en-US" smtClean="0"/>
              <a:t>‹#›</a:t>
            </a:fld>
            <a:endParaRPr lang="en-US"/>
          </a:p>
        </p:txBody>
      </p:sp>
    </p:spTree>
    <p:extLst>
      <p:ext uri="{BB962C8B-B14F-4D97-AF65-F5344CB8AC3E}">
        <p14:creationId xmlns:p14="http://schemas.microsoft.com/office/powerpoint/2010/main" val="69551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643FF2-97BB-ED4F-B3DD-BB706B5714B1}" type="datetimeFigureOut">
              <a:rPr lang="en-US" smtClean="0"/>
              <a:t>6/24/14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A8B77-7E2F-4144-A2A2-0469CA73038C}" type="slidenum">
              <a:rPr lang="en-US" smtClean="0"/>
              <a:t>‹#›</a:t>
            </a:fld>
            <a:endParaRPr lang="en-US"/>
          </a:p>
        </p:txBody>
      </p:sp>
    </p:spTree>
    <p:extLst>
      <p:ext uri="{BB962C8B-B14F-4D97-AF65-F5344CB8AC3E}">
        <p14:creationId xmlns:p14="http://schemas.microsoft.com/office/powerpoint/2010/main" val="113141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43FF2-97BB-ED4F-B3DD-BB706B5714B1}" type="datetimeFigureOut">
              <a:rPr lang="en-US" smtClean="0"/>
              <a:t>6/24/14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A8B77-7E2F-4144-A2A2-0469CA73038C}" type="slidenum">
              <a:rPr lang="en-US" smtClean="0"/>
              <a:t>‹#›</a:t>
            </a:fld>
            <a:endParaRPr lang="en-US"/>
          </a:p>
        </p:txBody>
      </p:sp>
    </p:spTree>
    <p:extLst>
      <p:ext uri="{BB962C8B-B14F-4D97-AF65-F5344CB8AC3E}">
        <p14:creationId xmlns:p14="http://schemas.microsoft.com/office/powerpoint/2010/main" val="1831371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643FF2-97BB-ED4F-B3DD-BB706B5714B1}" type="datetimeFigureOut">
              <a:rPr lang="en-US" smtClean="0"/>
              <a:t>6/24/14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A8B77-7E2F-4144-A2A2-0469CA73038C}" type="slidenum">
              <a:rPr lang="en-US" smtClean="0"/>
              <a:t>‹#›</a:t>
            </a:fld>
            <a:endParaRPr lang="en-US"/>
          </a:p>
        </p:txBody>
      </p:sp>
    </p:spTree>
    <p:extLst>
      <p:ext uri="{BB962C8B-B14F-4D97-AF65-F5344CB8AC3E}">
        <p14:creationId xmlns:p14="http://schemas.microsoft.com/office/powerpoint/2010/main" val="4220359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643FF2-97BB-ED4F-B3DD-BB706B5714B1}" type="datetimeFigureOut">
              <a:rPr lang="en-US" smtClean="0"/>
              <a:t>6/24/14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A8B77-7E2F-4144-A2A2-0469CA73038C}" type="slidenum">
              <a:rPr lang="en-US" smtClean="0"/>
              <a:t>‹#›</a:t>
            </a:fld>
            <a:endParaRPr lang="en-US"/>
          </a:p>
        </p:txBody>
      </p:sp>
    </p:spTree>
    <p:extLst>
      <p:ext uri="{BB962C8B-B14F-4D97-AF65-F5344CB8AC3E}">
        <p14:creationId xmlns:p14="http://schemas.microsoft.com/office/powerpoint/2010/main" val="955862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643FF2-97BB-ED4F-B3DD-BB706B5714B1}" type="datetimeFigureOut">
              <a:rPr lang="en-US" smtClean="0"/>
              <a:t>6/24/14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A8B77-7E2F-4144-A2A2-0469CA73038C}" type="slidenum">
              <a:rPr lang="en-US" smtClean="0"/>
              <a:t>‹#›</a:t>
            </a:fld>
            <a:endParaRPr lang="en-US"/>
          </a:p>
        </p:txBody>
      </p:sp>
    </p:spTree>
    <p:extLst>
      <p:ext uri="{BB962C8B-B14F-4D97-AF65-F5344CB8AC3E}">
        <p14:creationId xmlns:p14="http://schemas.microsoft.com/office/powerpoint/2010/main" val="2306114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80.png"/><Relationship Id="rId5" Type="http://schemas.openxmlformats.org/officeDocument/2006/relationships/image" Target="../media/image90.png"/><Relationship Id="rId6" Type="http://schemas.openxmlformats.org/officeDocument/2006/relationships/oleObject" Target="../embeddings/Microsoft_Equation1.bin"/><Relationship Id="rId7"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Equation2.bin"/><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0.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pload.wikimedia.org/wikipedia/en/a/a2/GeorgeEPBox.jpg" TargetMode="Externa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lstStyle/>
          <a:p>
            <a:r>
              <a:rPr lang="en-US" dirty="0" smtClean="0"/>
              <a:t>The Art of Mathematical Modeling</a:t>
            </a:r>
            <a:endParaRPr lang="en-US" dirty="0"/>
          </a:p>
        </p:txBody>
      </p:sp>
    </p:spTree>
    <p:extLst>
      <p:ext uri="{BB962C8B-B14F-4D97-AF65-F5344CB8AC3E}">
        <p14:creationId xmlns:p14="http://schemas.microsoft.com/office/powerpoint/2010/main" val="3235878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 SIR differential equations</a:t>
            </a:r>
            <a:endParaRPr lang="en-US" dirty="0"/>
          </a:p>
        </p:txBody>
      </p:sp>
      <p:sp>
        <p:nvSpPr>
          <p:cNvPr id="3" name="Content Placeholder 2"/>
          <p:cNvSpPr>
            <a:spLocks noGrp="1"/>
          </p:cNvSpPr>
          <p:nvPr>
            <p:ph idx="1"/>
          </p:nvPr>
        </p:nvSpPr>
        <p:spPr/>
        <p:txBody>
          <a:bodyPr/>
          <a:lstStyle/>
          <a:p>
            <a:r>
              <a:rPr lang="en-US" u="sng" dirty="0" smtClean="0"/>
              <a:t>Continuous in time</a:t>
            </a:r>
            <a:r>
              <a:rPr lang="en-US" dirty="0" smtClean="0"/>
              <a:t>: neglect discrete events (such as going to work or school each day).</a:t>
            </a:r>
          </a:p>
          <a:p>
            <a:r>
              <a:rPr lang="en-US" u="sng" dirty="0" smtClean="0"/>
              <a:t>Neglect space</a:t>
            </a:r>
            <a:r>
              <a:rPr lang="en-US" dirty="0" smtClean="0"/>
              <a:t>: system is well mixed. There are no local outbreaks.</a:t>
            </a:r>
          </a:p>
          <a:p>
            <a:r>
              <a:rPr lang="en-US" u="sng" dirty="0" smtClean="0"/>
              <a:t>Neglect delays</a:t>
            </a:r>
            <a:r>
              <a:rPr lang="en-US" dirty="0" smtClean="0"/>
              <a:t>: individuals contagious as soon as infected.</a:t>
            </a:r>
          </a:p>
          <a:p>
            <a:r>
              <a:rPr lang="en-US" u="sng" dirty="0" smtClean="0"/>
              <a:t>Neglect chance</a:t>
            </a:r>
            <a:r>
              <a:rPr lang="en-US" dirty="0" smtClean="0"/>
              <a:t>: If system is large enough, on average results are always the same.</a:t>
            </a:r>
            <a:endParaRPr lang="en-US" dirty="0"/>
          </a:p>
        </p:txBody>
      </p:sp>
    </p:spTree>
    <p:extLst>
      <p:ext uri="{BB962C8B-B14F-4D97-AF65-F5344CB8AC3E}">
        <p14:creationId xmlns:p14="http://schemas.microsoft.com/office/powerpoint/2010/main" val="17033104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SIR Model</a:t>
            </a:r>
            <a:endParaRPr lang="en-US" dirty="0"/>
          </a:p>
        </p:txBody>
      </p:sp>
      <p:pic>
        <p:nvPicPr>
          <p:cNvPr id="4" name="Picture 3" descr="Screen Shot 2014-06-24 at 10.10.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920" y="1274243"/>
            <a:ext cx="6371276" cy="5228840"/>
          </a:xfrm>
          <a:prstGeom prst="rect">
            <a:avLst/>
          </a:prstGeom>
        </p:spPr>
      </p:pic>
    </p:spTree>
    <p:extLst>
      <p:ext uri="{BB962C8B-B14F-4D97-AF65-F5344CB8AC3E}">
        <p14:creationId xmlns:p14="http://schemas.microsoft.com/office/powerpoint/2010/main" val="231419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SIR Model</a:t>
            </a:r>
            <a:endParaRPr lang="en-US" dirty="0"/>
          </a:p>
        </p:txBody>
      </p:sp>
      <p:sp>
        <p:nvSpPr>
          <p:cNvPr id="4" name="Rounded Rectangle 3"/>
          <p:cNvSpPr/>
          <p:nvPr/>
        </p:nvSpPr>
        <p:spPr>
          <a:xfrm>
            <a:off x="1961322" y="1828800"/>
            <a:ext cx="1066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a:t>
            </a:r>
            <a:endParaRPr lang="en-US" sz="2400" dirty="0"/>
          </a:p>
        </p:txBody>
      </p:sp>
      <p:sp>
        <p:nvSpPr>
          <p:cNvPr id="5" name="Rounded Rectangle 4"/>
          <p:cNvSpPr/>
          <p:nvPr/>
        </p:nvSpPr>
        <p:spPr>
          <a:xfrm>
            <a:off x="1961322" y="3352800"/>
            <a:ext cx="1066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a:t>
            </a:r>
            <a:endParaRPr lang="en-US" sz="2400" dirty="0"/>
          </a:p>
        </p:txBody>
      </p:sp>
      <p:sp>
        <p:nvSpPr>
          <p:cNvPr id="6" name="Rounded Rectangle 5"/>
          <p:cNvSpPr/>
          <p:nvPr/>
        </p:nvSpPr>
        <p:spPr>
          <a:xfrm>
            <a:off x="1981200" y="4876800"/>
            <a:ext cx="1066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a:t>
            </a:r>
            <a:endParaRPr lang="en-US" sz="2400" dirty="0"/>
          </a:p>
        </p:txBody>
      </p:sp>
      <p:cxnSp>
        <p:nvCxnSpPr>
          <p:cNvPr id="7" name="Straight Arrow Connector 6"/>
          <p:cNvCxnSpPr>
            <a:stCxn id="4" idx="2"/>
            <a:endCxn id="5" idx="0"/>
          </p:cNvCxnSpPr>
          <p:nvPr/>
        </p:nvCxnSpPr>
        <p:spPr>
          <a:xfrm>
            <a:off x="2494722" y="2743200"/>
            <a:ext cx="0" cy="609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486108" y="4267200"/>
            <a:ext cx="0" cy="609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2554978" y="2863334"/>
                <a:ext cx="572273" cy="369332"/>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en-US" i="1" smtClean="0">
                          <a:latin typeface="Cambria Math"/>
                          <a:ea typeface="Cambria Math"/>
                        </a:rPr>
                        <m:t>𝜆</m:t>
                      </m:r>
                      <m:r>
                        <a:rPr lang="en-US" b="0" i="1" smtClean="0">
                          <a:latin typeface="Cambria Math"/>
                          <a:ea typeface="Cambria Math"/>
                        </a:rPr>
                        <m:t>𝐼𝑆</m:t>
                      </m:r>
                    </m:oMath>
                  </m:oMathPara>
                </a14:m>
                <a:endParaRPr lang="en-US" dirty="0"/>
              </a:p>
            </p:txBody>
          </p:sp>
        </mc:Choice>
        <mc:Fallback xmlns:mv="urn:schemas-microsoft-com:mac:vml" xmlns="">
          <p:sp>
            <p:nvSpPr>
              <p:cNvPr id="10" name="TextBox 9"/>
              <p:cNvSpPr txBox="1">
                <a:spLocks noRot="1" noChangeAspect="1" noMove="1" noResize="1" noEditPoints="1" noAdjustHandles="1" noChangeArrowheads="1" noChangeShapeType="1" noTextEdit="1"/>
              </p:cNvSpPr>
              <p:nvPr/>
            </p:nvSpPr>
            <p:spPr>
              <a:xfrm>
                <a:off x="2554978" y="2863334"/>
                <a:ext cx="572273"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60589" y="4387334"/>
                <a:ext cx="442044" cy="369332"/>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en-US" b="0" i="1" smtClean="0">
                          <a:latin typeface="Cambria Math"/>
                        </a:rPr>
                        <m:t>𝑟𝐼</m:t>
                      </m:r>
                    </m:oMath>
                  </m:oMathPara>
                </a14:m>
                <a:endParaRPr lang="en-US" dirty="0"/>
              </a:p>
            </p:txBody>
          </p:sp>
        </mc:Choice>
        <mc:Fallback xmlns:mv="urn:schemas-microsoft-com:mac:vml" xmlns="">
          <p:sp>
            <p:nvSpPr>
              <p:cNvPr id="11" name="TextBox 10"/>
              <p:cNvSpPr txBox="1">
                <a:spLocks noRot="1" noChangeAspect="1" noMove="1" noResize="1" noEditPoints="1" noAdjustHandles="1" noChangeArrowheads="1" noChangeShapeType="1" noTextEdit="1"/>
              </p:cNvSpPr>
              <p:nvPr/>
            </p:nvSpPr>
            <p:spPr>
              <a:xfrm>
                <a:off x="2560589" y="4387334"/>
                <a:ext cx="442044" cy="369332"/>
              </a:xfrm>
              <a:prstGeom prst="rect">
                <a:avLst/>
              </a:prstGeom>
              <a:blipFill rotWithShape="1">
                <a:blip r:embed="rId5"/>
                <a:stretch>
                  <a:fillRect/>
                </a:stretch>
              </a:blipFill>
            </p:spPr>
            <p:txBody>
              <a:bodyPr/>
              <a:lstStyle/>
              <a:p>
                <a:r>
                  <a:rPr lang="en-US">
                    <a:noFill/>
                  </a:rPr>
                  <a:t> </a:t>
                </a:r>
              </a:p>
            </p:txBody>
          </p:sp>
        </mc:Fallback>
      </mc:AlternateContent>
      <p:graphicFrame>
        <p:nvGraphicFramePr>
          <p:cNvPr id="12" name="Object 11"/>
          <p:cNvGraphicFramePr>
            <a:graphicFrameLocks noChangeAspect="1"/>
          </p:cNvGraphicFramePr>
          <p:nvPr>
            <p:extLst>
              <p:ext uri="{D42A27DB-BD31-4B8C-83A1-F6EECF244321}">
                <p14:modId xmlns:p14="http://schemas.microsoft.com/office/powerpoint/2010/main" val="2716304361"/>
              </p:ext>
            </p:extLst>
          </p:nvPr>
        </p:nvGraphicFramePr>
        <p:xfrm>
          <a:off x="4572000" y="2057400"/>
          <a:ext cx="2390775" cy="3441700"/>
        </p:xfrm>
        <a:graphic>
          <a:graphicData uri="http://schemas.openxmlformats.org/presentationml/2006/ole">
            <mc:AlternateContent xmlns:mc="http://schemas.openxmlformats.org/markup-compatibility/2006">
              <mc:Choice xmlns:v="urn:schemas-microsoft-com:vml" Requires="v">
                <p:oleObj spid="_x0000_s1028" name="Equation" r:id="rId6" imgW="838200" imgH="1206500" progId="Equation.3">
                  <p:embed/>
                </p:oleObj>
              </mc:Choice>
              <mc:Fallback>
                <p:oleObj name="Equation" r:id="rId6" imgW="838200" imgH="1206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057400"/>
                        <a:ext cx="2390775" cy="344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706526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Parameters</a:t>
            </a:r>
            <a:endParaRPr lang="en-US" dirty="0"/>
          </a:p>
        </p:txBody>
      </p:sp>
      <p:sp>
        <p:nvSpPr>
          <p:cNvPr id="3" name="Content Placeholder 2"/>
          <p:cNvSpPr>
            <a:spLocks noGrp="1"/>
          </p:cNvSpPr>
          <p:nvPr>
            <p:ph idx="1"/>
          </p:nvPr>
        </p:nvSpPr>
        <p:spPr/>
        <p:txBody>
          <a:bodyPr>
            <a:normAutofit/>
          </a:bodyPr>
          <a:lstStyle/>
          <a:p>
            <a:r>
              <a:rPr lang="en-US" sz="3000" dirty="0" smtClean="0"/>
              <a:t>Time (</a:t>
            </a:r>
            <a:r>
              <a:rPr lang="en-US" sz="3000" i="1" dirty="0" smtClean="0"/>
              <a:t>t</a:t>
            </a:r>
            <a:r>
              <a:rPr lang="en-US" sz="3000" dirty="0" smtClean="0"/>
              <a:t>) – days </a:t>
            </a:r>
          </a:p>
          <a:p>
            <a:r>
              <a:rPr lang="en-US" sz="3000" dirty="0" smtClean="0"/>
              <a:t>Number Susceptible (</a:t>
            </a:r>
            <a:r>
              <a:rPr lang="en-US" sz="3000" i="1" dirty="0" smtClean="0"/>
              <a:t>S</a:t>
            </a:r>
            <a:r>
              <a:rPr lang="en-US" sz="3000" dirty="0" smtClean="0"/>
              <a:t>) – number of people.</a:t>
            </a:r>
          </a:p>
          <a:p>
            <a:r>
              <a:rPr lang="en-US" sz="3000" dirty="0" smtClean="0"/>
              <a:t>Infected (</a:t>
            </a:r>
            <a:r>
              <a:rPr lang="en-US" sz="3000" i="1" dirty="0" smtClean="0"/>
              <a:t>I</a:t>
            </a:r>
            <a:r>
              <a:rPr lang="en-US" sz="3000" dirty="0" smtClean="0"/>
              <a:t>) – number of people.</a:t>
            </a:r>
          </a:p>
          <a:p>
            <a:r>
              <a:rPr lang="en-US" sz="3000" dirty="0" smtClean="0"/>
              <a:t>Recovered (R) – number of people.</a:t>
            </a:r>
          </a:p>
          <a:p>
            <a:r>
              <a:rPr lang="en-US" sz="3000" dirty="0" smtClean="0"/>
              <a:t>Infection rate (</a:t>
            </a:r>
            <a:r>
              <a:rPr lang="el-GR" sz="3000" dirty="0" smtClean="0"/>
              <a:t>λ</a:t>
            </a:r>
            <a:r>
              <a:rPr lang="en-US" sz="3000" dirty="0" smtClean="0"/>
              <a:t>) – (people *day)</a:t>
            </a:r>
            <a:r>
              <a:rPr lang="en-US" sz="3000" baseline="30000" dirty="0" smtClean="0"/>
              <a:t>-1</a:t>
            </a:r>
            <a:endParaRPr lang="en-US" sz="3000" dirty="0" smtClean="0"/>
          </a:p>
          <a:p>
            <a:r>
              <a:rPr lang="en-US" sz="3000" dirty="0" smtClean="0"/>
              <a:t>Recovery rate (r) – days</a:t>
            </a:r>
            <a:r>
              <a:rPr lang="en-US" sz="3000" baseline="30000" dirty="0" smtClean="0"/>
              <a:t>-1</a:t>
            </a:r>
            <a:endParaRPr lang="en-US" sz="3000" dirty="0"/>
          </a:p>
        </p:txBody>
      </p:sp>
      <p:graphicFrame>
        <p:nvGraphicFramePr>
          <p:cNvPr id="5" name="Object 4"/>
          <p:cNvGraphicFramePr>
            <a:graphicFrameLocks noChangeAspect="1"/>
          </p:cNvGraphicFramePr>
          <p:nvPr>
            <p:extLst>
              <p:ext uri="{D42A27DB-BD31-4B8C-83A1-F6EECF244321}">
                <p14:modId xmlns:p14="http://schemas.microsoft.com/office/powerpoint/2010/main" val="2707055447"/>
              </p:ext>
            </p:extLst>
          </p:nvPr>
        </p:nvGraphicFramePr>
        <p:xfrm>
          <a:off x="6934200" y="3962400"/>
          <a:ext cx="1600200" cy="2303608"/>
        </p:xfrm>
        <a:graphic>
          <a:graphicData uri="http://schemas.openxmlformats.org/presentationml/2006/ole">
            <mc:AlternateContent xmlns:mc="http://schemas.openxmlformats.org/markup-compatibility/2006">
              <mc:Choice xmlns:v="urn:schemas-microsoft-com:vml" Requires="v">
                <p:oleObj spid="_x0000_s2052" name="Equation" r:id="rId3" imgW="838200" imgH="1206500" progId="Equation.3">
                  <p:embed/>
                </p:oleObj>
              </mc:Choice>
              <mc:Fallback>
                <p:oleObj name="Equation" r:id="rId3" imgW="838200" imgH="1206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3962400"/>
                        <a:ext cx="1600200" cy="2303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8789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choices for epidemic models</a:t>
            </a:r>
            <a:endParaRPr lang="en-US" dirty="0"/>
          </a:p>
        </p:txBody>
      </p:sp>
      <p:pic>
        <p:nvPicPr>
          <p:cNvPr id="4" name="Picture 3" descr="Screen Shot 2014-06-24 at 10.11.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704" y="1437840"/>
            <a:ext cx="5558416" cy="5356659"/>
          </a:xfrm>
          <a:prstGeom prst="rect">
            <a:avLst/>
          </a:prstGeom>
        </p:spPr>
      </p:pic>
    </p:spTree>
    <p:extLst>
      <p:ext uri="{BB962C8B-B14F-4D97-AF65-F5344CB8AC3E}">
        <p14:creationId xmlns:p14="http://schemas.microsoft.com/office/powerpoint/2010/main" val="3817212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Rates</a:t>
            </a:r>
            <a:endParaRPr lang="en-US" dirty="0"/>
          </a:p>
        </p:txBody>
      </p:sp>
      <p:sp>
        <p:nvSpPr>
          <p:cNvPr id="3" name="Content Placeholder 2"/>
          <p:cNvSpPr>
            <a:spLocks noGrp="1"/>
          </p:cNvSpPr>
          <p:nvPr>
            <p:ph idx="1"/>
          </p:nvPr>
        </p:nvSpPr>
        <p:spPr/>
        <p:txBody>
          <a:bodyPr/>
          <a:lstStyle/>
          <a:p>
            <a:r>
              <a:rPr lang="en-US" dirty="0" smtClean="0"/>
              <a:t>Law of Mass Action for Infection (</a:t>
            </a:r>
            <a:r>
              <a:rPr lang="en-US" dirty="0" err="1" smtClean="0"/>
              <a:t>λSI</a:t>
            </a:r>
            <a:r>
              <a:rPr lang="en-US" dirty="0" smtClean="0"/>
              <a:t>)</a:t>
            </a:r>
          </a:p>
          <a:p>
            <a:pPr lvl="1"/>
            <a:r>
              <a:rPr lang="en-US" dirty="0"/>
              <a:t>Assumes infections are similar to reactions in molecular dynamics (random bumping)</a:t>
            </a:r>
            <a:r>
              <a:rPr lang="en-US" dirty="0" smtClean="0"/>
              <a:t>.</a:t>
            </a:r>
          </a:p>
          <a:p>
            <a:r>
              <a:rPr lang="en-US" dirty="0" smtClean="0"/>
              <a:t>Recovery rate modeled as </a:t>
            </a:r>
            <a:r>
              <a:rPr lang="en-US" i="1" dirty="0" err="1" smtClean="0"/>
              <a:t>r</a:t>
            </a:r>
            <a:r>
              <a:rPr lang="en-US" dirty="0" err="1" smtClean="0"/>
              <a:t>I</a:t>
            </a:r>
            <a:r>
              <a:rPr lang="en-US" dirty="0" smtClean="0"/>
              <a:t>, where </a:t>
            </a:r>
            <a:r>
              <a:rPr lang="en-US" i="1" dirty="0" smtClean="0"/>
              <a:t>r</a:t>
            </a:r>
            <a:r>
              <a:rPr lang="en-US" dirty="0" smtClean="0"/>
              <a:t> is 1/(number of days infectious).</a:t>
            </a:r>
          </a:p>
          <a:p>
            <a:pPr lvl="1"/>
            <a:r>
              <a:rPr lang="en-US" dirty="0" smtClean="0"/>
              <a:t>All people recover at the same rate.</a:t>
            </a:r>
          </a:p>
          <a:p>
            <a:pPr marL="457200" lvl="1" indent="0">
              <a:buNone/>
            </a:pPr>
            <a:endParaRPr lang="en-US" dirty="0"/>
          </a:p>
        </p:txBody>
      </p:sp>
    </p:spTree>
    <p:extLst>
      <p:ext uri="{BB962C8B-B14F-4D97-AF65-F5344CB8AC3E}">
        <p14:creationId xmlns:p14="http://schemas.microsoft.com/office/powerpoint/2010/main" val="9603689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Solve the model</a:t>
            </a:r>
            <a:endParaRPr lang="en-US" dirty="0"/>
          </a:p>
        </p:txBody>
      </p:sp>
      <p:sp>
        <p:nvSpPr>
          <p:cNvPr id="3" name="Content Placeholder 2"/>
          <p:cNvSpPr>
            <a:spLocks noGrp="1"/>
          </p:cNvSpPr>
          <p:nvPr>
            <p:ph idx="1"/>
          </p:nvPr>
        </p:nvSpPr>
        <p:spPr/>
        <p:txBody>
          <a:bodyPr/>
          <a:lstStyle/>
          <a:p>
            <a:r>
              <a:rPr lang="en-US" dirty="0" smtClean="0"/>
              <a:t>Many commercial solvers are available for systems of differential equations.</a:t>
            </a:r>
          </a:p>
          <a:p>
            <a:r>
              <a:rPr lang="en-US" dirty="0" err="1" smtClean="0"/>
              <a:t>Matlab</a:t>
            </a:r>
            <a:r>
              <a:rPr lang="en-US" dirty="0" smtClean="0"/>
              <a:t>/Python codes available.</a:t>
            </a:r>
          </a:p>
          <a:p>
            <a:r>
              <a:rPr lang="en-US" dirty="0" smtClean="0"/>
              <a:t>Need to find reasonable parameter values.</a:t>
            </a:r>
          </a:p>
          <a:p>
            <a:pPr lvl="1"/>
            <a:r>
              <a:rPr lang="en-US" dirty="0" smtClean="0"/>
              <a:t>Literature searches</a:t>
            </a:r>
          </a:p>
          <a:p>
            <a:pPr lvl="1"/>
            <a:r>
              <a:rPr lang="en-US" dirty="0" smtClean="0"/>
              <a:t>Experiments</a:t>
            </a:r>
          </a:p>
          <a:p>
            <a:pPr lvl="1"/>
            <a:r>
              <a:rPr lang="en-US" dirty="0" smtClean="0"/>
              <a:t>Best guess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191000"/>
            <a:ext cx="41148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0068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guess at rates</a:t>
            </a:r>
            <a:endParaRPr lang="en-US" dirty="0"/>
          </a:p>
        </p:txBody>
      </p:sp>
      <p:sp>
        <p:nvSpPr>
          <p:cNvPr id="3" name="Content Placeholder 2"/>
          <p:cNvSpPr>
            <a:spLocks noGrp="1"/>
          </p:cNvSpPr>
          <p:nvPr>
            <p:ph idx="1"/>
          </p:nvPr>
        </p:nvSpPr>
        <p:spPr/>
        <p:txBody>
          <a:bodyPr>
            <a:normAutofit lnSpcReduction="10000"/>
          </a:bodyPr>
          <a:lstStyle/>
          <a:p>
            <a:r>
              <a:rPr lang="el-GR" dirty="0" smtClean="0"/>
              <a:t>λ</a:t>
            </a:r>
            <a:r>
              <a:rPr lang="en-US" dirty="0" smtClean="0"/>
              <a:t> can be considered the average number of people one person would infect per day if everyone was susceptible.</a:t>
            </a:r>
          </a:p>
          <a:p>
            <a:pPr lvl="1"/>
            <a:r>
              <a:rPr lang="en-US" dirty="0"/>
              <a:t>Guess: 0.1 days</a:t>
            </a:r>
            <a:r>
              <a:rPr lang="en-US" baseline="30000" dirty="0"/>
              <a:t>-</a:t>
            </a:r>
            <a:r>
              <a:rPr lang="en-US" baseline="30000" dirty="0" smtClean="0"/>
              <a:t>1</a:t>
            </a:r>
            <a:endParaRPr lang="en-US" dirty="0" smtClean="0"/>
          </a:p>
          <a:p>
            <a:r>
              <a:rPr lang="en-US" i="1" dirty="0" smtClean="0"/>
              <a:t>R</a:t>
            </a:r>
            <a:r>
              <a:rPr lang="en-US" dirty="0" smtClean="0"/>
              <a:t> is 1 divided by the average number of days you are infectious.</a:t>
            </a:r>
          </a:p>
          <a:p>
            <a:pPr lvl="1"/>
            <a:r>
              <a:rPr lang="en-US" dirty="0"/>
              <a:t>Guess: 0.5 (people*day)</a:t>
            </a:r>
            <a:r>
              <a:rPr lang="en-US" baseline="30000" dirty="0"/>
              <a:t>-</a:t>
            </a:r>
            <a:r>
              <a:rPr lang="en-US" baseline="30000" dirty="0" smtClean="0"/>
              <a:t>1</a:t>
            </a:r>
            <a:endParaRPr lang="en-US" dirty="0" smtClean="0"/>
          </a:p>
          <a:p>
            <a:r>
              <a:rPr lang="en-US" dirty="0" smtClean="0"/>
              <a:t>Note that it usually takes 10-21 days to show symptoms (not including this yet).</a:t>
            </a:r>
          </a:p>
          <a:p>
            <a:pPr marL="457200" lvl="1" indent="0">
              <a:buNone/>
            </a:pPr>
            <a:endParaRPr lang="en-US" dirty="0"/>
          </a:p>
        </p:txBody>
      </p:sp>
    </p:spTree>
    <p:extLst>
      <p:ext uri="{BB962C8B-B14F-4D97-AF65-F5344CB8AC3E}">
        <p14:creationId xmlns:p14="http://schemas.microsoft.com/office/powerpoint/2010/main" val="71880930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SIR Results</a:t>
            </a:r>
            <a:endParaRPr lang="en-US" dirty="0"/>
          </a:p>
        </p:txBody>
      </p:sp>
      <p:pic>
        <p:nvPicPr>
          <p:cNvPr id="4" name="Picture 3"/>
          <p:cNvPicPr>
            <a:picLocks noChangeAspect="1"/>
          </p:cNvPicPr>
          <p:nvPr/>
        </p:nvPicPr>
        <p:blipFill>
          <a:blip r:embed="rId2"/>
          <a:stretch>
            <a:fillRect/>
          </a:stretch>
        </p:blipFill>
        <p:spPr>
          <a:xfrm>
            <a:off x="1447800" y="1524000"/>
            <a:ext cx="6375400" cy="4821240"/>
          </a:xfrm>
          <a:prstGeom prst="rect">
            <a:avLst/>
          </a:prstGeom>
        </p:spPr>
      </p:pic>
    </p:spTree>
    <p:extLst>
      <p:ext uri="{BB962C8B-B14F-4D97-AF65-F5344CB8AC3E}">
        <p14:creationId xmlns:p14="http://schemas.microsoft.com/office/powerpoint/2010/main" val="34520011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 results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Are the results reasonable?</a:t>
                </a:r>
              </a:p>
              <a:p>
                <a:r>
                  <a:rPr lang="en-US" dirty="0" smtClean="0"/>
                  <a:t>What is the behavior of the dependent variables as t</a:t>
                </a:r>
                <a14:m>
                  <m:oMath xmlns:m="http://schemas.openxmlformats.org/officeDocument/2006/math" xmlns="">
                    <m:r>
                      <a:rPr lang="en-US" i="1" smtClean="0">
                        <a:latin typeface="Cambria Math"/>
                        <a:ea typeface="Cambria Math"/>
                      </a:rPr>
                      <m:t>→∞</m:t>
                    </m:r>
                    <m:r>
                      <a:rPr lang="en-US" b="0" i="1" smtClean="0">
                        <a:latin typeface="Cambria Math"/>
                        <a:ea typeface="Cambria Math"/>
                      </a:rPr>
                      <m:t>?</m:t>
                    </m:r>
                  </m:oMath>
                </a14:m>
                <a:endParaRPr lang="en-US" dirty="0" smtClean="0"/>
              </a:p>
              <a:p>
                <a:r>
                  <a:rPr lang="en-US" dirty="0" smtClean="0"/>
                  <a:t>Do the dynamics make sense in terms of the application?</a:t>
                </a:r>
                <a:endParaRPr lang="en-US" dirty="0"/>
              </a:p>
            </p:txBody>
          </p:sp>
        </mc:Choice>
        <mc:Fallback xmlns:mv="urn:schemas-microsoft-com:mac:vml"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114800"/>
            <a:ext cx="34861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6577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Art of Mathematical Modeling</a:t>
            </a:r>
            <a:endParaRPr lang="en-US" dirty="0"/>
          </a:p>
        </p:txBody>
      </p:sp>
      <p:sp>
        <p:nvSpPr>
          <p:cNvPr id="3" name="Content Placeholder 2"/>
          <p:cNvSpPr>
            <a:spLocks noGrp="1"/>
          </p:cNvSpPr>
          <p:nvPr>
            <p:ph idx="1"/>
          </p:nvPr>
        </p:nvSpPr>
        <p:spPr>
          <a:xfrm>
            <a:off x="457200" y="1676400"/>
            <a:ext cx="4953000" cy="4525963"/>
          </a:xfrm>
        </p:spPr>
        <p:txBody>
          <a:bodyPr>
            <a:normAutofit lnSpcReduction="10000"/>
          </a:bodyPr>
          <a:lstStyle/>
          <a:p>
            <a:pPr marL="0" indent="0">
              <a:buNone/>
            </a:pPr>
            <a:r>
              <a:rPr lang="en-US" dirty="0" smtClean="0"/>
              <a:t>“Remember that all models are wrong; the practical question is how wrong do they have to be to not be useful.”</a:t>
            </a:r>
          </a:p>
          <a:p>
            <a:pPr marL="0" indent="0">
              <a:buNone/>
            </a:pPr>
            <a:r>
              <a:rPr lang="en-US" dirty="0" smtClean="0"/>
              <a:t>                     -OR-</a:t>
            </a:r>
          </a:p>
          <a:p>
            <a:pPr marL="0" indent="0">
              <a:buNone/>
            </a:pPr>
            <a:r>
              <a:rPr lang="en-US" dirty="0" smtClean="0"/>
              <a:t>“All models are wrong, but some are useful.“</a:t>
            </a:r>
          </a:p>
          <a:p>
            <a:pPr marL="0" indent="0">
              <a:buNone/>
            </a:pPr>
            <a:r>
              <a:rPr lang="en-US" dirty="0"/>
              <a:t> </a:t>
            </a:r>
            <a:r>
              <a:rPr lang="en-US" dirty="0" smtClean="0"/>
              <a:t>    –George E. P. Box </a:t>
            </a:r>
            <a:endParaRPr lang="en-US" dirty="0"/>
          </a:p>
        </p:txBody>
      </p:sp>
      <p:pic>
        <p:nvPicPr>
          <p:cNvPr id="1026" name="Picture 2" descr="File:GeorgeEPBox.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447800"/>
            <a:ext cx="3576693"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6664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406" y="152400"/>
            <a:ext cx="8229600" cy="1143000"/>
          </a:xfrm>
        </p:spPr>
        <p:txBody>
          <a:bodyPr/>
          <a:lstStyle/>
          <a:p>
            <a:r>
              <a:rPr lang="en-US" dirty="0" smtClean="0"/>
              <a:t>Chicken Pox Data</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295400"/>
            <a:ext cx="85484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495800"/>
            <a:ext cx="34861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55205" y="4724400"/>
            <a:ext cx="3726795" cy="1785104"/>
          </a:xfrm>
          <a:prstGeom prst="rect">
            <a:avLst/>
          </a:prstGeom>
          <a:noFill/>
        </p:spPr>
        <p:txBody>
          <a:bodyPr wrap="square" rtlCol="0">
            <a:spAutoFit/>
          </a:bodyPr>
          <a:lstStyle/>
          <a:p>
            <a:pPr marL="285750" indent="-285750">
              <a:buFont typeface="Arial" pitchFamily="34" charset="0"/>
              <a:buChar char="•"/>
            </a:pPr>
            <a:r>
              <a:rPr lang="en-US" sz="2200" dirty="0"/>
              <a:t>Monthly reported number of chickenpox, New York </a:t>
            </a:r>
            <a:r>
              <a:rPr lang="en-US" sz="2200" dirty="0" smtClean="0"/>
              <a:t>City</a:t>
            </a:r>
            <a:r>
              <a:rPr lang="en-US" sz="2200" dirty="0"/>
              <a:t>, 1931-1972. </a:t>
            </a:r>
            <a:r>
              <a:rPr lang="en-US" sz="2200" dirty="0" smtClean="0"/>
              <a:t>	</a:t>
            </a:r>
          </a:p>
          <a:p>
            <a:pPr marL="285750" indent="-285750">
              <a:buFont typeface="Arial" pitchFamily="34" charset="0"/>
              <a:buChar char="•"/>
            </a:pPr>
            <a:r>
              <a:rPr lang="en-US" sz="2200" dirty="0" smtClean="0"/>
              <a:t>Source</a:t>
            </a:r>
            <a:r>
              <a:rPr lang="en-US" sz="2200" dirty="0"/>
              <a:t>: </a:t>
            </a:r>
            <a:r>
              <a:rPr lang="en-US" sz="2200" dirty="0" err="1"/>
              <a:t>Hipel</a:t>
            </a:r>
            <a:r>
              <a:rPr lang="en-US" sz="2200" dirty="0"/>
              <a:t> and </a:t>
            </a:r>
            <a:r>
              <a:rPr lang="en-US" sz="2200" dirty="0" err="1"/>
              <a:t>Mcleod</a:t>
            </a:r>
            <a:r>
              <a:rPr lang="en-US" sz="2200" dirty="0"/>
              <a:t> (1994).</a:t>
            </a:r>
          </a:p>
        </p:txBody>
      </p:sp>
    </p:spTree>
    <p:extLst>
      <p:ext uri="{BB962C8B-B14F-4D97-AF65-F5344CB8AC3E}">
        <p14:creationId xmlns:p14="http://schemas.microsoft.com/office/powerpoint/2010/main" val="22247073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Structured Chickenpox </a:t>
            </a:r>
            <a:r>
              <a:rPr lang="en-US" dirty="0"/>
              <a:t>D</a:t>
            </a:r>
            <a:r>
              <a:rPr lang="en-US" dirty="0" smtClean="0"/>
              <a:t>ata</a:t>
            </a:r>
            <a:endParaRPr lang="en-US" dirty="0"/>
          </a:p>
        </p:txBody>
      </p:sp>
      <p:pic>
        <p:nvPicPr>
          <p:cNvPr id="9220" name="Picture 4" descr="http://www.health.nsw.gov.au/publichealth/chorep/com/com_chickenpox_cxho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136" y="1447800"/>
            <a:ext cx="6324600" cy="47141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95400" y="6161970"/>
            <a:ext cx="6934200" cy="307777"/>
          </a:xfrm>
          <a:prstGeom prst="rect">
            <a:avLst/>
          </a:prstGeom>
        </p:spPr>
        <p:txBody>
          <a:bodyPr wrap="square">
            <a:spAutoFit/>
          </a:bodyPr>
          <a:lstStyle/>
          <a:p>
            <a:r>
              <a:rPr lang="en-US" sz="1400" dirty="0" smtClean="0"/>
              <a:t>http://www.health.nsw.gov.au/publichealth/chorep/com/com_chickenpox_cxhos.asp</a:t>
            </a:r>
            <a:endParaRPr lang="en-US" sz="1400" dirty="0"/>
          </a:p>
        </p:txBody>
      </p:sp>
    </p:spTree>
    <p:extLst>
      <p:ext uri="{BB962C8B-B14F-4D97-AF65-F5344CB8AC3E}">
        <p14:creationId xmlns:p14="http://schemas.microsoft.com/office/powerpoint/2010/main" val="20479623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Chickenpox by State</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46066"/>
            <a:ext cx="6138862" cy="4740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01066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Global Outbreaks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81755"/>
            <a:ext cx="797891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59861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Gleamviz</a:t>
            </a:r>
            <a:r>
              <a:rPr lang="en-US" dirty="0" smtClean="0"/>
              <a:t> global epidemic simulator</a:t>
            </a:r>
            <a:endParaRPr lang="en-US" dirty="0"/>
          </a:p>
        </p:txBody>
      </p:sp>
      <p:sp>
        <p:nvSpPr>
          <p:cNvPr id="3" name="Content Placeholder 2"/>
          <p:cNvSpPr>
            <a:spLocks noGrp="1"/>
          </p:cNvSpPr>
          <p:nvPr>
            <p:ph idx="1"/>
          </p:nvPr>
        </p:nvSpPr>
        <p:spPr/>
        <p:txBody>
          <a:bodyPr/>
          <a:lstStyle/>
          <a:p>
            <a:r>
              <a:rPr lang="en-US" dirty="0" smtClean="0"/>
              <a:t>http://</a:t>
            </a:r>
            <a:r>
              <a:rPr lang="en-US" dirty="0" err="1" smtClean="0"/>
              <a:t>www.gleamviz.org</a:t>
            </a:r>
            <a:r>
              <a:rPr lang="en-US" dirty="0" smtClean="0"/>
              <a:t>/simulator/client/</a:t>
            </a:r>
            <a:endParaRPr lang="en-US" dirty="0"/>
          </a:p>
        </p:txBody>
      </p:sp>
    </p:spTree>
    <p:extLst>
      <p:ext uri="{BB962C8B-B14F-4D97-AF65-F5344CB8AC3E}">
        <p14:creationId xmlns:p14="http://schemas.microsoft.com/office/powerpoint/2010/main" val="3584127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step!</a:t>
            </a:r>
            <a:endParaRPr lang="en-US" dirty="0"/>
          </a:p>
        </p:txBody>
      </p:sp>
      <p:pic>
        <p:nvPicPr>
          <p:cNvPr id="4" name="Picture 3" descr="Screen Shot 2014-06-24 at 10.07.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936" y="1290559"/>
            <a:ext cx="7998318" cy="5046320"/>
          </a:xfrm>
          <a:prstGeom prst="rect">
            <a:avLst/>
          </a:prstGeom>
        </p:spPr>
      </p:pic>
    </p:spTree>
    <p:extLst>
      <p:ext uri="{BB962C8B-B14F-4D97-AF65-F5344CB8AC3E}">
        <p14:creationId xmlns:p14="http://schemas.microsoft.com/office/powerpoint/2010/main" val="1012197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3409"/>
            <a:ext cx="8229600" cy="1143000"/>
          </a:xfrm>
        </p:spPr>
        <p:txBody>
          <a:bodyPr>
            <a:normAutofit fontScale="90000"/>
          </a:bodyPr>
          <a:lstStyle/>
          <a:p>
            <a:r>
              <a:rPr lang="en-US" dirty="0" smtClean="0"/>
              <a:t>The most complex models aren’t necessarily the most significant </a:t>
            </a:r>
            <a:br>
              <a:rPr lang="en-US" dirty="0" smtClean="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a:t>
            </a:r>
            <a:r>
              <a:rPr lang="en-US" dirty="0"/>
              <a:t>One the greatest scientific achievements of the 1990's was the development of a clear understanding of HIV pathogenesis aided by simple mathematical models. These simple formulations were enough to interpret clinical data, determining quantitative characteristics of the interaction between the HIV virus and the cells targeted by it. “ </a:t>
            </a:r>
          </a:p>
          <a:p>
            <a:pPr marL="0" indent="0">
              <a:buNone/>
            </a:pPr>
            <a:r>
              <a:rPr lang="en-US" dirty="0"/>
              <a:t>- From http://</a:t>
            </a:r>
            <a:r>
              <a:rPr lang="en-US" dirty="0" err="1"/>
              <a:t>www.etsu.edu</a:t>
            </a:r>
            <a:r>
              <a:rPr lang="en-US" dirty="0"/>
              <a:t>/</a:t>
            </a:r>
            <a:r>
              <a:rPr lang="en-US" dirty="0" err="1"/>
              <a:t>cas</a:t>
            </a:r>
            <a:r>
              <a:rPr lang="en-US" dirty="0"/>
              <a:t>/math/</a:t>
            </a:r>
            <a:r>
              <a:rPr lang="en-US" dirty="0" err="1"/>
              <a:t>cbmsDes.aspx</a:t>
            </a:r>
            <a:r>
              <a:rPr lang="en-US" dirty="0"/>
              <a:t> </a:t>
            </a:r>
          </a:p>
        </p:txBody>
      </p:sp>
    </p:spTree>
    <p:extLst>
      <p:ext uri="{BB962C8B-B14F-4D97-AF65-F5344CB8AC3E}">
        <p14:creationId xmlns:p14="http://schemas.microsoft.com/office/powerpoint/2010/main" val="320385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19800" y="1600200"/>
            <a:ext cx="1981200" cy="1143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Investigation &amp; Problem Identification</a:t>
            </a:r>
            <a:endParaRPr lang="en-US" dirty="0"/>
          </a:p>
        </p:txBody>
      </p:sp>
      <p:sp>
        <p:nvSpPr>
          <p:cNvPr id="5" name="Rounded Rectangle 4"/>
          <p:cNvSpPr/>
          <p:nvPr/>
        </p:nvSpPr>
        <p:spPr>
          <a:xfrm>
            <a:off x="6019800" y="3200400"/>
            <a:ext cx="1981200" cy="1143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Assumptions, Selection of Inputs &amp; Outputs</a:t>
            </a:r>
            <a:endParaRPr lang="en-US" dirty="0"/>
          </a:p>
        </p:txBody>
      </p:sp>
      <p:sp>
        <p:nvSpPr>
          <p:cNvPr id="6" name="Rounded Rectangle 5"/>
          <p:cNvSpPr/>
          <p:nvPr/>
        </p:nvSpPr>
        <p:spPr>
          <a:xfrm>
            <a:off x="6019800" y="4800600"/>
            <a:ext cx="1981200" cy="1143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Mathematical Formulation of Problem</a:t>
            </a:r>
            <a:endParaRPr lang="en-US" dirty="0"/>
          </a:p>
        </p:txBody>
      </p:sp>
      <p:sp>
        <p:nvSpPr>
          <p:cNvPr id="7" name="Rounded Rectangle 6"/>
          <p:cNvSpPr/>
          <p:nvPr/>
        </p:nvSpPr>
        <p:spPr>
          <a:xfrm>
            <a:off x="3505200" y="4800600"/>
            <a:ext cx="1981200" cy="1143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Solve the Mathematical Model</a:t>
            </a:r>
            <a:endParaRPr lang="en-US" dirty="0"/>
          </a:p>
        </p:txBody>
      </p:sp>
      <p:sp>
        <p:nvSpPr>
          <p:cNvPr id="8" name="Rounded Rectangle 7"/>
          <p:cNvSpPr/>
          <p:nvPr/>
        </p:nvSpPr>
        <p:spPr>
          <a:xfrm>
            <a:off x="1066800" y="4800600"/>
            <a:ext cx="1981200" cy="1143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Interpret Solution</a:t>
            </a:r>
            <a:endParaRPr lang="en-US" dirty="0">
              <a:solidFill>
                <a:sysClr val="windowText" lastClr="000000"/>
              </a:solidFill>
            </a:endParaRPr>
          </a:p>
        </p:txBody>
      </p:sp>
      <p:sp>
        <p:nvSpPr>
          <p:cNvPr id="9" name="Rounded Rectangle 8"/>
          <p:cNvSpPr/>
          <p:nvPr/>
        </p:nvSpPr>
        <p:spPr>
          <a:xfrm>
            <a:off x="1066800" y="3200400"/>
            <a:ext cx="1981200" cy="1143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Compare with Reality</a:t>
            </a:r>
            <a:endParaRPr lang="en-US" dirty="0">
              <a:solidFill>
                <a:schemeClr val="tx1"/>
              </a:solidFill>
            </a:endParaRPr>
          </a:p>
        </p:txBody>
      </p:sp>
      <p:sp>
        <p:nvSpPr>
          <p:cNvPr id="10" name="Rounded Rectangle 9"/>
          <p:cNvSpPr/>
          <p:nvPr/>
        </p:nvSpPr>
        <p:spPr>
          <a:xfrm>
            <a:off x="1066800" y="1600200"/>
            <a:ext cx="1981200" cy="1143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Write &amp; Present Results</a:t>
            </a:r>
            <a:endParaRPr lang="en-US" dirty="0">
              <a:solidFill>
                <a:schemeClr val="tx1"/>
              </a:solidFill>
            </a:endParaRPr>
          </a:p>
        </p:txBody>
      </p:sp>
      <p:sp>
        <p:nvSpPr>
          <p:cNvPr id="13" name="Down Arrow 12"/>
          <p:cNvSpPr/>
          <p:nvPr/>
        </p:nvSpPr>
        <p:spPr>
          <a:xfrm>
            <a:off x="6934200" y="2743200"/>
            <a:ext cx="228600" cy="457200"/>
          </a:xfrm>
          <a:prstGeom prst="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6934200" y="4343400"/>
            <a:ext cx="228600" cy="457200"/>
          </a:xfrm>
          <a:prstGeom prst="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5400000">
            <a:off x="5638800" y="5105400"/>
            <a:ext cx="228600" cy="533400"/>
          </a:xfrm>
          <a:prstGeom prst="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5400000">
            <a:off x="3162300" y="5143500"/>
            <a:ext cx="228600" cy="457200"/>
          </a:xfrm>
          <a:prstGeom prst="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flipV="1">
            <a:off x="1981200" y="4343400"/>
            <a:ext cx="228600" cy="457200"/>
          </a:xfrm>
          <a:prstGeom prst="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flipV="1">
            <a:off x="1981200" y="2743200"/>
            <a:ext cx="228600" cy="457200"/>
          </a:xfrm>
          <a:prstGeom prst="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5400000" flipV="1">
            <a:off x="4419600" y="2286000"/>
            <a:ext cx="228600" cy="2971800"/>
          </a:xfrm>
          <a:prstGeom prst="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01757" y="381000"/>
            <a:ext cx="7848600" cy="1200329"/>
          </a:xfrm>
          <a:prstGeom prst="rect">
            <a:avLst/>
          </a:prstGeom>
          <a:noFill/>
        </p:spPr>
        <p:txBody>
          <a:bodyPr wrap="square" rtlCol="0">
            <a:spAutoFit/>
          </a:bodyPr>
          <a:lstStyle/>
          <a:p>
            <a:pPr algn="ctr"/>
            <a:r>
              <a:rPr lang="en-US" sz="3600" dirty="0" smtClean="0"/>
              <a:t>General Process of Mathematical Modeling</a:t>
            </a:r>
            <a:endParaRPr lang="en-US" sz="3600" dirty="0"/>
          </a:p>
        </p:txBody>
      </p:sp>
    </p:spTree>
    <p:extLst>
      <p:ext uri="{BB962C8B-B14F-4D97-AF65-F5344CB8AC3E}">
        <p14:creationId xmlns:p14="http://schemas.microsoft.com/office/powerpoint/2010/main" val="24097491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19800" y="1676400"/>
            <a:ext cx="1981200" cy="1143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Investigation &amp; Problem Identification</a:t>
            </a:r>
            <a:endParaRPr lang="en-US" dirty="0"/>
          </a:p>
        </p:txBody>
      </p:sp>
      <p:sp>
        <p:nvSpPr>
          <p:cNvPr id="5" name="Rounded Rectangle 4"/>
          <p:cNvSpPr/>
          <p:nvPr/>
        </p:nvSpPr>
        <p:spPr>
          <a:xfrm>
            <a:off x="6019800" y="3276600"/>
            <a:ext cx="1981200" cy="1143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Assumptions, Selection of Inputs &amp; Outputs</a:t>
            </a:r>
            <a:endParaRPr lang="en-US" dirty="0"/>
          </a:p>
        </p:txBody>
      </p:sp>
      <p:sp>
        <p:nvSpPr>
          <p:cNvPr id="6" name="Rounded Rectangle 5"/>
          <p:cNvSpPr/>
          <p:nvPr/>
        </p:nvSpPr>
        <p:spPr>
          <a:xfrm>
            <a:off x="6019800" y="4876800"/>
            <a:ext cx="1981200" cy="1143000"/>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Mathematical Formulation of Problem</a:t>
            </a:r>
            <a:endParaRPr lang="en-US" dirty="0"/>
          </a:p>
        </p:txBody>
      </p:sp>
      <p:sp>
        <p:nvSpPr>
          <p:cNvPr id="7" name="Rounded Rectangle 6"/>
          <p:cNvSpPr/>
          <p:nvPr/>
        </p:nvSpPr>
        <p:spPr>
          <a:xfrm>
            <a:off x="3505200" y="4876800"/>
            <a:ext cx="1981200" cy="1143000"/>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Solve the Mathematical Model</a:t>
            </a:r>
            <a:endParaRPr lang="en-US" dirty="0"/>
          </a:p>
        </p:txBody>
      </p:sp>
      <p:sp>
        <p:nvSpPr>
          <p:cNvPr id="8" name="Rounded Rectangle 7"/>
          <p:cNvSpPr/>
          <p:nvPr/>
        </p:nvSpPr>
        <p:spPr>
          <a:xfrm>
            <a:off x="1066800" y="4876800"/>
            <a:ext cx="1981200" cy="1143000"/>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Interpret Solution</a:t>
            </a:r>
            <a:endParaRPr lang="en-US" dirty="0">
              <a:solidFill>
                <a:sysClr val="windowText" lastClr="000000"/>
              </a:solidFill>
            </a:endParaRPr>
          </a:p>
        </p:txBody>
      </p:sp>
      <p:sp>
        <p:nvSpPr>
          <p:cNvPr id="9" name="Rounded Rectangle 8"/>
          <p:cNvSpPr/>
          <p:nvPr/>
        </p:nvSpPr>
        <p:spPr>
          <a:xfrm>
            <a:off x="1066800" y="3276600"/>
            <a:ext cx="1981200" cy="1143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Compare with Reality</a:t>
            </a:r>
            <a:endParaRPr lang="en-US" dirty="0">
              <a:solidFill>
                <a:schemeClr val="tx1"/>
              </a:solidFill>
            </a:endParaRPr>
          </a:p>
        </p:txBody>
      </p:sp>
      <p:sp>
        <p:nvSpPr>
          <p:cNvPr id="10" name="Rounded Rectangle 9"/>
          <p:cNvSpPr/>
          <p:nvPr/>
        </p:nvSpPr>
        <p:spPr>
          <a:xfrm>
            <a:off x="1066800" y="1676400"/>
            <a:ext cx="1981200" cy="1143000"/>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Write &amp; Present Results</a:t>
            </a:r>
            <a:endParaRPr lang="en-US" dirty="0">
              <a:solidFill>
                <a:schemeClr val="tx1"/>
              </a:solidFill>
            </a:endParaRPr>
          </a:p>
        </p:txBody>
      </p:sp>
      <p:sp>
        <p:nvSpPr>
          <p:cNvPr id="13" name="Down Arrow 12"/>
          <p:cNvSpPr/>
          <p:nvPr/>
        </p:nvSpPr>
        <p:spPr>
          <a:xfrm>
            <a:off x="6934200" y="2819400"/>
            <a:ext cx="228600" cy="457200"/>
          </a:xfrm>
          <a:prstGeom prst="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6934200" y="4419600"/>
            <a:ext cx="228600" cy="457200"/>
          </a:xfrm>
          <a:prstGeom prst="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5400000">
            <a:off x="5638800" y="5181600"/>
            <a:ext cx="228600" cy="533400"/>
          </a:xfrm>
          <a:prstGeom prst="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5400000">
            <a:off x="3162300" y="5219700"/>
            <a:ext cx="228600" cy="457200"/>
          </a:xfrm>
          <a:prstGeom prst="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flipV="1">
            <a:off x="1981200" y="4419600"/>
            <a:ext cx="228600" cy="457200"/>
          </a:xfrm>
          <a:prstGeom prst="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flipV="1">
            <a:off x="1981200" y="2819400"/>
            <a:ext cx="228600" cy="457200"/>
          </a:xfrm>
          <a:prstGeom prst="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5400000" flipV="1">
            <a:off x="4419600" y="2362200"/>
            <a:ext cx="228600" cy="2971800"/>
          </a:xfrm>
          <a:prstGeom prst="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01757" y="381000"/>
            <a:ext cx="7848600" cy="1200329"/>
          </a:xfrm>
          <a:prstGeom prst="rect">
            <a:avLst/>
          </a:prstGeom>
          <a:noFill/>
        </p:spPr>
        <p:txBody>
          <a:bodyPr wrap="square" rtlCol="0">
            <a:spAutoFit/>
          </a:bodyPr>
          <a:lstStyle/>
          <a:p>
            <a:pPr algn="ctr"/>
            <a:r>
              <a:rPr lang="en-US" sz="3600" dirty="0" smtClean="0"/>
              <a:t>General Process of Mathematical Modeling</a:t>
            </a:r>
            <a:endParaRPr lang="en-US" sz="3600" dirty="0"/>
          </a:p>
        </p:txBody>
      </p:sp>
    </p:spTree>
    <p:extLst>
      <p:ext uri="{BB962C8B-B14F-4D97-AF65-F5344CB8AC3E}">
        <p14:creationId xmlns:p14="http://schemas.microsoft.com/office/powerpoint/2010/main" val="102997689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Chickenpox</a:t>
            </a:r>
            <a:endParaRPr lang="en-US" dirty="0"/>
          </a:p>
        </p:txBody>
      </p:sp>
      <p:sp>
        <p:nvSpPr>
          <p:cNvPr id="3" name="Content Placeholder 2"/>
          <p:cNvSpPr>
            <a:spLocks noGrp="1"/>
          </p:cNvSpPr>
          <p:nvPr>
            <p:ph idx="1"/>
          </p:nvPr>
        </p:nvSpPr>
        <p:spPr>
          <a:xfrm>
            <a:off x="533400" y="1447800"/>
            <a:ext cx="8153400" cy="2362200"/>
          </a:xfrm>
        </p:spPr>
        <p:txBody>
          <a:bodyPr>
            <a:normAutofit fontScale="92500" lnSpcReduction="10000"/>
          </a:bodyPr>
          <a:lstStyle/>
          <a:p>
            <a:r>
              <a:rPr lang="en-US" dirty="0" smtClean="0"/>
              <a:t>How do we model a chickenpox epidemic?</a:t>
            </a:r>
          </a:p>
          <a:p>
            <a:pPr lvl="1"/>
            <a:r>
              <a:rPr lang="en-US" dirty="0" smtClean="0"/>
              <a:t>An uninfected person is susceptible to chickenpox. </a:t>
            </a:r>
          </a:p>
          <a:p>
            <a:pPr lvl="1"/>
            <a:r>
              <a:rPr lang="en-US" dirty="0" smtClean="0"/>
              <a:t>An infected person comes in contact with a susceptible person and infects this person. </a:t>
            </a:r>
          </a:p>
          <a:p>
            <a:pPr lvl="1"/>
            <a:r>
              <a:rPr lang="en-US" dirty="0" smtClean="0"/>
              <a:t>After a period of time, the person recovers.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110824"/>
            <a:ext cx="34861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26204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633" y="4343400"/>
            <a:ext cx="34861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noRot="1" noChangeAspect="1" noMove="1" noResize="1" noEditPoints="1" noAdjustHandles="1" noChangeArrowheads="1" noChangeShapeType="1" noTextEdit="1"/>
          </p:cNvSpPr>
          <p:nvPr>
            <p:ph idx="1"/>
          </p:nvPr>
        </p:nvSpPr>
        <p:spPr>
          <a:xfrm>
            <a:off x="304800" y="1447800"/>
            <a:ext cx="8534400" cy="2514600"/>
          </a:xfrm>
          <a:blipFill rotWithShape="1">
            <a:blip r:embed="rId3"/>
            <a:stretch>
              <a:fillRect l="-1643" t="-2913" r="-2214" b="-5825"/>
            </a:stretch>
          </a:blipFill>
        </p:spPr>
        <p:txBody>
          <a:bodyPr/>
          <a:lstStyle/>
          <a:p>
            <a:r>
              <a:rPr lang="en-US">
                <a:noFill/>
              </a:rPr>
              <a:t> </a:t>
            </a:r>
          </a:p>
        </p:txBody>
      </p:sp>
    </p:spTree>
    <p:extLst>
      <p:ext uri="{BB962C8B-B14F-4D97-AF65-F5344CB8AC3E}">
        <p14:creationId xmlns:p14="http://schemas.microsoft.com/office/powerpoint/2010/main" val="26837178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of Inputs</a:t>
            </a:r>
            <a:endParaRPr lang="en-US" dirty="0"/>
          </a:p>
        </p:txBody>
      </p:sp>
      <p:sp>
        <p:nvSpPr>
          <p:cNvPr id="3" name="Content Placeholder 2"/>
          <p:cNvSpPr>
            <a:spLocks noGrp="1"/>
          </p:cNvSpPr>
          <p:nvPr>
            <p:ph idx="1"/>
          </p:nvPr>
        </p:nvSpPr>
        <p:spPr/>
        <p:txBody>
          <a:bodyPr/>
          <a:lstStyle/>
          <a:p>
            <a:r>
              <a:rPr lang="en-US" dirty="0" smtClean="0"/>
              <a:t>Independent variables: Typically considered variables you have control over or are fixed. </a:t>
            </a:r>
          </a:p>
          <a:p>
            <a:pPr lvl="1"/>
            <a:r>
              <a:rPr lang="en-US" dirty="0" smtClean="0"/>
              <a:t>Time* (t)</a:t>
            </a:r>
          </a:p>
          <a:p>
            <a:pPr lvl="1"/>
            <a:r>
              <a:rPr lang="en-US" dirty="0" smtClean="0"/>
              <a:t>Space  (x)</a:t>
            </a:r>
          </a:p>
          <a:p>
            <a:r>
              <a:rPr lang="en-US" dirty="0" smtClean="0"/>
              <a:t>Parameters: Arbitrary constants whose values characterize members of a system.</a:t>
            </a:r>
          </a:p>
          <a:p>
            <a:pPr lvl="1"/>
            <a:r>
              <a:rPr lang="en-US" dirty="0" smtClean="0"/>
              <a:t>Infection rate (</a:t>
            </a:r>
            <a:r>
              <a:rPr lang="el-GR" dirty="0" smtClean="0"/>
              <a:t>λ</a:t>
            </a:r>
            <a:r>
              <a:rPr lang="en-US" dirty="0" smtClean="0"/>
              <a:t>)</a:t>
            </a:r>
          </a:p>
          <a:p>
            <a:pPr lvl="1"/>
            <a:r>
              <a:rPr lang="en-US" dirty="0" smtClean="0"/>
              <a:t>Recovery rate (r)</a:t>
            </a:r>
            <a:endParaRPr lang="en-US" dirty="0"/>
          </a:p>
        </p:txBody>
      </p:sp>
    </p:spTree>
    <p:extLst>
      <p:ext uri="{BB962C8B-B14F-4D97-AF65-F5344CB8AC3E}">
        <p14:creationId xmlns:p14="http://schemas.microsoft.com/office/powerpoint/2010/main" val="2700399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of Outputs</a:t>
            </a:r>
            <a:endParaRPr lang="en-US" dirty="0"/>
          </a:p>
        </p:txBody>
      </p:sp>
      <p:sp>
        <p:nvSpPr>
          <p:cNvPr id="3" name="Content Placeholder 2"/>
          <p:cNvSpPr>
            <a:spLocks noGrp="1"/>
          </p:cNvSpPr>
          <p:nvPr>
            <p:ph idx="1"/>
          </p:nvPr>
        </p:nvSpPr>
        <p:spPr/>
        <p:txBody>
          <a:bodyPr/>
          <a:lstStyle/>
          <a:p>
            <a:r>
              <a:rPr lang="en-US" dirty="0" smtClean="0"/>
              <a:t>Dependent variables: The quantity you measure in the experiment and what is affected during the experiment.</a:t>
            </a:r>
          </a:p>
          <a:p>
            <a:pPr lvl="1"/>
            <a:r>
              <a:rPr lang="en-US" dirty="0" smtClean="0"/>
              <a:t>Susceptible people (S)</a:t>
            </a:r>
          </a:p>
          <a:p>
            <a:pPr lvl="1"/>
            <a:r>
              <a:rPr lang="en-US" dirty="0" smtClean="0"/>
              <a:t>Infected people (I)</a:t>
            </a:r>
          </a:p>
          <a:p>
            <a:pPr lvl="1"/>
            <a:r>
              <a:rPr lang="en-US" dirty="0" smtClean="0"/>
              <a:t>Recovered people (R)</a:t>
            </a:r>
            <a:endParaRPr lang="en-US" dirty="0"/>
          </a:p>
        </p:txBody>
      </p:sp>
    </p:spTree>
    <p:extLst>
      <p:ext uri="{BB962C8B-B14F-4D97-AF65-F5344CB8AC3E}">
        <p14:creationId xmlns:p14="http://schemas.microsoft.com/office/powerpoint/2010/main" val="33040222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What kind of model?</a:t>
            </a:r>
            <a:endParaRPr lang="en-US" dirty="0"/>
          </a:p>
        </p:txBody>
      </p:sp>
      <p:sp>
        <p:nvSpPr>
          <p:cNvPr id="3" name="Content Placeholder 2"/>
          <p:cNvSpPr>
            <a:spLocks noGrp="1"/>
          </p:cNvSpPr>
          <p:nvPr>
            <p:ph idx="1"/>
          </p:nvPr>
        </p:nvSpPr>
        <p:spPr>
          <a:xfrm>
            <a:off x="838200" y="1295400"/>
            <a:ext cx="7848600" cy="2895599"/>
          </a:xfrm>
        </p:spPr>
        <p:txBody>
          <a:bodyPr>
            <a:normAutofit fontScale="77500" lnSpcReduction="20000"/>
          </a:bodyPr>
          <a:lstStyle/>
          <a:p>
            <a:r>
              <a:rPr lang="en-US" dirty="0" smtClean="0"/>
              <a:t>Discrete or continuous in time?</a:t>
            </a:r>
          </a:p>
          <a:p>
            <a:pPr lvl="1"/>
            <a:r>
              <a:rPr lang="en-US" dirty="0" smtClean="0"/>
              <a:t>Difference equations vs. differential equations.</a:t>
            </a:r>
          </a:p>
          <a:p>
            <a:r>
              <a:rPr lang="en-US" dirty="0" smtClean="0"/>
              <a:t>Discrete or continuous in space?</a:t>
            </a:r>
          </a:p>
          <a:p>
            <a:pPr lvl="1"/>
            <a:r>
              <a:rPr lang="en-US" dirty="0" smtClean="0"/>
              <a:t>Compartment models vs. </a:t>
            </a:r>
            <a:r>
              <a:rPr lang="en-US" dirty="0"/>
              <a:t>p</a:t>
            </a:r>
            <a:r>
              <a:rPr lang="en-US" dirty="0" smtClean="0"/>
              <a:t>artial differential equations </a:t>
            </a:r>
          </a:p>
          <a:p>
            <a:r>
              <a:rPr lang="en-US" dirty="0" smtClean="0"/>
              <a:t>Deterministic or Stochastic?</a:t>
            </a:r>
          </a:p>
          <a:p>
            <a:pPr lvl="1"/>
            <a:r>
              <a:rPr lang="en-US" dirty="0" smtClean="0"/>
              <a:t>Stochastic: Gillespie, stochastic differential equations, etc.</a:t>
            </a:r>
            <a:endParaRPr lang="en-US" dirty="0"/>
          </a:p>
          <a:p>
            <a:r>
              <a:rPr lang="en-US" dirty="0" smtClean="0"/>
              <a:t>Time delays?</a:t>
            </a:r>
          </a:p>
          <a:p>
            <a:pPr lvl="1"/>
            <a:r>
              <a:rPr lang="en-US" dirty="0" smtClean="0"/>
              <a:t>Delay differential equations.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343400"/>
            <a:ext cx="34861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71165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TotalTime>
  <Words>767</Words>
  <Application>Microsoft Macintosh PowerPoint</Application>
  <PresentationFormat>On-screen Show (4:3)</PresentationFormat>
  <Paragraphs>107</Paragraphs>
  <Slides>26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Office Theme</vt:lpstr>
      <vt:lpstr>Microsoft Equation</vt:lpstr>
      <vt:lpstr>The Art of Mathematical Modeling</vt:lpstr>
      <vt:lpstr>The Art of Mathematical Modeling</vt:lpstr>
      <vt:lpstr>PowerPoint Presentation</vt:lpstr>
      <vt:lpstr>PowerPoint Presentation</vt:lpstr>
      <vt:lpstr>Example: Chickenpox</vt:lpstr>
      <vt:lpstr>Assumptions</vt:lpstr>
      <vt:lpstr>Selection of Inputs</vt:lpstr>
      <vt:lpstr>Selection of Outputs</vt:lpstr>
      <vt:lpstr>What kind of model?</vt:lpstr>
      <vt:lpstr>Example – SIR differential equations</vt:lpstr>
      <vt:lpstr>SIR Model</vt:lpstr>
      <vt:lpstr>SIR Model</vt:lpstr>
      <vt:lpstr>Variables and Parameters</vt:lpstr>
      <vt:lpstr>Other choices for epidemic models</vt:lpstr>
      <vt:lpstr>Rates</vt:lpstr>
      <vt:lpstr>Solve the model</vt:lpstr>
      <vt:lpstr>Best guess at rates</vt:lpstr>
      <vt:lpstr>SIR Results</vt:lpstr>
      <vt:lpstr>Interpret results</vt:lpstr>
      <vt:lpstr>Chicken Pox Data</vt:lpstr>
      <vt:lpstr>Age Structured Chickenpox Data</vt:lpstr>
      <vt:lpstr>Chickenpox by State</vt:lpstr>
      <vt:lpstr>Current Global Outbreaks</vt:lpstr>
      <vt:lpstr>Gleamviz global epidemic simulator</vt:lpstr>
      <vt:lpstr>Final step!</vt:lpstr>
      <vt:lpstr>The most complex models aren’t necessarily the most significant  </vt:lpstr>
    </vt:vector>
  </TitlesOfParts>
  <Company>University of North Carolina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Mathematical Modeling</dc:title>
  <dc:creator>Laura Miller</dc:creator>
  <cp:lastModifiedBy>Laura Miller</cp:lastModifiedBy>
  <cp:revision>3</cp:revision>
  <dcterms:created xsi:type="dcterms:W3CDTF">2014-06-25T01:56:20Z</dcterms:created>
  <dcterms:modified xsi:type="dcterms:W3CDTF">2014-06-25T02:15:50Z</dcterms:modified>
</cp:coreProperties>
</file>