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66" r:id="rId3"/>
    <p:sldId id="257" r:id="rId4"/>
    <p:sldId id="258" r:id="rId5"/>
    <p:sldId id="259" r:id="rId6"/>
    <p:sldId id="264" r:id="rId7"/>
    <p:sldId id="260" r:id="rId8"/>
    <p:sldId id="287" r:id="rId9"/>
    <p:sldId id="292" r:id="rId10"/>
    <p:sldId id="270" r:id="rId11"/>
    <p:sldId id="272" r:id="rId12"/>
    <p:sldId id="293" r:id="rId13"/>
    <p:sldId id="273" r:id="rId14"/>
    <p:sldId id="289" r:id="rId15"/>
    <p:sldId id="271" r:id="rId16"/>
    <p:sldId id="269" r:id="rId17"/>
    <p:sldId id="284" r:id="rId18"/>
    <p:sldId id="268" r:id="rId19"/>
    <p:sldId id="277" r:id="rId20"/>
    <p:sldId id="276" r:id="rId21"/>
    <p:sldId id="274" r:id="rId22"/>
    <p:sldId id="278" r:id="rId23"/>
    <p:sldId id="290" r:id="rId24"/>
    <p:sldId id="291" r:id="rId25"/>
    <p:sldId id="279" r:id="rId26"/>
    <p:sldId id="280" r:id="rId27"/>
    <p:sldId id="281"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8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F543F5-0732-A549-AE05-4C7E0431D65A}" type="datetimeFigureOut">
              <a:rPr lang="en-US" smtClean="0"/>
              <a:t>10/25/17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6B9F46-C7E8-FB43-AE00-9E7CA595A1A5}" type="slidenum">
              <a:rPr lang="en-US" smtClean="0"/>
              <a:t>‹#›</a:t>
            </a:fld>
            <a:endParaRPr lang="en-US"/>
          </a:p>
        </p:txBody>
      </p:sp>
    </p:spTree>
    <p:extLst>
      <p:ext uri="{BB962C8B-B14F-4D97-AF65-F5344CB8AC3E}">
        <p14:creationId xmlns:p14="http://schemas.microsoft.com/office/powerpoint/2010/main" val="3133836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39713-7903-7E4A-B0CC-016D124E14BE}" type="datetimeFigureOut">
              <a:rPr lang="en-US" smtClean="0"/>
              <a:t>10/25/17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EE8633-ECE6-7543-A859-20B388389E5B}" type="slidenum">
              <a:rPr lang="en-US" smtClean="0"/>
              <a:t>‹#›</a:t>
            </a:fld>
            <a:endParaRPr lang="en-US"/>
          </a:p>
        </p:txBody>
      </p:sp>
    </p:spTree>
    <p:extLst>
      <p:ext uri="{BB962C8B-B14F-4D97-AF65-F5344CB8AC3E}">
        <p14:creationId xmlns:p14="http://schemas.microsoft.com/office/powerpoint/2010/main" val="19095381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3BF0641-C645-074D-A968-DB0654885B66}" type="datetime1">
              <a:rPr lang="en-US" smtClean="0"/>
              <a:t>10/25/17</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18F33-17CE-9D4A-9B23-8F997716F0F2}" type="datetime1">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5543C-C02F-5B4C-9187-53E154575527}" type="datetime1">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6219C4-FA0C-F040-A2CC-E2E7CC7ABA6C}" type="datetime1">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E2CA2-EFFA-8C49-9577-7E38A6AE5E4A}" type="datetime1">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8263DD6-E2AA-8042-90AF-7542444860E1}" type="datetime1">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F7BE55D-0373-6A4D-AE3F-AA28C89A629B}" type="datetime1">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0D292-B7B0-A04C-8DA3-C413AD805A24}" type="datetime1">
              <a:rPr lang="en-US" smtClean="0"/>
              <a:t>10/25/17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F18378D-FDA4-074B-A67D-A1FCD48E4085}" type="datetime1">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55EE83-955C-CC4E-B9B4-80340BA8BF94}" type="datetime1">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95C8C-7480-4D4B-B589-1312FBDC8C10}" type="datetime1">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A3A1CA5-100B-0244-B668-6E07237FFDFC}" type="datetime1">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A75076-A3A6-AC41-881D-403FB064A4C1}" type="datetime1">
              <a:rPr lang="en-US" smtClean="0"/>
              <a:t>10/25/17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B378CE3-6A5C-AF4E-AE5B-371D5E59F95A}" type="datetime1">
              <a:rPr lang="en-US" smtClean="0"/>
              <a:t>10/25/17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2CCC7-F680-1B43-BDE4-05853D2CF44E}" type="datetime1">
              <a:rPr lang="en-US" smtClean="0"/>
              <a:t>10/25/17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8377FF3A-29A6-6248-A441-8C4A23A26567}" type="datetime1">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37C9D041-60E9-4C43-A156-11F9FED78519}" type="datetime1">
              <a:rPr lang="en-US" smtClean="0"/>
              <a:t>10/25/17</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t>‹#›</a:t>
            </a:fld>
            <a:endParaRPr lang="en-US"/>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harlfoxem/housesalesprediction" TargetMode="External"/><Relationship Id="rId3" Type="http://schemas.openxmlformats.org/officeDocument/2006/relationships/hyperlink" Target="https://factfinder.census.gov/faces/tableservices/jsf/pages/productview.xhtml?src=C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King County, WA Home Price Predictions</a:t>
            </a:r>
            <a:endParaRPr lang="en-US" dirty="0"/>
          </a:p>
        </p:txBody>
      </p:sp>
      <p:sp>
        <p:nvSpPr>
          <p:cNvPr id="3" name="Subtitle 2"/>
          <p:cNvSpPr>
            <a:spLocks noGrp="1"/>
          </p:cNvSpPr>
          <p:nvPr>
            <p:ph type="subTitle" idx="1"/>
          </p:nvPr>
        </p:nvSpPr>
        <p:spPr/>
        <p:txBody>
          <a:bodyPr/>
          <a:lstStyle/>
          <a:p>
            <a:r>
              <a:rPr lang="en-US" dirty="0" smtClean="0"/>
              <a:t>John Capps</a:t>
            </a:r>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1</a:t>
            </a:fld>
            <a:endParaRPr lang="en-US"/>
          </a:p>
        </p:txBody>
      </p:sp>
    </p:spTree>
    <p:extLst>
      <p:ext uri="{BB962C8B-B14F-4D97-AF65-F5344CB8AC3E}">
        <p14:creationId xmlns:p14="http://schemas.microsoft.com/office/powerpoint/2010/main" val="26608968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Models</a:t>
            </a:r>
            <a:endParaRPr lang="en-US" dirty="0"/>
          </a:p>
        </p:txBody>
      </p:sp>
      <p:sp>
        <p:nvSpPr>
          <p:cNvPr id="3" name="Content Placeholder 2"/>
          <p:cNvSpPr>
            <a:spLocks noGrp="1"/>
          </p:cNvSpPr>
          <p:nvPr>
            <p:ph idx="1"/>
          </p:nvPr>
        </p:nvSpPr>
        <p:spPr/>
        <p:txBody>
          <a:bodyPr numCol="1">
            <a:normAutofit/>
          </a:bodyPr>
          <a:lstStyle/>
          <a:p>
            <a:r>
              <a:rPr lang="en-US" dirty="0"/>
              <a:t>Most successful regression models:</a:t>
            </a:r>
          </a:p>
          <a:p>
            <a:pPr lvl="1"/>
            <a:r>
              <a:rPr lang="en-US" dirty="0" smtClean="0"/>
              <a:t>Random forest regression:</a:t>
            </a:r>
          </a:p>
          <a:p>
            <a:pPr lvl="1"/>
            <a:r>
              <a:rPr lang="en-US" dirty="0" smtClean="0"/>
              <a:t>KNN </a:t>
            </a:r>
            <a:r>
              <a:rPr lang="en-US" dirty="0"/>
              <a:t>Regression:</a:t>
            </a:r>
          </a:p>
          <a:p>
            <a:pPr lvl="1"/>
            <a:r>
              <a:rPr lang="en-US" dirty="0" smtClean="0"/>
              <a:t>Gradient </a:t>
            </a:r>
            <a:r>
              <a:rPr lang="en-US" dirty="0"/>
              <a:t>boosting regression:</a:t>
            </a:r>
          </a:p>
          <a:p>
            <a:r>
              <a:rPr lang="en-US" dirty="0" smtClean="0"/>
              <a:t>Metrics Used:</a:t>
            </a:r>
          </a:p>
          <a:p>
            <a:pPr lvl="1"/>
            <a:r>
              <a:rPr lang="en-US" dirty="0" smtClean="0"/>
              <a:t>R-squared, Pearson R-value</a:t>
            </a:r>
          </a:p>
          <a:p>
            <a:pPr lvl="2"/>
            <a:endParaRPr lang="en-US" dirty="0"/>
          </a:p>
          <a:p>
            <a:pPr lvl="2"/>
            <a:endParaRPr lang="en-US" dirty="0" smtClean="0"/>
          </a:p>
          <a:p>
            <a:pPr marL="0" indent="0">
              <a:buNone/>
            </a:pPr>
            <a:endParaRPr lang="en-US" dirty="0" smtClean="0"/>
          </a:p>
          <a:p>
            <a:pPr marL="228600" lvl="1" indent="0">
              <a:buNone/>
            </a:pPr>
            <a:endParaRPr lang="en-US" dirty="0"/>
          </a:p>
          <a:p>
            <a:pPr marL="228600" lvl="1" indent="0">
              <a:buNone/>
            </a:pPr>
            <a:endParaRPr lang="en-US" dirty="0" smtClean="0"/>
          </a:p>
          <a:p>
            <a:pPr marL="228600"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10</a:t>
            </a:fld>
            <a:endParaRPr lang="en-US"/>
          </a:p>
        </p:txBody>
      </p:sp>
    </p:spTree>
    <p:extLst>
      <p:ext uri="{BB962C8B-B14F-4D97-AF65-F5344CB8AC3E}">
        <p14:creationId xmlns:p14="http://schemas.microsoft.com/office/powerpoint/2010/main" val="7331485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Regression</a:t>
            </a:r>
            <a:endParaRPr lang="en-US" dirty="0"/>
          </a:p>
        </p:txBody>
      </p:sp>
      <p:sp>
        <p:nvSpPr>
          <p:cNvPr id="3" name="Content Placeholder 2"/>
          <p:cNvSpPr>
            <a:spLocks noGrp="1"/>
          </p:cNvSpPr>
          <p:nvPr>
            <p:ph idx="1"/>
          </p:nvPr>
        </p:nvSpPr>
        <p:spPr/>
        <p:txBody>
          <a:bodyPr numCol="2">
            <a:normAutofit/>
          </a:bodyPr>
          <a:lstStyle/>
          <a:p>
            <a:r>
              <a:rPr lang="en-US" dirty="0" smtClean="0"/>
              <a:t>Parameters:</a:t>
            </a:r>
          </a:p>
          <a:p>
            <a:pPr lvl="1"/>
            <a:r>
              <a:rPr lang="en-US" dirty="0" smtClean="0"/>
              <a:t>Iterations: 500</a:t>
            </a:r>
          </a:p>
          <a:p>
            <a:pPr lvl="1"/>
            <a:r>
              <a:rPr lang="en-US" dirty="0" smtClean="0"/>
              <a:t>Max Depth: None</a:t>
            </a:r>
          </a:p>
          <a:p>
            <a:pPr lvl="1"/>
            <a:r>
              <a:rPr lang="en-US" dirty="0" smtClean="0"/>
              <a:t>Cross-Validation: 5</a:t>
            </a:r>
          </a:p>
          <a:p>
            <a:r>
              <a:rPr lang="en-US" dirty="0" smtClean="0"/>
              <a:t>Results:</a:t>
            </a:r>
          </a:p>
          <a:p>
            <a:pPr lvl="1"/>
            <a:r>
              <a:rPr lang="en-US" dirty="0" smtClean="0"/>
              <a:t>Mean R-squared: 0.88 (+/-) 0.1</a:t>
            </a:r>
          </a:p>
          <a:p>
            <a:pPr lvl="1"/>
            <a:r>
              <a:rPr lang="en-US" dirty="0" smtClean="0"/>
              <a:t>Pearson R-Value: 0.94</a:t>
            </a:r>
          </a:p>
          <a:p>
            <a:pPr lvl="2"/>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11</a:t>
            </a:fld>
            <a:endParaRPr lang="en-US"/>
          </a:p>
        </p:txBody>
      </p:sp>
    </p:spTree>
    <p:extLst>
      <p:ext uri="{BB962C8B-B14F-4D97-AF65-F5344CB8AC3E}">
        <p14:creationId xmlns:p14="http://schemas.microsoft.com/office/powerpoint/2010/main" val="8864187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Regression	</a:t>
            </a:r>
            <a:endParaRPr lang="en-US" dirty="0"/>
          </a:p>
        </p:txBody>
      </p:sp>
      <p:sp>
        <p:nvSpPr>
          <p:cNvPr id="3" name="Content Placeholder 2"/>
          <p:cNvSpPr>
            <a:spLocks noGrp="1"/>
          </p:cNvSpPr>
          <p:nvPr>
            <p:ph idx="1"/>
          </p:nvPr>
        </p:nvSpPr>
        <p:spPr/>
        <p:txBody>
          <a:bodyPr/>
          <a:lstStyle/>
          <a:p>
            <a:r>
              <a:rPr lang="en-US" dirty="0" err="1" smtClean="0"/>
              <a:t>rfr</a:t>
            </a:r>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12</a:t>
            </a:fld>
            <a:endParaRPr lang="en-US"/>
          </a:p>
        </p:txBody>
      </p:sp>
      <p:pic>
        <p:nvPicPr>
          <p:cNvPr id="5" name="Picture 4" descr="RFR_f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25" y="2748607"/>
            <a:ext cx="3566838" cy="3499792"/>
          </a:xfrm>
          <a:prstGeom prst="rect">
            <a:avLst/>
          </a:prstGeom>
        </p:spPr>
      </p:pic>
      <p:pic>
        <p:nvPicPr>
          <p:cNvPr id="6" name="Picture 5" descr="RFR_joint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701" y="2748607"/>
            <a:ext cx="3758299" cy="3499792"/>
          </a:xfrm>
          <a:prstGeom prst="rect">
            <a:avLst/>
          </a:prstGeom>
        </p:spPr>
      </p:pic>
    </p:spTree>
    <p:extLst>
      <p:ext uri="{BB962C8B-B14F-4D97-AF65-F5344CB8AC3E}">
        <p14:creationId xmlns:p14="http://schemas.microsoft.com/office/powerpoint/2010/main" val="26258460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Regression</a:t>
            </a:r>
            <a:endParaRPr lang="en-US" dirty="0"/>
          </a:p>
        </p:txBody>
      </p:sp>
      <p:sp>
        <p:nvSpPr>
          <p:cNvPr id="3" name="Content Placeholder 2"/>
          <p:cNvSpPr>
            <a:spLocks noGrp="1"/>
          </p:cNvSpPr>
          <p:nvPr>
            <p:ph idx="1"/>
          </p:nvPr>
        </p:nvSpPr>
        <p:spPr/>
        <p:txBody>
          <a:bodyPr numCol="2"/>
          <a:lstStyle/>
          <a:p>
            <a:r>
              <a:rPr lang="en-US" dirty="0" smtClean="0"/>
              <a:t>Parameters:</a:t>
            </a:r>
          </a:p>
          <a:p>
            <a:pPr lvl="1"/>
            <a:r>
              <a:rPr lang="en-US" dirty="0" smtClean="0"/>
              <a:t>Neighbors: 10</a:t>
            </a:r>
          </a:p>
          <a:p>
            <a:pPr lvl="1"/>
            <a:r>
              <a:rPr lang="en-US" dirty="0"/>
              <a:t>Weights: Distance</a:t>
            </a:r>
          </a:p>
          <a:p>
            <a:pPr lvl="1"/>
            <a:r>
              <a:rPr lang="en-US" dirty="0" smtClean="0"/>
              <a:t>Cross-Validation: 5</a:t>
            </a:r>
            <a:endParaRPr lang="en-US" dirty="0"/>
          </a:p>
          <a:p>
            <a:r>
              <a:rPr lang="en-US" dirty="0" smtClean="0"/>
              <a:t>Results</a:t>
            </a:r>
          </a:p>
          <a:p>
            <a:pPr lvl="1"/>
            <a:r>
              <a:rPr lang="en-US" dirty="0" smtClean="0"/>
              <a:t>Mean R-squared: 0.83 (+/-) 0.2</a:t>
            </a:r>
          </a:p>
          <a:p>
            <a:pPr lvl="1"/>
            <a:r>
              <a:rPr lang="en-US" dirty="0" smtClean="0"/>
              <a:t>Pearson R-value: 0.93</a:t>
            </a:r>
          </a:p>
          <a:p>
            <a:pPr lvl="1"/>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886BB73A-582F-4420-9A14-CB10A2B2E5E8}" type="slidenum">
              <a:rPr lang="en-US" smtClean="0"/>
              <a:t>13</a:t>
            </a:fld>
            <a:endParaRPr lang="en-US"/>
          </a:p>
        </p:txBody>
      </p:sp>
    </p:spTree>
    <p:extLst>
      <p:ext uri="{BB962C8B-B14F-4D97-AF65-F5344CB8AC3E}">
        <p14:creationId xmlns:p14="http://schemas.microsoft.com/office/powerpoint/2010/main" val="15570537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Regression</a:t>
            </a:r>
          </a:p>
        </p:txBody>
      </p:sp>
      <p:sp>
        <p:nvSpPr>
          <p:cNvPr id="5" name="Slide Number Placeholder 4"/>
          <p:cNvSpPr>
            <a:spLocks noGrp="1"/>
          </p:cNvSpPr>
          <p:nvPr>
            <p:ph type="sldNum" sz="quarter" idx="12"/>
          </p:nvPr>
        </p:nvSpPr>
        <p:spPr/>
        <p:txBody>
          <a:bodyPr/>
          <a:lstStyle/>
          <a:p>
            <a:fld id="{886BB73A-582F-4420-9A14-CB10A2B2E5E8}" type="slidenum">
              <a:rPr lang="en-US" smtClean="0"/>
              <a:t>14</a:t>
            </a:fld>
            <a:endParaRPr lang="en-US"/>
          </a:p>
        </p:txBody>
      </p:sp>
      <p:pic>
        <p:nvPicPr>
          <p:cNvPr id="7" name="Content Placeholder 6" descr="KNNr_joinplot.png"/>
          <p:cNvPicPr>
            <a:picLocks noGrp="1" noChangeAspect="1"/>
          </p:cNvPicPr>
          <p:nvPr>
            <p:ph idx="1"/>
          </p:nvPr>
        </p:nvPicPr>
        <p:blipFill>
          <a:blip r:embed="rId2">
            <a:extLst>
              <a:ext uri="{28A0092B-C50C-407E-A947-70E740481C1C}">
                <a14:useLocalDpi xmlns:a14="http://schemas.microsoft.com/office/drawing/2010/main" val="0"/>
              </a:ext>
            </a:extLst>
          </a:blip>
          <a:srcRect l="-60796" r="-60796"/>
          <a:stretch>
            <a:fillRect/>
          </a:stretch>
        </p:blipFill>
        <p:spPr/>
      </p:pic>
    </p:spTree>
    <p:extLst>
      <p:ext uri="{BB962C8B-B14F-4D97-AF65-F5344CB8AC3E}">
        <p14:creationId xmlns:p14="http://schemas.microsoft.com/office/powerpoint/2010/main" val="23835579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Regression</a:t>
            </a:r>
            <a:endParaRPr lang="en-US" dirty="0"/>
          </a:p>
        </p:txBody>
      </p:sp>
      <p:sp>
        <p:nvSpPr>
          <p:cNvPr id="3" name="Content Placeholder 2"/>
          <p:cNvSpPr>
            <a:spLocks noGrp="1"/>
          </p:cNvSpPr>
          <p:nvPr>
            <p:ph idx="1"/>
          </p:nvPr>
        </p:nvSpPr>
        <p:spPr/>
        <p:txBody>
          <a:bodyPr numCol="2"/>
          <a:lstStyle/>
          <a:p>
            <a:r>
              <a:rPr lang="en-US" dirty="0" smtClean="0"/>
              <a:t>Parameters:</a:t>
            </a:r>
          </a:p>
          <a:p>
            <a:pPr lvl="1"/>
            <a:r>
              <a:rPr lang="en-US" dirty="0" smtClean="0"/>
              <a:t>Loss: Least Squares</a:t>
            </a:r>
          </a:p>
          <a:p>
            <a:pPr lvl="1"/>
            <a:r>
              <a:rPr lang="en-US" dirty="0" smtClean="0"/>
              <a:t>Iterations: 500</a:t>
            </a:r>
          </a:p>
          <a:p>
            <a:pPr lvl="1"/>
            <a:r>
              <a:rPr lang="en-US" dirty="0" smtClean="0"/>
              <a:t>Max Depth</a:t>
            </a:r>
            <a:r>
              <a:rPr lang="en-US"/>
              <a:t>:</a:t>
            </a:r>
            <a:r>
              <a:rPr lang="en-US" smtClean="0"/>
              <a:t> None</a:t>
            </a:r>
            <a:endParaRPr lang="en-US" dirty="0" smtClean="0"/>
          </a:p>
          <a:p>
            <a:pPr lvl="1"/>
            <a:r>
              <a:rPr lang="en-US" dirty="0" smtClean="0"/>
              <a:t>Cross-Validation: 5</a:t>
            </a:r>
          </a:p>
          <a:p>
            <a:r>
              <a:rPr lang="en-US" dirty="0" smtClean="0"/>
              <a:t>Results:</a:t>
            </a:r>
          </a:p>
          <a:p>
            <a:pPr lvl="1"/>
            <a:r>
              <a:rPr lang="en-US" dirty="0" smtClean="0"/>
              <a:t>Mean R-Squared: </a:t>
            </a:r>
            <a:r>
              <a:rPr lang="en-US" dirty="0">
                <a:solidFill>
                  <a:schemeClr val="tx1"/>
                </a:solidFill>
              </a:rPr>
              <a:t>0.77 (+/-) </a:t>
            </a:r>
            <a:r>
              <a:rPr lang="en-US" dirty="0" smtClean="0">
                <a:solidFill>
                  <a:schemeClr val="tx1"/>
                </a:solidFill>
              </a:rPr>
              <a:t>0.2</a:t>
            </a:r>
          </a:p>
          <a:p>
            <a:pPr lvl="1"/>
            <a:r>
              <a:rPr lang="en-US" dirty="0" smtClean="0">
                <a:solidFill>
                  <a:schemeClr val="tx1"/>
                </a:solidFill>
              </a:rPr>
              <a:t>Pearson R-value: 0.89</a:t>
            </a:r>
            <a:endParaRPr lang="en-US" dirty="0">
              <a:solidFill>
                <a:schemeClr val="tx1"/>
              </a:solidFill>
            </a:endParaRPr>
          </a:p>
          <a:p>
            <a:pPr marL="457200" lvl="2"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15</a:t>
            </a:fld>
            <a:endParaRPr lang="en-US"/>
          </a:p>
        </p:txBody>
      </p:sp>
    </p:spTree>
    <p:extLst>
      <p:ext uri="{BB962C8B-B14F-4D97-AF65-F5344CB8AC3E}">
        <p14:creationId xmlns:p14="http://schemas.microsoft.com/office/powerpoint/2010/main" val="35779952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Regression</a:t>
            </a:r>
            <a:endParaRPr lang="en-US" dirty="0"/>
          </a:p>
        </p:txBody>
      </p:sp>
      <p:sp>
        <p:nvSpPr>
          <p:cNvPr id="5" name="Slide Number Placeholder 4"/>
          <p:cNvSpPr>
            <a:spLocks noGrp="1"/>
          </p:cNvSpPr>
          <p:nvPr>
            <p:ph type="sldNum" sz="quarter" idx="12"/>
          </p:nvPr>
        </p:nvSpPr>
        <p:spPr/>
        <p:txBody>
          <a:bodyPr/>
          <a:lstStyle/>
          <a:p>
            <a:fld id="{886BB73A-582F-4420-9A14-CB10A2B2E5E8}" type="slidenum">
              <a:rPr lang="en-US" smtClean="0"/>
              <a:t>16</a:t>
            </a:fld>
            <a:endParaRPr lang="en-US"/>
          </a:p>
        </p:txBody>
      </p:sp>
      <p:sp>
        <p:nvSpPr>
          <p:cNvPr id="6" name="Content Placeholder 5"/>
          <p:cNvSpPr>
            <a:spLocks noGrp="1"/>
          </p:cNvSpPr>
          <p:nvPr>
            <p:ph idx="1"/>
          </p:nvPr>
        </p:nvSpPr>
        <p:spPr/>
        <p:txBody>
          <a:bodyPr/>
          <a:lstStyle/>
          <a:p>
            <a:r>
              <a:rPr lang="en-US" dirty="0" err="1" smtClean="0"/>
              <a:t>gbr</a:t>
            </a:r>
            <a:endParaRPr lang="en-US" dirty="0"/>
          </a:p>
        </p:txBody>
      </p:sp>
      <p:pic>
        <p:nvPicPr>
          <p:cNvPr id="9" name="Picture 8" descr="GBR_joint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25" y="2747728"/>
            <a:ext cx="3759242" cy="3500670"/>
          </a:xfrm>
          <a:prstGeom prst="rect">
            <a:avLst/>
          </a:prstGeom>
        </p:spPr>
      </p:pic>
      <p:pic>
        <p:nvPicPr>
          <p:cNvPr id="10" name="Picture 9" descr="GBR_f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215" y="2756646"/>
            <a:ext cx="3566569" cy="3499528"/>
          </a:xfrm>
          <a:prstGeom prst="rect">
            <a:avLst/>
          </a:prstGeom>
        </p:spPr>
      </p:pic>
    </p:spTree>
    <p:extLst>
      <p:ext uri="{BB962C8B-B14F-4D97-AF65-F5344CB8AC3E}">
        <p14:creationId xmlns:p14="http://schemas.microsoft.com/office/powerpoint/2010/main" val="24573447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Classification</a:t>
            </a:r>
            <a:endParaRPr lang="en-US" dirty="0"/>
          </a:p>
        </p:txBody>
      </p:sp>
      <p:sp>
        <p:nvSpPr>
          <p:cNvPr id="3" name="Content Placeholder 2"/>
          <p:cNvSpPr>
            <a:spLocks noGrp="1"/>
          </p:cNvSpPr>
          <p:nvPr>
            <p:ph idx="1"/>
          </p:nvPr>
        </p:nvSpPr>
        <p:spPr/>
        <p:txBody>
          <a:bodyPr numCol="1">
            <a:normAutofit/>
          </a:bodyPr>
          <a:lstStyle/>
          <a:p>
            <a:r>
              <a:rPr lang="en-US" sz="1600" dirty="0" smtClean="0"/>
              <a:t>I wanted to see if I could make a more accurate model by binning the price of the homes into categories and making a classification model.</a:t>
            </a:r>
          </a:p>
          <a:p>
            <a:r>
              <a:rPr lang="en-US" sz="1600" dirty="0" smtClean="0"/>
              <a:t>Binning the Data: Divide the Date Based on Price:</a:t>
            </a:r>
          </a:p>
          <a:p>
            <a:pPr marL="228600" lvl="1" indent="0">
              <a:buNone/>
            </a:pPr>
            <a:endParaRPr lang="en-US" sz="1600" dirty="0" smtClean="0"/>
          </a:p>
          <a:p>
            <a:endParaRPr lang="en-US" sz="1600" dirty="0"/>
          </a:p>
        </p:txBody>
      </p:sp>
      <p:sp>
        <p:nvSpPr>
          <p:cNvPr id="4" name="Slide Number Placeholder 3"/>
          <p:cNvSpPr>
            <a:spLocks noGrp="1"/>
          </p:cNvSpPr>
          <p:nvPr>
            <p:ph type="sldNum" sz="quarter" idx="12"/>
          </p:nvPr>
        </p:nvSpPr>
        <p:spPr/>
        <p:txBody>
          <a:bodyPr/>
          <a:lstStyle/>
          <a:p>
            <a:fld id="{886BB73A-582F-4420-9A14-CB10A2B2E5E8}" type="slidenum">
              <a:rPr lang="en-US" smtClean="0"/>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94790658"/>
              </p:ext>
            </p:extLst>
          </p:nvPr>
        </p:nvGraphicFramePr>
        <p:xfrm>
          <a:off x="415925" y="3887241"/>
          <a:ext cx="7966076" cy="2651760"/>
        </p:xfrm>
        <a:graphic>
          <a:graphicData uri="http://schemas.openxmlformats.org/drawingml/2006/table">
            <a:tbl>
              <a:tblPr firstRow="1" bandRow="1">
                <a:tableStyleId>{073A0DAA-6AF3-43AB-8588-CEC1D06C72B9}</a:tableStyleId>
              </a:tblPr>
              <a:tblGrid>
                <a:gridCol w="1991519"/>
                <a:gridCol w="1991519"/>
                <a:gridCol w="1991519"/>
                <a:gridCol w="1991519"/>
              </a:tblGrid>
              <a:tr h="325677">
                <a:tc>
                  <a:txBody>
                    <a:bodyPr/>
                    <a:lstStyle/>
                    <a:p>
                      <a:r>
                        <a:rPr lang="en-US" dirty="0" smtClean="0"/>
                        <a:t>Label</a:t>
                      </a:r>
                      <a:endParaRPr lang="en-US" dirty="0"/>
                    </a:p>
                  </a:txBody>
                  <a:tcPr/>
                </a:tc>
                <a:tc>
                  <a:txBody>
                    <a:bodyPr/>
                    <a:lstStyle/>
                    <a:p>
                      <a:r>
                        <a:rPr lang="en-US" dirty="0" smtClean="0"/>
                        <a:t>Range</a:t>
                      </a:r>
                      <a:r>
                        <a:rPr lang="en-US" baseline="0" dirty="0" smtClean="0"/>
                        <a:t> (Percentile)</a:t>
                      </a:r>
                      <a:endParaRPr lang="en-US" dirty="0"/>
                    </a:p>
                  </a:txBody>
                  <a:tcPr/>
                </a:tc>
                <a:tc>
                  <a:txBody>
                    <a:bodyPr/>
                    <a:lstStyle/>
                    <a:p>
                      <a:r>
                        <a:rPr lang="en-US" dirty="0" smtClean="0"/>
                        <a:t>Range ($)</a:t>
                      </a:r>
                      <a:endParaRPr lang="en-US" dirty="0"/>
                    </a:p>
                  </a:txBody>
                  <a:tcPr/>
                </a:tc>
                <a:tc>
                  <a:txBody>
                    <a:bodyPr/>
                    <a:lstStyle/>
                    <a:p>
                      <a:r>
                        <a:rPr lang="en-US" dirty="0" smtClean="0"/>
                        <a:t>#</a:t>
                      </a:r>
                      <a:r>
                        <a:rPr lang="en-US" baseline="0" dirty="0" smtClean="0"/>
                        <a:t> of </a:t>
                      </a:r>
                      <a:r>
                        <a:rPr lang="en-US" baseline="0" dirty="0" err="1" smtClean="0"/>
                        <a:t>Datapoints</a:t>
                      </a:r>
                      <a:endParaRPr lang="en-US" dirty="0"/>
                    </a:p>
                  </a:txBody>
                  <a:tcPr/>
                </a:tc>
              </a:tr>
              <a:tr h="325677">
                <a:tc>
                  <a:txBody>
                    <a:bodyPr/>
                    <a:lstStyle/>
                    <a:p>
                      <a:r>
                        <a:rPr lang="en-US" dirty="0" smtClean="0"/>
                        <a:t>Low</a:t>
                      </a:r>
                      <a:endParaRPr lang="en-US" dirty="0"/>
                    </a:p>
                  </a:txBody>
                  <a:tcPr/>
                </a:tc>
                <a:tc>
                  <a:txBody>
                    <a:bodyPr/>
                    <a:lstStyle/>
                    <a:p>
                      <a:r>
                        <a:rPr lang="en-US" dirty="0" smtClean="0"/>
                        <a:t>0-25</a:t>
                      </a:r>
                      <a:r>
                        <a:rPr lang="en-US" baseline="30000" dirty="0" smtClean="0"/>
                        <a:t>th</a:t>
                      </a:r>
                      <a:r>
                        <a:rPr lang="en-US" dirty="0" smtClean="0"/>
                        <a:t> </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0 - $321,950</a:t>
                      </a:r>
                    </a:p>
                  </a:txBody>
                  <a:tcPr/>
                </a:tc>
                <a:tc>
                  <a:txBody>
                    <a:bodyPr/>
                    <a:lstStyle/>
                    <a:p>
                      <a:r>
                        <a:rPr lang="en-US" dirty="0" smtClean="0"/>
                        <a:t>5460</a:t>
                      </a:r>
                      <a:endParaRPr lang="en-US" dirty="0"/>
                    </a:p>
                  </a:txBody>
                  <a:tcPr/>
                </a:tc>
              </a:tr>
              <a:tr h="569935">
                <a:tc>
                  <a:txBody>
                    <a:bodyPr/>
                    <a:lstStyle/>
                    <a:p>
                      <a:r>
                        <a:rPr lang="en-US" dirty="0" smtClean="0"/>
                        <a:t>Medium</a:t>
                      </a:r>
                      <a:endParaRPr lang="en-US" dirty="0"/>
                    </a:p>
                  </a:txBody>
                  <a:tcPr/>
                </a:tc>
                <a:tc>
                  <a:txBody>
                    <a:bodyPr/>
                    <a:lstStyle/>
                    <a:p>
                      <a:r>
                        <a:rPr lang="en-US" dirty="0" smtClean="0"/>
                        <a:t>26</a:t>
                      </a:r>
                      <a:r>
                        <a:rPr lang="en-US" baseline="30000" dirty="0" smtClean="0"/>
                        <a:t>th</a:t>
                      </a:r>
                      <a:r>
                        <a:rPr lang="en-US" dirty="0" smtClean="0"/>
                        <a:t>-50</a:t>
                      </a:r>
                      <a:r>
                        <a:rPr lang="en-US" baseline="30000" dirty="0" smtClean="0"/>
                        <a:t>th</a:t>
                      </a:r>
                      <a:r>
                        <a:rPr lang="en-US" dirty="0" smtClean="0"/>
                        <a:t> </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$321,951 - $450,000</a:t>
                      </a:r>
                    </a:p>
                  </a:txBody>
                  <a:tcPr/>
                </a:tc>
                <a:tc>
                  <a:txBody>
                    <a:bodyPr/>
                    <a:lstStyle/>
                    <a:p>
                      <a:r>
                        <a:rPr lang="en-US" dirty="0" smtClean="0"/>
                        <a:t>5404</a:t>
                      </a:r>
                      <a:endParaRPr lang="en-US" dirty="0"/>
                    </a:p>
                  </a:txBody>
                  <a:tcPr/>
                </a:tc>
              </a:tr>
              <a:tr h="569935">
                <a:tc>
                  <a:txBody>
                    <a:bodyPr/>
                    <a:lstStyle/>
                    <a:p>
                      <a:r>
                        <a:rPr lang="en-US" dirty="0" smtClean="0"/>
                        <a:t>High</a:t>
                      </a:r>
                      <a:endParaRPr lang="en-US" dirty="0"/>
                    </a:p>
                  </a:txBody>
                  <a:tcPr/>
                </a:tc>
                <a:tc>
                  <a:txBody>
                    <a:bodyPr/>
                    <a:lstStyle/>
                    <a:p>
                      <a:r>
                        <a:rPr lang="en-US" dirty="0" smtClean="0"/>
                        <a:t>51</a:t>
                      </a:r>
                      <a:r>
                        <a:rPr lang="en-US" baseline="30000" dirty="0" smtClean="0"/>
                        <a:t>st</a:t>
                      </a:r>
                      <a:r>
                        <a:rPr lang="en-US" dirty="0" smtClean="0"/>
                        <a:t>-75</a:t>
                      </a:r>
                      <a:r>
                        <a:rPr lang="en-US" baseline="30000" dirty="0" smtClean="0"/>
                        <a:t>th</a:t>
                      </a:r>
                      <a:r>
                        <a:rPr lang="en-US" dirty="0" smtClean="0"/>
                        <a:t> </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$450,001 </a:t>
                      </a:r>
                      <a:r>
                        <a:rPr lang="mr-IN" dirty="0" smtClean="0"/>
                        <a:t>–</a:t>
                      </a:r>
                      <a:r>
                        <a:rPr lang="en-US" dirty="0" smtClean="0"/>
                        <a:t> $645,000</a:t>
                      </a:r>
                    </a:p>
                  </a:txBody>
                  <a:tcPr/>
                </a:tc>
                <a:tc>
                  <a:txBody>
                    <a:bodyPr/>
                    <a:lstStyle/>
                    <a:p>
                      <a:r>
                        <a:rPr lang="en-US" dirty="0" smtClean="0"/>
                        <a:t>5,376</a:t>
                      </a:r>
                      <a:endParaRPr lang="en-US" dirty="0"/>
                    </a:p>
                  </a:txBody>
                  <a:tcPr/>
                </a:tc>
              </a:tr>
              <a:tr h="569935">
                <a:tc>
                  <a:txBody>
                    <a:bodyPr/>
                    <a:lstStyle/>
                    <a:p>
                      <a:r>
                        <a:rPr lang="en-US" dirty="0" smtClean="0"/>
                        <a:t>Very</a:t>
                      </a:r>
                      <a:r>
                        <a:rPr lang="en-US" baseline="0" dirty="0" smtClean="0"/>
                        <a:t> High</a:t>
                      </a:r>
                      <a:endParaRPr lang="en-US" dirty="0"/>
                    </a:p>
                  </a:txBody>
                  <a:tcPr/>
                </a:tc>
                <a:tc>
                  <a:txBody>
                    <a:bodyPr/>
                    <a:lstStyle/>
                    <a:p>
                      <a:r>
                        <a:rPr lang="en-US" dirty="0" smtClean="0"/>
                        <a:t>76</a:t>
                      </a:r>
                      <a:r>
                        <a:rPr lang="en-US" baseline="30000" dirty="0" smtClean="0"/>
                        <a:t>th</a:t>
                      </a:r>
                      <a:r>
                        <a:rPr lang="en-US" dirty="0" smtClean="0"/>
                        <a:t>-100</a:t>
                      </a:r>
                      <a:r>
                        <a:rPr lang="en-US" baseline="30000" dirty="0" smtClean="0"/>
                        <a:t>th</a:t>
                      </a:r>
                      <a:r>
                        <a:rPr lang="en-US" dirty="0" smtClean="0"/>
                        <a:t> </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$645,001 - $7,700,000</a:t>
                      </a:r>
                    </a:p>
                  </a:txBody>
                  <a:tcPr/>
                </a:tc>
                <a:tc>
                  <a:txBody>
                    <a:bodyPr/>
                    <a:lstStyle/>
                    <a:p>
                      <a:r>
                        <a:rPr lang="en-US" dirty="0" smtClean="0"/>
                        <a:t>5,373</a:t>
                      </a:r>
                      <a:endParaRPr lang="en-US" dirty="0"/>
                    </a:p>
                  </a:txBody>
                  <a:tcPr/>
                </a:tc>
              </a:tr>
            </a:tbl>
          </a:graphicData>
        </a:graphic>
      </p:graphicFrame>
    </p:spTree>
    <p:extLst>
      <p:ext uri="{BB962C8B-B14F-4D97-AF65-F5344CB8AC3E}">
        <p14:creationId xmlns:p14="http://schemas.microsoft.com/office/powerpoint/2010/main" val="29476372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Models</a:t>
            </a:r>
            <a:endParaRPr lang="en-US" dirty="0"/>
          </a:p>
        </p:txBody>
      </p:sp>
      <p:sp>
        <p:nvSpPr>
          <p:cNvPr id="3" name="Content Placeholder 2"/>
          <p:cNvSpPr>
            <a:spLocks noGrp="1"/>
          </p:cNvSpPr>
          <p:nvPr>
            <p:ph idx="1"/>
          </p:nvPr>
        </p:nvSpPr>
        <p:spPr/>
        <p:txBody>
          <a:bodyPr numCol="2"/>
          <a:lstStyle/>
          <a:p>
            <a:r>
              <a:rPr lang="en-US" dirty="0" smtClean="0"/>
              <a:t>Most successful models:</a:t>
            </a:r>
          </a:p>
          <a:p>
            <a:pPr lvl="1"/>
            <a:r>
              <a:rPr lang="en-US" dirty="0"/>
              <a:t>Random forest classifier:</a:t>
            </a:r>
          </a:p>
          <a:p>
            <a:pPr lvl="1"/>
            <a:r>
              <a:rPr lang="en-US" dirty="0" smtClean="0"/>
              <a:t>Gradient </a:t>
            </a:r>
            <a:r>
              <a:rPr lang="en-US" dirty="0"/>
              <a:t>boosting classifier:</a:t>
            </a:r>
          </a:p>
          <a:p>
            <a:pPr lvl="1"/>
            <a:r>
              <a:rPr lang="en-US" dirty="0" smtClean="0"/>
              <a:t>KNN Classifier</a:t>
            </a:r>
          </a:p>
          <a:p>
            <a:r>
              <a:rPr lang="en-US" dirty="0" smtClean="0"/>
              <a:t>Metrics Used:</a:t>
            </a:r>
            <a:endParaRPr lang="en-US" dirty="0"/>
          </a:p>
          <a:p>
            <a:pPr lvl="1"/>
            <a:r>
              <a:rPr lang="en-US" dirty="0" smtClean="0"/>
              <a:t>Accuracy</a:t>
            </a:r>
          </a:p>
        </p:txBody>
      </p:sp>
      <p:sp>
        <p:nvSpPr>
          <p:cNvPr id="4" name="Slide Number Placeholder 3"/>
          <p:cNvSpPr>
            <a:spLocks noGrp="1"/>
          </p:cNvSpPr>
          <p:nvPr>
            <p:ph type="sldNum" sz="quarter" idx="12"/>
          </p:nvPr>
        </p:nvSpPr>
        <p:spPr/>
        <p:txBody>
          <a:bodyPr/>
          <a:lstStyle/>
          <a:p>
            <a:fld id="{886BB73A-582F-4420-9A14-CB10A2B2E5E8}" type="slidenum">
              <a:rPr lang="en-US" smtClean="0"/>
              <a:t>18</a:t>
            </a:fld>
            <a:endParaRPr lang="en-US"/>
          </a:p>
        </p:txBody>
      </p:sp>
    </p:spTree>
    <p:extLst>
      <p:ext uri="{BB962C8B-B14F-4D97-AF65-F5344CB8AC3E}">
        <p14:creationId xmlns:p14="http://schemas.microsoft.com/office/powerpoint/2010/main" val="18809476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a:t>
            </a:r>
            <a:endParaRPr lang="en-US" dirty="0"/>
          </a:p>
        </p:txBody>
      </p:sp>
      <p:sp>
        <p:nvSpPr>
          <p:cNvPr id="3" name="Content Placeholder 2"/>
          <p:cNvSpPr>
            <a:spLocks noGrp="1"/>
          </p:cNvSpPr>
          <p:nvPr>
            <p:ph idx="1"/>
          </p:nvPr>
        </p:nvSpPr>
        <p:spPr/>
        <p:txBody>
          <a:bodyPr numCol="2">
            <a:normAutofit/>
          </a:bodyPr>
          <a:lstStyle/>
          <a:p>
            <a:r>
              <a:rPr lang="en-US" dirty="0" smtClean="0"/>
              <a:t>Parameters:</a:t>
            </a:r>
          </a:p>
          <a:p>
            <a:pPr lvl="1"/>
            <a:r>
              <a:rPr lang="en-US" dirty="0" smtClean="0"/>
              <a:t>Iterations: 500</a:t>
            </a:r>
          </a:p>
          <a:p>
            <a:pPr lvl="1"/>
            <a:r>
              <a:rPr lang="en-US" dirty="0" smtClean="0"/>
              <a:t>Max Depth: None</a:t>
            </a:r>
          </a:p>
          <a:p>
            <a:pPr lvl="1"/>
            <a:r>
              <a:rPr lang="en-US" dirty="0" smtClean="0"/>
              <a:t>Cross-Validation: 5</a:t>
            </a:r>
          </a:p>
          <a:p>
            <a:endParaRPr lang="en-US" dirty="0" smtClean="0"/>
          </a:p>
          <a:p>
            <a:endParaRPr lang="en-US" dirty="0"/>
          </a:p>
          <a:p>
            <a:endParaRPr lang="en-US" dirty="0" smtClean="0"/>
          </a:p>
          <a:p>
            <a:r>
              <a:rPr lang="en-US" dirty="0" smtClean="0"/>
              <a:t>Results:</a:t>
            </a:r>
          </a:p>
          <a:p>
            <a:pPr lvl="1"/>
            <a:r>
              <a:rPr lang="en-US" dirty="0" smtClean="0"/>
              <a:t>Mean Accuracy: 0.76 (+/-) 0.2</a:t>
            </a:r>
          </a:p>
        </p:txBody>
      </p:sp>
      <p:sp>
        <p:nvSpPr>
          <p:cNvPr id="4" name="Slide Number Placeholder 3"/>
          <p:cNvSpPr>
            <a:spLocks noGrp="1"/>
          </p:cNvSpPr>
          <p:nvPr>
            <p:ph type="sldNum" sz="quarter" idx="12"/>
          </p:nvPr>
        </p:nvSpPr>
        <p:spPr/>
        <p:txBody>
          <a:bodyPr/>
          <a:lstStyle/>
          <a:p>
            <a:fld id="{886BB73A-582F-4420-9A14-CB10A2B2E5E8}" type="slidenum">
              <a:rPr lang="en-US" smtClean="0"/>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57347737"/>
              </p:ext>
            </p:extLst>
          </p:nvPr>
        </p:nvGraphicFramePr>
        <p:xfrm>
          <a:off x="4559974" y="3755215"/>
          <a:ext cx="3822027" cy="2493184"/>
        </p:xfrm>
        <a:graphic>
          <a:graphicData uri="http://schemas.openxmlformats.org/drawingml/2006/table">
            <a:tbl>
              <a:tblPr firstRow="1" bandRow="1">
                <a:tableStyleId>{073A0DAA-6AF3-43AB-8588-CEC1D06C72B9}</a:tableStyleId>
              </a:tblPr>
              <a:tblGrid>
                <a:gridCol w="1274009"/>
                <a:gridCol w="1274009"/>
                <a:gridCol w="1274009"/>
              </a:tblGrid>
              <a:tr h="585029">
                <a:tc>
                  <a:txBody>
                    <a:bodyPr/>
                    <a:lstStyle/>
                    <a:p>
                      <a:endParaRPr lang="en-US" dirty="0"/>
                    </a:p>
                  </a:txBody>
                  <a:tcPr/>
                </a:tc>
                <a:tc>
                  <a:txBody>
                    <a:bodyPr/>
                    <a:lstStyle/>
                    <a:p>
                      <a:r>
                        <a:rPr lang="en-US" dirty="0" smtClean="0"/>
                        <a:t>False</a:t>
                      </a:r>
                      <a:r>
                        <a:rPr lang="en-US" baseline="0" dirty="0" smtClean="0"/>
                        <a:t> Positives</a:t>
                      </a:r>
                      <a:endParaRPr lang="en-US" dirty="0"/>
                    </a:p>
                  </a:txBody>
                  <a:tcPr/>
                </a:tc>
                <a:tc>
                  <a:txBody>
                    <a:bodyPr/>
                    <a:lstStyle/>
                    <a:p>
                      <a:r>
                        <a:rPr lang="en-US" dirty="0" smtClean="0"/>
                        <a:t>False Negatives</a:t>
                      </a:r>
                      <a:endParaRPr lang="en-US" dirty="0"/>
                    </a:p>
                  </a:txBody>
                  <a:tcPr/>
                </a:tc>
              </a:tr>
              <a:tr h="463276">
                <a:tc>
                  <a:txBody>
                    <a:bodyPr/>
                    <a:lstStyle/>
                    <a:p>
                      <a:r>
                        <a:rPr lang="en-US" dirty="0" smtClean="0"/>
                        <a:t>Low</a:t>
                      </a:r>
                      <a:endParaRPr lang="en-US" dirty="0"/>
                    </a:p>
                  </a:txBody>
                  <a:tcPr/>
                </a:tc>
                <a:tc>
                  <a:txBody>
                    <a:bodyPr/>
                    <a:lstStyle/>
                    <a:p>
                      <a:r>
                        <a:rPr lang="en-US" dirty="0" smtClean="0"/>
                        <a:t>0.32</a:t>
                      </a:r>
                      <a:endParaRPr lang="en-US" dirty="0"/>
                    </a:p>
                  </a:txBody>
                  <a:tcPr/>
                </a:tc>
                <a:tc>
                  <a:txBody>
                    <a:bodyPr/>
                    <a:lstStyle/>
                    <a:p>
                      <a:r>
                        <a:rPr lang="en-US" dirty="0" smtClean="0"/>
                        <a:t>0.28</a:t>
                      </a:r>
                      <a:endParaRPr lang="en-US" dirty="0"/>
                    </a:p>
                  </a:txBody>
                  <a:tcPr/>
                </a:tc>
              </a:tr>
              <a:tr h="463276">
                <a:tc>
                  <a:txBody>
                    <a:bodyPr/>
                    <a:lstStyle/>
                    <a:p>
                      <a:r>
                        <a:rPr lang="en-US" dirty="0" smtClean="0"/>
                        <a:t>Medium</a:t>
                      </a:r>
                      <a:endParaRPr lang="en-US" dirty="0"/>
                    </a:p>
                  </a:txBody>
                  <a:tcPr/>
                </a:tc>
                <a:tc>
                  <a:txBody>
                    <a:bodyPr/>
                    <a:lstStyle/>
                    <a:p>
                      <a:r>
                        <a:rPr lang="en-US" dirty="0" smtClean="0"/>
                        <a:t>0.27</a:t>
                      </a:r>
                      <a:endParaRPr lang="en-US" dirty="0"/>
                    </a:p>
                  </a:txBody>
                  <a:tcPr/>
                </a:tc>
                <a:tc>
                  <a:txBody>
                    <a:bodyPr/>
                    <a:lstStyle/>
                    <a:p>
                      <a:r>
                        <a:rPr lang="en-US" dirty="0" smtClean="0"/>
                        <a:t>0.24</a:t>
                      </a:r>
                      <a:endParaRPr lang="en-US" dirty="0"/>
                    </a:p>
                  </a:txBody>
                  <a:tcPr/>
                </a:tc>
              </a:tr>
              <a:tr h="463276">
                <a:tc>
                  <a:txBody>
                    <a:bodyPr/>
                    <a:lstStyle/>
                    <a:p>
                      <a:r>
                        <a:rPr lang="en-US" dirty="0" smtClean="0"/>
                        <a:t>High</a:t>
                      </a:r>
                      <a:endParaRPr lang="en-US" dirty="0"/>
                    </a:p>
                  </a:txBody>
                  <a:tcPr/>
                </a:tc>
                <a:tc>
                  <a:txBody>
                    <a:bodyPr/>
                    <a:lstStyle/>
                    <a:p>
                      <a:r>
                        <a:rPr lang="en-US" dirty="0" smtClean="0"/>
                        <a:t>0.28</a:t>
                      </a:r>
                      <a:endParaRPr lang="en-US" dirty="0"/>
                    </a:p>
                  </a:txBody>
                  <a:tcPr/>
                </a:tc>
                <a:tc>
                  <a:txBody>
                    <a:bodyPr/>
                    <a:lstStyle/>
                    <a:p>
                      <a:r>
                        <a:rPr lang="en-US" dirty="0" smtClean="0"/>
                        <a:t>0.27</a:t>
                      </a:r>
                      <a:endParaRPr lang="en-US" dirty="0"/>
                    </a:p>
                  </a:txBody>
                  <a:tcPr/>
                </a:tc>
              </a:tr>
              <a:tr h="463276">
                <a:tc>
                  <a:txBody>
                    <a:bodyPr/>
                    <a:lstStyle/>
                    <a:p>
                      <a:r>
                        <a:rPr lang="en-US" dirty="0" smtClean="0"/>
                        <a:t>Very High</a:t>
                      </a:r>
                      <a:endParaRPr lang="en-US" dirty="0"/>
                    </a:p>
                  </a:txBody>
                  <a:tcPr/>
                </a:tc>
                <a:tc>
                  <a:txBody>
                    <a:bodyPr/>
                    <a:lstStyle/>
                    <a:p>
                      <a:r>
                        <a:rPr lang="en-US" dirty="0" smtClean="0"/>
                        <a:t>0.1</a:t>
                      </a:r>
                      <a:endParaRPr lang="en-US" dirty="0"/>
                    </a:p>
                  </a:txBody>
                  <a:tcPr/>
                </a:tc>
                <a:tc>
                  <a:txBody>
                    <a:bodyPr/>
                    <a:lstStyle/>
                    <a:p>
                      <a:r>
                        <a:rPr lang="en-US" dirty="0" smtClean="0"/>
                        <a:t>0.18</a:t>
                      </a:r>
                      <a:endParaRPr lang="en-US" dirty="0"/>
                    </a:p>
                  </a:txBody>
                  <a:tcPr/>
                </a:tc>
              </a:tr>
            </a:tbl>
          </a:graphicData>
        </a:graphic>
      </p:graphicFrame>
    </p:spTree>
    <p:extLst>
      <p:ext uri="{BB962C8B-B14F-4D97-AF65-F5344CB8AC3E}">
        <p14:creationId xmlns:p14="http://schemas.microsoft.com/office/powerpoint/2010/main" val="39838757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Using the data available, can we predict the price of homes in King County, WA?</a:t>
            </a:r>
          </a:p>
          <a:p>
            <a:r>
              <a:rPr lang="en-US" dirty="0" smtClean="0"/>
              <a:t>Using the data available, and after splitting the price of homes into four categories (Low, Medium, High, Very High), can we predict into which price category the homes in King County, WA will fall?</a:t>
            </a:r>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2</a:t>
            </a:fld>
            <a:endParaRPr lang="en-US"/>
          </a:p>
        </p:txBody>
      </p:sp>
    </p:spTree>
    <p:extLst>
      <p:ext uri="{BB962C8B-B14F-4D97-AF65-F5344CB8AC3E}">
        <p14:creationId xmlns:p14="http://schemas.microsoft.com/office/powerpoint/2010/main" val="26926159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a:t>
            </a:r>
            <a:endParaRPr lang="en-US" dirty="0"/>
          </a:p>
        </p:txBody>
      </p:sp>
      <p:sp>
        <p:nvSpPr>
          <p:cNvPr id="8" name="Content Placeholder 7"/>
          <p:cNvSpPr>
            <a:spLocks noGrp="1"/>
          </p:cNvSpPr>
          <p:nvPr>
            <p:ph idx="1"/>
          </p:nvPr>
        </p:nvSpPr>
        <p:spPr/>
        <p:txBody>
          <a:bodyPr/>
          <a:lstStyle/>
          <a:p>
            <a:r>
              <a:rPr lang="en-US" dirty="0" err="1" smtClean="0"/>
              <a:t>Rfc</a:t>
            </a:r>
            <a:endParaRPr lang="en-US" dirty="0" smtClean="0"/>
          </a:p>
          <a:p>
            <a:endParaRPr lang="en-US" dirty="0"/>
          </a:p>
        </p:txBody>
      </p:sp>
      <p:sp>
        <p:nvSpPr>
          <p:cNvPr id="18" name="Slide Number Placeholder 17"/>
          <p:cNvSpPr>
            <a:spLocks noGrp="1"/>
          </p:cNvSpPr>
          <p:nvPr>
            <p:ph type="sldNum" sz="quarter" idx="12"/>
          </p:nvPr>
        </p:nvSpPr>
        <p:spPr/>
        <p:txBody>
          <a:bodyPr/>
          <a:lstStyle/>
          <a:p>
            <a:fld id="{886BB73A-582F-4420-9A14-CB10A2B2E5E8}" type="slidenum">
              <a:rPr lang="en-US" smtClean="0"/>
              <a:t>20</a:t>
            </a:fld>
            <a:endParaRPr lang="en-US"/>
          </a:p>
        </p:txBody>
      </p:sp>
      <p:pic>
        <p:nvPicPr>
          <p:cNvPr id="19" name="Picture 18" descr="RFC_c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24" y="2756646"/>
            <a:ext cx="3996117" cy="3491753"/>
          </a:xfrm>
          <a:prstGeom prst="rect">
            <a:avLst/>
          </a:prstGeom>
        </p:spPr>
      </p:pic>
      <p:pic>
        <p:nvPicPr>
          <p:cNvPr id="20" name="Picture 19" descr="RFC_f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842" y="2756646"/>
            <a:ext cx="3558645" cy="3491753"/>
          </a:xfrm>
          <a:prstGeom prst="rect">
            <a:avLst/>
          </a:prstGeom>
        </p:spPr>
      </p:pic>
    </p:spTree>
    <p:extLst>
      <p:ext uri="{BB962C8B-B14F-4D97-AF65-F5344CB8AC3E}">
        <p14:creationId xmlns:p14="http://schemas.microsoft.com/office/powerpoint/2010/main" val="26891361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Classifier</a:t>
            </a:r>
            <a:endParaRPr lang="en-US" dirty="0"/>
          </a:p>
        </p:txBody>
      </p:sp>
      <p:sp>
        <p:nvSpPr>
          <p:cNvPr id="3" name="Content Placeholder 2"/>
          <p:cNvSpPr>
            <a:spLocks noGrp="1"/>
          </p:cNvSpPr>
          <p:nvPr>
            <p:ph idx="1"/>
          </p:nvPr>
        </p:nvSpPr>
        <p:spPr/>
        <p:txBody>
          <a:bodyPr numCol="2">
            <a:normAutofit/>
          </a:bodyPr>
          <a:lstStyle/>
          <a:p>
            <a:r>
              <a:rPr lang="en-US" dirty="0" smtClean="0"/>
              <a:t>Parameters:</a:t>
            </a:r>
          </a:p>
          <a:p>
            <a:pPr lvl="1"/>
            <a:r>
              <a:rPr lang="en-US" dirty="0" smtClean="0"/>
              <a:t>Loss: Deviance</a:t>
            </a:r>
          </a:p>
          <a:p>
            <a:pPr lvl="1"/>
            <a:r>
              <a:rPr lang="en-US" dirty="0" smtClean="0"/>
              <a:t>Iterations: 500</a:t>
            </a:r>
          </a:p>
          <a:p>
            <a:pPr lvl="1"/>
            <a:r>
              <a:rPr lang="en-US" dirty="0" smtClean="0"/>
              <a:t>Max Depth: None</a:t>
            </a:r>
          </a:p>
          <a:p>
            <a:pPr lvl="1"/>
            <a:r>
              <a:rPr lang="en-US" dirty="0" smtClean="0"/>
              <a:t>Cross-Validation: 5</a:t>
            </a:r>
          </a:p>
          <a:p>
            <a:endParaRPr lang="en-US" dirty="0" smtClean="0"/>
          </a:p>
          <a:p>
            <a:endParaRPr lang="en-US" dirty="0"/>
          </a:p>
          <a:p>
            <a:endParaRPr lang="en-US" dirty="0" smtClean="0"/>
          </a:p>
          <a:p>
            <a:r>
              <a:rPr lang="en-US" dirty="0" smtClean="0"/>
              <a:t>Results:</a:t>
            </a:r>
          </a:p>
          <a:p>
            <a:pPr lvl="1"/>
            <a:r>
              <a:rPr lang="en-US" dirty="0" smtClean="0"/>
              <a:t>Mean Accuracy: 0.74 (+/-) 0.2</a:t>
            </a:r>
          </a:p>
        </p:txBody>
      </p:sp>
      <p:sp>
        <p:nvSpPr>
          <p:cNvPr id="4" name="Slide Number Placeholder 3"/>
          <p:cNvSpPr>
            <a:spLocks noGrp="1"/>
          </p:cNvSpPr>
          <p:nvPr>
            <p:ph type="sldNum" sz="quarter" idx="12"/>
          </p:nvPr>
        </p:nvSpPr>
        <p:spPr/>
        <p:txBody>
          <a:bodyPr/>
          <a:lstStyle/>
          <a:p>
            <a:fld id="{886BB73A-582F-4420-9A14-CB10A2B2E5E8}" type="slidenum">
              <a:rPr lang="en-US" smtClean="0"/>
              <a:t>21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9112736"/>
              </p:ext>
            </p:extLst>
          </p:nvPr>
        </p:nvGraphicFramePr>
        <p:xfrm>
          <a:off x="4559974" y="3709219"/>
          <a:ext cx="3822027" cy="2570864"/>
        </p:xfrm>
        <a:graphic>
          <a:graphicData uri="http://schemas.openxmlformats.org/drawingml/2006/table">
            <a:tbl>
              <a:tblPr firstRow="1" bandRow="1">
                <a:tableStyleId>{073A0DAA-6AF3-43AB-8588-CEC1D06C72B9}</a:tableStyleId>
              </a:tblPr>
              <a:tblGrid>
                <a:gridCol w="1274009"/>
                <a:gridCol w="1274009"/>
                <a:gridCol w="1274009"/>
              </a:tblGrid>
              <a:tr h="608394">
                <a:tc>
                  <a:txBody>
                    <a:bodyPr/>
                    <a:lstStyle/>
                    <a:p>
                      <a:endParaRPr lang="en-US" dirty="0"/>
                    </a:p>
                  </a:txBody>
                  <a:tcPr/>
                </a:tc>
                <a:tc>
                  <a:txBody>
                    <a:bodyPr/>
                    <a:lstStyle/>
                    <a:p>
                      <a:r>
                        <a:rPr lang="en-US" dirty="0" smtClean="0"/>
                        <a:t>False</a:t>
                      </a:r>
                      <a:r>
                        <a:rPr lang="en-US" baseline="0" dirty="0" smtClean="0"/>
                        <a:t> Positives</a:t>
                      </a:r>
                      <a:endParaRPr lang="en-US" dirty="0"/>
                    </a:p>
                  </a:txBody>
                  <a:tcPr/>
                </a:tc>
                <a:tc>
                  <a:txBody>
                    <a:bodyPr/>
                    <a:lstStyle/>
                    <a:p>
                      <a:r>
                        <a:rPr lang="en-US" dirty="0" smtClean="0"/>
                        <a:t>False Negatives</a:t>
                      </a:r>
                      <a:endParaRPr lang="en-US" dirty="0"/>
                    </a:p>
                  </a:txBody>
                  <a:tcPr/>
                </a:tc>
              </a:tr>
              <a:tr h="482696">
                <a:tc>
                  <a:txBody>
                    <a:bodyPr/>
                    <a:lstStyle/>
                    <a:p>
                      <a:r>
                        <a:rPr lang="en-US" dirty="0" smtClean="0"/>
                        <a:t>Low</a:t>
                      </a:r>
                      <a:endParaRPr lang="en-US" dirty="0"/>
                    </a:p>
                  </a:txBody>
                  <a:tcPr/>
                </a:tc>
                <a:tc>
                  <a:txBody>
                    <a:bodyPr/>
                    <a:lstStyle/>
                    <a:p>
                      <a:r>
                        <a:rPr lang="en-US" dirty="0" smtClean="0"/>
                        <a:t>0.34</a:t>
                      </a:r>
                      <a:endParaRPr lang="en-US" dirty="0"/>
                    </a:p>
                  </a:txBody>
                  <a:tcPr/>
                </a:tc>
                <a:tc>
                  <a:txBody>
                    <a:bodyPr/>
                    <a:lstStyle/>
                    <a:p>
                      <a:r>
                        <a:rPr lang="en-US" dirty="0" smtClean="0"/>
                        <a:t>0.26</a:t>
                      </a:r>
                      <a:endParaRPr lang="en-US" dirty="0"/>
                    </a:p>
                  </a:txBody>
                  <a:tcPr/>
                </a:tc>
              </a:tr>
              <a:tr h="482696">
                <a:tc>
                  <a:txBody>
                    <a:bodyPr/>
                    <a:lstStyle/>
                    <a:p>
                      <a:r>
                        <a:rPr lang="en-US" dirty="0" smtClean="0"/>
                        <a:t>Medium</a:t>
                      </a:r>
                      <a:endParaRPr lang="en-US" dirty="0"/>
                    </a:p>
                  </a:txBody>
                  <a:tcPr/>
                </a:tc>
                <a:tc>
                  <a:txBody>
                    <a:bodyPr/>
                    <a:lstStyle/>
                    <a:p>
                      <a:r>
                        <a:rPr lang="en-US" dirty="0" smtClean="0"/>
                        <a:t>0.28</a:t>
                      </a:r>
                      <a:endParaRPr lang="en-US" dirty="0"/>
                    </a:p>
                  </a:txBody>
                  <a:tcPr/>
                </a:tc>
                <a:tc>
                  <a:txBody>
                    <a:bodyPr/>
                    <a:lstStyle/>
                    <a:p>
                      <a:r>
                        <a:rPr lang="en-US" dirty="0" smtClean="0"/>
                        <a:t>0.27</a:t>
                      </a:r>
                      <a:endParaRPr lang="en-US" dirty="0"/>
                    </a:p>
                  </a:txBody>
                  <a:tcPr/>
                </a:tc>
              </a:tr>
              <a:tr h="482696">
                <a:tc>
                  <a:txBody>
                    <a:bodyPr/>
                    <a:lstStyle/>
                    <a:p>
                      <a:r>
                        <a:rPr lang="en-US" dirty="0" smtClean="0"/>
                        <a:t>High</a:t>
                      </a:r>
                      <a:endParaRPr lang="en-US" dirty="0"/>
                    </a:p>
                  </a:txBody>
                  <a:tcPr/>
                </a:tc>
                <a:tc>
                  <a:txBody>
                    <a:bodyPr/>
                    <a:lstStyle/>
                    <a:p>
                      <a:r>
                        <a:rPr lang="en-US" dirty="0" smtClean="0"/>
                        <a:t>0.28</a:t>
                      </a:r>
                      <a:endParaRPr lang="en-US" dirty="0"/>
                    </a:p>
                  </a:txBody>
                  <a:tcPr/>
                </a:tc>
                <a:tc>
                  <a:txBody>
                    <a:bodyPr/>
                    <a:lstStyle/>
                    <a:p>
                      <a:r>
                        <a:rPr lang="en-US" dirty="0" smtClean="0"/>
                        <a:t>0.28</a:t>
                      </a:r>
                      <a:endParaRPr lang="en-US" dirty="0"/>
                    </a:p>
                  </a:txBody>
                  <a:tcPr/>
                </a:tc>
              </a:tr>
              <a:tr h="482696">
                <a:tc>
                  <a:txBody>
                    <a:bodyPr/>
                    <a:lstStyle/>
                    <a:p>
                      <a:r>
                        <a:rPr lang="en-US" dirty="0" smtClean="0"/>
                        <a:t>Very High</a:t>
                      </a:r>
                      <a:endParaRPr lang="en-US" dirty="0"/>
                    </a:p>
                  </a:txBody>
                  <a:tcPr/>
                </a:tc>
                <a:tc>
                  <a:txBody>
                    <a:bodyPr/>
                    <a:lstStyle/>
                    <a:p>
                      <a:r>
                        <a:rPr lang="en-US" dirty="0" smtClean="0"/>
                        <a:t>0.09</a:t>
                      </a:r>
                      <a:endParaRPr lang="en-US" dirty="0"/>
                    </a:p>
                  </a:txBody>
                  <a:tcPr/>
                </a:tc>
                <a:tc>
                  <a:txBody>
                    <a:bodyPr/>
                    <a:lstStyle/>
                    <a:p>
                      <a:r>
                        <a:rPr lang="en-US" dirty="0" smtClean="0"/>
                        <a:t>0.19</a:t>
                      </a:r>
                      <a:endParaRPr lang="en-US" dirty="0"/>
                    </a:p>
                  </a:txBody>
                  <a:tcPr/>
                </a:tc>
              </a:tr>
            </a:tbl>
          </a:graphicData>
        </a:graphic>
      </p:graphicFrame>
    </p:spTree>
    <p:extLst>
      <p:ext uri="{BB962C8B-B14F-4D97-AF65-F5344CB8AC3E}">
        <p14:creationId xmlns:p14="http://schemas.microsoft.com/office/powerpoint/2010/main" val="38329267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Classifier</a:t>
            </a:r>
            <a:endParaRPr lang="en-US" dirty="0"/>
          </a:p>
        </p:txBody>
      </p:sp>
      <p:sp>
        <p:nvSpPr>
          <p:cNvPr id="5" name="Content Placeholder 4"/>
          <p:cNvSpPr>
            <a:spLocks noGrp="1"/>
          </p:cNvSpPr>
          <p:nvPr>
            <p:ph idx="1"/>
          </p:nvPr>
        </p:nvSpPr>
        <p:spPr/>
        <p:txBody>
          <a:bodyPr/>
          <a:lstStyle/>
          <a:p>
            <a:r>
              <a:rPr lang="en-US" dirty="0" smtClean="0"/>
              <a:t>cm</a:t>
            </a:r>
            <a:endParaRPr lang="en-US" dirty="0"/>
          </a:p>
        </p:txBody>
      </p:sp>
      <p:sp>
        <p:nvSpPr>
          <p:cNvPr id="10" name="Slide Number Placeholder 9"/>
          <p:cNvSpPr>
            <a:spLocks noGrp="1"/>
          </p:cNvSpPr>
          <p:nvPr>
            <p:ph type="sldNum" sz="quarter" idx="12"/>
          </p:nvPr>
        </p:nvSpPr>
        <p:spPr/>
        <p:txBody>
          <a:bodyPr/>
          <a:lstStyle/>
          <a:p>
            <a:fld id="{886BB73A-582F-4420-9A14-CB10A2B2E5E8}" type="slidenum">
              <a:rPr lang="en-US" smtClean="0"/>
              <a:t>22</a:t>
            </a:fld>
            <a:endParaRPr lang="en-US"/>
          </a:p>
        </p:txBody>
      </p:sp>
      <p:pic>
        <p:nvPicPr>
          <p:cNvPr id="11" name="Picture 10" descr="GBC_c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24" y="2756646"/>
            <a:ext cx="3996117" cy="3491753"/>
          </a:xfrm>
          <a:prstGeom prst="rect">
            <a:avLst/>
          </a:prstGeom>
        </p:spPr>
      </p:pic>
      <p:pic>
        <p:nvPicPr>
          <p:cNvPr id="12" name="Picture 11" descr="GBC_f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040" y="2742830"/>
            <a:ext cx="3572725" cy="3505569"/>
          </a:xfrm>
          <a:prstGeom prst="rect">
            <a:avLst/>
          </a:prstGeom>
        </p:spPr>
      </p:pic>
    </p:spTree>
    <p:extLst>
      <p:ext uri="{BB962C8B-B14F-4D97-AF65-F5344CB8AC3E}">
        <p14:creationId xmlns:p14="http://schemas.microsoft.com/office/powerpoint/2010/main" val="19134788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Classifier</a:t>
            </a:r>
            <a:endParaRPr lang="en-US" dirty="0"/>
          </a:p>
        </p:txBody>
      </p:sp>
      <p:sp>
        <p:nvSpPr>
          <p:cNvPr id="3" name="Content Placeholder 2"/>
          <p:cNvSpPr>
            <a:spLocks noGrp="1"/>
          </p:cNvSpPr>
          <p:nvPr>
            <p:ph idx="1"/>
          </p:nvPr>
        </p:nvSpPr>
        <p:spPr/>
        <p:txBody>
          <a:bodyPr numCol="2">
            <a:normAutofit/>
          </a:bodyPr>
          <a:lstStyle/>
          <a:p>
            <a:r>
              <a:rPr lang="en-US" dirty="0" smtClean="0"/>
              <a:t>Parameters:</a:t>
            </a:r>
          </a:p>
          <a:p>
            <a:pPr lvl="1"/>
            <a:r>
              <a:rPr lang="en-US" dirty="0" smtClean="0"/>
              <a:t>Neighbors: 10</a:t>
            </a:r>
          </a:p>
          <a:p>
            <a:pPr lvl="1"/>
            <a:r>
              <a:rPr lang="en-US" dirty="0" smtClean="0"/>
              <a:t>Weights: Distance</a:t>
            </a:r>
          </a:p>
          <a:p>
            <a:pPr lvl="1"/>
            <a:r>
              <a:rPr lang="en-US" dirty="0" smtClean="0"/>
              <a:t>Cross-Validation: 5</a:t>
            </a:r>
            <a:endParaRPr lang="en-US" dirty="0"/>
          </a:p>
          <a:p>
            <a:endParaRPr lang="en-US" dirty="0" smtClean="0"/>
          </a:p>
          <a:p>
            <a:endParaRPr lang="en-US" dirty="0"/>
          </a:p>
          <a:p>
            <a:endParaRPr lang="en-US" dirty="0" smtClean="0"/>
          </a:p>
          <a:p>
            <a:r>
              <a:rPr lang="en-US" dirty="0" smtClean="0"/>
              <a:t>Results</a:t>
            </a:r>
          </a:p>
          <a:p>
            <a:pPr lvl="1"/>
            <a:r>
              <a:rPr lang="en-US" dirty="0" smtClean="0"/>
              <a:t>Mean Accuracy: 0.72 (+/-) 0.1</a:t>
            </a:r>
          </a:p>
        </p:txBody>
      </p:sp>
      <p:sp>
        <p:nvSpPr>
          <p:cNvPr id="4" name="Slide Number Placeholder 3"/>
          <p:cNvSpPr>
            <a:spLocks noGrp="1"/>
          </p:cNvSpPr>
          <p:nvPr>
            <p:ph type="sldNum" sz="quarter" idx="12"/>
          </p:nvPr>
        </p:nvSpPr>
        <p:spPr/>
        <p:txBody>
          <a:bodyPr/>
          <a:lstStyle/>
          <a:p>
            <a:fld id="{886BB73A-582F-4420-9A14-CB10A2B2E5E8}" type="slidenum">
              <a:rPr lang="en-US" smtClean="0"/>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60621197"/>
              </p:ext>
            </p:extLst>
          </p:nvPr>
        </p:nvGraphicFramePr>
        <p:xfrm>
          <a:off x="4559976" y="3694803"/>
          <a:ext cx="3822024" cy="2553596"/>
        </p:xfrm>
        <a:graphic>
          <a:graphicData uri="http://schemas.openxmlformats.org/drawingml/2006/table">
            <a:tbl>
              <a:tblPr firstRow="1" bandRow="1">
                <a:tableStyleId>{073A0DAA-6AF3-43AB-8588-CEC1D06C72B9}</a:tableStyleId>
              </a:tblPr>
              <a:tblGrid>
                <a:gridCol w="1274008"/>
                <a:gridCol w="1274008"/>
                <a:gridCol w="1274008"/>
              </a:tblGrid>
              <a:tr h="777180">
                <a:tc>
                  <a:txBody>
                    <a:bodyPr/>
                    <a:lstStyle/>
                    <a:p>
                      <a:endParaRPr lang="en-US" dirty="0"/>
                    </a:p>
                  </a:txBody>
                  <a:tcPr/>
                </a:tc>
                <a:tc>
                  <a:txBody>
                    <a:bodyPr/>
                    <a:lstStyle/>
                    <a:p>
                      <a:r>
                        <a:rPr lang="en-US" dirty="0" smtClean="0"/>
                        <a:t>False Positives</a:t>
                      </a:r>
                      <a:endParaRPr lang="en-US" dirty="0"/>
                    </a:p>
                  </a:txBody>
                  <a:tcPr/>
                </a:tc>
                <a:tc>
                  <a:txBody>
                    <a:bodyPr/>
                    <a:lstStyle/>
                    <a:p>
                      <a:r>
                        <a:rPr lang="en-US" dirty="0" smtClean="0"/>
                        <a:t>False</a:t>
                      </a:r>
                      <a:r>
                        <a:rPr lang="en-US" baseline="0" dirty="0" smtClean="0"/>
                        <a:t> Negatives</a:t>
                      </a:r>
                      <a:endParaRPr lang="en-US" dirty="0"/>
                    </a:p>
                  </a:txBody>
                  <a:tcPr/>
                </a:tc>
              </a:tr>
              <a:tr h="444104">
                <a:tc>
                  <a:txBody>
                    <a:bodyPr/>
                    <a:lstStyle/>
                    <a:p>
                      <a:r>
                        <a:rPr lang="en-US" dirty="0" smtClean="0"/>
                        <a:t>Low</a:t>
                      </a:r>
                      <a:endParaRPr lang="en-US" dirty="0"/>
                    </a:p>
                  </a:txBody>
                  <a:tcPr/>
                </a:tc>
                <a:tc>
                  <a:txBody>
                    <a:bodyPr/>
                    <a:lstStyle/>
                    <a:p>
                      <a:r>
                        <a:rPr lang="en-US" dirty="0" smtClean="0"/>
                        <a:t>0.37</a:t>
                      </a:r>
                      <a:endParaRPr lang="en-US" dirty="0"/>
                    </a:p>
                  </a:txBody>
                  <a:tcPr/>
                </a:tc>
                <a:tc>
                  <a:txBody>
                    <a:bodyPr/>
                    <a:lstStyle/>
                    <a:p>
                      <a:r>
                        <a:rPr lang="en-US" dirty="0" smtClean="0"/>
                        <a:t>0.33</a:t>
                      </a:r>
                      <a:endParaRPr lang="en-US" dirty="0"/>
                    </a:p>
                  </a:txBody>
                  <a:tcPr/>
                </a:tc>
              </a:tr>
              <a:tr h="444104">
                <a:tc>
                  <a:txBody>
                    <a:bodyPr/>
                    <a:lstStyle/>
                    <a:p>
                      <a:r>
                        <a:rPr lang="en-US" dirty="0" smtClean="0"/>
                        <a:t>Medium</a:t>
                      </a:r>
                      <a:endParaRPr lang="en-US" dirty="0"/>
                    </a:p>
                  </a:txBody>
                  <a:tcPr/>
                </a:tc>
                <a:tc>
                  <a:txBody>
                    <a:bodyPr/>
                    <a:lstStyle/>
                    <a:p>
                      <a:r>
                        <a:rPr lang="en-US" dirty="0" smtClean="0"/>
                        <a:t>0.29</a:t>
                      </a:r>
                      <a:endParaRPr lang="en-US" dirty="0"/>
                    </a:p>
                  </a:txBody>
                  <a:tcPr/>
                </a:tc>
                <a:tc>
                  <a:txBody>
                    <a:bodyPr/>
                    <a:lstStyle/>
                    <a:p>
                      <a:r>
                        <a:rPr lang="en-US" dirty="0" smtClean="0"/>
                        <a:t>0.3</a:t>
                      </a:r>
                      <a:endParaRPr lang="en-US" dirty="0"/>
                    </a:p>
                  </a:txBody>
                  <a:tcPr/>
                </a:tc>
              </a:tr>
              <a:tr h="444104">
                <a:tc>
                  <a:txBody>
                    <a:bodyPr/>
                    <a:lstStyle/>
                    <a:p>
                      <a:r>
                        <a:rPr lang="en-US" dirty="0" smtClean="0"/>
                        <a:t>High</a:t>
                      </a:r>
                      <a:endParaRPr lang="en-US" dirty="0"/>
                    </a:p>
                  </a:txBody>
                  <a:tcPr/>
                </a:tc>
                <a:tc>
                  <a:txBody>
                    <a:bodyPr/>
                    <a:lstStyle/>
                    <a:p>
                      <a:r>
                        <a:rPr lang="en-US" dirty="0" smtClean="0"/>
                        <a:t>0.32</a:t>
                      </a:r>
                      <a:endParaRPr lang="en-US" dirty="0"/>
                    </a:p>
                  </a:txBody>
                  <a:tcPr/>
                </a:tc>
                <a:tc>
                  <a:txBody>
                    <a:bodyPr/>
                    <a:lstStyle/>
                    <a:p>
                      <a:r>
                        <a:rPr lang="en-US" dirty="0" smtClean="0"/>
                        <a:t>0.33</a:t>
                      </a:r>
                      <a:endParaRPr lang="en-US" dirty="0"/>
                    </a:p>
                  </a:txBody>
                  <a:tcPr/>
                </a:tc>
              </a:tr>
              <a:tr h="444104">
                <a:tc>
                  <a:txBody>
                    <a:bodyPr/>
                    <a:lstStyle/>
                    <a:p>
                      <a:r>
                        <a:rPr lang="en-US" dirty="0" smtClean="0"/>
                        <a:t>Very High</a:t>
                      </a:r>
                      <a:endParaRPr lang="en-US" dirty="0"/>
                    </a:p>
                  </a:txBody>
                  <a:tcPr/>
                </a:tc>
                <a:tc>
                  <a:txBody>
                    <a:bodyPr/>
                    <a:lstStyle/>
                    <a:p>
                      <a:r>
                        <a:rPr lang="en-US" dirty="0" smtClean="0"/>
                        <a:t>0.12</a:t>
                      </a:r>
                      <a:endParaRPr lang="en-US" dirty="0"/>
                    </a:p>
                  </a:txBody>
                  <a:tcPr/>
                </a:tc>
                <a:tc>
                  <a:txBody>
                    <a:bodyPr/>
                    <a:lstStyle/>
                    <a:p>
                      <a:r>
                        <a:rPr lang="en-US" dirty="0" smtClean="0"/>
                        <a:t>0.16</a:t>
                      </a:r>
                      <a:endParaRPr lang="en-US" dirty="0"/>
                    </a:p>
                  </a:txBody>
                  <a:tcPr/>
                </a:tc>
              </a:tr>
            </a:tbl>
          </a:graphicData>
        </a:graphic>
      </p:graphicFrame>
    </p:spTree>
    <p:extLst>
      <p:ext uri="{BB962C8B-B14F-4D97-AF65-F5344CB8AC3E}">
        <p14:creationId xmlns:p14="http://schemas.microsoft.com/office/powerpoint/2010/main" val="331893851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Classifier</a:t>
            </a:r>
            <a:endParaRPr lang="en-US" dirty="0"/>
          </a:p>
        </p:txBody>
      </p:sp>
      <p:sp>
        <p:nvSpPr>
          <p:cNvPr id="5" name="Slide Number Placeholder 4"/>
          <p:cNvSpPr>
            <a:spLocks noGrp="1"/>
          </p:cNvSpPr>
          <p:nvPr>
            <p:ph type="sldNum" sz="quarter" idx="12"/>
          </p:nvPr>
        </p:nvSpPr>
        <p:spPr/>
        <p:txBody>
          <a:bodyPr/>
          <a:lstStyle/>
          <a:p>
            <a:fld id="{886BB73A-582F-4420-9A14-CB10A2B2E5E8}" type="slidenum">
              <a:rPr lang="en-US" smtClean="0"/>
              <a:t>24</a:t>
            </a:fld>
            <a:endParaRPr lang="en-US"/>
          </a:p>
        </p:txBody>
      </p:sp>
      <p:pic>
        <p:nvPicPr>
          <p:cNvPr id="7" name="Content Placeholder 6" descr="KNNc_cm.png"/>
          <p:cNvPicPr>
            <a:picLocks noGrp="1" noChangeAspect="1"/>
          </p:cNvPicPr>
          <p:nvPr>
            <p:ph idx="1"/>
          </p:nvPr>
        </p:nvPicPr>
        <p:blipFill>
          <a:blip r:embed="rId2">
            <a:extLst>
              <a:ext uri="{28A0092B-C50C-407E-A947-70E740481C1C}">
                <a14:useLocalDpi xmlns:a14="http://schemas.microsoft.com/office/drawing/2010/main" val="0"/>
              </a:ext>
            </a:extLst>
          </a:blip>
          <a:srcRect l="-53963" r="-53963"/>
          <a:stretch>
            <a:fillRect/>
          </a:stretch>
        </p:blipFill>
        <p:spPr/>
      </p:pic>
    </p:spTree>
    <p:extLst>
      <p:ext uri="{BB962C8B-B14F-4D97-AF65-F5344CB8AC3E}">
        <p14:creationId xmlns:p14="http://schemas.microsoft.com/office/powerpoint/2010/main" val="24025385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Interesting Observations</a:t>
            </a:r>
            <a:endParaRPr lang="en-US" dirty="0"/>
          </a:p>
        </p:txBody>
      </p:sp>
      <p:sp>
        <p:nvSpPr>
          <p:cNvPr id="3" name="Content Placeholder 2"/>
          <p:cNvSpPr>
            <a:spLocks noGrp="1"/>
          </p:cNvSpPr>
          <p:nvPr>
            <p:ph idx="1"/>
          </p:nvPr>
        </p:nvSpPr>
        <p:spPr/>
        <p:txBody>
          <a:bodyPr numCol="2">
            <a:normAutofit/>
          </a:bodyPr>
          <a:lstStyle/>
          <a:p>
            <a:r>
              <a:rPr lang="en-US" dirty="0" smtClean="0"/>
              <a:t>Potential correlation between race and home prices</a:t>
            </a:r>
          </a:p>
          <a:p>
            <a:r>
              <a:rPr lang="en-US" dirty="0" smtClean="0"/>
              <a:t>Use </a:t>
            </a:r>
            <a:r>
              <a:rPr lang="en-US" dirty="0" err="1" smtClean="0"/>
              <a:t>Gmaps</a:t>
            </a:r>
            <a:r>
              <a:rPr lang="en-US" dirty="0" smtClean="0"/>
              <a:t> to plot homes by price</a:t>
            </a:r>
          </a:p>
          <a:p>
            <a:r>
              <a:rPr lang="en-US" dirty="0" smtClean="0"/>
              <a:t>Use census data to identify communities with the largest percentage minority and largest percentage white</a:t>
            </a:r>
          </a:p>
          <a:p>
            <a:endParaRPr lang="en-US" dirty="0" smtClean="0"/>
          </a:p>
          <a:p>
            <a:r>
              <a:rPr lang="en-US" dirty="0" smtClean="0"/>
              <a:t>Observations: </a:t>
            </a:r>
          </a:p>
          <a:p>
            <a:pPr lvl="1"/>
            <a:r>
              <a:rPr lang="en-US" dirty="0" smtClean="0"/>
              <a:t>Communities with the largest percentage minority populations tend to be clustered south of Seattle and contain many Low price homes</a:t>
            </a:r>
          </a:p>
          <a:p>
            <a:pPr lvl="1"/>
            <a:r>
              <a:rPr lang="en-US" dirty="0" smtClean="0"/>
              <a:t>Communities with the largest percentage white population tend tend to be scattered around the outskirts of of the county</a:t>
            </a:r>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25</a:t>
            </a:fld>
            <a:endParaRPr lang="en-US"/>
          </a:p>
        </p:txBody>
      </p:sp>
    </p:spTree>
    <p:extLst>
      <p:ext uri="{BB962C8B-B14F-4D97-AF65-F5344CB8AC3E}">
        <p14:creationId xmlns:p14="http://schemas.microsoft.com/office/powerpoint/2010/main" val="121065583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Communities in King County, WA with  Largest Percentage of Minority Populations</a:t>
            </a:r>
            <a:endParaRPr lang="en-US" dirty="0"/>
          </a:p>
        </p:txBody>
      </p:sp>
      <p:pic>
        <p:nvPicPr>
          <p:cNvPr id="4" name="Content Placeholder 3" descr="map.png"/>
          <p:cNvPicPr>
            <a:picLocks noGrp="1" noChangeAspect="1"/>
          </p:cNvPicPr>
          <p:nvPr>
            <p:ph idx="1"/>
          </p:nvPr>
        </p:nvPicPr>
        <p:blipFill>
          <a:blip r:embed="rId2">
            <a:extLst>
              <a:ext uri="{28A0092B-C50C-407E-A947-70E740481C1C}">
                <a14:useLocalDpi xmlns:a14="http://schemas.microsoft.com/office/drawing/2010/main" val="0"/>
              </a:ext>
            </a:extLst>
          </a:blip>
          <a:srcRect l="1694" r="1694"/>
          <a:stretch>
            <a:fillRect/>
          </a:stretch>
        </p:blipFill>
        <p:spPr/>
      </p:pic>
      <p:sp>
        <p:nvSpPr>
          <p:cNvPr id="5" name="Slide Number Placeholder 4"/>
          <p:cNvSpPr>
            <a:spLocks noGrp="1"/>
          </p:cNvSpPr>
          <p:nvPr>
            <p:ph type="sldNum" sz="quarter" idx="12"/>
          </p:nvPr>
        </p:nvSpPr>
        <p:spPr/>
        <p:txBody>
          <a:bodyPr/>
          <a:lstStyle/>
          <a:p>
            <a:fld id="{886BB73A-582F-4420-9A14-CB10A2B2E5E8}" type="slidenum">
              <a:rPr lang="en-US" smtClean="0"/>
              <a:t>26</a:t>
            </a:fld>
            <a:endParaRPr lang="en-US"/>
          </a:p>
        </p:txBody>
      </p:sp>
    </p:spTree>
    <p:extLst>
      <p:ext uri="{BB962C8B-B14F-4D97-AF65-F5344CB8AC3E}">
        <p14:creationId xmlns:p14="http://schemas.microsoft.com/office/powerpoint/2010/main" val="14888764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Communities in King County, WA with Largest Percentage of White Populations</a:t>
            </a:r>
            <a:endParaRPr lang="en-US" dirty="0"/>
          </a:p>
        </p:txBody>
      </p:sp>
      <p:pic>
        <p:nvPicPr>
          <p:cNvPr id="4" name="Content Placeholder 3" descr="map (1).png"/>
          <p:cNvPicPr>
            <a:picLocks noGrp="1" noChangeAspect="1"/>
          </p:cNvPicPr>
          <p:nvPr>
            <p:ph idx="1"/>
          </p:nvPr>
        </p:nvPicPr>
        <p:blipFill>
          <a:blip r:embed="rId2">
            <a:extLst>
              <a:ext uri="{28A0092B-C50C-407E-A947-70E740481C1C}">
                <a14:useLocalDpi xmlns:a14="http://schemas.microsoft.com/office/drawing/2010/main" val="0"/>
              </a:ext>
            </a:extLst>
          </a:blip>
          <a:srcRect l="1694" r="1694"/>
          <a:stretch>
            <a:fillRect/>
          </a:stretch>
        </p:blipFill>
        <p:spPr/>
      </p:pic>
      <p:sp>
        <p:nvSpPr>
          <p:cNvPr id="5" name="Slide Number Placeholder 4"/>
          <p:cNvSpPr>
            <a:spLocks noGrp="1"/>
          </p:cNvSpPr>
          <p:nvPr>
            <p:ph type="sldNum" sz="quarter" idx="12"/>
          </p:nvPr>
        </p:nvSpPr>
        <p:spPr/>
        <p:txBody>
          <a:bodyPr/>
          <a:lstStyle/>
          <a:p>
            <a:fld id="{886BB73A-582F-4420-9A14-CB10A2B2E5E8}" type="slidenum">
              <a:rPr lang="en-US" smtClean="0"/>
              <a:t>27</a:t>
            </a:fld>
            <a:endParaRPr lang="en-US"/>
          </a:p>
        </p:txBody>
      </p:sp>
    </p:spTree>
    <p:extLst>
      <p:ext uri="{BB962C8B-B14F-4D97-AF65-F5344CB8AC3E}">
        <p14:creationId xmlns:p14="http://schemas.microsoft.com/office/powerpoint/2010/main" val="40802926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Most important features:</a:t>
            </a:r>
          </a:p>
          <a:p>
            <a:pPr lvl="1"/>
            <a:r>
              <a:rPr lang="en-US" dirty="0" smtClean="0"/>
              <a:t>House size, latitude, grade, year built, lot size</a:t>
            </a:r>
          </a:p>
          <a:p>
            <a:r>
              <a:rPr lang="en-US" dirty="0" smtClean="0"/>
              <a:t>Best models for both regression and classification:</a:t>
            </a:r>
          </a:p>
          <a:p>
            <a:pPr lvl="1"/>
            <a:r>
              <a:rPr lang="en-US" dirty="0" smtClean="0"/>
              <a:t>Random forest, gradient boosting, KNN</a:t>
            </a:r>
          </a:p>
          <a:p>
            <a:r>
              <a:rPr lang="en-US" dirty="0" smtClean="0"/>
              <a:t>Models are good for</a:t>
            </a:r>
            <a:r>
              <a:rPr lang="mr-IN" dirty="0" smtClean="0"/>
              <a:t>…</a:t>
            </a:r>
            <a:endParaRPr lang="en-US" dirty="0" smtClean="0"/>
          </a:p>
          <a:p>
            <a:pPr lvl="1"/>
            <a:r>
              <a:rPr lang="en-US" dirty="0" smtClean="0"/>
              <a:t>Developer and home renovators who want to know the market value of a home they might build or renovate</a:t>
            </a:r>
            <a:endParaRPr lang="en-US" dirty="0"/>
          </a:p>
          <a:p>
            <a:pPr lvl="1"/>
            <a:r>
              <a:rPr lang="en-US" dirty="0" smtClean="0"/>
              <a:t>Individual households who are considering home renovations or additions to see what the value of the home would be after completion</a:t>
            </a:r>
          </a:p>
          <a:p>
            <a:r>
              <a:rPr lang="en-US" dirty="0" smtClean="0"/>
              <a:t>Potential Future Research:</a:t>
            </a:r>
          </a:p>
          <a:p>
            <a:pPr lvl="1"/>
            <a:r>
              <a:rPr lang="en-US" dirty="0" smtClean="0"/>
              <a:t>Racial disparity in housing</a:t>
            </a:r>
          </a:p>
          <a:p>
            <a:pPr lvl="1"/>
            <a:r>
              <a:rPr lang="en-US" dirty="0" smtClean="0"/>
              <a:t>If racial disparity is found, what is the cause</a:t>
            </a:r>
          </a:p>
        </p:txBody>
      </p:sp>
      <p:sp>
        <p:nvSpPr>
          <p:cNvPr id="4" name="Slide Number Placeholder 3"/>
          <p:cNvSpPr>
            <a:spLocks noGrp="1"/>
          </p:cNvSpPr>
          <p:nvPr>
            <p:ph type="sldNum" sz="quarter" idx="12"/>
          </p:nvPr>
        </p:nvSpPr>
        <p:spPr/>
        <p:txBody>
          <a:bodyPr/>
          <a:lstStyle/>
          <a:p>
            <a:fld id="{886BB73A-582F-4420-9A14-CB10A2B2E5E8}" type="slidenum">
              <a:rPr lang="en-US" smtClean="0"/>
              <a:t>28</a:t>
            </a:fld>
            <a:endParaRPr lang="en-US"/>
          </a:p>
        </p:txBody>
      </p:sp>
    </p:spTree>
    <p:extLst>
      <p:ext uri="{BB962C8B-B14F-4D97-AF65-F5344CB8AC3E}">
        <p14:creationId xmlns:p14="http://schemas.microsoft.com/office/powerpoint/2010/main" val="12027997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Datasets</a:t>
            </a:r>
            <a:endParaRPr lang="en-US" dirty="0"/>
          </a:p>
        </p:txBody>
      </p:sp>
      <p:sp>
        <p:nvSpPr>
          <p:cNvPr id="3" name="Content Placeholder 2"/>
          <p:cNvSpPr>
            <a:spLocks noGrp="1"/>
          </p:cNvSpPr>
          <p:nvPr>
            <p:ph idx="1"/>
          </p:nvPr>
        </p:nvSpPr>
        <p:spPr/>
        <p:txBody>
          <a:bodyPr/>
          <a:lstStyle/>
          <a:p>
            <a:r>
              <a:rPr lang="en-US" dirty="0" smtClean="0"/>
              <a:t>House Sales in King County, USA</a:t>
            </a:r>
          </a:p>
          <a:p>
            <a:pPr lvl="1"/>
            <a:r>
              <a:rPr lang="en-US" dirty="0" err="1" smtClean="0"/>
              <a:t>Kaggle</a:t>
            </a:r>
            <a:r>
              <a:rPr lang="en-US" dirty="0"/>
              <a:t> - </a:t>
            </a:r>
            <a:r>
              <a:rPr lang="en-US" dirty="0">
                <a:hlinkClick r:id="rId2"/>
              </a:rPr>
              <a:t>https://www.kaggle.com/harlfoxem/</a:t>
            </a:r>
            <a:r>
              <a:rPr lang="en-US" dirty="0" smtClean="0">
                <a:hlinkClick r:id="rId2"/>
              </a:rPr>
              <a:t>housesalesprediction</a:t>
            </a:r>
            <a:endParaRPr lang="en-US" dirty="0"/>
          </a:p>
          <a:p>
            <a:r>
              <a:rPr lang="en-US" dirty="0" smtClean="0"/>
              <a:t>Race and Hispanic or Latino: 2010 - County </a:t>
            </a:r>
            <a:r>
              <a:rPr lang="mr-IN" dirty="0" smtClean="0"/>
              <a:t>–</a:t>
            </a:r>
            <a:r>
              <a:rPr lang="en-US" dirty="0" smtClean="0"/>
              <a:t> County Subdivision and Place</a:t>
            </a:r>
          </a:p>
          <a:p>
            <a:pPr lvl="1"/>
            <a:r>
              <a:rPr lang="en-US" dirty="0" smtClean="0"/>
              <a:t>US </a:t>
            </a:r>
            <a:r>
              <a:rPr lang="en-US" dirty="0"/>
              <a:t>Census Bureau - </a:t>
            </a:r>
            <a:r>
              <a:rPr lang="en-US" dirty="0">
                <a:hlinkClick r:id="rId3"/>
              </a:rPr>
              <a:t>https://factfinder.census.gov/faces/tableservices/jsf/pages/productview.xhtml?src=</a:t>
            </a:r>
            <a:r>
              <a:rPr lang="en-US" dirty="0" smtClean="0">
                <a:hlinkClick r:id="rId3"/>
              </a:rPr>
              <a:t>CF</a:t>
            </a:r>
            <a:endParaRPr lang="en-US" dirty="0" smtClean="0"/>
          </a:p>
          <a:p>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3</a:t>
            </a:fld>
            <a:endParaRPr lang="en-US"/>
          </a:p>
        </p:txBody>
      </p:sp>
    </p:spTree>
    <p:extLst>
      <p:ext uri="{BB962C8B-B14F-4D97-AF65-F5344CB8AC3E}">
        <p14:creationId xmlns:p14="http://schemas.microsoft.com/office/powerpoint/2010/main" val="12919818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the Data </a:t>
            </a:r>
            <a:r>
              <a:rPr lang="mr-IN" dirty="0" smtClean="0"/>
              <a:t>–</a:t>
            </a:r>
            <a:r>
              <a:rPr lang="en-US" dirty="0" smtClean="0"/>
              <a:t> </a:t>
            </a:r>
            <a:br>
              <a:rPr lang="en-US" dirty="0" smtClean="0"/>
            </a:br>
            <a:r>
              <a:rPr lang="en-US" dirty="0"/>
              <a:t>House Sales in King County, </a:t>
            </a:r>
            <a:r>
              <a:rPr lang="en-US" dirty="0" smtClean="0"/>
              <a:t>USA</a:t>
            </a:r>
            <a:endParaRPr lang="en-US" dirty="0"/>
          </a:p>
        </p:txBody>
      </p:sp>
      <p:sp>
        <p:nvSpPr>
          <p:cNvPr id="3" name="Content Placeholder 2"/>
          <p:cNvSpPr>
            <a:spLocks noGrp="1"/>
          </p:cNvSpPr>
          <p:nvPr>
            <p:ph idx="1"/>
          </p:nvPr>
        </p:nvSpPr>
        <p:spPr/>
        <p:txBody>
          <a:bodyPr/>
          <a:lstStyle/>
          <a:p>
            <a:r>
              <a:rPr lang="en-US" dirty="0" smtClean="0"/>
              <a:t>Number of variables in the dataset:</a:t>
            </a:r>
          </a:p>
          <a:p>
            <a:pPr lvl="1"/>
            <a:r>
              <a:rPr lang="en-US" dirty="0" smtClean="0"/>
              <a:t>Total: 21</a:t>
            </a:r>
          </a:p>
          <a:p>
            <a:pPr lvl="1"/>
            <a:r>
              <a:rPr lang="en-US" dirty="0" smtClean="0"/>
              <a:t>Continuous: 13</a:t>
            </a:r>
          </a:p>
          <a:p>
            <a:pPr lvl="1"/>
            <a:r>
              <a:rPr lang="en-US" dirty="0" smtClean="0"/>
              <a:t>Categorical: 8</a:t>
            </a:r>
          </a:p>
          <a:p>
            <a:r>
              <a:rPr lang="en-US" dirty="0" smtClean="0"/>
              <a:t>Number of </a:t>
            </a:r>
            <a:r>
              <a:rPr lang="en-US" dirty="0" err="1"/>
              <a:t>d</a:t>
            </a:r>
            <a:r>
              <a:rPr lang="en-US" dirty="0" err="1" smtClean="0"/>
              <a:t>atapoints</a:t>
            </a:r>
            <a:r>
              <a:rPr lang="en-US" dirty="0" smtClean="0"/>
              <a:t> in the dataset:</a:t>
            </a:r>
          </a:p>
          <a:p>
            <a:pPr lvl="1"/>
            <a:r>
              <a:rPr lang="en-US" dirty="0" smtClean="0"/>
              <a:t>Total: 21,613</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4</a:t>
            </a:fld>
            <a:endParaRPr lang="en-US"/>
          </a:p>
        </p:txBody>
      </p:sp>
    </p:spTree>
    <p:extLst>
      <p:ext uri="{BB962C8B-B14F-4D97-AF65-F5344CB8AC3E}">
        <p14:creationId xmlns:p14="http://schemas.microsoft.com/office/powerpoint/2010/main" val="28122505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the Data </a:t>
            </a:r>
            <a:r>
              <a:rPr lang="mr-IN" dirty="0"/>
              <a:t>–</a:t>
            </a:r>
            <a:r>
              <a:rPr lang="en-US" dirty="0"/>
              <a:t> </a:t>
            </a:r>
            <a:br>
              <a:rPr lang="en-US" dirty="0"/>
            </a:br>
            <a:r>
              <a:rPr lang="en-US" dirty="0" smtClean="0"/>
              <a:t>Continuous Variables</a:t>
            </a:r>
            <a:endParaRPr lang="en-US" dirty="0"/>
          </a:p>
        </p:txBody>
      </p:sp>
      <p:sp>
        <p:nvSpPr>
          <p:cNvPr id="3" name="Content Placeholder 2"/>
          <p:cNvSpPr>
            <a:spLocks noGrp="1"/>
          </p:cNvSpPr>
          <p:nvPr>
            <p:ph idx="1"/>
          </p:nvPr>
        </p:nvSpPr>
        <p:spPr/>
        <p:txBody>
          <a:bodyPr numCol="2"/>
          <a:lstStyle/>
          <a:p>
            <a:r>
              <a:rPr lang="en-US" dirty="0" smtClean="0"/>
              <a:t>Continuous Variables</a:t>
            </a:r>
          </a:p>
          <a:p>
            <a:pPr lvl="1"/>
            <a:r>
              <a:rPr lang="en-US" dirty="0" smtClean="0"/>
              <a:t>Id</a:t>
            </a:r>
          </a:p>
          <a:p>
            <a:pPr lvl="1"/>
            <a:r>
              <a:rPr lang="en-US" dirty="0" smtClean="0"/>
              <a:t>Date (Year/Month/Day)</a:t>
            </a:r>
          </a:p>
          <a:p>
            <a:pPr lvl="1"/>
            <a:r>
              <a:rPr lang="en-US" dirty="0" smtClean="0"/>
              <a:t>Price</a:t>
            </a:r>
          </a:p>
          <a:p>
            <a:pPr lvl="1"/>
            <a:r>
              <a:rPr lang="en-US" dirty="0" smtClean="0"/>
              <a:t>House Size (square feet)</a:t>
            </a:r>
          </a:p>
          <a:p>
            <a:pPr lvl="1"/>
            <a:r>
              <a:rPr lang="en-US" dirty="0" smtClean="0"/>
              <a:t>Lot Size (square feet)</a:t>
            </a:r>
          </a:p>
          <a:p>
            <a:pPr lvl="1"/>
            <a:r>
              <a:rPr lang="en-US" dirty="0" smtClean="0"/>
              <a:t>House Size </a:t>
            </a:r>
            <a:r>
              <a:rPr lang="mr-IN" dirty="0" smtClean="0"/>
              <a:t>–</a:t>
            </a:r>
            <a:r>
              <a:rPr lang="en-US" dirty="0" smtClean="0"/>
              <a:t> Not Including the Basement (square feet)</a:t>
            </a:r>
          </a:p>
          <a:p>
            <a:pPr lvl="1"/>
            <a:r>
              <a:rPr lang="en-US" dirty="0" smtClean="0"/>
              <a:t>Basement Size (square feet)</a:t>
            </a:r>
          </a:p>
          <a:p>
            <a:pPr lvl="1"/>
            <a:r>
              <a:rPr lang="en-US" dirty="0" smtClean="0"/>
              <a:t>Year the Home was Built</a:t>
            </a:r>
          </a:p>
          <a:p>
            <a:pPr lvl="1"/>
            <a:r>
              <a:rPr lang="en-US" dirty="0" smtClean="0"/>
              <a:t>Year the Home was Renovated</a:t>
            </a:r>
          </a:p>
          <a:p>
            <a:pPr lvl="1"/>
            <a:r>
              <a:rPr lang="en-US" dirty="0" smtClean="0"/>
              <a:t>Latitude </a:t>
            </a:r>
          </a:p>
          <a:p>
            <a:pPr lvl="1"/>
            <a:r>
              <a:rPr lang="en-US" dirty="0" smtClean="0"/>
              <a:t>Longitude</a:t>
            </a:r>
          </a:p>
          <a:p>
            <a:pPr lvl="1"/>
            <a:r>
              <a:rPr lang="en-US" dirty="0"/>
              <a:t>s</a:t>
            </a:r>
            <a:r>
              <a:rPr lang="en-US" dirty="0" smtClean="0"/>
              <a:t>qft_living15</a:t>
            </a:r>
          </a:p>
          <a:p>
            <a:pPr lvl="1"/>
            <a:r>
              <a:rPr lang="en-US" dirty="0"/>
              <a:t>s</a:t>
            </a:r>
            <a:r>
              <a:rPr lang="en-US" dirty="0" smtClean="0"/>
              <a:t>qft_lot15</a:t>
            </a:r>
          </a:p>
          <a:p>
            <a:pPr lvl="1"/>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5</a:t>
            </a:fld>
            <a:endParaRPr lang="en-US"/>
          </a:p>
        </p:txBody>
      </p:sp>
    </p:spTree>
    <p:extLst>
      <p:ext uri="{BB962C8B-B14F-4D97-AF65-F5344CB8AC3E}">
        <p14:creationId xmlns:p14="http://schemas.microsoft.com/office/powerpoint/2010/main" val="21923763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the Data </a:t>
            </a:r>
            <a:r>
              <a:rPr lang="mr-IN" dirty="0"/>
              <a:t>–</a:t>
            </a:r>
            <a:r>
              <a:rPr lang="en-US" dirty="0"/>
              <a:t> </a:t>
            </a:r>
            <a:br>
              <a:rPr lang="en-US" dirty="0"/>
            </a:br>
            <a:r>
              <a:rPr lang="en-US" dirty="0" smtClean="0"/>
              <a:t>Continuous Variables</a:t>
            </a:r>
            <a:endParaRPr lang="en-US" dirty="0"/>
          </a:p>
        </p:txBody>
      </p:sp>
      <p:sp>
        <p:nvSpPr>
          <p:cNvPr id="3" name="Content Placeholder 2"/>
          <p:cNvSpPr>
            <a:spLocks noGrp="1"/>
          </p:cNvSpPr>
          <p:nvPr>
            <p:ph idx="1"/>
          </p:nvPr>
        </p:nvSpPr>
        <p:spPr>
          <a:xfrm>
            <a:off x="415925" y="2756646"/>
            <a:ext cx="8308975" cy="3491753"/>
          </a:xfrm>
        </p:spPr>
        <p:txBody>
          <a:bodyPr numCol="2"/>
          <a:lstStyle/>
          <a:p>
            <a:r>
              <a:rPr lang="en-US" dirty="0"/>
              <a:t>Drop </a:t>
            </a:r>
            <a:r>
              <a:rPr lang="en-US" dirty="0" smtClean="0"/>
              <a:t>features: house size without basement, sqft_living15, sqft_lot15</a:t>
            </a:r>
            <a:endParaRPr lang="en-US" dirty="0"/>
          </a:p>
          <a:p>
            <a:pPr lvl="1"/>
            <a:r>
              <a:rPr lang="en-US" dirty="0"/>
              <a:t>Strong correlations with house size and lot size</a:t>
            </a:r>
          </a:p>
          <a:p>
            <a:pPr lvl="2"/>
            <a:r>
              <a:rPr lang="en-US" dirty="0" smtClean="0"/>
              <a:t>House size-house size without basement: 0.88</a:t>
            </a:r>
          </a:p>
          <a:p>
            <a:pPr lvl="2"/>
            <a:r>
              <a:rPr lang="en-US" dirty="0" smtClean="0"/>
              <a:t>House </a:t>
            </a:r>
            <a:r>
              <a:rPr lang="en-US" dirty="0"/>
              <a:t>size-sqft_living15: </a:t>
            </a:r>
            <a:r>
              <a:rPr lang="en-US" dirty="0" smtClean="0"/>
              <a:t>0.76</a:t>
            </a:r>
            <a:endParaRPr lang="en-US" dirty="0"/>
          </a:p>
          <a:p>
            <a:pPr lvl="2"/>
            <a:r>
              <a:rPr lang="en-US" dirty="0"/>
              <a:t>Lot size-sqft_lot15: </a:t>
            </a:r>
            <a:r>
              <a:rPr lang="en-US" dirty="0" smtClean="0"/>
              <a:t>0.72</a:t>
            </a:r>
            <a:endParaRPr lang="en-US" dirty="0"/>
          </a:p>
          <a:p>
            <a:pPr lvl="1"/>
            <a:r>
              <a:rPr lang="en-US" dirty="0"/>
              <a:t>Not sure exactly what those features represent</a:t>
            </a:r>
            <a:endParaRPr lang="en-US" dirty="0"/>
          </a:p>
        </p:txBody>
      </p:sp>
      <p:pic>
        <p:nvPicPr>
          <p:cNvPr id="8" name="Picture 7" descr="Corrma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378" y="2756646"/>
            <a:ext cx="4126522" cy="3672227"/>
          </a:xfrm>
          <a:prstGeom prst="rect">
            <a:avLst/>
          </a:prstGeom>
        </p:spPr>
      </p:pic>
      <p:sp>
        <p:nvSpPr>
          <p:cNvPr id="9" name="Slide Number Placeholder 8"/>
          <p:cNvSpPr>
            <a:spLocks noGrp="1"/>
          </p:cNvSpPr>
          <p:nvPr>
            <p:ph type="sldNum" sz="quarter" idx="12"/>
          </p:nvPr>
        </p:nvSpPr>
        <p:spPr/>
        <p:txBody>
          <a:bodyPr/>
          <a:lstStyle/>
          <a:p>
            <a:fld id="{886BB73A-582F-4420-9A14-CB10A2B2E5E8}" type="slidenum">
              <a:rPr lang="en-US" smtClean="0"/>
              <a:t>6</a:t>
            </a:fld>
            <a:endParaRPr lang="en-US"/>
          </a:p>
        </p:txBody>
      </p:sp>
    </p:spTree>
    <p:extLst>
      <p:ext uri="{BB962C8B-B14F-4D97-AF65-F5344CB8AC3E}">
        <p14:creationId xmlns:p14="http://schemas.microsoft.com/office/powerpoint/2010/main" val="8647888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the Data </a:t>
            </a:r>
            <a:r>
              <a:rPr lang="mr-IN" dirty="0"/>
              <a:t>–</a:t>
            </a:r>
            <a:r>
              <a:rPr lang="en-US" dirty="0"/>
              <a:t> </a:t>
            </a:r>
            <a:br>
              <a:rPr lang="en-US" dirty="0"/>
            </a:br>
            <a:r>
              <a:rPr lang="en-US" dirty="0" smtClean="0"/>
              <a:t>Categorical Variables</a:t>
            </a:r>
            <a:endParaRPr lang="en-US" dirty="0"/>
          </a:p>
        </p:txBody>
      </p:sp>
      <p:sp>
        <p:nvSpPr>
          <p:cNvPr id="3" name="Content Placeholder 2"/>
          <p:cNvSpPr>
            <a:spLocks noGrp="1"/>
          </p:cNvSpPr>
          <p:nvPr>
            <p:ph idx="1"/>
          </p:nvPr>
        </p:nvSpPr>
        <p:spPr/>
        <p:txBody>
          <a:bodyPr numCol="2"/>
          <a:lstStyle/>
          <a:p>
            <a:r>
              <a:rPr lang="en-US" dirty="0" smtClean="0"/>
              <a:t>Categorical Variables</a:t>
            </a:r>
          </a:p>
          <a:p>
            <a:pPr lvl="1"/>
            <a:r>
              <a:rPr lang="en-US" dirty="0" smtClean="0"/>
              <a:t>Number of Bedrooms</a:t>
            </a:r>
          </a:p>
          <a:p>
            <a:pPr lvl="1"/>
            <a:r>
              <a:rPr lang="en-US" dirty="0" smtClean="0"/>
              <a:t>Number of Bathrooms</a:t>
            </a:r>
          </a:p>
          <a:p>
            <a:pPr lvl="1"/>
            <a:r>
              <a:rPr lang="en-US" dirty="0" smtClean="0"/>
              <a:t>Number of Floors/Levels in the Home</a:t>
            </a:r>
          </a:p>
          <a:p>
            <a:pPr lvl="1"/>
            <a:r>
              <a:rPr lang="en-US" dirty="0" smtClean="0"/>
              <a:t>Waterfront Property</a:t>
            </a:r>
          </a:p>
          <a:p>
            <a:pPr lvl="1"/>
            <a:r>
              <a:rPr lang="en-US" dirty="0" smtClean="0"/>
              <a:t>View</a:t>
            </a:r>
          </a:p>
          <a:p>
            <a:pPr lvl="1"/>
            <a:r>
              <a:rPr lang="en-US" dirty="0" smtClean="0"/>
              <a:t>Condition of the Home</a:t>
            </a:r>
          </a:p>
          <a:p>
            <a:pPr lvl="1"/>
            <a:r>
              <a:rPr lang="en-US" dirty="0" smtClean="0"/>
              <a:t>Grade of the Home</a:t>
            </a:r>
          </a:p>
          <a:p>
            <a:pPr lvl="1"/>
            <a:r>
              <a:rPr lang="en-US" dirty="0" smtClean="0"/>
              <a:t>Zip Code of the Home</a:t>
            </a:r>
          </a:p>
          <a:p>
            <a:pPr marL="228600" lvl="1" indent="0">
              <a:buNone/>
            </a:pPr>
            <a:endParaRPr lang="en-US" dirty="0" smtClean="0"/>
          </a:p>
          <a:p>
            <a:pPr marL="228600" lvl="1" indent="0">
              <a:buNone/>
            </a:pPr>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7</a:t>
            </a:fld>
            <a:endParaRPr lang="en-US"/>
          </a:p>
        </p:txBody>
      </p:sp>
    </p:spTree>
    <p:extLst>
      <p:ext uri="{BB962C8B-B14F-4D97-AF65-F5344CB8AC3E}">
        <p14:creationId xmlns:p14="http://schemas.microsoft.com/office/powerpoint/2010/main" val="3842396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the Data </a:t>
            </a:r>
            <a:r>
              <a:rPr lang="mr-IN" dirty="0"/>
              <a:t>–</a:t>
            </a:r>
            <a:r>
              <a:rPr lang="en-US" dirty="0"/>
              <a:t> </a:t>
            </a:r>
            <a:br>
              <a:rPr lang="en-US" dirty="0"/>
            </a:br>
            <a:r>
              <a:rPr lang="en-US" dirty="0"/>
              <a:t>Categorical Variables</a:t>
            </a:r>
          </a:p>
        </p:txBody>
      </p:sp>
      <p:sp>
        <p:nvSpPr>
          <p:cNvPr id="3" name="Content Placeholder 2"/>
          <p:cNvSpPr>
            <a:spLocks noGrp="1"/>
          </p:cNvSpPr>
          <p:nvPr>
            <p:ph idx="1"/>
          </p:nvPr>
        </p:nvSpPr>
        <p:spPr/>
        <p:txBody>
          <a:bodyPr/>
          <a:lstStyle/>
          <a:p>
            <a:r>
              <a:rPr lang="en-US" dirty="0" smtClean="0"/>
              <a:t>Added two new categorical variables:</a:t>
            </a:r>
          </a:p>
          <a:p>
            <a:pPr lvl="1"/>
            <a:r>
              <a:rPr lang="en-US" dirty="0" err="1" smtClean="0"/>
              <a:t>Has_Basement</a:t>
            </a:r>
            <a:endParaRPr lang="en-US" dirty="0" smtClean="0"/>
          </a:p>
          <a:p>
            <a:pPr lvl="1"/>
            <a:r>
              <a:rPr lang="en-US" dirty="0" err="1" smtClean="0"/>
              <a:t>Was_Renovated</a:t>
            </a:r>
            <a:endParaRPr lang="en-US" dirty="0" smtClean="0"/>
          </a:p>
          <a:p>
            <a:r>
              <a:rPr lang="en-US" dirty="0" smtClean="0"/>
              <a:t>There were many homes that did not have basements or had not been renovated</a:t>
            </a:r>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8</a:t>
            </a:fld>
            <a:endParaRPr lang="en-US"/>
          </a:p>
        </p:txBody>
      </p:sp>
    </p:spTree>
    <p:extLst>
      <p:ext uri="{BB962C8B-B14F-4D97-AF65-F5344CB8AC3E}">
        <p14:creationId xmlns:p14="http://schemas.microsoft.com/office/powerpoint/2010/main" val="33094655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Content Placeholder 2"/>
          <p:cNvSpPr>
            <a:spLocks noGrp="1"/>
          </p:cNvSpPr>
          <p:nvPr>
            <p:ph idx="1"/>
          </p:nvPr>
        </p:nvSpPr>
        <p:spPr/>
        <p:txBody>
          <a:bodyPr>
            <a:normAutofit fontScale="92500" lnSpcReduction="10000"/>
          </a:bodyPr>
          <a:lstStyle/>
          <a:p>
            <a:r>
              <a:rPr lang="en-US" dirty="0"/>
              <a:t>Recursive feature elimination with cross-validation (RFECV)</a:t>
            </a:r>
          </a:p>
          <a:p>
            <a:pPr lvl="1"/>
            <a:r>
              <a:rPr lang="en-US" dirty="0" smtClean="0"/>
              <a:t>Selects features by recursively considering smaller and smaller sets of features</a:t>
            </a:r>
          </a:p>
          <a:p>
            <a:pPr lvl="1"/>
            <a:r>
              <a:rPr lang="en-US" dirty="0" smtClean="0"/>
              <a:t>First, an estimator trains the data on the initial set of features and ranks the features through a coefficient (</a:t>
            </a:r>
            <a:r>
              <a:rPr lang="en-US" dirty="0" err="1" smtClean="0"/>
              <a:t>coef</a:t>
            </a:r>
            <a:r>
              <a:rPr lang="en-US" dirty="0" smtClean="0"/>
              <a:t>_) or feature importance (</a:t>
            </a:r>
            <a:r>
              <a:rPr lang="en-US" dirty="0" err="1" smtClean="0"/>
              <a:t>feature_importances</a:t>
            </a:r>
            <a:r>
              <a:rPr lang="en-US" dirty="0" smtClean="0"/>
              <a:t>_) attribute;</a:t>
            </a:r>
          </a:p>
          <a:p>
            <a:pPr lvl="1"/>
            <a:r>
              <a:rPr lang="en-US" dirty="0" smtClean="0"/>
              <a:t>Then, the least important feature is dropped from the current set of features;</a:t>
            </a:r>
          </a:p>
          <a:p>
            <a:pPr lvl="1"/>
            <a:r>
              <a:rPr lang="en-US" dirty="0" smtClean="0"/>
              <a:t>This process repeats until the desired number of features is obtained;</a:t>
            </a:r>
          </a:p>
          <a:p>
            <a:pPr lvl="1"/>
            <a:r>
              <a:rPr lang="en-US" dirty="0" smtClean="0"/>
              <a:t>The results are then cross-validated to find the optimal number of features.</a:t>
            </a:r>
          </a:p>
          <a:p>
            <a:r>
              <a:rPr lang="en-US" dirty="0" smtClean="0"/>
              <a:t>Estimator for feature selection: Random Forest</a:t>
            </a:r>
          </a:p>
          <a:p>
            <a:pPr lvl="1"/>
            <a:r>
              <a:rPr lang="en-US" dirty="0" smtClean="0"/>
              <a:t>Wanted to use a complex and accurate estimator to choose the features</a:t>
            </a:r>
          </a:p>
          <a:p>
            <a:pPr lvl="1"/>
            <a:r>
              <a:rPr lang="en-US" dirty="0" smtClean="0"/>
              <a:t>Gradient boosting classifier was too complex and took too long to run</a:t>
            </a:r>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9</a:t>
            </a:fld>
            <a:endParaRPr lang="en-US"/>
          </a:p>
        </p:txBody>
      </p:sp>
    </p:spTree>
    <p:extLst>
      <p:ext uri="{BB962C8B-B14F-4D97-AF65-F5344CB8AC3E}">
        <p14:creationId xmlns:p14="http://schemas.microsoft.com/office/powerpoint/2010/main" val="265286733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19032</TotalTime>
  <Words>1093</Words>
  <Application>Microsoft Macintosh PowerPoint</Application>
  <PresentationFormat>On-screen Show (4:3)</PresentationFormat>
  <Paragraphs>265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Expo</vt:lpstr>
      <vt:lpstr>King County, WA Home Price Predictions</vt:lpstr>
      <vt:lpstr>Research Question:</vt:lpstr>
      <vt:lpstr>The Datasets</vt:lpstr>
      <vt:lpstr>Explore the Data –  House Sales in King County, USA</vt:lpstr>
      <vt:lpstr>Explore the Data –  Continuous Variables</vt:lpstr>
      <vt:lpstr>Explore the Data –  Continuous Variables</vt:lpstr>
      <vt:lpstr>Explore the Data –  Categorical Variables</vt:lpstr>
      <vt:lpstr>Explore the Data –  Categorical Variables</vt:lpstr>
      <vt:lpstr>Feature Selection</vt:lpstr>
      <vt:lpstr>Regression Models</vt:lpstr>
      <vt:lpstr>Random Forest Regression</vt:lpstr>
      <vt:lpstr>Random Forest Regression </vt:lpstr>
      <vt:lpstr>KNN Regression</vt:lpstr>
      <vt:lpstr>KNN Regression</vt:lpstr>
      <vt:lpstr>Gradient Boosting Regression</vt:lpstr>
      <vt:lpstr>Gradient Boosting Regression</vt:lpstr>
      <vt:lpstr>Motivation for Classification</vt:lpstr>
      <vt:lpstr>Classification Models</vt:lpstr>
      <vt:lpstr>Random Forest Classifier</vt:lpstr>
      <vt:lpstr>Random Forest Classifier</vt:lpstr>
      <vt:lpstr>Gradient Boosting Classifier</vt:lpstr>
      <vt:lpstr>Gradient Boosting Classifier</vt:lpstr>
      <vt:lpstr>KNN Classifier</vt:lpstr>
      <vt:lpstr>KNN Classifier</vt:lpstr>
      <vt:lpstr>Additional Interesting Observations</vt:lpstr>
      <vt:lpstr>10 Communities in King County, WA with  Largest Percentage of Minority Populations</vt:lpstr>
      <vt:lpstr>10 Communities in King County, WA with Largest Percentage of White Populations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Capps</dc:creator>
  <cp:lastModifiedBy>John Capps</cp:lastModifiedBy>
  <cp:revision>109</cp:revision>
  <dcterms:created xsi:type="dcterms:W3CDTF">2017-10-13T16:10:20Z</dcterms:created>
  <dcterms:modified xsi:type="dcterms:W3CDTF">2017-10-26T21:22:28Z</dcterms:modified>
</cp:coreProperties>
</file>