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546" r:id="rId2"/>
    <p:sldId id="709" r:id="rId3"/>
    <p:sldId id="547" r:id="rId4"/>
    <p:sldId id="703" r:id="rId5"/>
    <p:sldId id="704" r:id="rId6"/>
    <p:sldId id="649" r:id="rId7"/>
    <p:sldId id="677" r:id="rId8"/>
    <p:sldId id="678" r:id="rId9"/>
    <p:sldId id="679" r:id="rId10"/>
    <p:sldId id="680" r:id="rId11"/>
    <p:sldId id="681" r:id="rId12"/>
    <p:sldId id="698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8" r:id="rId31"/>
    <p:sldId id="730" r:id="rId32"/>
  </p:sldIdLst>
  <p:sldSz cx="9144000" cy="6858000" type="screen4x3"/>
  <p:notesSz cx="6669088" cy="987266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ahom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FF33CC"/>
    <a:srgbClr val="9BAEB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135" autoAdjust="0"/>
  </p:normalViewPr>
  <p:slideViewPr>
    <p:cSldViewPr snapToGrid="0"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enken TE, Titia" userId="S::t.e.vrenken@pl.hanze.nl::b041d8d1-f473-4640-ae4e-e4a45e5ec393" providerId="AD" clId="Web-{C5955CB0-6266-A18C-60E2-F2A15A2A34A0}"/>
    <pc:docChg chg="modSld">
      <pc:chgData name="Vrenken TE, Titia" userId="S::t.e.vrenken@pl.hanze.nl::b041d8d1-f473-4640-ae4e-e4a45e5ec393" providerId="AD" clId="Web-{C5955CB0-6266-A18C-60E2-F2A15A2A34A0}" dt="2019-09-03T09:34:09.725" v="80" actId="20577"/>
      <pc:docMkLst>
        <pc:docMk/>
      </pc:docMkLst>
      <pc:sldChg chg="modSp">
        <pc:chgData name="Vrenken TE, Titia" userId="S::t.e.vrenken@pl.hanze.nl::b041d8d1-f473-4640-ae4e-e4a45e5ec393" providerId="AD" clId="Web-{C5955CB0-6266-A18C-60E2-F2A15A2A34A0}" dt="2019-09-03T09:34:09.725" v="80" actId="20577"/>
        <pc:sldMkLst>
          <pc:docMk/>
          <pc:sldMk cId="77197836" sldId="709"/>
        </pc:sldMkLst>
        <pc:spChg chg="mod">
          <ac:chgData name="Vrenken TE, Titia" userId="S::t.e.vrenken@pl.hanze.nl::b041d8d1-f473-4640-ae4e-e4a45e5ec393" providerId="AD" clId="Web-{C5955CB0-6266-A18C-60E2-F2A15A2A34A0}" dt="2019-09-03T09:34:09.725" v="80" actId="20577"/>
          <ac:spMkLst>
            <pc:docMk/>
            <pc:sldMk cId="77197836" sldId="709"/>
            <ac:spMk id="90115" creationId="{ACC3D532-F36E-4807-8A10-86EB31918B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6FED9B2F-2209-4973-ABD8-DE23B5621DED}" type="datetimeFigureOut">
              <a:rPr lang="nl-NL"/>
              <a:pPr>
                <a:defRPr/>
              </a:pPr>
              <a:t>18-9-2020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FBB48B68-1150-4C5D-A655-2ECF10E5E1E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"/>
          <p:cNvSpPr>
            <a:spLocks noChangeArrowheads="1"/>
          </p:cNvSpPr>
          <p:nvPr/>
        </p:nvSpPr>
        <p:spPr bwMode="auto">
          <a:xfrm>
            <a:off x="0" y="0"/>
            <a:ext cx="6669088" cy="98726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778250" y="0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297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6775" y="739775"/>
            <a:ext cx="49339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689475"/>
            <a:ext cx="5334000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0" y="9377363"/>
            <a:ext cx="28892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NL" alt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3773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</a:lstStyle>
          <a:p>
            <a:pPr>
              <a:defRPr/>
            </a:pPr>
            <a:fld id="{3980897E-5FFC-43E0-8B83-2CD50E07A027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52BA46-F6B1-4652-8E81-D0B708CCF311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FED817-D983-4016-8D4E-4DEB3DBD5785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9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FF810F-AC5B-429C-8F79-44603A7D9AF6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61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6DBECB-0EDA-4C62-B73A-A740F4294179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65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C3C19-D0F4-4B07-8069-C25D296658AA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6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7711B5-9C1E-4B4A-A28D-210AA059CA6F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13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AB3071-76A8-4EE8-8481-8ADDC6BC181E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70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31DF12-6897-49E8-9C72-0C5A28C02028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75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831934-4F0C-41B1-AA48-CAF845141B5A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678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88F325-C1D8-4F82-850E-549FD550FB61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5931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1BE06-29E7-4C7D-9A9F-11F725E1468A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7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9B7F55-41D0-4FB0-B9DE-28F016C92E47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DB1FE2-6C35-4296-8E83-D0288C1D932C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480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F5D126-52F6-4F2D-B0B0-26350D9D4187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907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95EAA2-7482-4DCF-BB1D-CFFBE9E22777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1509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CB86CA20-31D8-46EE-98A6-DAD3F2527996}" type="slidenum">
              <a:rPr lang="en-US" altLang="nl-NL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29</a:t>
            </a:fld>
            <a:endParaRPr lang="en-US" altLang="nl-NL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374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15D0F8-30FD-40CB-8FCE-A9829245B074}" type="slidenum">
              <a:rPr lang="en-US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6F1A42-323E-4641-BF3F-ADDA7623C87C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C81CAB-9070-43D4-BA85-81F4BF0F801D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E8E45B-DAC7-438C-A87E-FE6D2C51814B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39F13C-16B8-4383-9237-D9CD586011D4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857840-E044-4CED-97A1-345419E66A2C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3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3C2D0D-BBC0-4388-B012-8B794953F251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83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24A7BF-C57D-4AFA-896F-7A9594F7CC88}" type="slidenum">
              <a:rPr lang="en-US" altLang="nl-NL" smtClean="0">
                <a:latin typeface="Arial" panose="020B0604020202020204" pitchFamily="34" charset="0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nl-NL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03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chemeClr val="bg1"/>
                    </a:solidFill>
                    <a:latin typeface="Tahoma" pitchFamily="34" charset="0"/>
                    <a:ea typeface="SimSun" pitchFamily="2" charset="-122"/>
                  </a:defRPr>
                </a:lvl9pPr>
              </a:lstStyle>
              <a:p>
                <a:pPr defTabSz="914400">
                  <a:defRPr/>
                </a:pPr>
                <a:endParaRPr lang="nl-NL" altLang="nl-NL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bg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defTabSz="914400">
                <a:defRPr/>
              </a:pPr>
              <a:endParaRPr lang="nl-NL" altLang="nl-NL">
                <a:solidFill>
                  <a:srgbClr val="000000"/>
                </a:solidFill>
              </a:endParaRPr>
            </a:p>
          </p:txBody>
        </p:sp>
      </p:grp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solidFill>
                  <a:srgbClr val="1C1C1C"/>
                </a:solidFill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solidFill>
                  <a:srgbClr val="1C1C1C"/>
                </a:solidFill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199618A6-BF2F-4209-B0A3-14C1B641B6E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030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07E02B-2C0B-49DC-B805-E104C6773D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472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A4C15A7B-C97E-41BB-9C34-1835CF57E081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50020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4B3542B-9160-4F52-817F-15CA112C309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95788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67C2E6DD-A99A-4BC5-9DD0-7572C4907B6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188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D4EE11D5-374E-462B-88E9-39E498AE71EF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857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89522F84-3814-456A-8844-EA29454A54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952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42B852F-F0EF-40C1-AAED-049BA9FAAA2A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26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BE08922B-B122-476A-9CEA-8AD7825E863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56688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80F64EC-1DB9-47B3-8813-896D0412D04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70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2CA63DD-D5C3-4E6D-A690-F27822F1CCF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4548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63631A4-F9CD-4343-9288-3F53DB26C3C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7380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Tahoma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2D9A0F-254F-484C-BD03-B0B654B9A9ED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0528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1pPr>
            <a:lvl2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2pPr>
            <a:lvl3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defTabSz="914400" eaLnBrk="1" hangingPunct="1">
              <a:defRPr/>
            </a:pPr>
            <a:endParaRPr kumimoji="1" lang="nl-NL" altLang="nl-NL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buClrTx/>
              <a:buSzTx/>
              <a:buFontTx/>
              <a:buNone/>
              <a:defRPr sz="1400">
                <a:solidFill>
                  <a:srgbClr val="000000"/>
                </a:solidFill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BE9E780-298B-4771-AE0C-0C8634AF4A17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2" r:id="rId1"/>
    <p:sldLayoutId id="2147486373" r:id="rId2"/>
    <p:sldLayoutId id="2147486374" r:id="rId3"/>
    <p:sldLayoutId id="2147486375" r:id="rId4"/>
    <p:sldLayoutId id="2147486376" r:id="rId5"/>
    <p:sldLayoutId id="2147486377" r:id="rId6"/>
    <p:sldLayoutId id="2147486378" r:id="rId7"/>
    <p:sldLayoutId id="2147486379" r:id="rId8"/>
    <p:sldLayoutId id="2147486380" r:id="rId9"/>
    <p:sldLayoutId id="2147486381" r:id="rId10"/>
    <p:sldLayoutId id="2147486382" r:id="rId11"/>
    <p:sldLayoutId id="2147486383" r:id="rId12"/>
    <p:sldLayoutId id="214748638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VuAwBGw_pQ" TargetMode="Externa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7750" y="1628775"/>
            <a:ext cx="7772400" cy="1655763"/>
          </a:xfrm>
        </p:spPr>
        <p:txBody>
          <a:bodyPr/>
          <a:lstStyle/>
          <a:p>
            <a:pPr eaLnBrk="1" hangingPunct="1"/>
            <a:r>
              <a:rPr lang="en-US" altLang="nl-NL" sz="3600" b="1"/>
              <a:t>Hoofdstuk 16 Nucleic Acids and Inheritance &amp; 17 Expression of Genes</a:t>
            </a:r>
          </a:p>
        </p:txBody>
      </p:sp>
      <p:sp>
        <p:nvSpPr>
          <p:cNvPr id="3174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A8A7574-3BB8-4531-B8CC-BE030BD7D3E0}" type="slidenum">
              <a:rPr lang="en-US" altLang="nl-NL" smtClean="0"/>
              <a:pPr/>
              <a:t>1</a:t>
            </a:fld>
            <a:endParaRPr lang="en-US" altLang="nl-NL"/>
          </a:p>
        </p:txBody>
      </p:sp>
      <p:sp>
        <p:nvSpPr>
          <p:cNvPr id="7" name="TextBox 6"/>
          <p:cNvSpPr txBox="1"/>
          <p:nvPr/>
        </p:nvSpPr>
        <p:spPr>
          <a:xfrm>
            <a:off x="3511550" y="4124325"/>
            <a:ext cx="489108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  <a:latin typeface="+mj-lt"/>
              </a:rPr>
              <a:t>H16 </a:t>
            </a:r>
            <a:r>
              <a:rPr lang="nl-NL" err="1">
                <a:solidFill>
                  <a:schemeClr val="tx1"/>
                </a:solidFill>
                <a:latin typeface="+mj-lt"/>
              </a:rPr>
              <a:t>Nucleic</a:t>
            </a:r>
            <a:r>
              <a:rPr lang="nl-NL">
                <a:solidFill>
                  <a:schemeClr val="tx1"/>
                </a:solidFill>
                <a:latin typeface="+mj-lt"/>
              </a:rPr>
              <a:t> </a:t>
            </a:r>
            <a:r>
              <a:rPr lang="nl-NL" err="1">
                <a:solidFill>
                  <a:schemeClr val="tx1"/>
                </a:solidFill>
                <a:latin typeface="+mj-lt"/>
              </a:rPr>
              <a:t>Acids</a:t>
            </a:r>
            <a:r>
              <a:rPr lang="nl-NL">
                <a:solidFill>
                  <a:schemeClr val="tx1"/>
                </a:solidFill>
                <a:latin typeface="+mj-lt"/>
              </a:rPr>
              <a:t> </a:t>
            </a:r>
            <a:r>
              <a:rPr lang="nl-NL" err="1">
                <a:solidFill>
                  <a:schemeClr val="tx1"/>
                </a:solidFill>
                <a:latin typeface="+mj-lt"/>
              </a:rPr>
              <a:t>and</a:t>
            </a:r>
            <a:r>
              <a:rPr lang="nl-NL">
                <a:solidFill>
                  <a:schemeClr val="tx1"/>
                </a:solidFill>
                <a:latin typeface="+mj-lt"/>
              </a:rPr>
              <a:t> </a:t>
            </a:r>
            <a:r>
              <a:rPr lang="nl-NL" err="1">
                <a:solidFill>
                  <a:schemeClr val="tx1"/>
                </a:solidFill>
                <a:latin typeface="+mj-lt"/>
              </a:rPr>
              <a:t>Inheritance</a:t>
            </a:r>
            <a:endParaRPr lang="nl-NL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  <a:latin typeface="+mj-lt"/>
              </a:rPr>
              <a:t>	blz. 364-370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</a:rPr>
              <a:t>H17 </a:t>
            </a:r>
            <a:r>
              <a:rPr lang="nl-NL" err="1">
                <a:solidFill>
                  <a:schemeClr val="tx1"/>
                </a:solidFill>
              </a:rPr>
              <a:t>Expression</a:t>
            </a:r>
            <a:r>
              <a:rPr lang="nl-NL">
                <a:solidFill>
                  <a:schemeClr val="tx1"/>
                </a:solidFill>
              </a:rPr>
              <a:t> of </a:t>
            </a:r>
            <a:r>
              <a:rPr lang="nl-NL" err="1">
                <a:solidFill>
                  <a:schemeClr val="tx1"/>
                </a:solidFill>
              </a:rPr>
              <a:t>Genes</a:t>
            </a:r>
            <a:endParaRPr 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</a:rPr>
              <a:t>	</a:t>
            </a:r>
            <a:r>
              <a:rPr lang="nl-NL" err="1">
                <a:solidFill>
                  <a:schemeClr val="tx1"/>
                </a:solidFill>
              </a:rPr>
              <a:t>blz</a:t>
            </a:r>
            <a:r>
              <a:rPr lang="nl-NL">
                <a:solidFill>
                  <a:schemeClr val="tx1"/>
                </a:solidFill>
              </a:rPr>
              <a:t> 385-412 deels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7" y="3653309"/>
            <a:ext cx="2304586" cy="27766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0370C0-0299-46F1-9015-35438F2BF8FE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DNA replicatie – DNA polymerase</a:t>
            </a:r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38350"/>
            <a:ext cx="61309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"/>
          <p:cNvSpPr>
            <a:spLocks noChangeArrowheads="1"/>
          </p:cNvSpPr>
          <p:nvPr/>
        </p:nvSpPr>
        <p:spPr bwMode="auto">
          <a:xfrm>
            <a:off x="7067550" y="6472238"/>
            <a:ext cx="1476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16.14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3F67E5B-3156-4AE2-841D-25B12C6F16D4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Transcriptie en translatie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162175"/>
            <a:ext cx="6865938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1"/>
          <p:cNvSpPr>
            <a:spLocks noChangeArrowheads="1"/>
          </p:cNvSpPr>
          <p:nvPr/>
        </p:nvSpPr>
        <p:spPr bwMode="auto">
          <a:xfrm>
            <a:off x="7021513" y="6288088"/>
            <a:ext cx="1331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17.4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ED840D5-40B8-416B-A64C-58FBF8C6A388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Triplet code</a:t>
            </a:r>
          </a:p>
        </p:txBody>
      </p:sp>
      <p:pic>
        <p:nvPicPr>
          <p:cNvPr id="450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989138"/>
            <a:ext cx="3824287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6" y="1989138"/>
            <a:ext cx="371475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150938" y="6550223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17.5</a:t>
            </a:r>
          </a:p>
        </p:txBody>
      </p:sp>
      <p:sp>
        <p:nvSpPr>
          <p:cNvPr id="3" name="Rechthoek 2"/>
          <p:cNvSpPr/>
          <p:nvPr/>
        </p:nvSpPr>
        <p:spPr>
          <a:xfrm>
            <a:off x="5126503" y="6269038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17.6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D60EBE-22B2-458B-860A-5DCD4B6445BD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Initiatie, elongatie en terminatie</a:t>
            </a: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4525"/>
            <a:ext cx="56134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"/>
          <p:cNvSpPr>
            <a:spLocks noChangeArrowheads="1"/>
          </p:cNvSpPr>
          <p:nvPr/>
        </p:nvSpPr>
        <p:spPr bwMode="auto">
          <a:xfrm>
            <a:off x="485775" y="6288088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17.8</a:t>
            </a:r>
          </a:p>
        </p:txBody>
      </p:sp>
    </p:spTree>
    <p:extLst>
      <p:ext uri="{BB962C8B-B14F-4D97-AF65-F5344CB8AC3E}">
        <p14:creationId xmlns:p14="http://schemas.microsoft.com/office/powerpoint/2010/main" val="21039433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C8463B-5BAC-47B7-AEED-2669F0DCAC1A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Initiatie: de promoter</a:t>
            </a:r>
          </a:p>
        </p:txBody>
      </p:sp>
      <p:pic>
        <p:nvPicPr>
          <p:cNvPr id="491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27" y="1928314"/>
            <a:ext cx="6049963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390526" y="6531764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17.9</a:t>
            </a:r>
          </a:p>
        </p:txBody>
      </p:sp>
    </p:spTree>
    <p:extLst>
      <p:ext uri="{BB962C8B-B14F-4D97-AF65-F5344CB8AC3E}">
        <p14:creationId xmlns:p14="http://schemas.microsoft.com/office/powerpoint/2010/main" val="39574214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BBB6EB-63B9-4B79-A81B-A660FF0A550A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Elongatie</a:t>
            </a:r>
          </a:p>
        </p:txBody>
      </p:sp>
      <p:pic>
        <p:nvPicPr>
          <p:cNvPr id="5120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14" y="2065746"/>
            <a:ext cx="50165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268605" y="6393061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17.10</a:t>
            </a:r>
          </a:p>
        </p:txBody>
      </p:sp>
    </p:spTree>
    <p:extLst>
      <p:ext uri="{BB962C8B-B14F-4D97-AF65-F5344CB8AC3E}">
        <p14:creationId xmlns:p14="http://schemas.microsoft.com/office/powerpoint/2010/main" val="338462991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A9E3411-C666-42AF-BD55-B4B9138458BE}" type="slidenum">
              <a:rPr lang="en-US" altLang="nl-NL" smtClean="0"/>
              <a:pPr/>
              <a:t>16</a:t>
            </a:fld>
            <a:endParaRPr lang="en-US" altLang="nl-NL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RNA processing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4238" y="2157413"/>
            <a:ext cx="6157912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</a:rPr>
              <a:t>5’ Cap en poly-A staart</a:t>
            </a: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</p:txBody>
      </p:sp>
      <p:pic>
        <p:nvPicPr>
          <p:cNvPr id="5325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068638"/>
            <a:ext cx="85471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341461" y="5825430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17.11</a:t>
            </a:r>
          </a:p>
        </p:txBody>
      </p:sp>
    </p:spTree>
    <p:extLst>
      <p:ext uri="{BB962C8B-B14F-4D97-AF65-F5344CB8AC3E}">
        <p14:creationId xmlns:p14="http://schemas.microsoft.com/office/powerpoint/2010/main" val="34711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9EE678F-1ED4-48DF-82CF-DB138222F2C5}" type="slidenum">
              <a:rPr lang="en-US" altLang="nl-NL" smtClean="0"/>
              <a:pPr/>
              <a:t>17</a:t>
            </a:fld>
            <a:endParaRPr lang="en-US" altLang="nl-NL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RNA processing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3313" y="2003425"/>
            <a:ext cx="615791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nl-NL">
                <a:solidFill>
                  <a:schemeClr val="tx1"/>
                </a:solidFill>
              </a:rPr>
              <a:t>RNA </a:t>
            </a:r>
            <a:r>
              <a:rPr lang="nl-NL" err="1">
                <a:solidFill>
                  <a:schemeClr val="tx1"/>
                </a:solidFill>
              </a:rPr>
              <a:t>splicing</a:t>
            </a:r>
            <a:r>
              <a:rPr lang="nl-NL">
                <a:solidFill>
                  <a:schemeClr val="tx1"/>
                </a:solidFill>
              </a:rPr>
              <a:t> – de </a:t>
            </a:r>
            <a:r>
              <a:rPr lang="nl-NL" err="1">
                <a:solidFill>
                  <a:schemeClr val="tx1"/>
                </a:solidFill>
              </a:rPr>
              <a:t>spliceosoom</a:t>
            </a: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nl-NL">
              <a:solidFill>
                <a:schemeClr val="tx1"/>
              </a:solidFill>
            </a:endParaRPr>
          </a:p>
        </p:txBody>
      </p:sp>
      <p:pic>
        <p:nvPicPr>
          <p:cNvPr id="553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478088"/>
            <a:ext cx="5954713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4005263"/>
            <a:ext cx="4268787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273050" y="59204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FF0000"/>
                </a:solidFill>
                <a:hlinkClick r:id="rId5"/>
              </a:rPr>
              <a:t>https://www.youtube.com/watch?v=FVuAwBGw_pQ</a:t>
            </a:r>
            <a:r>
              <a:rPr lang="nl-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hthoek 3"/>
          <p:cNvSpPr/>
          <p:nvPr/>
        </p:nvSpPr>
        <p:spPr>
          <a:xfrm>
            <a:off x="197452" y="4967133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17.12</a:t>
            </a:r>
          </a:p>
        </p:txBody>
      </p:sp>
      <p:sp>
        <p:nvSpPr>
          <p:cNvPr id="5" name="Rechthoek 4"/>
          <p:cNvSpPr/>
          <p:nvPr/>
        </p:nvSpPr>
        <p:spPr>
          <a:xfrm>
            <a:off x="4673657" y="6550223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17.13</a:t>
            </a:r>
          </a:p>
        </p:txBody>
      </p:sp>
    </p:spTree>
    <p:extLst>
      <p:ext uri="{BB962C8B-B14F-4D97-AF65-F5344CB8AC3E}">
        <p14:creationId xmlns:p14="http://schemas.microsoft.com/office/powerpoint/2010/main" val="17524109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70A4A36-D952-452A-B5BE-9A9E1C4813FD}" type="slidenum">
              <a:rPr lang="en-US" altLang="nl-NL" smtClean="0"/>
              <a:pPr/>
              <a:t>18</a:t>
            </a:fld>
            <a:endParaRPr lang="en-US" altLang="nl-NL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Verband exonen en eiwitdomeinen</a:t>
            </a: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71688"/>
            <a:ext cx="4870450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5047456" y="6472238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17.14</a:t>
            </a:r>
          </a:p>
        </p:txBody>
      </p:sp>
    </p:spTree>
    <p:extLst>
      <p:ext uri="{BB962C8B-B14F-4D97-AF65-F5344CB8AC3E}">
        <p14:creationId xmlns:p14="http://schemas.microsoft.com/office/powerpoint/2010/main" val="22978272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441C975-043D-42D9-BE58-D02D9E7452D2}" type="slidenum">
              <a:rPr lang="en-US" altLang="nl-NL" smtClean="0"/>
              <a:pPr/>
              <a:t>19</a:t>
            </a:fld>
            <a:endParaRPr lang="en-US" altLang="nl-NL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Opdracht uit het boek</a:t>
            </a: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684213" y="2133600"/>
            <a:ext cx="69484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nl-NL" dirty="0">
                <a:solidFill>
                  <a:schemeClr val="tx1"/>
                </a:solidFill>
              </a:rPr>
              <a:t>Lees de opgave “</a:t>
            </a:r>
            <a:r>
              <a:rPr lang="nl-NL" altLang="nl-NL" dirty="0" err="1">
                <a:solidFill>
                  <a:schemeClr val="tx1"/>
                </a:solidFill>
              </a:rPr>
              <a:t>Interpreting</a:t>
            </a:r>
            <a:r>
              <a:rPr lang="nl-NL" altLang="nl-NL" dirty="0">
                <a:solidFill>
                  <a:schemeClr val="tx1"/>
                </a:solidFill>
              </a:rPr>
              <a:t> a </a:t>
            </a:r>
            <a:r>
              <a:rPr lang="nl-NL" altLang="nl-NL" dirty="0" err="1">
                <a:solidFill>
                  <a:schemeClr val="tx1"/>
                </a:solidFill>
              </a:rPr>
              <a:t>sequence</a:t>
            </a:r>
            <a:r>
              <a:rPr lang="nl-NL" altLang="nl-NL" dirty="0">
                <a:solidFill>
                  <a:schemeClr val="tx1"/>
                </a:solidFill>
              </a:rPr>
              <a:t> logo” op blz. 401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r>
              <a:rPr lang="nl-NL" altLang="nl-NL" dirty="0">
                <a:solidFill>
                  <a:schemeClr val="tx1"/>
                </a:solidFill>
              </a:rPr>
              <a:t>Beantwoord vraag 1 t/m 5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endParaRPr lang="nl-NL" alt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777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70A-D60B-4486-A42F-5511A204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dirty="0">
                <a:cs typeface="Arial"/>
              </a:rPr>
              <a:t>Opdracht bij les 3 t/m 11</a:t>
            </a:r>
            <a:endParaRPr lang="nl-NL" dirty="0"/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ACC3D532-F36E-4807-8A10-86EB3191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25" y="2252845"/>
            <a:ext cx="7772400" cy="444304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800" dirty="0">
                <a:cs typeface="Arial"/>
              </a:rPr>
              <a:t>Maak in </a:t>
            </a:r>
            <a:r>
              <a:rPr lang="nl-NL" altLang="nl-NL" sz="1800" dirty="0" smtClean="0">
                <a:cs typeface="Arial"/>
              </a:rPr>
              <a:t>5-6-tallen </a:t>
            </a:r>
            <a:r>
              <a:rPr lang="nl-NL" altLang="nl-NL" sz="1800" dirty="0">
                <a:cs typeface="Arial"/>
              </a:rPr>
              <a:t>na een van de volgende lessen 6-8 meerkeuze vragen(/open vragen). Mail je vragen incl. juiste antwoord uiterlijk 1</a:t>
            </a:r>
            <a:r>
              <a:rPr lang="nl-NL" altLang="nl-NL" sz="1800" dirty="0" smtClean="0">
                <a:cs typeface="Arial"/>
              </a:rPr>
              <a:t> dag </a:t>
            </a:r>
            <a:r>
              <a:rPr lang="nl-NL" altLang="nl-NL" sz="1800" dirty="0">
                <a:cs typeface="Arial"/>
              </a:rPr>
              <a:t>voor de eerste les in de volgende lesweek naar mij. We beginnen de les dan met een korte herhaling.</a:t>
            </a:r>
          </a:p>
          <a:p>
            <a:pPr marL="182245" indent="-182245" eaLnBrk="1" hangingPunct="1"/>
            <a:endParaRPr lang="nl-NL" altLang="nl-NL" sz="1800" dirty="0"/>
          </a:p>
          <a:p>
            <a:pPr marL="0" indent="0" eaLnBrk="1" hangingPunct="1">
              <a:buNone/>
            </a:pPr>
            <a:r>
              <a:rPr lang="nl-NL" altLang="nl-NL" sz="1800" b="1" dirty="0">
                <a:cs typeface="Arial"/>
              </a:rPr>
              <a:t>Lessen/onderwerpen:</a:t>
            </a:r>
          </a:p>
          <a:p>
            <a:pPr marL="182245" indent="-182245" eaLnBrk="1" hangingPunct="1"/>
            <a:r>
              <a:rPr lang="nl-NL" altLang="nl-NL" sz="1800" dirty="0"/>
              <a:t>Les 3: H16 </a:t>
            </a:r>
            <a:r>
              <a:rPr lang="nl-NL" altLang="nl-NL" sz="1800" dirty="0" err="1"/>
              <a:t>Nucleinezuren</a:t>
            </a:r>
            <a:r>
              <a:rPr lang="nl-NL" altLang="nl-NL" sz="1800" dirty="0"/>
              <a:t> en overerving/H17 Gen expressie</a:t>
            </a:r>
            <a:endParaRPr lang="nl-NL" sz="1800" dirty="0">
              <a:cs typeface="Arial"/>
            </a:endParaRPr>
          </a:p>
          <a:p>
            <a:pPr marL="182245" indent="-182245" eaLnBrk="1" hangingPunct="1"/>
            <a:r>
              <a:rPr lang="nl-NL" altLang="nl-NL" sz="1800" dirty="0">
                <a:cs typeface="Arial"/>
              </a:rPr>
              <a:t>Les 5: H22 Fylogenie</a:t>
            </a:r>
          </a:p>
          <a:p>
            <a:pPr marL="182245" indent="-182245" eaLnBrk="1" hangingPunct="1"/>
            <a:r>
              <a:rPr lang="nl-NL" altLang="nl-NL" sz="1800" dirty="0">
                <a:cs typeface="Arial"/>
              </a:rPr>
              <a:t>Les 7: H27 Prokaryoten</a:t>
            </a:r>
          </a:p>
          <a:p>
            <a:pPr marL="182245" indent="-182245" eaLnBrk="1" hangingPunct="1"/>
            <a:r>
              <a:rPr lang="nl-NL" altLang="nl-NL" sz="1800" dirty="0">
                <a:cs typeface="Arial"/>
              </a:rPr>
              <a:t>Les 9: H31 Schimmels</a:t>
            </a:r>
          </a:p>
          <a:p>
            <a:pPr marL="182245" indent="-182245" eaLnBrk="1" hangingPunct="1"/>
            <a:r>
              <a:rPr lang="nl-NL" altLang="nl-NL" sz="1800" dirty="0">
                <a:cs typeface="Arial"/>
              </a:rPr>
              <a:t>Les 11: H40 Dierlijke weefsels</a:t>
            </a:r>
            <a:endParaRPr lang="nl-NL" altLang="nl-NL" sz="1800" dirty="0">
              <a:ea typeface="Tahoma"/>
              <a:cs typeface="Arial"/>
            </a:endParaRPr>
          </a:p>
          <a:p>
            <a:pPr marL="0" indent="0">
              <a:buNone/>
            </a:pPr>
            <a:endParaRPr lang="nl-NL" altLang="nl-NL" sz="1800" dirty="0">
              <a:ea typeface="Tahoma"/>
              <a:cs typeface="Arial"/>
            </a:endParaRPr>
          </a:p>
          <a:p>
            <a:pPr marL="0" indent="0">
              <a:buNone/>
            </a:pPr>
            <a:r>
              <a:rPr lang="nl-NL" altLang="nl-NL" sz="1800" dirty="0">
                <a:ea typeface="Tahoma"/>
                <a:cs typeface="Arial"/>
              </a:rPr>
              <a:t>Bestand met verdeling en inlevermomenten voor vragen komt op blackboard! </a:t>
            </a:r>
          </a:p>
        </p:txBody>
      </p:sp>
      <p:sp>
        <p:nvSpPr>
          <p:cNvPr id="90116" name="Slide Number Placeholder 2">
            <a:extLst>
              <a:ext uri="{FF2B5EF4-FFF2-40B4-BE49-F238E27FC236}">
                <a16:creationId xmlns:a16="http://schemas.microsoft.com/office/drawing/2014/main" id="{A747AF77-0618-4A1E-AE46-09CDF28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D0A89F-6B79-449E-BDE4-0E42D4E503C6}" type="slidenum">
              <a:rPr lang="nl-NL" altLang="nl-NL" sz="1400" smtClean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nl-NL" altLang="nl-NL" sz="1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D27ECE9-B163-44F1-AB2A-0F9205D4361D}" type="slidenum">
              <a:rPr lang="en-US" altLang="nl-NL" smtClean="0"/>
              <a:pPr/>
              <a:t>20</a:t>
            </a:fld>
            <a:endParaRPr lang="en-US" altLang="nl-NL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Translatie: de basis</a:t>
            </a:r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9288"/>
            <a:ext cx="3970338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51441" y="6550223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17.15</a:t>
            </a:r>
          </a:p>
        </p:txBody>
      </p:sp>
    </p:spTree>
    <p:extLst>
      <p:ext uri="{BB962C8B-B14F-4D97-AF65-F5344CB8AC3E}">
        <p14:creationId xmlns:p14="http://schemas.microsoft.com/office/powerpoint/2010/main" val="38708412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26F65D-3162-4AE4-A116-FF870BA0A51B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Translatie: initiatie</a:t>
            </a: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132013"/>
            <a:ext cx="6650037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068308" y="6243638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17.19</a:t>
            </a:r>
          </a:p>
        </p:txBody>
      </p:sp>
    </p:spTree>
    <p:extLst>
      <p:ext uri="{BB962C8B-B14F-4D97-AF65-F5344CB8AC3E}">
        <p14:creationId xmlns:p14="http://schemas.microsoft.com/office/powerpoint/2010/main" val="22340029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F3F5A10-D271-4E31-A4BF-8011FC3D300D}" type="slidenum">
              <a:rPr lang="en-US" altLang="nl-NL" smtClean="0"/>
              <a:pPr/>
              <a:t>22</a:t>
            </a:fld>
            <a:endParaRPr lang="en-US" altLang="nl-NL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Translatie: elongatie</a:t>
            </a:r>
          </a:p>
        </p:txBody>
      </p:sp>
      <p:pic>
        <p:nvPicPr>
          <p:cNvPr id="655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85963"/>
            <a:ext cx="5797550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2357178" y="6546949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17.20</a:t>
            </a:r>
          </a:p>
        </p:txBody>
      </p:sp>
    </p:spTree>
    <p:extLst>
      <p:ext uri="{BB962C8B-B14F-4D97-AF65-F5344CB8AC3E}">
        <p14:creationId xmlns:p14="http://schemas.microsoft.com/office/powerpoint/2010/main" val="22575941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B224DE-84BE-4B98-B424-FCDA22F85A1A}" type="slidenum">
              <a:rPr lang="en-US" altLang="nl-NL" smtClean="0"/>
              <a:pPr/>
              <a:t>23</a:t>
            </a:fld>
            <a:endParaRPr lang="en-US" altLang="nl-NL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Translatie: terminatie</a:t>
            </a:r>
          </a:p>
        </p:txBody>
      </p:sp>
      <p:pic>
        <p:nvPicPr>
          <p:cNvPr id="6758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565400"/>
            <a:ext cx="70802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1150938" y="5823843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17.21</a:t>
            </a:r>
          </a:p>
        </p:txBody>
      </p:sp>
    </p:spTree>
    <p:extLst>
      <p:ext uri="{BB962C8B-B14F-4D97-AF65-F5344CB8AC3E}">
        <p14:creationId xmlns:p14="http://schemas.microsoft.com/office/powerpoint/2010/main" val="15408094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F813CE-606C-4315-9083-3EF1C9D43AA2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Transcriptie en translatie</a:t>
            </a:r>
          </a:p>
        </p:txBody>
      </p:sp>
      <p:pic>
        <p:nvPicPr>
          <p:cNvPr id="696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016125"/>
            <a:ext cx="4116388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1"/>
          <p:cNvSpPr>
            <a:spLocks noChangeArrowheads="1"/>
          </p:cNvSpPr>
          <p:nvPr/>
        </p:nvSpPr>
        <p:spPr bwMode="auto">
          <a:xfrm>
            <a:off x="6156325" y="6243638"/>
            <a:ext cx="1457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17.25</a:t>
            </a:r>
          </a:p>
        </p:txBody>
      </p:sp>
    </p:spTree>
    <p:extLst>
      <p:ext uri="{BB962C8B-B14F-4D97-AF65-F5344CB8AC3E}">
        <p14:creationId xmlns:p14="http://schemas.microsoft.com/office/powerpoint/2010/main" val="14221093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4E8565-3BB6-47CE-A770-E7E0CF0D654F}" type="slidenum">
              <a:rPr lang="en-US" altLang="nl-NL" smtClean="0"/>
              <a:pPr/>
              <a:t>25</a:t>
            </a:fld>
            <a:endParaRPr lang="en-US" altLang="nl-NL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Verschillende eiwitstructuren</a:t>
            </a:r>
          </a:p>
        </p:txBody>
      </p:sp>
      <p:pic>
        <p:nvPicPr>
          <p:cNvPr id="716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049588"/>
            <a:ext cx="53244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85975"/>
            <a:ext cx="29527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1"/>
          <p:cNvSpPr>
            <a:spLocks noChangeArrowheads="1"/>
          </p:cNvSpPr>
          <p:nvPr/>
        </p:nvSpPr>
        <p:spPr bwMode="auto">
          <a:xfrm>
            <a:off x="6967538" y="6257925"/>
            <a:ext cx="1349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5.18</a:t>
            </a:r>
          </a:p>
        </p:txBody>
      </p:sp>
    </p:spTree>
    <p:extLst>
      <p:ext uri="{BB962C8B-B14F-4D97-AF65-F5344CB8AC3E}">
        <p14:creationId xmlns:p14="http://schemas.microsoft.com/office/powerpoint/2010/main" val="26120324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34330F3-B7BB-478D-A428-F127FF6C84E1}" type="slidenum">
              <a:rPr lang="en-US" altLang="nl-NL" smtClean="0"/>
              <a:pPr/>
              <a:t>26</a:t>
            </a:fld>
            <a:endParaRPr lang="en-US" altLang="nl-NL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Mutaties</a:t>
            </a:r>
          </a:p>
        </p:txBody>
      </p:sp>
      <p:pic>
        <p:nvPicPr>
          <p:cNvPr id="7373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5711825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71438"/>
            <a:ext cx="3128962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6015038" y="6472238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17.27</a:t>
            </a:r>
          </a:p>
        </p:txBody>
      </p:sp>
    </p:spTree>
    <p:extLst>
      <p:ext uri="{BB962C8B-B14F-4D97-AF65-F5344CB8AC3E}">
        <p14:creationId xmlns:p14="http://schemas.microsoft.com/office/powerpoint/2010/main" val="15796199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35" y="1803175"/>
            <a:ext cx="6528208" cy="489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FD2E6B-2005-4899-B939-A6FC23D6E1B4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nl-NL" altLang="nl-NL" sz="3200"/>
              <a:t>Punt mutatie veroorzaakt sikkelcel anemie</a:t>
            </a:r>
          </a:p>
        </p:txBody>
      </p:sp>
      <p:sp>
        <p:nvSpPr>
          <p:cNvPr id="2" name="Rechthoek 1"/>
          <p:cNvSpPr/>
          <p:nvPr/>
        </p:nvSpPr>
        <p:spPr>
          <a:xfrm>
            <a:off x="171326" y="6472238"/>
            <a:ext cx="11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17.26</a:t>
            </a:r>
          </a:p>
        </p:txBody>
      </p:sp>
    </p:spTree>
    <p:extLst>
      <p:ext uri="{BB962C8B-B14F-4D97-AF65-F5344CB8AC3E}">
        <p14:creationId xmlns:p14="http://schemas.microsoft.com/office/powerpoint/2010/main" val="28408998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455B6C-8695-4D8E-8FA5-B13E0038A92A}" type="slidenum">
              <a:rPr lang="en-US" altLang="nl-NL" smtClean="0"/>
              <a:pPr/>
              <a:t>28</a:t>
            </a:fld>
            <a:endParaRPr lang="en-US" altLang="nl-NL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Sikkelcel anemie</a:t>
            </a:r>
          </a:p>
        </p:txBody>
      </p:sp>
      <p:pic>
        <p:nvPicPr>
          <p:cNvPr id="7782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2" y="1832173"/>
            <a:ext cx="76120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840922" y="6471642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5.19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610973" y="6455407"/>
            <a:ext cx="34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Zie ook figuur 23.18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96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AD98554-35D1-417D-ACD1-2A1A13987CB4}" type="slidenum">
              <a:rPr lang="en-US" altLang="nl-NL" smtClean="0">
                <a:solidFill>
                  <a:schemeClr val="tx1"/>
                </a:solidFill>
              </a:rPr>
              <a:pPr/>
              <a:t>29</a:t>
            </a:fld>
            <a:endParaRPr lang="en-US" altLang="nl-NL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Multiple choice vraag:</a:t>
            </a:r>
            <a:r>
              <a:rPr lang="nl-NL" altLang="nl-NL"/>
              <a:t> 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8280400" cy="4319588"/>
          </a:xfrm>
          <a:solidFill>
            <a:schemeClr val="tx1"/>
          </a:solidFill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>
                <a:solidFill>
                  <a:schemeClr val="bg1"/>
                </a:solidFill>
              </a:rPr>
              <a:t>Translatie is: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 b="1">
                <a:solidFill>
                  <a:srgbClr val="FF33CC"/>
                </a:solidFill>
              </a:rPr>
              <a:t>A.</a:t>
            </a:r>
            <a:r>
              <a:rPr lang="nl-NL" altLang="nl-NL" sz="2100">
                <a:solidFill>
                  <a:srgbClr val="FF33CC"/>
                </a:solidFill>
              </a:rPr>
              <a:t> </a:t>
            </a:r>
            <a:r>
              <a:rPr lang="nl-NL" altLang="nl-NL" sz="2100" b="1">
                <a:solidFill>
                  <a:srgbClr val="FF33CC"/>
                </a:solidFill>
              </a:rPr>
              <a:t>Een complex van rRNA en eiwitmoleculen dat dient als plaats voor eiwitsynthese in het cytoplasma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 b="1">
                <a:solidFill>
                  <a:srgbClr val="00B050"/>
                </a:solidFill>
              </a:rPr>
              <a:t>B. De synthese van RNA met gebruik van een DNA-sjabloon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 b="1">
                <a:solidFill>
                  <a:srgbClr val="FF0000"/>
                </a:solidFill>
              </a:rPr>
              <a:t>C. De synthese van een polypeptide met gebruikmaking van genetische informatie die in een mRNA-molecuul gecodeerd ligt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 b="1">
                <a:solidFill>
                  <a:srgbClr val="00B0F0"/>
                </a:solidFill>
              </a:rPr>
              <a:t>D. Een reeks van 3 nucleotiden in het DNA of mRNA dat een bepaald aminozuur of eindsignaal specificeert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nl-NL" altLang="nl-NL" sz="2100" b="1">
                <a:solidFill>
                  <a:srgbClr val="FFFF00"/>
                </a:solidFill>
              </a:rPr>
              <a:t>E. Verandering van primaire RNA transcripts, inclusief splicing, exons samenvoegen en veranderen van 5’en 3’uiteinden</a:t>
            </a:r>
            <a:endParaRPr lang="nl-NL" altLang="nl-NL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2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151C17-6AB4-42C7-8922-B7B2E2662070}" type="slidenum">
              <a:rPr lang="en-US" altLang="nl-NL" smtClean="0"/>
              <a:pPr/>
              <a:t>3</a:t>
            </a:fld>
            <a:endParaRPr lang="en-US" altLang="nl-NL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Leerdoelen hoofdstuk 16 en 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3" y="1971675"/>
            <a:ext cx="8496300" cy="5273675"/>
          </a:xfrm>
        </p:spPr>
        <p:txBody>
          <a:bodyPr/>
          <a:lstStyle/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/>
              <a:t>Aan het eind van de les kun je:</a:t>
            </a:r>
            <a:endParaRPr lang="nl-NL" sz="1400"/>
          </a:p>
          <a:p>
            <a:pPr lvl="1" algn="just">
              <a:defRPr/>
            </a:pPr>
            <a:endParaRPr lang="nl-NL" sz="1400"/>
          </a:p>
          <a:p>
            <a:pPr lvl="1" algn="just">
              <a:defRPr/>
            </a:pPr>
            <a:r>
              <a:rPr lang="nl-NL" sz="2000"/>
              <a:t>de DNA structuur beschrijven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de processen replicatie, transcriptie en translatie omschrijven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verschillende vormen van RNA verwerking geven en toelichten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de gevolgen van substituties, deleties en inserties op mRNA en eiwitniveau kunnen uitleggen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724242-ED07-4F9E-8FA1-3FF98B7BBD26}" type="slidenum">
              <a:rPr lang="en-US" altLang="nl-NL" smtClean="0"/>
              <a:pPr/>
              <a:t>30</a:t>
            </a:fld>
            <a:endParaRPr lang="en-US" altLang="nl-NL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Opdrachten bij H16 en H17</a:t>
            </a:r>
          </a:p>
        </p:txBody>
      </p:sp>
      <p:sp>
        <p:nvSpPr>
          <p:cNvPr id="79876" name="TextBox 1"/>
          <p:cNvSpPr txBox="1">
            <a:spLocks noChangeArrowheads="1"/>
          </p:cNvSpPr>
          <p:nvPr/>
        </p:nvSpPr>
        <p:spPr bwMode="auto">
          <a:xfrm>
            <a:off x="684213" y="2133600"/>
            <a:ext cx="694848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nl-NL" dirty="0">
                <a:solidFill>
                  <a:schemeClr val="tx1"/>
                </a:solidFill>
              </a:rPr>
              <a:t>1. Lees de opgave “</a:t>
            </a:r>
            <a:r>
              <a:rPr lang="nl-NL" altLang="nl-NL" dirty="0" err="1">
                <a:solidFill>
                  <a:schemeClr val="tx1"/>
                </a:solidFill>
              </a:rPr>
              <a:t>Working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with</a:t>
            </a:r>
            <a:r>
              <a:rPr lang="nl-NL" altLang="nl-NL" dirty="0">
                <a:solidFill>
                  <a:schemeClr val="tx1"/>
                </a:solidFill>
              </a:rPr>
              <a:t> data in a </a:t>
            </a:r>
            <a:r>
              <a:rPr lang="nl-NL" altLang="nl-NL" dirty="0" err="1">
                <a:solidFill>
                  <a:schemeClr val="tx1"/>
                </a:solidFill>
              </a:rPr>
              <a:t>table</a:t>
            </a:r>
            <a:r>
              <a:rPr lang="nl-NL" altLang="nl-NL" dirty="0">
                <a:solidFill>
                  <a:schemeClr val="tx1"/>
                </a:solidFill>
              </a:rPr>
              <a:t>” op blz. 368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r>
              <a:rPr lang="nl-NL" altLang="nl-NL" dirty="0">
                <a:solidFill>
                  <a:schemeClr val="tx1"/>
                </a:solidFill>
              </a:rPr>
              <a:t>Werk de punten 1 t/m 3 uit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endParaRPr lang="nl-NL" altLang="nl-NL" dirty="0">
              <a:solidFill>
                <a:schemeClr val="tx1"/>
              </a:solidFill>
            </a:endParaRPr>
          </a:p>
          <a:p>
            <a:r>
              <a:rPr lang="nl-NL" altLang="nl-NL" dirty="0">
                <a:solidFill>
                  <a:schemeClr val="tx1"/>
                </a:solidFill>
              </a:rPr>
              <a:t>2. Lees de opgave “Are </a:t>
            </a:r>
            <a:r>
              <a:rPr lang="nl-NL" altLang="nl-NL" dirty="0" err="1">
                <a:solidFill>
                  <a:schemeClr val="tx1"/>
                </a:solidFill>
              </a:rPr>
              <a:t>insulin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mutations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the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cause</a:t>
            </a:r>
            <a:r>
              <a:rPr lang="nl-NL" altLang="nl-NL" dirty="0">
                <a:solidFill>
                  <a:schemeClr val="tx1"/>
                </a:solidFill>
              </a:rPr>
              <a:t> of </a:t>
            </a:r>
            <a:r>
              <a:rPr lang="nl-NL" altLang="nl-NL" dirty="0" err="1">
                <a:solidFill>
                  <a:schemeClr val="tx1"/>
                </a:solidFill>
              </a:rPr>
              <a:t>three</a:t>
            </a:r>
            <a:r>
              <a:rPr lang="nl-NL" altLang="nl-NL" dirty="0">
                <a:solidFill>
                  <a:schemeClr val="tx1"/>
                </a:solidFill>
              </a:rPr>
              <a:t> </a:t>
            </a:r>
            <a:r>
              <a:rPr lang="nl-NL" altLang="nl-NL" dirty="0" err="1">
                <a:solidFill>
                  <a:schemeClr val="tx1"/>
                </a:solidFill>
              </a:rPr>
              <a:t>infants</a:t>
            </a:r>
            <a:r>
              <a:rPr lang="nl-NL" altLang="nl-NL" dirty="0">
                <a:solidFill>
                  <a:schemeClr val="tx1"/>
                </a:solidFill>
              </a:rPr>
              <a:t>’ </a:t>
            </a:r>
            <a:r>
              <a:rPr lang="nl-NL" altLang="nl-NL" dirty="0" err="1">
                <a:solidFill>
                  <a:schemeClr val="tx1"/>
                </a:solidFill>
              </a:rPr>
              <a:t>neonatal</a:t>
            </a:r>
            <a:r>
              <a:rPr lang="nl-NL" altLang="nl-NL" dirty="0">
                <a:solidFill>
                  <a:schemeClr val="tx1"/>
                </a:solidFill>
              </a:rPr>
              <a:t> diabetes?” op blz. 409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r>
              <a:rPr lang="nl-NL" altLang="nl-NL" dirty="0">
                <a:solidFill>
                  <a:schemeClr val="tx1"/>
                </a:solidFill>
              </a:rPr>
              <a:t>Werk de punten 1 t/m 3 uit</a:t>
            </a:r>
          </a:p>
          <a:p>
            <a:endParaRPr lang="nl-NL" altLang="nl-NL" dirty="0">
              <a:solidFill>
                <a:schemeClr val="tx1"/>
              </a:solidFill>
            </a:endParaRPr>
          </a:p>
          <a:p>
            <a:r>
              <a:rPr lang="nl-NL" altLang="nl-NL" dirty="0">
                <a:solidFill>
                  <a:schemeClr val="tx1"/>
                </a:solidFill>
              </a:rPr>
              <a:t>Extra bij punt 2: geef voor </a:t>
            </a:r>
            <a:r>
              <a:rPr lang="nl-NL" altLang="nl-NL" b="1" dirty="0">
                <a:solidFill>
                  <a:schemeClr val="tx1"/>
                </a:solidFill>
              </a:rPr>
              <a:t>de gehele cDNA sequenties </a:t>
            </a:r>
            <a:r>
              <a:rPr lang="nl-NL" altLang="nl-NL" dirty="0">
                <a:solidFill>
                  <a:schemeClr val="tx1"/>
                </a:solidFill>
              </a:rPr>
              <a:t>de aminozuren (</a:t>
            </a:r>
            <a:r>
              <a:rPr lang="nl-NL" altLang="nl-NL" dirty="0" err="1">
                <a:solidFill>
                  <a:schemeClr val="tx1"/>
                </a:solidFill>
              </a:rPr>
              <a:t>ipv</a:t>
            </a:r>
            <a:r>
              <a:rPr lang="nl-NL" altLang="nl-NL" dirty="0">
                <a:solidFill>
                  <a:schemeClr val="tx1"/>
                </a:solidFill>
              </a:rPr>
              <a:t> alleen de mutaties)</a:t>
            </a:r>
          </a:p>
          <a:p>
            <a:r>
              <a:rPr lang="nl-NL" altLang="nl-NL" dirty="0">
                <a:solidFill>
                  <a:schemeClr val="tx1"/>
                </a:solidFill>
              </a:rPr>
              <a:t> </a:t>
            </a:r>
          </a:p>
          <a:p>
            <a:endParaRPr lang="nl-NL" alt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41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AB4421A-67EF-40B4-938E-2C6281C573FA}" type="slidenum">
              <a:rPr lang="en-US" altLang="nl-NL" smtClean="0"/>
              <a:pPr/>
              <a:t>31</a:t>
            </a:fld>
            <a:endParaRPr lang="en-US" altLang="nl-NL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Leerdoelen hoofdstuk 16 en 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3" y="1971675"/>
            <a:ext cx="8496300" cy="5273675"/>
          </a:xfrm>
        </p:spPr>
        <p:txBody>
          <a:bodyPr/>
          <a:lstStyle/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/>
              <a:t>Aan het eind van de les kun je:</a:t>
            </a:r>
            <a:endParaRPr lang="nl-NL" sz="1400"/>
          </a:p>
          <a:p>
            <a:pPr lvl="1" algn="just">
              <a:defRPr/>
            </a:pPr>
            <a:endParaRPr lang="nl-NL" sz="1400"/>
          </a:p>
          <a:p>
            <a:pPr lvl="1" algn="just">
              <a:defRPr/>
            </a:pPr>
            <a:r>
              <a:rPr lang="nl-NL" sz="2000"/>
              <a:t>de DNA structuur beschrijven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de processen replicatie, transcriptie en translatie omschrijven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verschillende vormen van RNA verwerking geven en toelichten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r>
              <a:rPr lang="nl-NL" sz="2000"/>
              <a:t>de gevolgen van substituties, deleties en inserties op mRNA en eiwitniveau kunnen uitleggen</a:t>
            </a:r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  <a:p>
            <a:pPr lvl="1" algn="just">
              <a:defRPr/>
            </a:pP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2386785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151C17-6AB4-42C7-8922-B7B2E2662070}" type="slidenum">
              <a:rPr lang="en-US" altLang="nl-NL" smtClean="0"/>
              <a:pPr/>
              <a:t>4</a:t>
            </a:fld>
            <a:endParaRPr lang="en-US" altLang="nl-NL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Opdracht stellingen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13" y="1971675"/>
            <a:ext cx="8496300" cy="5273675"/>
          </a:xfrm>
        </p:spPr>
        <p:txBody>
          <a:bodyPr/>
          <a:lstStyle/>
          <a:p>
            <a:pPr marL="457200" lvl="1" indent="0" algn="just">
              <a:buFont typeface="Wingdings" panose="05000000000000000000" pitchFamily="2" charset="2"/>
              <a:buNone/>
              <a:defRPr/>
            </a:pP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 dirty="0"/>
              <a:t>Vorm </a:t>
            </a:r>
            <a:r>
              <a:rPr lang="nl-NL" sz="2000" dirty="0" smtClean="0"/>
              <a:t>3 tallen (ingedeeld via BB </a:t>
            </a:r>
            <a:r>
              <a:rPr lang="nl-NL" sz="2000" dirty="0" err="1" smtClean="0"/>
              <a:t>collaborate</a:t>
            </a:r>
            <a:r>
              <a:rPr lang="nl-NL" sz="2000" dirty="0" smtClean="0"/>
              <a:t>)</a:t>
            </a: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 dirty="0"/>
              <a:t>Jullie krijgen van mij </a:t>
            </a:r>
            <a:r>
              <a:rPr lang="nl-NL" sz="2000" dirty="0" smtClean="0"/>
              <a:t>twee stellingen</a:t>
            </a: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 dirty="0"/>
              <a:t>Zoek samen uit of de </a:t>
            </a:r>
            <a:r>
              <a:rPr lang="nl-NL" sz="2000" dirty="0" smtClean="0"/>
              <a:t>stellingen </a:t>
            </a:r>
            <a:r>
              <a:rPr lang="nl-NL" sz="2000" dirty="0"/>
              <a:t>waar/niet waar is en onderbouw je </a:t>
            </a:r>
            <a:r>
              <a:rPr lang="nl-NL" sz="2000" dirty="0" smtClean="0"/>
              <a:t>antwoord</a:t>
            </a: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endParaRPr lang="nl-NL" sz="2000" dirty="0"/>
          </a:p>
          <a:p>
            <a:pPr marL="457200" lvl="1" indent="0" algn="just">
              <a:buFont typeface="Wingdings" panose="05000000000000000000" pitchFamily="2" charset="2"/>
              <a:buNone/>
              <a:defRPr/>
            </a:pPr>
            <a:r>
              <a:rPr lang="nl-NL" sz="2000" dirty="0"/>
              <a:t>Tip: maak gebruik van je boek en Mastering </a:t>
            </a:r>
            <a:r>
              <a:rPr lang="nl-NL" sz="2000" dirty="0" err="1"/>
              <a:t>Biology</a:t>
            </a:r>
            <a:endParaRPr lang="nl-NL" sz="2000" dirty="0"/>
          </a:p>
          <a:p>
            <a:pPr lvl="1" algn="just">
              <a:defRPr/>
            </a:pPr>
            <a:endParaRPr lang="nl-NL" sz="2000" dirty="0"/>
          </a:p>
          <a:p>
            <a:pPr lvl="1" algn="just">
              <a:defRPr/>
            </a:pPr>
            <a:endParaRPr lang="nl-NL" sz="2000" dirty="0"/>
          </a:p>
          <a:p>
            <a:pPr lvl="1" algn="just">
              <a:defRPr/>
            </a:pPr>
            <a:endParaRPr lang="nl-NL" sz="2000" dirty="0"/>
          </a:p>
          <a:p>
            <a:pPr lvl="1" algn="just">
              <a:defRPr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200263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007C4B0-5923-49B4-A4A4-66AA1AB85ED8}" type="slidenum">
              <a:rPr lang="en-US" altLang="nl-NL" smtClean="0">
                <a:solidFill>
                  <a:schemeClr val="tx1"/>
                </a:solidFill>
              </a:rPr>
              <a:pPr/>
              <a:t>5</a:t>
            </a:fld>
            <a:endParaRPr lang="en-US" altLang="nl-NL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>
                <a:solidFill>
                  <a:srgbClr val="333399"/>
                </a:solidFill>
              </a:rPr>
              <a:t>Stellingen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98638"/>
            <a:ext cx="8964612" cy="4943475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endParaRPr lang="nl-NL" altLang="nl-NL" sz="2400"/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nl-NL" altLang="nl-NL" sz="2200"/>
              <a:t>Een DNA monomeer is opgebouwd uit een base, een suikermolecuul en een fosfaatgroep 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nl-NL" altLang="nl-NL" sz="2200"/>
              <a:t>Een intron is het pre-mRNA gebied dat wordt getransleerd in aminozuren, het exon is het non-coderende pre-mRNA gebied 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nl-NL" altLang="nl-NL" sz="2200"/>
              <a:t>De RNA modificatie aan het 3’ einde van het pre-mRNA molecuul bestaat uit toevoeging van een gemodificeerd guanine (“cap”) 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nl-NL" altLang="nl-NL" sz="2200"/>
              <a:t>Een silent mutatie betekent dat de nucleotide verandering geen effect heeft op de aminozuur sequentie 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nl-NL" altLang="nl-NL" sz="2200"/>
              <a:t>Wanneer een 3 nucleotide paar verdwijnt, is er sprake van een nonsense frameshift 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endParaRPr lang="nl-NL" altLang="nl-NL" sz="2800"/>
          </a:p>
        </p:txBody>
      </p:sp>
    </p:spTree>
    <p:extLst>
      <p:ext uri="{BB962C8B-B14F-4D97-AF65-F5344CB8AC3E}">
        <p14:creationId xmlns:p14="http://schemas.microsoft.com/office/powerpoint/2010/main" val="350358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8A0E54-DE58-4401-BA79-07EF4427DE96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Opbouw van een DNA keten</a:t>
            </a: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90738"/>
            <a:ext cx="434498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1763713" y="6472238"/>
            <a:ext cx="418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tx1"/>
                </a:solidFill>
              </a:rPr>
              <a:t>Figuur 16.5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4BA045F-7816-4D83-854F-F3EDD1CD6D81}" type="slidenum">
              <a:rPr lang="en-US" altLang="nl-NL" smtClean="0"/>
              <a:pPr/>
              <a:t>7</a:t>
            </a:fld>
            <a:endParaRPr lang="en-US" altLang="nl-NL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Verschillende weergaves</a:t>
            </a: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5875337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4" b="66666"/>
          <a:stretch>
            <a:fillRect/>
          </a:stretch>
        </p:blipFill>
        <p:spPr bwMode="auto">
          <a:xfrm>
            <a:off x="1169988" y="5422900"/>
            <a:ext cx="44894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6227763" y="6243638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16.7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266E42-4B22-46FC-8446-E50D06381F0A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Baseparen</a:t>
            </a: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89138"/>
            <a:ext cx="3181350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2400721" y="6505575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l-NL" sz="1400" dirty="0">
                <a:solidFill>
                  <a:srgbClr val="000000"/>
                </a:solidFill>
              </a:rPr>
              <a:t>Figuur 16.8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C9F9464-E4D4-43AE-8655-EAB74F2412C7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sz="3600"/>
              <a:t>DNA replicatie – de basis</a:t>
            </a:r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420938"/>
            <a:ext cx="8545513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7065963" y="6243638"/>
            <a:ext cx="134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altLang="nl-NL">
                <a:solidFill>
                  <a:schemeClr val="tx1"/>
                </a:solidFill>
              </a:rPr>
              <a:t>Figuur 16.9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724</Words>
  <Application>Microsoft Office PowerPoint</Application>
  <PresentationFormat>Diavoorstelling (4:3)</PresentationFormat>
  <Paragraphs>192</Paragraphs>
  <Slides>31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9" baseType="lpstr">
      <vt:lpstr>SimSun</vt:lpstr>
      <vt:lpstr>Arial</vt:lpstr>
      <vt:lpstr>Arial Unicode MS</vt:lpstr>
      <vt:lpstr>Calibri</vt:lpstr>
      <vt:lpstr>Tahoma</vt:lpstr>
      <vt:lpstr>Times New Roman</vt:lpstr>
      <vt:lpstr>Wingdings</vt:lpstr>
      <vt:lpstr>Blends</vt:lpstr>
      <vt:lpstr>Hoofdstuk 16 Nucleic Acids and Inheritance &amp; 17 Expression of Genes</vt:lpstr>
      <vt:lpstr>Opdracht bij les 3 t/m 11</vt:lpstr>
      <vt:lpstr>Leerdoelen hoofdstuk 16 en 17</vt:lpstr>
      <vt:lpstr>Opdracht stellingen</vt:lpstr>
      <vt:lpstr>Stellingen</vt:lpstr>
      <vt:lpstr>Opbouw van een DNA keten</vt:lpstr>
      <vt:lpstr>Verschillende weergaves</vt:lpstr>
      <vt:lpstr>Baseparen</vt:lpstr>
      <vt:lpstr>DNA replicatie – de basis</vt:lpstr>
      <vt:lpstr>DNA replicatie – DNA polymerase</vt:lpstr>
      <vt:lpstr>Transcriptie en translatie</vt:lpstr>
      <vt:lpstr>Triplet code</vt:lpstr>
      <vt:lpstr>Initiatie, elongatie en terminatie</vt:lpstr>
      <vt:lpstr>Initiatie: de promoter</vt:lpstr>
      <vt:lpstr>Elongatie</vt:lpstr>
      <vt:lpstr>RNA processing</vt:lpstr>
      <vt:lpstr>RNA processing</vt:lpstr>
      <vt:lpstr>Verband exonen en eiwitdomeinen</vt:lpstr>
      <vt:lpstr>Opdracht uit het boek</vt:lpstr>
      <vt:lpstr>Translatie: de basis</vt:lpstr>
      <vt:lpstr>Translatie: initiatie</vt:lpstr>
      <vt:lpstr>Translatie: elongatie</vt:lpstr>
      <vt:lpstr>Translatie: terminatie</vt:lpstr>
      <vt:lpstr>Transcriptie en translatie</vt:lpstr>
      <vt:lpstr>Verschillende eiwitstructuren</vt:lpstr>
      <vt:lpstr>Mutaties</vt:lpstr>
      <vt:lpstr>Punt mutatie veroorzaakt sikkelcel anemie</vt:lpstr>
      <vt:lpstr>Sikkelcel anemie</vt:lpstr>
      <vt:lpstr>Multiple choice vraag: </vt:lpstr>
      <vt:lpstr>Opdrachten bij H16 en H17</vt:lpstr>
      <vt:lpstr>Leerdoelen hoofdstuk 16 en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16 Nucleic Acids and Inheritance &amp; 17 Expression of Genes</dc:title>
  <dc:creator>Vrenken TE, Titia</dc:creator>
  <cp:lastModifiedBy>Vrenken TE, Titia</cp:lastModifiedBy>
  <cp:revision>29</cp:revision>
  <dcterms:modified xsi:type="dcterms:W3CDTF">2020-09-18T11:41:40Z</dcterms:modified>
</cp:coreProperties>
</file>