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546" r:id="rId2"/>
    <p:sldId id="678" r:id="rId3"/>
    <p:sldId id="547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60" r:id="rId12"/>
    <p:sldId id="661" r:id="rId13"/>
    <p:sldId id="675" r:id="rId14"/>
    <p:sldId id="662" r:id="rId15"/>
    <p:sldId id="670" r:id="rId16"/>
    <p:sldId id="663" r:id="rId17"/>
    <p:sldId id="664" r:id="rId18"/>
    <p:sldId id="665" r:id="rId19"/>
    <p:sldId id="666" r:id="rId20"/>
    <p:sldId id="667" r:id="rId21"/>
    <p:sldId id="671" r:id="rId22"/>
    <p:sldId id="677" r:id="rId23"/>
  </p:sldIdLst>
  <p:sldSz cx="9144000" cy="6858000" type="screen4x3"/>
  <p:notesSz cx="6669088" cy="987266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9BAEB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91618-C87F-4047-A2BF-41F416569C7F}" v="7" dt="2019-09-03T09:15:4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988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26" y="2761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ia Vrenken" userId="b041d8d1-f473-4640-ae4e-e4a45e5ec393" providerId="ADAL" clId="{84A91618-C87F-4047-A2BF-41F416569C7F}"/>
    <pc:docChg chg="undo addSld modSld sldOrd">
      <pc:chgData name="Titia Vrenken" userId="b041d8d1-f473-4640-ae4e-e4a45e5ec393" providerId="ADAL" clId="{84A91618-C87F-4047-A2BF-41F416569C7F}" dt="2019-09-03T09:27:26.764" v="148" actId="6549"/>
      <pc:docMkLst>
        <pc:docMk/>
      </pc:docMkLst>
      <pc:sldChg chg="modSp">
        <pc:chgData name="Titia Vrenken" userId="b041d8d1-f473-4640-ae4e-e4a45e5ec393" providerId="ADAL" clId="{84A91618-C87F-4047-A2BF-41F416569C7F}" dt="2019-09-03T09:10:54.765" v="29" actId="20577"/>
        <pc:sldMkLst>
          <pc:docMk/>
          <pc:sldMk cId="0" sldId="547"/>
        </pc:sldMkLst>
        <pc:spChg chg="mod">
          <ac:chgData name="Titia Vrenken" userId="b041d8d1-f473-4640-ae4e-e4a45e5ec393" providerId="ADAL" clId="{84A91618-C87F-4047-A2BF-41F416569C7F}" dt="2019-09-03T09:10:49.375" v="24" actId="20577"/>
          <ac:spMkLst>
            <pc:docMk/>
            <pc:sldMk cId="0" sldId="547"/>
            <ac:spMk id="5" creationId="{00000000-0000-0000-0000-000000000000}"/>
          </ac:spMkLst>
        </pc:spChg>
        <pc:spChg chg="mod">
          <ac:chgData name="Titia Vrenken" userId="b041d8d1-f473-4640-ae4e-e4a45e5ec393" providerId="ADAL" clId="{84A91618-C87F-4047-A2BF-41F416569C7F}" dt="2019-09-03T09:10:54.765" v="29" actId="20577"/>
          <ac:spMkLst>
            <pc:docMk/>
            <pc:sldMk cId="0" sldId="547"/>
            <ac:spMk id="45059" creationId="{00000000-0000-0000-0000-000000000000}"/>
          </ac:spMkLst>
        </pc:spChg>
      </pc:sldChg>
      <pc:sldChg chg="addSp modSp">
        <pc:chgData name="Titia Vrenken" userId="b041d8d1-f473-4640-ae4e-e4a45e5ec393" providerId="ADAL" clId="{84A91618-C87F-4047-A2BF-41F416569C7F}" dt="2019-09-03T09:15:49.947" v="145" actId="113"/>
        <pc:sldMkLst>
          <pc:docMk/>
          <pc:sldMk cId="0" sldId="652"/>
        </pc:sldMkLst>
        <pc:spChg chg="add mod">
          <ac:chgData name="Titia Vrenken" userId="b041d8d1-f473-4640-ae4e-e4a45e5ec393" providerId="ADAL" clId="{84A91618-C87F-4047-A2BF-41F416569C7F}" dt="2019-09-03T09:15:49.947" v="145" actId="113"/>
          <ac:spMkLst>
            <pc:docMk/>
            <pc:sldMk cId="0" sldId="652"/>
            <ac:spMk id="6" creationId="{31BFC540-9305-4206-9801-27B714ADE27F}"/>
          </ac:spMkLst>
        </pc:spChg>
        <pc:spChg chg="mod">
          <ac:chgData name="Titia Vrenken" userId="b041d8d1-f473-4640-ae4e-e4a45e5ec393" providerId="ADAL" clId="{84A91618-C87F-4047-A2BF-41F416569C7F}" dt="2019-09-03T09:15:29.989" v="133"/>
          <ac:spMkLst>
            <pc:docMk/>
            <pc:sldMk cId="0" sldId="652"/>
            <ac:spMk id="49154" creationId="{00000000-0000-0000-0000-000000000000}"/>
          </ac:spMkLst>
        </pc:spChg>
      </pc:sldChg>
      <pc:sldChg chg="modSp">
        <pc:chgData name="Titia Vrenken" userId="b041d8d1-f473-4640-ae4e-e4a45e5ec393" providerId="ADAL" clId="{84A91618-C87F-4047-A2BF-41F416569C7F}" dt="2019-09-03T09:27:26.764" v="148" actId="6549"/>
        <pc:sldMkLst>
          <pc:docMk/>
          <pc:sldMk cId="0" sldId="671"/>
        </pc:sldMkLst>
        <pc:spChg chg="mod">
          <ac:chgData name="Titia Vrenken" userId="b041d8d1-f473-4640-ae4e-e4a45e5ec393" providerId="ADAL" clId="{84A91618-C87F-4047-A2BF-41F416569C7F}" dt="2019-09-03T09:27:26.764" v="148" actId="6549"/>
          <ac:spMkLst>
            <pc:docMk/>
            <pc:sldMk cId="0" sldId="671"/>
            <ac:spMk id="2" creationId="{00000000-0000-0000-0000-000000000000}"/>
          </ac:spMkLst>
        </pc:spChg>
      </pc:sldChg>
      <pc:sldChg chg="modSp">
        <pc:chgData name="Titia Vrenken" userId="b041d8d1-f473-4640-ae4e-e4a45e5ec393" providerId="ADAL" clId="{84A91618-C87F-4047-A2BF-41F416569C7F}" dt="2019-09-03T09:25:06.862" v="147" actId="115"/>
        <pc:sldMkLst>
          <pc:docMk/>
          <pc:sldMk cId="0" sldId="675"/>
        </pc:sldMkLst>
        <pc:spChg chg="mod">
          <ac:chgData name="Titia Vrenken" userId="b041d8d1-f473-4640-ae4e-e4a45e5ec393" providerId="ADAL" clId="{84A91618-C87F-4047-A2BF-41F416569C7F}" dt="2019-09-03T09:25:06.862" v="147" actId="115"/>
          <ac:spMkLst>
            <pc:docMk/>
            <pc:sldMk cId="0" sldId="675"/>
            <ac:spMk id="61444" creationId="{00000000-0000-0000-0000-000000000000}"/>
          </ac:spMkLst>
        </pc:spChg>
      </pc:sldChg>
      <pc:sldChg chg="modSp add ord">
        <pc:chgData name="Titia Vrenken" userId="b041d8d1-f473-4640-ae4e-e4a45e5ec393" providerId="ADAL" clId="{84A91618-C87F-4047-A2BF-41F416569C7F}" dt="2019-09-03T09:12:29.115" v="132" actId="20577"/>
        <pc:sldMkLst>
          <pc:docMk/>
          <pc:sldMk cId="543618477" sldId="678"/>
        </pc:sldMkLst>
        <pc:spChg chg="mod">
          <ac:chgData name="Titia Vrenken" userId="b041d8d1-f473-4640-ae4e-e4a45e5ec393" providerId="ADAL" clId="{84A91618-C87F-4047-A2BF-41F416569C7F}" dt="2019-09-03T09:11:19.775" v="61" actId="255"/>
          <ac:spMkLst>
            <pc:docMk/>
            <pc:sldMk cId="543618477" sldId="678"/>
            <ac:spMk id="2" creationId="{1D0A4053-47E2-48A1-A8E3-FF3F9E0A5BAD}"/>
          </ac:spMkLst>
        </pc:spChg>
        <pc:spChg chg="mod">
          <ac:chgData name="Titia Vrenken" userId="b041d8d1-f473-4640-ae4e-e4a45e5ec393" providerId="ADAL" clId="{84A91618-C87F-4047-A2BF-41F416569C7F}" dt="2019-09-03T09:12:29.115" v="132" actId="20577"/>
          <ac:spMkLst>
            <pc:docMk/>
            <pc:sldMk cId="543618477" sldId="678"/>
            <ac:spMk id="3" creationId="{A9BF8B99-C89E-437E-9978-354575D7597F}"/>
          </ac:spMkLst>
        </pc:spChg>
      </pc:sldChg>
    </pc:docChg>
  </pc:docChgLst>
  <pc:docChgLst>
    <pc:chgData name="Vrenken TE, Titia" userId="S::t.e.vrenken@pl.hanze.nl::b041d8d1-f473-4640-ae4e-e4a45e5ec393" providerId="AD" clId="Web-{9118C8BD-C698-EFAE-0378-9957AF58D9A9}"/>
    <pc:docChg chg="addSld delSld">
      <pc:chgData name="Vrenken TE, Titia" userId="S::t.e.vrenken@pl.hanze.nl::b041d8d1-f473-4640-ae4e-e4a45e5ec393" providerId="AD" clId="Web-{9118C8BD-C698-EFAE-0378-9957AF58D9A9}" dt="2019-09-03T10:39:35.499" v="1"/>
      <pc:docMkLst>
        <pc:docMk/>
      </pc:docMkLst>
      <pc:sldChg chg="add del replId">
        <pc:chgData name="Vrenken TE, Titia" userId="S::t.e.vrenken@pl.hanze.nl::b041d8d1-f473-4640-ae4e-e4a45e5ec393" providerId="AD" clId="Web-{9118C8BD-C698-EFAE-0378-9957AF58D9A9}" dt="2019-09-03T10:39:35.499" v="1"/>
        <pc:sldMkLst>
          <pc:docMk/>
          <pc:sldMk cId="4236013787" sldId="6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61EAFC9D-C147-4C52-8AF3-EB15EDE54779}" type="datetimeFigureOut">
              <a:rPr lang="nl-NL"/>
              <a:pPr>
                <a:defRPr/>
              </a:pPr>
              <a:t>22-9-2020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8892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7363"/>
            <a:ext cx="28892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2F409DEE-7F21-4A41-92E3-3F16FDDEEDA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6669088" cy="98726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778250" y="0"/>
            <a:ext cx="2889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419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66775" y="739775"/>
            <a:ext cx="493395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689475"/>
            <a:ext cx="5334000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0" y="9377363"/>
            <a:ext cx="28892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377363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16618912-6C0A-4F8D-A3A4-63F58128A82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NL" altLang="nl-NL" dirty="0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8EBCB7-1200-4151-BFE5-80A7846079E9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2E471E-3FB9-4CF8-8F63-DED38781DAEC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55E482-E64E-4CDD-991C-739C645C8C06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C4C65B-E76C-474E-B5E8-2433AF740DBE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2C0CD6-485D-4AF4-9360-E9C65089631D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0CA4C2-59D9-43F7-A369-C19AE18AD86E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58185D-FAC2-4E01-A1E0-534FC58DFD2E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18525A-0114-4A45-9664-F1B973838594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FEF05B-49A7-4700-A21C-3B6F00519BCF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CC6A3E-EA10-4BD8-9528-EEEF9C0943DA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21E84B-646A-4E6F-AB0B-9E89465EFF9C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131F2C-99DA-4ADD-B5EB-B0C044FAFF20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898C40-869A-413B-B1E3-385B29492315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D7837C-A878-4A88-ACDA-FC8884297213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6D9E3E-7EBA-42DC-B56E-CAB84C6CFBC3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9pPr>
              </a:lstStyle>
              <a:p>
                <a:pPr defTabSz="914400">
                  <a:defRPr/>
                </a:pPr>
                <a:endParaRPr lang="nl-NL" altLang="nl-NL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9pPr>
              </a:lstStyle>
              <a:p>
                <a:pPr defTabSz="914400">
                  <a:defRPr/>
                </a:pPr>
                <a:endParaRPr lang="nl-NL" altLang="nl-NL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9pPr>
              </a:lstStyle>
              <a:p>
                <a:pPr defTabSz="914400">
                  <a:defRPr/>
                </a:pPr>
                <a:endParaRPr lang="nl-NL" altLang="nl-NL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9pPr>
              </a:lstStyle>
              <a:p>
                <a:pPr defTabSz="914400">
                  <a:defRPr/>
                </a:pPr>
                <a:endParaRPr lang="nl-NL" altLang="nl-NL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defTabSz="914400">
                <a:defRPr/>
              </a:pPr>
              <a:endParaRPr lang="nl-NL" altLang="nl-NL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defTabSz="914400">
                <a:defRPr/>
              </a:pPr>
              <a:endParaRPr lang="nl-NL" altLang="nl-NL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defTabSz="914400">
                <a:defRPr/>
              </a:pPr>
              <a:endParaRPr lang="nl-NL" altLang="nl-NL">
                <a:solidFill>
                  <a:srgbClr val="000000"/>
                </a:solidFill>
              </a:endParaRPr>
            </a:p>
          </p:txBody>
        </p:sp>
      </p:grpSp>
      <p:sp>
        <p:nvSpPr>
          <p:cNvPr id="501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1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solidFill>
                  <a:srgbClr val="1C1C1C"/>
                </a:solidFill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solidFill>
                  <a:srgbClr val="1C1C1C"/>
                </a:solidFill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35966085-0AD6-4119-B798-55452FBF7D6F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56448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BE1E1B8A-AFDE-4CC3-9D4D-A9A74A2C502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3017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E37BEF45-8935-4C34-A60E-FD954A987C5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41352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AC9CC92E-DE14-4BAB-9776-FB6B562A29A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000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BFB198C8-317E-41B2-A9A6-B0E05F3AD82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453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E854C2C9-89B6-427F-B165-8D7F889CDD5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776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B15F5646-134E-4C22-B272-16D91BE17DC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91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EBF58CCB-531E-4AED-9C66-1B76D7B980A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6056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BF8C479F-F3CD-4F3D-98DB-F4288190856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12813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55BD810-93EC-45D7-8992-6E6532070FF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4192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7E6C375-A4D4-49A3-9EFD-F90CEB7155BC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4372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E670F792-9D70-402F-89CE-7BA86AEF22F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8434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62420968-34A3-4D06-A721-3F74E25B011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810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4400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78F068D-5739-4056-AD3F-7D5E4AF35B9D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105" r:id="rId2"/>
    <p:sldLayoutId id="2147486106" r:id="rId3"/>
    <p:sldLayoutId id="2147486107" r:id="rId4"/>
    <p:sldLayoutId id="2147486108" r:id="rId5"/>
    <p:sldLayoutId id="2147486109" r:id="rId6"/>
    <p:sldLayoutId id="2147486110" r:id="rId7"/>
    <p:sldLayoutId id="2147486111" r:id="rId8"/>
    <p:sldLayoutId id="2147486112" r:id="rId9"/>
    <p:sldLayoutId id="2147486113" r:id="rId10"/>
    <p:sldLayoutId id="2147486114" r:id="rId11"/>
    <p:sldLayoutId id="2147486115" r:id="rId12"/>
    <p:sldLayoutId id="214748611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nl/url?sa=i&amp;rct=j&amp;q=&amp;esrc=s&amp;source=images&amp;cd=&amp;docid=1vmrkEKM8-bNAM&amp;tbnid=LUIrYd_EL_T3EM:&amp;ved=0CAQQjB0&amp;url=http://www.nhm.ac.uk/nature-online/species-of-the-day/evolution/homo-sapiens/&amp;ei=6HkJVKrwMcSg7AbE5oDwDg&amp;bvm=bv.74649129,d.ZGU&amp;psig=AFQjCNGDB0IZwUMCkElXhKmGdhDzgmN93w&amp;ust=140999356118072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.wikipedia.org/wiki/Richard_Ow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nachtvandevleermuis.n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7750" y="1822450"/>
            <a:ext cx="7772400" cy="1462088"/>
          </a:xfrm>
        </p:spPr>
        <p:txBody>
          <a:bodyPr/>
          <a:lstStyle/>
          <a:p>
            <a:pPr eaLnBrk="1" hangingPunct="1"/>
            <a:r>
              <a:rPr lang="en-US" altLang="nl-NL" sz="3600" b="1" dirty="0" err="1"/>
              <a:t>Hoofdstuk</a:t>
            </a:r>
            <a:r>
              <a:rPr lang="en-US" altLang="nl-NL" sz="3600" b="1" dirty="0"/>
              <a:t> 22 Phylogenetic Reconstruction</a:t>
            </a:r>
          </a:p>
        </p:txBody>
      </p:sp>
      <p:sp>
        <p:nvSpPr>
          <p:cNvPr id="4403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01E4E9E-64F0-4F68-BC6B-56089DC483B9}" type="slidenum">
              <a:rPr lang="en-US" altLang="nl-NL" smtClean="0"/>
              <a:pPr/>
              <a:t>1</a:t>
            </a:fld>
            <a:endParaRPr lang="en-US" altLang="nl-NL"/>
          </a:p>
        </p:txBody>
      </p:sp>
      <p:sp>
        <p:nvSpPr>
          <p:cNvPr id="7" name="TextBox 6"/>
          <p:cNvSpPr txBox="1"/>
          <p:nvPr/>
        </p:nvSpPr>
        <p:spPr>
          <a:xfrm>
            <a:off x="3563888" y="5371237"/>
            <a:ext cx="4891088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 dirty="0">
                <a:solidFill>
                  <a:schemeClr val="tx1"/>
                </a:solidFill>
                <a:latin typeface="+mj-lt"/>
              </a:rPr>
              <a:t>H22 Fylogenie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 dirty="0">
                <a:solidFill>
                  <a:schemeClr val="tx1"/>
                </a:solidFill>
                <a:latin typeface="+mj-lt"/>
              </a:rPr>
              <a:t>	blz. </a:t>
            </a:r>
            <a:r>
              <a:rPr lang="nl-NL" dirty="0" smtClean="0">
                <a:solidFill>
                  <a:schemeClr val="tx1"/>
                </a:solidFill>
                <a:latin typeface="+mj-lt"/>
              </a:rPr>
              <a:t>521-538</a:t>
            </a:r>
            <a:endParaRPr lang="nl-NL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64" y="3673657"/>
            <a:ext cx="2304586" cy="2776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 b="1">
                <a:solidFill>
                  <a:srgbClr val="00B0F0"/>
                </a:solidFill>
              </a:rPr>
              <a:t>Homologie</a:t>
            </a:r>
            <a:r>
              <a:rPr lang="nl-NL" altLang="nl-NL" sz="3600"/>
              <a:t> of </a:t>
            </a:r>
            <a:r>
              <a:rPr lang="nl-NL" altLang="nl-NL" sz="3600" b="1">
                <a:solidFill>
                  <a:srgbClr val="FF33CC"/>
                </a:solidFill>
              </a:rPr>
              <a:t>analogie</a:t>
            </a:r>
            <a:r>
              <a:rPr lang="nl-NL" altLang="nl-NL" sz="3600"/>
              <a:t>?</a:t>
            </a:r>
          </a:p>
        </p:txBody>
      </p:sp>
      <p:sp>
        <p:nvSpPr>
          <p:cNvPr id="5529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A96B258-A52F-4F54-8522-AFBE73569E3E}" type="slidenum">
              <a:rPr lang="en-US" altLang="nl-NL" smtClean="0"/>
              <a:pPr/>
              <a:t>10</a:t>
            </a:fld>
            <a:endParaRPr lang="en-US" altLang="nl-NL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81225"/>
            <a:ext cx="3810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2181224"/>
            <a:ext cx="3560445" cy="2543175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4788023" y="438584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dirty="0"/>
              <a:t>https://www.wur.nl/nl/Onderzoek-Resultaten/Onderzoeksprojecten-LNV/Expertisegebieden/kennisonline/Waar-bijen-water-halen.htm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Moleculaire data</a:t>
            </a:r>
          </a:p>
        </p:txBody>
      </p:sp>
      <p:sp>
        <p:nvSpPr>
          <p:cNvPr id="5734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8DAAFFD-0C0F-4A82-BF73-092DA978A840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14" name="Rechthoek 3"/>
          <p:cNvSpPr/>
          <p:nvPr/>
        </p:nvSpPr>
        <p:spPr>
          <a:xfrm>
            <a:off x="179388" y="1984375"/>
            <a:ext cx="8640762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Geeft</a:t>
            </a: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 extra </a:t>
            </a: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informatie</a:t>
            </a: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 over de </a:t>
            </a: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evolutie</a:t>
            </a: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 van het </a:t>
            </a: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leven</a:t>
            </a: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. </a:t>
            </a:r>
            <a:r>
              <a:rPr lang="nl-NL" dirty="0">
                <a:solidFill>
                  <a:schemeClr val="tx1"/>
                </a:solidFill>
              </a:rPr>
              <a:t>Hoe zijn de genen ontwikkeld uit de gemeenschappelijke voorouder?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nl-NL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2 </a:t>
            </a: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soorten</a:t>
            </a: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homologe</a:t>
            </a: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genen</a:t>
            </a: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	- </a:t>
            </a: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paraloog</a:t>
            </a:r>
            <a:endParaRPr lang="en-US" altLang="nl-NL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	- </a:t>
            </a: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ortholoog</a:t>
            </a:r>
            <a:endParaRPr lang="en-US" altLang="nl-NL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92550"/>
            <a:ext cx="41275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hthoek 4"/>
          <p:cNvSpPr>
            <a:spLocks noChangeArrowheads="1"/>
          </p:cNvSpPr>
          <p:nvPr/>
        </p:nvSpPr>
        <p:spPr bwMode="auto">
          <a:xfrm>
            <a:off x="4464050" y="4051300"/>
            <a:ext cx="40576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Evolutionaire splitsing alfa en beta = duplicatie  → in soort = paraloog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Verdeling over nieuwe soorten = speciatie → meerdere soorten = ortholoog </a:t>
            </a:r>
          </a:p>
        </p:txBody>
      </p:sp>
      <p:sp>
        <p:nvSpPr>
          <p:cNvPr id="71687" name="Rechthoek 5"/>
          <p:cNvSpPr>
            <a:spLocks noChangeArrowheads="1"/>
          </p:cNvSpPr>
          <p:nvPr/>
        </p:nvSpPr>
        <p:spPr bwMode="auto">
          <a:xfrm>
            <a:off x="266700" y="621823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1400">
                <a:solidFill>
                  <a:srgbClr val="000000"/>
                </a:solidFill>
              </a:rPr>
              <a:t>Het globine gen is betrokken bij de binding van zuurstof aan hemoglobine in het bloed. </a:t>
            </a:r>
          </a:p>
        </p:txBody>
      </p:sp>
      <p:sp>
        <p:nvSpPr>
          <p:cNvPr id="2" name="Rechthoek 1"/>
          <p:cNvSpPr/>
          <p:nvPr/>
        </p:nvSpPr>
        <p:spPr>
          <a:xfrm>
            <a:off x="4378325" y="6596063"/>
            <a:ext cx="20906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800" dirty="0">
                <a:solidFill>
                  <a:schemeClr val="tx1"/>
                </a:solidFill>
              </a:rPr>
              <a:t>http://users.skynet.be/fd087604/id57.htm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  <p:bldP spid="716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Ortholoog versus paraloog</a:t>
            </a:r>
          </a:p>
        </p:txBody>
      </p:sp>
      <p:sp>
        <p:nvSpPr>
          <p:cNvPr id="5939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CE86DDE-12A3-4197-95C7-FC84E2F60AE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59396" name="Rechthoek 3"/>
          <p:cNvSpPr>
            <a:spLocks noChangeArrowheads="1"/>
          </p:cNvSpPr>
          <p:nvPr/>
        </p:nvSpPr>
        <p:spPr bwMode="auto">
          <a:xfrm>
            <a:off x="107950" y="2133600"/>
            <a:ext cx="776287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b="1">
                <a:solidFill>
                  <a:schemeClr val="tx1"/>
                </a:solidFill>
              </a:rPr>
              <a:t>Ortholoog</a:t>
            </a:r>
            <a:r>
              <a:rPr lang="nl-NL" altLang="nl-NL">
                <a:solidFill>
                  <a:schemeClr val="tx1"/>
                </a:solidFill>
              </a:rPr>
              <a:t> 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In leken taal: “hetzelfde gen, maar dan in een andere soort”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Gelijke functie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b="1">
                <a:solidFill>
                  <a:schemeClr val="tx1"/>
                </a:solidFill>
              </a:rPr>
              <a:t>Paraloog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b="1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Ontstaan door een gen duplicatie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Overeenkomstige globale functie 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(betrokken bij hetzelfde proces)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</p:txBody>
      </p:sp>
      <p:pic>
        <p:nvPicPr>
          <p:cNvPr id="5939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284538"/>
            <a:ext cx="5199062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3976658" y="6184074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nl-NL" altLang="nl-NL" dirty="0">
                <a:solidFill>
                  <a:srgbClr val="000000"/>
                </a:solidFill>
              </a:rPr>
              <a:t>Figuur 22.18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Rol van bioinformatica</a:t>
            </a:r>
          </a:p>
        </p:txBody>
      </p:sp>
      <p:sp>
        <p:nvSpPr>
          <p:cNvPr id="6144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0851B4-9927-42D6-A3A4-84284470BA63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61444" name="Rechthoek 3"/>
          <p:cNvSpPr>
            <a:spLocks noChangeArrowheads="1"/>
          </p:cNvSpPr>
          <p:nvPr/>
        </p:nvSpPr>
        <p:spPr bwMode="auto">
          <a:xfrm>
            <a:off x="179388" y="2478088"/>
            <a:ext cx="5164137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dirty="0" err="1">
                <a:solidFill>
                  <a:schemeClr val="tx1"/>
                </a:solidFill>
              </a:rPr>
              <a:t>Alignment</a:t>
            </a:r>
            <a:r>
              <a:rPr lang="nl-NL" altLang="nl-NL" dirty="0">
                <a:solidFill>
                  <a:schemeClr val="tx1"/>
                </a:solidFill>
              </a:rPr>
              <a:t> van sequenties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dirty="0">
                <a:solidFill>
                  <a:schemeClr val="tx1"/>
                </a:solidFill>
              </a:rPr>
              <a:t>Overeenkomsten door </a:t>
            </a:r>
            <a:r>
              <a:rPr lang="nl-NL" altLang="nl-NL" u="sng" dirty="0">
                <a:solidFill>
                  <a:schemeClr val="tx1"/>
                </a:solidFill>
              </a:rPr>
              <a:t>homologie</a:t>
            </a:r>
            <a:r>
              <a:rPr lang="nl-NL" altLang="nl-NL" dirty="0">
                <a:solidFill>
                  <a:schemeClr val="tx1"/>
                </a:solidFill>
              </a:rPr>
              <a:t> of </a:t>
            </a:r>
            <a:r>
              <a:rPr lang="nl-NL" altLang="nl-NL" u="sng" dirty="0" err="1">
                <a:solidFill>
                  <a:schemeClr val="tx1"/>
                </a:solidFill>
              </a:rPr>
              <a:t>homoplasie</a:t>
            </a:r>
            <a:r>
              <a:rPr lang="nl-NL" altLang="nl-NL" dirty="0">
                <a:solidFill>
                  <a:schemeClr val="tx1"/>
                </a:solidFill>
              </a:rPr>
              <a:t>?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</p:txBody>
      </p:sp>
      <p:grpSp>
        <p:nvGrpSpPr>
          <p:cNvPr id="61445" name="Group 18"/>
          <p:cNvGrpSpPr>
            <a:grpSpLocks noChangeAspect="1"/>
          </p:cNvGrpSpPr>
          <p:nvPr/>
        </p:nvGrpSpPr>
        <p:grpSpPr bwMode="auto">
          <a:xfrm>
            <a:off x="5253038" y="1916113"/>
            <a:ext cx="3279775" cy="4697412"/>
            <a:chOff x="4856163" y="841375"/>
            <a:chExt cx="4098925" cy="5870575"/>
          </a:xfrm>
        </p:grpSpPr>
        <p:pic>
          <p:nvPicPr>
            <p:cNvPr id="61446" name="Picture 3" descr="26_08AligningDNA_4-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6163" y="841375"/>
              <a:ext cx="4098925" cy="587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7" name="Text Box 8"/>
            <p:cNvSpPr txBox="1">
              <a:spLocks noChangeArrowheads="1"/>
            </p:cNvSpPr>
            <p:nvPr/>
          </p:nvSpPr>
          <p:spPr bwMode="auto">
            <a:xfrm>
              <a:off x="7666038" y="2122488"/>
              <a:ext cx="8985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500" b="1">
                  <a:latin typeface="Arial" panose="020B0604020202020204" pitchFamily="34" charset="0"/>
                  <a:cs typeface="Arial" panose="020B0604020202020204" pitchFamily="34" charset="0"/>
                </a:rPr>
                <a:t>Deletion</a:t>
              </a:r>
            </a:p>
          </p:txBody>
        </p:sp>
        <p:sp>
          <p:nvSpPr>
            <p:cNvPr id="61448" name="Text Box 9"/>
            <p:cNvSpPr txBox="1">
              <a:spLocks noChangeArrowheads="1"/>
            </p:cNvSpPr>
            <p:nvPr/>
          </p:nvSpPr>
          <p:spPr bwMode="auto">
            <a:xfrm>
              <a:off x="6829425" y="3425825"/>
              <a:ext cx="8985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500" b="1">
                  <a:latin typeface="Arial" panose="020B0604020202020204" pitchFamily="34" charset="0"/>
                  <a:cs typeface="Arial" panose="020B0604020202020204" pitchFamily="34" charset="0"/>
                </a:rPr>
                <a:t>Insertion</a:t>
              </a:r>
            </a:p>
          </p:txBody>
        </p:sp>
        <p:sp>
          <p:nvSpPr>
            <p:cNvPr id="61449" name="Text Box 10"/>
            <p:cNvSpPr txBox="1">
              <a:spLocks noChangeArrowheads="1"/>
            </p:cNvSpPr>
            <p:nvPr/>
          </p:nvSpPr>
          <p:spPr bwMode="auto">
            <a:xfrm>
              <a:off x="5518150" y="947738"/>
              <a:ext cx="161925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9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1450" name="Text Box 11"/>
            <p:cNvSpPr txBox="1">
              <a:spLocks noChangeArrowheads="1"/>
            </p:cNvSpPr>
            <p:nvPr/>
          </p:nvSpPr>
          <p:spPr bwMode="auto">
            <a:xfrm>
              <a:off x="5524500" y="2511425"/>
              <a:ext cx="1619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9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1451" name="Text Box 12"/>
            <p:cNvSpPr txBox="1">
              <a:spLocks noChangeArrowheads="1"/>
            </p:cNvSpPr>
            <p:nvPr/>
          </p:nvSpPr>
          <p:spPr bwMode="auto">
            <a:xfrm>
              <a:off x="5524500" y="4283075"/>
              <a:ext cx="1619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9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1452" name="Text Box 13"/>
            <p:cNvSpPr txBox="1">
              <a:spLocks noChangeArrowheads="1"/>
            </p:cNvSpPr>
            <p:nvPr/>
          </p:nvSpPr>
          <p:spPr bwMode="auto">
            <a:xfrm>
              <a:off x="5524500" y="5815013"/>
              <a:ext cx="161925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9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1453" name="Text Box 14"/>
            <p:cNvSpPr txBox="1">
              <a:spLocks noChangeArrowheads="1"/>
            </p:cNvSpPr>
            <p:nvPr/>
          </p:nvSpPr>
          <p:spPr bwMode="auto">
            <a:xfrm>
              <a:off x="5524500" y="1404938"/>
              <a:ext cx="161925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9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1454" name="Text Box 15"/>
            <p:cNvSpPr txBox="1">
              <a:spLocks noChangeArrowheads="1"/>
            </p:cNvSpPr>
            <p:nvPr/>
          </p:nvSpPr>
          <p:spPr bwMode="auto">
            <a:xfrm>
              <a:off x="5530850" y="2957513"/>
              <a:ext cx="161925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9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1455" name="Text Box 16"/>
            <p:cNvSpPr txBox="1">
              <a:spLocks noChangeArrowheads="1"/>
            </p:cNvSpPr>
            <p:nvPr/>
          </p:nvSpPr>
          <p:spPr bwMode="auto">
            <a:xfrm>
              <a:off x="5530850" y="4738688"/>
              <a:ext cx="161925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9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1456" name="Text Box 17"/>
            <p:cNvSpPr txBox="1">
              <a:spLocks noChangeArrowheads="1"/>
            </p:cNvSpPr>
            <p:nvPr/>
          </p:nvSpPr>
          <p:spPr bwMode="auto">
            <a:xfrm>
              <a:off x="5530850" y="6257925"/>
              <a:ext cx="1619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9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Rechthoek 1"/>
          <p:cNvSpPr/>
          <p:nvPr/>
        </p:nvSpPr>
        <p:spPr>
          <a:xfrm>
            <a:off x="7204361" y="652059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nl-NL" altLang="nl-NL" dirty="0">
                <a:solidFill>
                  <a:srgbClr val="000000"/>
                </a:solidFill>
              </a:rPr>
              <a:t>Figuur 22.8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4"/>
          <p:cNvGrpSpPr>
            <a:grpSpLocks/>
          </p:cNvGrpSpPr>
          <p:nvPr/>
        </p:nvGrpSpPr>
        <p:grpSpPr bwMode="auto">
          <a:xfrm>
            <a:off x="395288" y="2989263"/>
            <a:ext cx="8548687" cy="3895725"/>
            <a:chOff x="296863" y="2395538"/>
            <a:chExt cx="8548687" cy="3895725"/>
          </a:xfrm>
        </p:grpSpPr>
        <p:pic>
          <p:nvPicPr>
            <p:cNvPr id="63494" name="Picture 3" descr="26_11_ConstructPhyloTree-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2395538"/>
              <a:ext cx="8548687" cy="389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5" name="Text Box 4"/>
            <p:cNvSpPr txBox="1">
              <a:spLocks noChangeArrowheads="1"/>
            </p:cNvSpPr>
            <p:nvPr/>
          </p:nvSpPr>
          <p:spPr bwMode="auto">
            <a:xfrm>
              <a:off x="2535238" y="2481263"/>
              <a:ext cx="5461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TAXA</a:t>
              </a:r>
            </a:p>
          </p:txBody>
        </p:sp>
        <p:sp>
          <p:nvSpPr>
            <p:cNvPr id="63496" name="Text Box 5"/>
            <p:cNvSpPr txBox="1">
              <a:spLocks noChangeArrowheads="1"/>
            </p:cNvSpPr>
            <p:nvPr/>
          </p:nvSpPr>
          <p:spPr bwMode="auto">
            <a:xfrm>
              <a:off x="7080250" y="2449513"/>
              <a:ext cx="798513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Lancelet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(outgroup)</a:t>
              </a:r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7072313" y="3024188"/>
              <a:ext cx="666750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Lamprey</a:t>
              </a:r>
            </a:p>
          </p:txBody>
        </p:sp>
        <p:sp>
          <p:nvSpPr>
            <p:cNvPr id="63498" name="Text Box 7"/>
            <p:cNvSpPr txBox="1">
              <a:spLocks noChangeArrowheads="1"/>
            </p:cNvSpPr>
            <p:nvPr/>
          </p:nvSpPr>
          <p:spPr bwMode="auto">
            <a:xfrm>
              <a:off x="7073900" y="3633788"/>
              <a:ext cx="4143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Bass</a:t>
              </a:r>
            </a:p>
          </p:txBody>
        </p:sp>
        <p:sp>
          <p:nvSpPr>
            <p:cNvPr id="63499" name="Text Box 8"/>
            <p:cNvSpPr txBox="1">
              <a:spLocks noChangeArrowheads="1"/>
            </p:cNvSpPr>
            <p:nvPr/>
          </p:nvSpPr>
          <p:spPr bwMode="auto">
            <a:xfrm>
              <a:off x="7072313" y="4205288"/>
              <a:ext cx="3889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Frog</a:t>
              </a:r>
            </a:p>
          </p:txBody>
        </p:sp>
        <p:sp>
          <p:nvSpPr>
            <p:cNvPr id="63500" name="Text Box 9"/>
            <p:cNvSpPr txBox="1">
              <a:spLocks noChangeArrowheads="1"/>
            </p:cNvSpPr>
            <p:nvPr/>
          </p:nvSpPr>
          <p:spPr bwMode="auto">
            <a:xfrm>
              <a:off x="7072313" y="4786313"/>
              <a:ext cx="441325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Turtle</a:t>
              </a:r>
            </a:p>
          </p:txBody>
        </p:sp>
        <p:sp>
          <p:nvSpPr>
            <p:cNvPr id="63501" name="Text Box 10"/>
            <p:cNvSpPr txBox="1">
              <a:spLocks noChangeArrowheads="1"/>
            </p:cNvSpPr>
            <p:nvPr/>
          </p:nvSpPr>
          <p:spPr bwMode="auto">
            <a:xfrm>
              <a:off x="7085013" y="5380038"/>
              <a:ext cx="652462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Leopard</a:t>
              </a:r>
            </a:p>
          </p:txBody>
        </p:sp>
        <p:sp>
          <p:nvSpPr>
            <p:cNvPr id="63502" name="Text Box 11"/>
            <p:cNvSpPr txBox="1">
              <a:spLocks noChangeArrowheads="1"/>
            </p:cNvSpPr>
            <p:nvPr/>
          </p:nvSpPr>
          <p:spPr bwMode="auto">
            <a:xfrm>
              <a:off x="517525" y="3490913"/>
              <a:ext cx="9842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Vertebral</a:t>
              </a:r>
            </a:p>
            <a:p>
              <a:pPr algn="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column</a:t>
              </a:r>
            </a:p>
            <a:p>
              <a:pPr algn="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(backbone)</a:t>
              </a:r>
            </a:p>
          </p:txBody>
        </p:sp>
        <p:sp>
          <p:nvSpPr>
            <p:cNvPr id="63503" name="Text Box 12"/>
            <p:cNvSpPr txBox="1">
              <a:spLocks noChangeArrowheads="1"/>
            </p:cNvSpPr>
            <p:nvPr/>
          </p:nvSpPr>
          <p:spPr bwMode="auto">
            <a:xfrm>
              <a:off x="487363" y="4454525"/>
              <a:ext cx="9969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Four walking</a:t>
              </a:r>
            </a:p>
            <a:p>
              <a:pPr algn="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legs</a:t>
              </a:r>
            </a:p>
          </p:txBody>
        </p:sp>
        <p:sp>
          <p:nvSpPr>
            <p:cNvPr id="63504" name="Text Box 13"/>
            <p:cNvSpPr txBox="1">
              <a:spLocks noChangeArrowheads="1"/>
            </p:cNvSpPr>
            <p:nvPr/>
          </p:nvSpPr>
          <p:spPr bwMode="auto">
            <a:xfrm>
              <a:off x="592138" y="4083050"/>
              <a:ext cx="9175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Hinged jaws</a:t>
              </a:r>
            </a:p>
          </p:txBody>
        </p:sp>
        <p:sp>
          <p:nvSpPr>
            <p:cNvPr id="63505" name="Text Box 14"/>
            <p:cNvSpPr txBox="1">
              <a:spLocks noChangeArrowheads="1"/>
            </p:cNvSpPr>
            <p:nvPr/>
          </p:nvSpPr>
          <p:spPr bwMode="auto">
            <a:xfrm>
              <a:off x="927100" y="4991100"/>
              <a:ext cx="5873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Amnion</a:t>
              </a:r>
            </a:p>
          </p:txBody>
        </p:sp>
        <p:sp>
          <p:nvSpPr>
            <p:cNvPr id="63506" name="Text Box 15"/>
            <p:cNvSpPr txBox="1">
              <a:spLocks noChangeArrowheads="1"/>
            </p:cNvSpPr>
            <p:nvPr/>
          </p:nvSpPr>
          <p:spPr bwMode="auto">
            <a:xfrm>
              <a:off x="1177925" y="5400675"/>
              <a:ext cx="33655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Hair</a:t>
              </a:r>
            </a:p>
          </p:txBody>
        </p:sp>
        <p:sp>
          <p:nvSpPr>
            <p:cNvPr id="63507" name="Text Box 16"/>
            <p:cNvSpPr txBox="1">
              <a:spLocks noChangeArrowheads="1"/>
            </p:cNvSpPr>
            <p:nvPr/>
          </p:nvSpPr>
          <p:spPr bwMode="auto">
            <a:xfrm>
              <a:off x="4195763" y="3878263"/>
              <a:ext cx="6794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Vertebral</a:t>
              </a:r>
            </a:p>
            <a:p>
              <a:pPr algn="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column</a:t>
              </a:r>
            </a:p>
          </p:txBody>
        </p:sp>
        <p:sp>
          <p:nvSpPr>
            <p:cNvPr id="63508" name="Text Box 17"/>
            <p:cNvSpPr txBox="1">
              <a:spLocks noChangeArrowheads="1"/>
            </p:cNvSpPr>
            <p:nvPr/>
          </p:nvSpPr>
          <p:spPr bwMode="auto">
            <a:xfrm>
              <a:off x="4354513" y="4379913"/>
              <a:ext cx="917575" cy="21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Hinged jaws</a:t>
              </a:r>
            </a:p>
          </p:txBody>
        </p:sp>
        <p:sp>
          <p:nvSpPr>
            <p:cNvPr id="63509" name="Text Box 18"/>
            <p:cNvSpPr txBox="1">
              <a:spLocks noChangeArrowheads="1"/>
            </p:cNvSpPr>
            <p:nvPr/>
          </p:nvSpPr>
          <p:spPr bwMode="auto">
            <a:xfrm>
              <a:off x="4367213" y="4883150"/>
              <a:ext cx="1314450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Four walking legs</a:t>
              </a:r>
            </a:p>
          </p:txBody>
        </p:sp>
        <p:sp>
          <p:nvSpPr>
            <p:cNvPr id="63510" name="Text Box 19"/>
            <p:cNvSpPr txBox="1">
              <a:spLocks noChangeArrowheads="1"/>
            </p:cNvSpPr>
            <p:nvPr/>
          </p:nvSpPr>
          <p:spPr bwMode="auto">
            <a:xfrm>
              <a:off x="5484813" y="5303838"/>
              <a:ext cx="5873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Amnion</a:t>
              </a:r>
            </a:p>
          </p:txBody>
        </p:sp>
        <p:sp>
          <p:nvSpPr>
            <p:cNvPr id="63511" name="Text Box 20"/>
            <p:cNvSpPr txBox="1">
              <a:spLocks noChangeArrowheads="1"/>
            </p:cNvSpPr>
            <p:nvPr/>
          </p:nvSpPr>
          <p:spPr bwMode="auto">
            <a:xfrm>
              <a:off x="6369050" y="5605463"/>
              <a:ext cx="33655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Hair</a:t>
              </a:r>
            </a:p>
          </p:txBody>
        </p:sp>
        <p:sp>
          <p:nvSpPr>
            <p:cNvPr id="63512" name="Text Box 21"/>
            <p:cNvSpPr txBox="1">
              <a:spLocks noChangeArrowheads="1"/>
            </p:cNvSpPr>
            <p:nvPr/>
          </p:nvSpPr>
          <p:spPr bwMode="auto">
            <a:xfrm>
              <a:off x="349250" y="5937250"/>
              <a:ext cx="1420813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(a) Character table</a:t>
              </a:r>
            </a:p>
          </p:txBody>
        </p:sp>
        <p:sp>
          <p:nvSpPr>
            <p:cNvPr id="63513" name="Text Box 22"/>
            <p:cNvSpPr txBox="1">
              <a:spLocks noChangeArrowheads="1"/>
            </p:cNvSpPr>
            <p:nvPr/>
          </p:nvSpPr>
          <p:spPr bwMode="auto">
            <a:xfrm>
              <a:off x="4298950" y="5918200"/>
              <a:ext cx="15795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(b) Phylogenetic tree</a:t>
              </a:r>
            </a:p>
          </p:txBody>
        </p:sp>
        <p:sp>
          <p:nvSpPr>
            <p:cNvPr id="63514" name="Text Box 23"/>
            <p:cNvSpPr txBox="1">
              <a:spLocks noChangeArrowheads="1"/>
            </p:cNvSpPr>
            <p:nvPr/>
          </p:nvSpPr>
          <p:spPr bwMode="auto">
            <a:xfrm rot="-5400000">
              <a:off x="-132557" y="4542632"/>
              <a:ext cx="109061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CHARACTERS</a:t>
              </a:r>
            </a:p>
          </p:txBody>
        </p:sp>
        <p:sp>
          <p:nvSpPr>
            <p:cNvPr id="63515" name="Text Box 24"/>
            <p:cNvSpPr txBox="1">
              <a:spLocks noChangeArrowheads="1"/>
            </p:cNvSpPr>
            <p:nvPr/>
          </p:nvSpPr>
          <p:spPr bwMode="auto">
            <a:xfrm rot="-5400000">
              <a:off x="1343026" y="2895600"/>
              <a:ext cx="7985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Lancelet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(outgroup)</a:t>
              </a:r>
            </a:p>
          </p:txBody>
        </p:sp>
        <p:sp>
          <p:nvSpPr>
            <p:cNvPr id="63516" name="Text Box 25"/>
            <p:cNvSpPr txBox="1">
              <a:spLocks noChangeArrowheads="1"/>
            </p:cNvSpPr>
            <p:nvPr/>
          </p:nvSpPr>
          <p:spPr bwMode="auto">
            <a:xfrm rot="-5400000">
              <a:off x="1812925" y="3060700"/>
              <a:ext cx="66675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Lamprey</a:t>
              </a:r>
            </a:p>
          </p:txBody>
        </p:sp>
        <p:sp>
          <p:nvSpPr>
            <p:cNvPr id="63517" name="Text Box 26"/>
            <p:cNvSpPr txBox="1">
              <a:spLocks noChangeArrowheads="1"/>
            </p:cNvSpPr>
            <p:nvPr/>
          </p:nvSpPr>
          <p:spPr bwMode="auto">
            <a:xfrm rot="-5400000">
              <a:off x="2368550" y="3179763"/>
              <a:ext cx="388937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Bass</a:t>
              </a:r>
            </a:p>
          </p:txBody>
        </p:sp>
        <p:sp>
          <p:nvSpPr>
            <p:cNvPr id="63518" name="Text Box 27"/>
            <p:cNvSpPr txBox="1">
              <a:spLocks noChangeArrowheads="1"/>
            </p:cNvSpPr>
            <p:nvPr/>
          </p:nvSpPr>
          <p:spPr bwMode="auto">
            <a:xfrm rot="-5400000">
              <a:off x="2778125" y="3192463"/>
              <a:ext cx="376237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Frog</a:t>
              </a:r>
            </a:p>
          </p:txBody>
        </p:sp>
        <p:sp>
          <p:nvSpPr>
            <p:cNvPr id="63519" name="Text Box 28"/>
            <p:cNvSpPr txBox="1">
              <a:spLocks noChangeArrowheads="1"/>
            </p:cNvSpPr>
            <p:nvPr/>
          </p:nvSpPr>
          <p:spPr bwMode="auto">
            <a:xfrm rot="-5400000">
              <a:off x="3148806" y="3153569"/>
              <a:ext cx="4413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Turtle</a:t>
              </a:r>
            </a:p>
          </p:txBody>
        </p:sp>
        <p:sp>
          <p:nvSpPr>
            <p:cNvPr id="63520" name="Text Box 29"/>
            <p:cNvSpPr txBox="1">
              <a:spLocks noChangeArrowheads="1"/>
            </p:cNvSpPr>
            <p:nvPr/>
          </p:nvSpPr>
          <p:spPr bwMode="auto">
            <a:xfrm rot="-5400000">
              <a:off x="3458369" y="3080544"/>
              <a:ext cx="627062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Leopard</a:t>
              </a:r>
            </a:p>
          </p:txBody>
        </p:sp>
        <p:sp>
          <p:nvSpPr>
            <p:cNvPr id="63521" name="Text Box 30"/>
            <p:cNvSpPr txBox="1">
              <a:spLocks noChangeArrowheads="1"/>
            </p:cNvSpPr>
            <p:nvPr/>
          </p:nvSpPr>
          <p:spPr bwMode="auto">
            <a:xfrm>
              <a:off x="1704975" y="3654425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22" name="Text Box 31"/>
            <p:cNvSpPr txBox="1">
              <a:spLocks noChangeArrowheads="1"/>
            </p:cNvSpPr>
            <p:nvPr/>
          </p:nvSpPr>
          <p:spPr bwMode="auto">
            <a:xfrm>
              <a:off x="1711325" y="409733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23" name="Text Box 32"/>
            <p:cNvSpPr txBox="1">
              <a:spLocks noChangeArrowheads="1"/>
            </p:cNvSpPr>
            <p:nvPr/>
          </p:nvSpPr>
          <p:spPr bwMode="auto">
            <a:xfrm>
              <a:off x="1709738" y="453548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24" name="Text Box 33"/>
            <p:cNvSpPr txBox="1">
              <a:spLocks noChangeArrowheads="1"/>
            </p:cNvSpPr>
            <p:nvPr/>
          </p:nvSpPr>
          <p:spPr bwMode="auto">
            <a:xfrm>
              <a:off x="1711325" y="4972050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25" name="Text Box 34"/>
            <p:cNvSpPr txBox="1">
              <a:spLocks noChangeArrowheads="1"/>
            </p:cNvSpPr>
            <p:nvPr/>
          </p:nvSpPr>
          <p:spPr bwMode="auto">
            <a:xfrm>
              <a:off x="1709738" y="5408613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26" name="Text Box 35"/>
            <p:cNvSpPr txBox="1">
              <a:spLocks noChangeArrowheads="1"/>
            </p:cNvSpPr>
            <p:nvPr/>
          </p:nvSpPr>
          <p:spPr bwMode="auto">
            <a:xfrm>
              <a:off x="2095500" y="3660775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27" name="Text Box 36"/>
            <p:cNvSpPr txBox="1">
              <a:spLocks noChangeArrowheads="1"/>
            </p:cNvSpPr>
            <p:nvPr/>
          </p:nvSpPr>
          <p:spPr bwMode="auto">
            <a:xfrm>
              <a:off x="2101850" y="410368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28" name="Text Box 37"/>
            <p:cNvSpPr txBox="1">
              <a:spLocks noChangeArrowheads="1"/>
            </p:cNvSpPr>
            <p:nvPr/>
          </p:nvSpPr>
          <p:spPr bwMode="auto">
            <a:xfrm>
              <a:off x="2100263" y="454183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29" name="Text Box 38"/>
            <p:cNvSpPr txBox="1">
              <a:spLocks noChangeArrowheads="1"/>
            </p:cNvSpPr>
            <p:nvPr/>
          </p:nvSpPr>
          <p:spPr bwMode="auto">
            <a:xfrm>
              <a:off x="2101850" y="4978400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30" name="Text Box 39"/>
            <p:cNvSpPr txBox="1">
              <a:spLocks noChangeArrowheads="1"/>
            </p:cNvSpPr>
            <p:nvPr/>
          </p:nvSpPr>
          <p:spPr bwMode="auto">
            <a:xfrm>
              <a:off x="2100263" y="5414963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31" name="Text Box 40"/>
            <p:cNvSpPr txBox="1">
              <a:spLocks noChangeArrowheads="1"/>
            </p:cNvSpPr>
            <p:nvPr/>
          </p:nvSpPr>
          <p:spPr bwMode="auto">
            <a:xfrm>
              <a:off x="2492375" y="3660775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2" name="Text Box 41"/>
            <p:cNvSpPr txBox="1">
              <a:spLocks noChangeArrowheads="1"/>
            </p:cNvSpPr>
            <p:nvPr/>
          </p:nvSpPr>
          <p:spPr bwMode="auto">
            <a:xfrm>
              <a:off x="2498725" y="410368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3" name="Text Box 42"/>
            <p:cNvSpPr txBox="1">
              <a:spLocks noChangeArrowheads="1"/>
            </p:cNvSpPr>
            <p:nvPr/>
          </p:nvSpPr>
          <p:spPr bwMode="auto">
            <a:xfrm>
              <a:off x="2497138" y="454183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34" name="Text Box 43"/>
            <p:cNvSpPr txBox="1">
              <a:spLocks noChangeArrowheads="1"/>
            </p:cNvSpPr>
            <p:nvPr/>
          </p:nvSpPr>
          <p:spPr bwMode="auto">
            <a:xfrm>
              <a:off x="2498725" y="4978400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35" name="Text Box 44"/>
            <p:cNvSpPr txBox="1">
              <a:spLocks noChangeArrowheads="1"/>
            </p:cNvSpPr>
            <p:nvPr/>
          </p:nvSpPr>
          <p:spPr bwMode="auto">
            <a:xfrm>
              <a:off x="2497138" y="5414963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36" name="Text Box 45"/>
            <p:cNvSpPr txBox="1">
              <a:spLocks noChangeArrowheads="1"/>
            </p:cNvSpPr>
            <p:nvPr/>
          </p:nvSpPr>
          <p:spPr bwMode="auto">
            <a:xfrm>
              <a:off x="2901950" y="3660775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7" name="Text Box 46"/>
            <p:cNvSpPr txBox="1">
              <a:spLocks noChangeArrowheads="1"/>
            </p:cNvSpPr>
            <p:nvPr/>
          </p:nvSpPr>
          <p:spPr bwMode="auto">
            <a:xfrm>
              <a:off x="2908300" y="410368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8" name="Text Box 47"/>
            <p:cNvSpPr txBox="1">
              <a:spLocks noChangeArrowheads="1"/>
            </p:cNvSpPr>
            <p:nvPr/>
          </p:nvSpPr>
          <p:spPr bwMode="auto">
            <a:xfrm>
              <a:off x="2906713" y="454183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9" name="Text Box 48"/>
            <p:cNvSpPr txBox="1">
              <a:spLocks noChangeArrowheads="1"/>
            </p:cNvSpPr>
            <p:nvPr/>
          </p:nvSpPr>
          <p:spPr bwMode="auto">
            <a:xfrm>
              <a:off x="2908300" y="4978400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40" name="Text Box 49"/>
            <p:cNvSpPr txBox="1">
              <a:spLocks noChangeArrowheads="1"/>
            </p:cNvSpPr>
            <p:nvPr/>
          </p:nvSpPr>
          <p:spPr bwMode="auto">
            <a:xfrm>
              <a:off x="2906713" y="5414963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41" name="Text Box 50"/>
            <p:cNvSpPr txBox="1">
              <a:spLocks noChangeArrowheads="1"/>
            </p:cNvSpPr>
            <p:nvPr/>
          </p:nvSpPr>
          <p:spPr bwMode="auto">
            <a:xfrm>
              <a:off x="3298825" y="3662363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42" name="Text Box 51"/>
            <p:cNvSpPr txBox="1">
              <a:spLocks noChangeArrowheads="1"/>
            </p:cNvSpPr>
            <p:nvPr/>
          </p:nvSpPr>
          <p:spPr bwMode="auto">
            <a:xfrm>
              <a:off x="3305175" y="4105275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43" name="Text Box 52"/>
            <p:cNvSpPr txBox="1">
              <a:spLocks noChangeArrowheads="1"/>
            </p:cNvSpPr>
            <p:nvPr/>
          </p:nvSpPr>
          <p:spPr bwMode="auto">
            <a:xfrm>
              <a:off x="3303588" y="4543425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44" name="Text Box 53"/>
            <p:cNvSpPr txBox="1">
              <a:spLocks noChangeArrowheads="1"/>
            </p:cNvSpPr>
            <p:nvPr/>
          </p:nvSpPr>
          <p:spPr bwMode="auto">
            <a:xfrm>
              <a:off x="3305175" y="497998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45" name="Text Box 54"/>
            <p:cNvSpPr txBox="1">
              <a:spLocks noChangeArrowheads="1"/>
            </p:cNvSpPr>
            <p:nvPr/>
          </p:nvSpPr>
          <p:spPr bwMode="auto">
            <a:xfrm>
              <a:off x="3303588" y="5416550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546" name="Text Box 55"/>
            <p:cNvSpPr txBox="1">
              <a:spLocks noChangeArrowheads="1"/>
            </p:cNvSpPr>
            <p:nvPr/>
          </p:nvSpPr>
          <p:spPr bwMode="auto">
            <a:xfrm>
              <a:off x="3708400" y="3660775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47" name="Text Box 56"/>
            <p:cNvSpPr txBox="1">
              <a:spLocks noChangeArrowheads="1"/>
            </p:cNvSpPr>
            <p:nvPr/>
          </p:nvSpPr>
          <p:spPr bwMode="auto">
            <a:xfrm>
              <a:off x="3714750" y="410368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48" name="Text Box 57"/>
            <p:cNvSpPr txBox="1">
              <a:spLocks noChangeArrowheads="1"/>
            </p:cNvSpPr>
            <p:nvPr/>
          </p:nvSpPr>
          <p:spPr bwMode="auto">
            <a:xfrm>
              <a:off x="3713163" y="4541838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49" name="Text Box 58"/>
            <p:cNvSpPr txBox="1">
              <a:spLocks noChangeArrowheads="1"/>
            </p:cNvSpPr>
            <p:nvPr/>
          </p:nvSpPr>
          <p:spPr bwMode="auto">
            <a:xfrm>
              <a:off x="3714750" y="4978400"/>
              <a:ext cx="12382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50" name="Text Box 59"/>
            <p:cNvSpPr txBox="1">
              <a:spLocks noChangeArrowheads="1"/>
            </p:cNvSpPr>
            <p:nvPr/>
          </p:nvSpPr>
          <p:spPr bwMode="auto">
            <a:xfrm>
              <a:off x="3713163" y="5414963"/>
              <a:ext cx="1238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Cladistiek</a:t>
            </a:r>
          </a:p>
        </p:txBody>
      </p:sp>
      <p:sp>
        <p:nvSpPr>
          <p:cNvPr id="6349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08F1B90-1848-41CA-96D8-C246AECD5DCA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63493" name="Rechthoek 3"/>
          <p:cNvSpPr>
            <a:spLocks noChangeArrowheads="1"/>
          </p:cNvSpPr>
          <p:nvPr/>
        </p:nvSpPr>
        <p:spPr bwMode="auto">
          <a:xfrm>
            <a:off x="338138" y="2060575"/>
            <a:ext cx="77628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2200">
                <a:solidFill>
                  <a:schemeClr val="tx1"/>
                </a:solidFill>
              </a:rPr>
              <a:t>Fylogenetische stamboom op basis van gemeenschappelijke afstamming geordend in groepen (= ‘clades’)</a:t>
            </a:r>
          </a:p>
        </p:txBody>
      </p:sp>
      <p:sp>
        <p:nvSpPr>
          <p:cNvPr id="2" name="Rechthoek 1"/>
          <p:cNvSpPr/>
          <p:nvPr/>
        </p:nvSpPr>
        <p:spPr>
          <a:xfrm>
            <a:off x="7426790" y="6537365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nl-NL" altLang="nl-NL" dirty="0">
                <a:solidFill>
                  <a:srgbClr val="000000"/>
                </a:solidFill>
              </a:rPr>
              <a:t>Figuur 22.12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8081962" cy="1462088"/>
          </a:xfrm>
        </p:spPr>
        <p:txBody>
          <a:bodyPr/>
          <a:lstStyle/>
          <a:p>
            <a:pPr eaLnBrk="1" hangingPunct="1"/>
            <a:r>
              <a:rPr lang="nl-NL" altLang="nl-NL" sz="3200"/>
              <a:t>Maximale parsimonie en waarschijnlijkheid</a:t>
            </a:r>
          </a:p>
        </p:txBody>
      </p:sp>
      <p:sp>
        <p:nvSpPr>
          <p:cNvPr id="6553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7517D80-0F5E-45C5-897A-FE99F90543D2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65540" name="Rechthoek 3"/>
          <p:cNvSpPr>
            <a:spLocks noChangeArrowheads="1"/>
          </p:cNvSpPr>
          <p:nvPr/>
        </p:nvSpPr>
        <p:spPr bwMode="auto">
          <a:xfrm>
            <a:off x="338138" y="2060575"/>
            <a:ext cx="77628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2200">
                <a:solidFill>
                  <a:schemeClr val="tx1"/>
                </a:solidFill>
              </a:rPr>
              <a:t>Wat wordt hiermee bedoeld?</a:t>
            </a: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490788"/>
            <a:ext cx="547211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>
          <a:xfrm>
            <a:off x="373063" y="6513513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nl-NL" altLang="nl-NL" dirty="0">
                <a:solidFill>
                  <a:srgbClr val="000000"/>
                </a:solidFill>
              </a:rPr>
              <a:t>Zie ook figuur 22.15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Moleculaire klok</a:t>
            </a:r>
          </a:p>
        </p:txBody>
      </p:sp>
      <p:sp>
        <p:nvSpPr>
          <p:cNvPr id="6758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542EFF4-412E-4C1F-A2EB-50B9686D9137}" type="slidenum">
              <a:rPr lang="en-US" altLang="nl-NL" smtClean="0"/>
              <a:pPr/>
              <a:t>16</a:t>
            </a:fld>
            <a:endParaRPr lang="en-US" altLang="nl-NL"/>
          </a:p>
        </p:txBody>
      </p:sp>
      <p:grpSp>
        <p:nvGrpSpPr>
          <p:cNvPr id="67588" name="Group 63"/>
          <p:cNvGrpSpPr>
            <a:grpSpLocks noChangeAspect="1"/>
          </p:cNvGrpSpPr>
          <p:nvPr/>
        </p:nvGrpSpPr>
        <p:grpSpPr bwMode="auto">
          <a:xfrm>
            <a:off x="901700" y="2200275"/>
            <a:ext cx="6838950" cy="3892550"/>
            <a:chOff x="296863" y="995363"/>
            <a:chExt cx="8548687" cy="4865687"/>
          </a:xfrm>
        </p:grpSpPr>
        <p:pic>
          <p:nvPicPr>
            <p:cNvPr id="67589" name="Picture 3" descr="26_19MammalMolClock-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995363"/>
              <a:ext cx="8548687" cy="486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0" name="Text Box 4"/>
            <p:cNvSpPr txBox="1">
              <a:spLocks noChangeArrowheads="1"/>
            </p:cNvSpPr>
            <p:nvPr/>
          </p:nvSpPr>
          <p:spPr bwMode="auto">
            <a:xfrm>
              <a:off x="2857500" y="5203825"/>
              <a:ext cx="466248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Divergence time (millions of years)</a:t>
              </a:r>
            </a:p>
          </p:txBody>
        </p:sp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 rot="-5400000">
              <a:off x="-641350" y="2682875"/>
              <a:ext cx="28225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Number of mutations</a:t>
              </a:r>
            </a:p>
          </p:txBody>
        </p:sp>
        <p:sp>
          <p:nvSpPr>
            <p:cNvPr id="67592" name="Text Box 6"/>
            <p:cNvSpPr txBox="1">
              <a:spLocks noChangeArrowheads="1"/>
            </p:cNvSpPr>
            <p:nvPr/>
          </p:nvSpPr>
          <p:spPr bwMode="auto">
            <a:xfrm>
              <a:off x="1103313" y="1268413"/>
              <a:ext cx="323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67593" name="Text Box 7"/>
            <p:cNvSpPr txBox="1">
              <a:spLocks noChangeArrowheads="1"/>
            </p:cNvSpPr>
            <p:nvPr/>
          </p:nvSpPr>
          <p:spPr bwMode="auto">
            <a:xfrm>
              <a:off x="1082675" y="2360613"/>
              <a:ext cx="323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67594" name="Text Box 8"/>
            <p:cNvSpPr txBox="1">
              <a:spLocks noChangeArrowheads="1"/>
            </p:cNvSpPr>
            <p:nvPr/>
          </p:nvSpPr>
          <p:spPr bwMode="auto">
            <a:xfrm>
              <a:off x="1101725" y="3427413"/>
              <a:ext cx="323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67595" name="Text Box 9"/>
            <p:cNvSpPr txBox="1">
              <a:spLocks noChangeArrowheads="1"/>
            </p:cNvSpPr>
            <p:nvPr/>
          </p:nvSpPr>
          <p:spPr bwMode="auto">
            <a:xfrm>
              <a:off x="3105150" y="4824413"/>
              <a:ext cx="323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67596" name="Text Box 10"/>
            <p:cNvSpPr txBox="1">
              <a:spLocks noChangeArrowheads="1"/>
            </p:cNvSpPr>
            <p:nvPr/>
          </p:nvSpPr>
          <p:spPr bwMode="auto">
            <a:xfrm>
              <a:off x="4830763" y="4818063"/>
              <a:ext cx="323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67597" name="Text Box 11"/>
            <p:cNvSpPr txBox="1">
              <a:spLocks noChangeArrowheads="1"/>
            </p:cNvSpPr>
            <p:nvPr/>
          </p:nvSpPr>
          <p:spPr bwMode="auto">
            <a:xfrm>
              <a:off x="6559550" y="4822825"/>
              <a:ext cx="323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67598" name="Text Box 12"/>
            <p:cNvSpPr txBox="1">
              <a:spLocks noChangeArrowheads="1"/>
            </p:cNvSpPr>
            <p:nvPr/>
          </p:nvSpPr>
          <p:spPr bwMode="auto">
            <a:xfrm>
              <a:off x="8201025" y="4821238"/>
              <a:ext cx="4826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120</a:t>
              </a:r>
            </a:p>
          </p:txBody>
        </p:sp>
        <p:sp>
          <p:nvSpPr>
            <p:cNvPr id="67599" name="Text Box 13"/>
            <p:cNvSpPr txBox="1">
              <a:spLocks noChangeArrowheads="1"/>
            </p:cNvSpPr>
            <p:nvPr/>
          </p:nvSpPr>
          <p:spPr bwMode="auto">
            <a:xfrm>
              <a:off x="1241425" y="4505325"/>
              <a:ext cx="1651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6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" name="Rechthoek 1"/>
          <p:cNvSpPr/>
          <p:nvPr/>
        </p:nvSpPr>
        <p:spPr>
          <a:xfrm>
            <a:off x="856127" y="611074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nl-NL" altLang="nl-NL" dirty="0">
                <a:solidFill>
                  <a:srgbClr val="000000"/>
                </a:solidFill>
              </a:rPr>
              <a:t>Figuur 22.19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Toepassing van een moleculaire klok</a:t>
            </a:r>
          </a:p>
        </p:txBody>
      </p:sp>
      <p:sp>
        <p:nvSpPr>
          <p:cNvPr id="6963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A6C3CF6-3945-47B0-B9BB-FC1D087C356D}" type="slidenum">
              <a:rPr lang="en-US" altLang="nl-NL" smtClean="0"/>
              <a:pPr/>
              <a:t>17</a:t>
            </a:fld>
            <a:endParaRPr lang="en-US" altLang="nl-NL"/>
          </a:p>
        </p:txBody>
      </p:sp>
      <p:grpSp>
        <p:nvGrpSpPr>
          <p:cNvPr id="69636" name="Group 34"/>
          <p:cNvGrpSpPr>
            <a:grpSpLocks noChangeAspect="1"/>
          </p:cNvGrpSpPr>
          <p:nvPr/>
        </p:nvGrpSpPr>
        <p:grpSpPr bwMode="auto">
          <a:xfrm>
            <a:off x="1501775" y="2203450"/>
            <a:ext cx="4298950" cy="4610100"/>
            <a:chOff x="1501775" y="136524"/>
            <a:chExt cx="6140449" cy="6584950"/>
          </a:xfrm>
        </p:grpSpPr>
        <p:pic>
          <p:nvPicPr>
            <p:cNvPr id="69638" name="Picture 3" descr="26_20HIVMolecularClock-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775" y="136524"/>
              <a:ext cx="6140449" cy="658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9" name="Text Box 4"/>
            <p:cNvSpPr txBox="1">
              <a:spLocks noChangeArrowheads="1"/>
            </p:cNvSpPr>
            <p:nvPr/>
          </p:nvSpPr>
          <p:spPr bwMode="auto">
            <a:xfrm>
              <a:off x="4840288" y="6329363"/>
              <a:ext cx="4826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69640" name="Text Box 5"/>
            <p:cNvSpPr txBox="1">
              <a:spLocks noChangeArrowheads="1"/>
            </p:cNvSpPr>
            <p:nvPr/>
          </p:nvSpPr>
          <p:spPr bwMode="auto">
            <a:xfrm>
              <a:off x="3670301" y="2527300"/>
              <a:ext cx="363539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HIV</a:t>
              </a:r>
            </a:p>
          </p:txBody>
        </p:sp>
        <p:sp>
          <p:nvSpPr>
            <p:cNvPr id="69641" name="Text Box 6"/>
            <p:cNvSpPr txBox="1">
              <a:spLocks noChangeArrowheads="1"/>
            </p:cNvSpPr>
            <p:nvPr/>
          </p:nvSpPr>
          <p:spPr bwMode="auto">
            <a:xfrm>
              <a:off x="4486275" y="3241674"/>
              <a:ext cx="655638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Range</a:t>
              </a:r>
            </a:p>
          </p:txBody>
        </p:sp>
        <p:sp>
          <p:nvSpPr>
            <p:cNvPr id="69642" name="Text Box 7"/>
            <p:cNvSpPr txBox="1">
              <a:spLocks noChangeArrowheads="1"/>
            </p:cNvSpPr>
            <p:nvPr/>
          </p:nvSpPr>
          <p:spPr bwMode="auto">
            <a:xfrm>
              <a:off x="2624138" y="3702050"/>
              <a:ext cx="2373311" cy="760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ea typeface="ヒラギノ角ゴ Pro W3"/>
                  <a:cs typeface="Arial" panose="020B0604020202020204" pitchFamily="34" charset="0"/>
                </a:rPr>
                <a:t>Adjusted best-fit line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ea typeface="ヒラギノ角ゴ Pro W3"/>
                  <a:cs typeface="Arial" panose="020B0604020202020204" pitchFamily="34" charset="0"/>
                </a:rPr>
                <a:t>(accounts for uncertain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ea typeface="ヒラギノ角ゴ Pro W3"/>
                  <a:cs typeface="Arial" panose="020B0604020202020204" pitchFamily="34" charset="0"/>
                </a:rPr>
                <a:t>dates of HIV sequences)</a:t>
              </a:r>
            </a:p>
          </p:txBody>
        </p:sp>
        <p:sp>
          <p:nvSpPr>
            <p:cNvPr id="69643" name="Line 8"/>
            <p:cNvSpPr>
              <a:spLocks noChangeShapeType="1"/>
            </p:cNvSpPr>
            <p:nvPr/>
          </p:nvSpPr>
          <p:spPr bwMode="auto">
            <a:xfrm>
              <a:off x="5145088" y="3413125"/>
              <a:ext cx="423861" cy="277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Line 9"/>
            <p:cNvSpPr>
              <a:spLocks noChangeShapeType="1"/>
            </p:cNvSpPr>
            <p:nvPr/>
          </p:nvSpPr>
          <p:spPr bwMode="auto">
            <a:xfrm>
              <a:off x="4841875" y="4392613"/>
              <a:ext cx="250826" cy="184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Text Box 10"/>
            <p:cNvSpPr txBox="1">
              <a:spLocks noChangeArrowheads="1"/>
            </p:cNvSpPr>
            <p:nvPr/>
          </p:nvSpPr>
          <p:spPr bwMode="auto">
            <a:xfrm>
              <a:off x="1944688" y="273050"/>
              <a:ext cx="403226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0.20</a:t>
              </a:r>
            </a:p>
          </p:txBody>
        </p:sp>
        <p:sp>
          <p:nvSpPr>
            <p:cNvPr id="69646" name="Text Box 11"/>
            <p:cNvSpPr txBox="1">
              <a:spLocks noChangeArrowheads="1"/>
            </p:cNvSpPr>
            <p:nvPr/>
          </p:nvSpPr>
          <p:spPr bwMode="auto">
            <a:xfrm>
              <a:off x="1938338" y="1655763"/>
              <a:ext cx="403226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0.15</a:t>
              </a:r>
            </a:p>
          </p:txBody>
        </p:sp>
        <p:sp>
          <p:nvSpPr>
            <p:cNvPr id="69647" name="Text Box 12"/>
            <p:cNvSpPr txBox="1">
              <a:spLocks noChangeArrowheads="1"/>
            </p:cNvSpPr>
            <p:nvPr/>
          </p:nvSpPr>
          <p:spPr bwMode="auto">
            <a:xfrm>
              <a:off x="1949451" y="3044825"/>
              <a:ext cx="403226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0.10</a:t>
              </a:r>
            </a:p>
          </p:txBody>
        </p:sp>
        <p:sp>
          <p:nvSpPr>
            <p:cNvPr id="69648" name="Text Box 13"/>
            <p:cNvSpPr txBox="1">
              <a:spLocks noChangeArrowheads="1"/>
            </p:cNvSpPr>
            <p:nvPr/>
          </p:nvSpPr>
          <p:spPr bwMode="auto">
            <a:xfrm>
              <a:off x="1939925" y="4421187"/>
              <a:ext cx="403226" cy="2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0.05</a:t>
              </a:r>
            </a:p>
          </p:txBody>
        </p:sp>
        <p:sp>
          <p:nvSpPr>
            <p:cNvPr id="69649" name="Text Box 14"/>
            <p:cNvSpPr txBox="1">
              <a:spLocks noChangeArrowheads="1"/>
            </p:cNvSpPr>
            <p:nvPr/>
          </p:nvSpPr>
          <p:spPr bwMode="auto">
            <a:xfrm>
              <a:off x="2216150" y="5811838"/>
              <a:ext cx="1381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650" name="Text Box 15"/>
            <p:cNvSpPr txBox="1">
              <a:spLocks noChangeArrowheads="1"/>
            </p:cNvSpPr>
            <p:nvPr/>
          </p:nvSpPr>
          <p:spPr bwMode="auto">
            <a:xfrm>
              <a:off x="2216150" y="6049963"/>
              <a:ext cx="468313" cy="25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1900</a:t>
              </a:r>
            </a:p>
          </p:txBody>
        </p:sp>
        <p:sp>
          <p:nvSpPr>
            <p:cNvPr id="69651" name="Text Box 16"/>
            <p:cNvSpPr txBox="1">
              <a:spLocks noChangeArrowheads="1"/>
            </p:cNvSpPr>
            <p:nvPr/>
          </p:nvSpPr>
          <p:spPr bwMode="auto">
            <a:xfrm>
              <a:off x="3279775" y="6056313"/>
              <a:ext cx="468313" cy="25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1920</a:t>
              </a:r>
            </a:p>
          </p:txBody>
        </p:sp>
        <p:sp>
          <p:nvSpPr>
            <p:cNvPr id="69652" name="Text Box 17"/>
            <p:cNvSpPr txBox="1">
              <a:spLocks noChangeArrowheads="1"/>
            </p:cNvSpPr>
            <p:nvPr/>
          </p:nvSpPr>
          <p:spPr bwMode="auto">
            <a:xfrm>
              <a:off x="4273551" y="6056313"/>
              <a:ext cx="468313" cy="25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1940</a:t>
              </a:r>
            </a:p>
          </p:txBody>
        </p:sp>
        <p:sp>
          <p:nvSpPr>
            <p:cNvPr id="69653" name="Text Box 18"/>
            <p:cNvSpPr txBox="1">
              <a:spLocks noChangeArrowheads="1"/>
            </p:cNvSpPr>
            <p:nvPr/>
          </p:nvSpPr>
          <p:spPr bwMode="auto">
            <a:xfrm>
              <a:off x="5318125" y="6056313"/>
              <a:ext cx="468313" cy="25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1960</a:t>
              </a:r>
            </a:p>
          </p:txBody>
        </p:sp>
        <p:sp>
          <p:nvSpPr>
            <p:cNvPr id="69654" name="Text Box 19"/>
            <p:cNvSpPr txBox="1">
              <a:spLocks noChangeArrowheads="1"/>
            </p:cNvSpPr>
            <p:nvPr/>
          </p:nvSpPr>
          <p:spPr bwMode="auto">
            <a:xfrm>
              <a:off x="6335713" y="6057900"/>
              <a:ext cx="468311" cy="25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</a:p>
          </p:txBody>
        </p:sp>
        <p:sp>
          <p:nvSpPr>
            <p:cNvPr id="69655" name="Text Box 20"/>
            <p:cNvSpPr txBox="1">
              <a:spLocks noChangeArrowheads="1"/>
            </p:cNvSpPr>
            <p:nvPr/>
          </p:nvSpPr>
          <p:spPr bwMode="auto">
            <a:xfrm>
              <a:off x="7075488" y="6057900"/>
              <a:ext cx="468311" cy="25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</a:p>
          </p:txBody>
        </p:sp>
        <p:sp>
          <p:nvSpPr>
            <p:cNvPr id="69656" name="Text Box 21"/>
            <p:cNvSpPr txBox="1">
              <a:spLocks noChangeArrowheads="1"/>
            </p:cNvSpPr>
            <p:nvPr/>
          </p:nvSpPr>
          <p:spPr bwMode="auto">
            <a:xfrm rot="-5400000">
              <a:off x="-908051" y="2922588"/>
              <a:ext cx="51117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Index of base changes between HIV gene sequences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287588" y="3876675"/>
            <a:ext cx="2925762" cy="2381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5741342" y="6444218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nl-NL" altLang="nl-NL" dirty="0">
                <a:solidFill>
                  <a:srgbClr val="000000"/>
                </a:solidFill>
              </a:rPr>
              <a:t>Figuur 22.20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Tree of life</a:t>
            </a:r>
          </a:p>
        </p:txBody>
      </p:sp>
      <p:sp>
        <p:nvSpPr>
          <p:cNvPr id="7168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C1B2CBC-BB9B-4B37-9AF3-DBCDA0D7E227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184150"/>
            <a:ext cx="4094162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2"/>
          <p:cNvSpPr>
            <a:spLocks noChangeArrowheads="1"/>
          </p:cNvSpPr>
          <p:nvPr/>
        </p:nvSpPr>
        <p:spPr bwMode="auto">
          <a:xfrm>
            <a:off x="5148263" y="2030413"/>
            <a:ext cx="457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1000"/>
              <a:t>http://www.globalgallery.com/detail/375289/klimt-the-tree-of-life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288" y="2276475"/>
            <a:ext cx="45720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Taxonomie</a:t>
            </a: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nl-NL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	</a:t>
            </a:r>
            <a:r>
              <a:rPr lang="en-US" altLang="nl-NL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2 </a:t>
            </a:r>
            <a:r>
              <a:rPr lang="en-US" altLang="nl-NL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koninkrijken</a:t>
            </a:r>
            <a:r>
              <a:rPr lang="en-US" altLang="nl-NL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	</a:t>
            </a:r>
            <a:endParaRPr lang="en-US" altLang="nl-NL" dirty="0">
              <a:solidFill>
                <a:schemeClr val="tx1"/>
              </a:solidFill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nl-NL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	</a:t>
            </a:r>
            <a:r>
              <a:rPr lang="en-US" altLang="nl-NL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5 </a:t>
            </a:r>
            <a:r>
              <a:rPr lang="en-US" altLang="nl-NL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koninkrijken</a:t>
            </a:r>
            <a:endParaRPr lang="en-US" altLang="nl-NL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			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nl-NL" dirty="0">
                <a:solidFill>
                  <a:schemeClr val="tx1"/>
                </a:solidFill>
                <a:latin typeface="+mj-lt"/>
                <a:cs typeface="Arial" pitchFamily="34" charset="0"/>
              </a:rPr>
              <a:t>	</a:t>
            </a:r>
            <a:r>
              <a:rPr lang="en-US" altLang="nl-NL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3 </a:t>
            </a:r>
            <a:r>
              <a:rPr lang="en-US" altLang="nl-NL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domeinen</a:t>
            </a:r>
            <a:endParaRPr lang="en-US" altLang="nl-NL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43213" y="2803525"/>
            <a:ext cx="194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>
                <a:solidFill>
                  <a:schemeClr val="tx1"/>
                </a:solidFill>
                <a:cs typeface="Arial" panose="020B0604020202020204" pitchFamily="34" charset="0"/>
              </a:rPr>
              <a:t>Plantea, Animalia</a:t>
            </a:r>
            <a:endParaRPr lang="nl-NL" altLang="nl-NL"/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323850" y="1962150"/>
            <a:ext cx="4376738" cy="4570413"/>
            <a:chOff x="1923545" y="120174"/>
            <a:chExt cx="5257543" cy="6527514"/>
          </a:xfrm>
        </p:grpSpPr>
        <p:sp>
          <p:nvSpPr>
            <p:cNvPr id="71690" name="TextBox 33"/>
            <p:cNvSpPr txBox="1">
              <a:spLocks noChangeArrowheads="1"/>
            </p:cNvSpPr>
            <p:nvPr/>
          </p:nvSpPr>
          <p:spPr bwMode="auto">
            <a:xfrm>
              <a:off x="4051299" y="120174"/>
              <a:ext cx="1228272" cy="964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>
                <a:lnSpc>
                  <a:spcPts val="2263"/>
                </a:lnSpc>
              </a:pPr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Cell</a:t>
              </a:r>
            </a:p>
            <a:p>
              <a:pPr defTabSz="914400">
                <a:lnSpc>
                  <a:spcPts val="2263"/>
                </a:lnSpc>
              </a:pPr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division</a:t>
              </a:r>
            </a:p>
            <a:p>
              <a:pPr defTabSz="914400">
                <a:lnSpc>
                  <a:spcPts val="2263"/>
                </a:lnSpc>
              </a:pPr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error</a:t>
              </a:r>
            </a:p>
          </p:txBody>
        </p:sp>
        <p:pic>
          <p:nvPicPr>
            <p:cNvPr id="71691" name="Picture 54" descr="26_21_ThreeDomains-U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912" y="210312"/>
              <a:ext cx="5218176" cy="6437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92" name="TextBox 55"/>
            <p:cNvSpPr txBox="1">
              <a:spLocks noChangeArrowheads="1"/>
            </p:cNvSpPr>
            <p:nvPr/>
          </p:nvSpPr>
          <p:spPr bwMode="auto">
            <a:xfrm>
              <a:off x="5109733" y="204115"/>
              <a:ext cx="1402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Euglenozoans</a:t>
              </a:r>
            </a:p>
          </p:txBody>
        </p:sp>
        <p:sp>
          <p:nvSpPr>
            <p:cNvPr id="71693" name="TextBox 56"/>
            <p:cNvSpPr txBox="1">
              <a:spLocks noChangeArrowheads="1"/>
            </p:cNvSpPr>
            <p:nvPr/>
          </p:nvSpPr>
          <p:spPr bwMode="auto">
            <a:xfrm>
              <a:off x="5109733" y="534315"/>
              <a:ext cx="844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Forams</a:t>
              </a:r>
            </a:p>
          </p:txBody>
        </p:sp>
        <p:sp>
          <p:nvSpPr>
            <p:cNvPr id="71694" name="TextBox 57"/>
            <p:cNvSpPr txBox="1">
              <a:spLocks noChangeArrowheads="1"/>
            </p:cNvSpPr>
            <p:nvPr/>
          </p:nvSpPr>
          <p:spPr bwMode="auto">
            <a:xfrm>
              <a:off x="5109733" y="849275"/>
              <a:ext cx="879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Diatoms</a:t>
              </a:r>
            </a:p>
          </p:txBody>
        </p:sp>
        <p:sp>
          <p:nvSpPr>
            <p:cNvPr id="71695" name="TextBox 58"/>
            <p:cNvSpPr txBox="1">
              <a:spLocks noChangeArrowheads="1"/>
            </p:cNvSpPr>
            <p:nvPr/>
          </p:nvSpPr>
          <p:spPr bwMode="auto">
            <a:xfrm>
              <a:off x="5104653" y="1169315"/>
              <a:ext cx="879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Ciliates</a:t>
              </a:r>
            </a:p>
          </p:txBody>
        </p:sp>
        <p:sp>
          <p:nvSpPr>
            <p:cNvPr id="71696" name="TextBox 59"/>
            <p:cNvSpPr txBox="1">
              <a:spLocks noChangeArrowheads="1"/>
            </p:cNvSpPr>
            <p:nvPr/>
          </p:nvSpPr>
          <p:spPr bwMode="auto">
            <a:xfrm>
              <a:off x="5104653" y="1484275"/>
              <a:ext cx="10523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Red algae</a:t>
              </a:r>
            </a:p>
          </p:txBody>
        </p:sp>
        <p:sp>
          <p:nvSpPr>
            <p:cNvPr id="71697" name="TextBox 60"/>
            <p:cNvSpPr txBox="1">
              <a:spLocks noChangeArrowheads="1"/>
            </p:cNvSpPr>
            <p:nvPr/>
          </p:nvSpPr>
          <p:spPr bwMode="auto">
            <a:xfrm>
              <a:off x="5104653" y="1804315"/>
              <a:ext cx="12047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Green algae</a:t>
              </a:r>
            </a:p>
          </p:txBody>
        </p:sp>
        <p:sp>
          <p:nvSpPr>
            <p:cNvPr id="71698" name="TextBox 61"/>
            <p:cNvSpPr txBox="1">
              <a:spLocks noChangeArrowheads="1"/>
            </p:cNvSpPr>
            <p:nvPr/>
          </p:nvSpPr>
          <p:spPr bwMode="auto">
            <a:xfrm>
              <a:off x="5109733" y="2124355"/>
              <a:ext cx="12047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 dirty="0">
                  <a:solidFill>
                    <a:srgbClr val="1F63A9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Plants</a:t>
              </a:r>
            </a:p>
          </p:txBody>
        </p:sp>
        <p:sp>
          <p:nvSpPr>
            <p:cNvPr id="71699" name="TextBox 62"/>
            <p:cNvSpPr txBox="1">
              <a:spLocks noChangeArrowheads="1"/>
            </p:cNvSpPr>
            <p:nvPr/>
          </p:nvSpPr>
          <p:spPr bwMode="auto">
            <a:xfrm>
              <a:off x="5104653" y="2764435"/>
              <a:ext cx="6611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1F63A9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Fungi</a:t>
              </a:r>
            </a:p>
          </p:txBody>
        </p:sp>
        <p:sp>
          <p:nvSpPr>
            <p:cNvPr id="71700" name="TextBox 63"/>
            <p:cNvSpPr txBox="1">
              <a:spLocks noChangeArrowheads="1"/>
            </p:cNvSpPr>
            <p:nvPr/>
          </p:nvSpPr>
          <p:spPr bwMode="auto">
            <a:xfrm>
              <a:off x="5109733" y="3084475"/>
              <a:ext cx="879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1F63A9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Animals</a:t>
              </a:r>
            </a:p>
          </p:txBody>
        </p:sp>
        <p:sp>
          <p:nvSpPr>
            <p:cNvPr id="71701" name="TextBox 64"/>
            <p:cNvSpPr txBox="1">
              <a:spLocks noChangeArrowheads="1"/>
            </p:cNvSpPr>
            <p:nvPr/>
          </p:nvSpPr>
          <p:spPr bwMode="auto">
            <a:xfrm>
              <a:off x="5104653" y="2444395"/>
              <a:ext cx="10573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Tubulinids</a:t>
              </a:r>
              <a:endParaRPr lang="en-US" altLang="nl-NL" sz="12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1702" name="TextBox 65"/>
            <p:cNvSpPr txBox="1">
              <a:spLocks noChangeArrowheads="1"/>
            </p:cNvSpPr>
            <p:nvPr/>
          </p:nvSpPr>
          <p:spPr bwMode="auto">
            <a:xfrm>
              <a:off x="5104653" y="3404515"/>
              <a:ext cx="15704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Euryarchaeotes</a:t>
              </a:r>
              <a:endParaRPr lang="en-US" altLang="nl-NL" sz="12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1703" name="TextBox 66"/>
            <p:cNvSpPr txBox="1">
              <a:spLocks noChangeArrowheads="1"/>
            </p:cNvSpPr>
            <p:nvPr/>
          </p:nvSpPr>
          <p:spPr bwMode="auto">
            <a:xfrm>
              <a:off x="5104653" y="3724554"/>
              <a:ext cx="1352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Thaumarchaeotes</a:t>
              </a:r>
              <a:endParaRPr lang="en-US" altLang="nl-NL" sz="12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1704" name="TextBox 67"/>
            <p:cNvSpPr txBox="1">
              <a:spLocks noChangeArrowheads="1"/>
            </p:cNvSpPr>
            <p:nvPr/>
          </p:nvSpPr>
          <p:spPr bwMode="auto">
            <a:xfrm>
              <a:off x="5104653" y="4044594"/>
              <a:ext cx="1352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 dirty="0" err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Crenarcheotes</a:t>
              </a:r>
              <a:endParaRPr lang="en-US" altLang="nl-NL" sz="12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1705" name="TextBox 68"/>
            <p:cNvSpPr txBox="1">
              <a:spLocks noChangeArrowheads="1"/>
            </p:cNvSpPr>
            <p:nvPr/>
          </p:nvSpPr>
          <p:spPr bwMode="auto">
            <a:xfrm>
              <a:off x="5109733" y="4359555"/>
              <a:ext cx="14231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Proteobacteria</a:t>
              </a:r>
            </a:p>
          </p:txBody>
        </p:sp>
        <p:sp>
          <p:nvSpPr>
            <p:cNvPr id="71706" name="TextBox 69"/>
            <p:cNvSpPr txBox="1">
              <a:spLocks noChangeArrowheads="1"/>
            </p:cNvSpPr>
            <p:nvPr/>
          </p:nvSpPr>
          <p:spPr bwMode="auto">
            <a:xfrm>
              <a:off x="5104653" y="4684675"/>
              <a:ext cx="14891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(Mitochondria)*</a:t>
              </a:r>
            </a:p>
          </p:txBody>
        </p:sp>
        <p:sp>
          <p:nvSpPr>
            <p:cNvPr id="71707" name="TextBox 70"/>
            <p:cNvSpPr txBox="1">
              <a:spLocks noChangeArrowheads="1"/>
            </p:cNvSpPr>
            <p:nvPr/>
          </p:nvSpPr>
          <p:spPr bwMode="auto">
            <a:xfrm>
              <a:off x="5104653" y="5004715"/>
              <a:ext cx="11996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Chlamydias</a:t>
              </a:r>
            </a:p>
          </p:txBody>
        </p:sp>
        <p:sp>
          <p:nvSpPr>
            <p:cNvPr id="71708" name="TextBox 71"/>
            <p:cNvSpPr txBox="1">
              <a:spLocks noChangeArrowheads="1"/>
            </p:cNvSpPr>
            <p:nvPr/>
          </p:nvSpPr>
          <p:spPr bwMode="auto">
            <a:xfrm>
              <a:off x="5104653" y="5324755"/>
              <a:ext cx="11996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Spirochetes</a:t>
              </a:r>
            </a:p>
          </p:txBody>
        </p:sp>
        <p:sp>
          <p:nvSpPr>
            <p:cNvPr id="71709" name="TextBox 72"/>
            <p:cNvSpPr txBox="1">
              <a:spLocks noChangeArrowheads="1"/>
            </p:cNvSpPr>
            <p:nvPr/>
          </p:nvSpPr>
          <p:spPr bwMode="auto">
            <a:xfrm>
              <a:off x="5104653" y="5578755"/>
              <a:ext cx="140282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Gram-positive</a:t>
              </a:r>
            </a:p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bacteria</a:t>
              </a:r>
            </a:p>
          </p:txBody>
        </p:sp>
        <p:sp>
          <p:nvSpPr>
            <p:cNvPr id="71710" name="TextBox 73"/>
            <p:cNvSpPr txBox="1">
              <a:spLocks noChangeArrowheads="1"/>
            </p:cNvSpPr>
            <p:nvPr/>
          </p:nvSpPr>
          <p:spPr bwMode="auto">
            <a:xfrm>
              <a:off x="5104653" y="5985155"/>
              <a:ext cx="14028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Cyanobacteria</a:t>
              </a:r>
            </a:p>
          </p:txBody>
        </p:sp>
        <p:sp>
          <p:nvSpPr>
            <p:cNvPr id="71711" name="TextBox 74"/>
            <p:cNvSpPr txBox="1">
              <a:spLocks noChangeArrowheads="1"/>
            </p:cNvSpPr>
            <p:nvPr/>
          </p:nvSpPr>
          <p:spPr bwMode="auto">
            <a:xfrm>
              <a:off x="5099573" y="6279795"/>
              <a:ext cx="1479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(Chloroplasts)*</a:t>
              </a:r>
            </a:p>
          </p:txBody>
        </p:sp>
        <p:sp>
          <p:nvSpPr>
            <p:cNvPr id="71712" name="TextBox 75"/>
            <p:cNvSpPr txBox="1">
              <a:spLocks noChangeArrowheads="1"/>
            </p:cNvSpPr>
            <p:nvPr/>
          </p:nvSpPr>
          <p:spPr bwMode="auto">
            <a:xfrm rot="5400000">
              <a:off x="6156213" y="5227111"/>
              <a:ext cx="16009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Domain Bacteria</a:t>
              </a:r>
            </a:p>
          </p:txBody>
        </p:sp>
        <p:sp>
          <p:nvSpPr>
            <p:cNvPr id="71713" name="TextBox 76"/>
            <p:cNvSpPr txBox="1">
              <a:spLocks noChangeArrowheads="1"/>
            </p:cNvSpPr>
            <p:nvPr/>
          </p:nvSpPr>
          <p:spPr bwMode="auto">
            <a:xfrm rot="5400000">
              <a:off x="6471293" y="3529559"/>
              <a:ext cx="8895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Domain</a:t>
              </a:r>
            </a:p>
            <a:p>
              <a:pPr defTabSz="914400"/>
              <a:r>
                <a:rPr lang="en-US" altLang="nl-NL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Archaea</a:t>
              </a:r>
            </a:p>
          </p:txBody>
        </p:sp>
        <p:sp>
          <p:nvSpPr>
            <p:cNvPr id="71714" name="TextBox 77"/>
            <p:cNvSpPr txBox="1">
              <a:spLocks noChangeArrowheads="1"/>
            </p:cNvSpPr>
            <p:nvPr/>
          </p:nvSpPr>
          <p:spPr bwMode="auto">
            <a:xfrm rot="5400000">
              <a:off x="6156334" y="1469067"/>
              <a:ext cx="15957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Domain Eukarya</a:t>
              </a:r>
            </a:p>
          </p:txBody>
        </p:sp>
        <p:sp>
          <p:nvSpPr>
            <p:cNvPr id="71715" name="TextBox 78"/>
            <p:cNvSpPr txBox="1">
              <a:spLocks noChangeArrowheads="1"/>
            </p:cNvSpPr>
            <p:nvPr/>
          </p:nvSpPr>
          <p:spPr bwMode="auto">
            <a:xfrm>
              <a:off x="1923545" y="4046418"/>
              <a:ext cx="133059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COMMON</a:t>
              </a:r>
            </a:p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ANCESTOR</a:t>
              </a:r>
            </a:p>
            <a:p>
              <a:pPr defTabSz="914400"/>
              <a:r>
                <a:rPr lang="en-US" altLang="nl-NL" sz="1200" b="1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OF ALL LIFE</a:t>
              </a:r>
            </a:p>
          </p:txBody>
        </p:sp>
        <p:cxnSp>
          <p:nvCxnSpPr>
            <p:cNvPr id="71716" name="Straight Connector 79"/>
            <p:cNvCxnSpPr>
              <a:cxnSpLocks noChangeShapeType="1"/>
            </p:cNvCxnSpPr>
            <p:nvPr/>
          </p:nvCxnSpPr>
          <p:spPr bwMode="auto">
            <a:xfrm flipH="1">
              <a:off x="2870200" y="3848100"/>
              <a:ext cx="372533" cy="32596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hthoek 1"/>
          <p:cNvSpPr/>
          <p:nvPr/>
        </p:nvSpPr>
        <p:spPr>
          <a:xfrm>
            <a:off x="437687" y="6510345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nl-NL" altLang="nl-NL" dirty="0">
                <a:solidFill>
                  <a:srgbClr val="000000"/>
                </a:solidFill>
              </a:rPr>
              <a:t>Figuur 22.21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Horizontal gene transfer</a:t>
            </a:r>
          </a:p>
        </p:txBody>
      </p:sp>
      <p:sp>
        <p:nvSpPr>
          <p:cNvPr id="7373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9B7ECF4-0BF7-47E2-9C47-EA4687E51B03}" type="slidenum">
              <a:rPr lang="en-US" altLang="nl-NL" smtClean="0"/>
              <a:pPr/>
              <a:t>19</a:t>
            </a:fld>
            <a:endParaRPr lang="en-US" altLang="nl-NL"/>
          </a:p>
        </p:txBody>
      </p:sp>
      <p:grpSp>
        <p:nvGrpSpPr>
          <p:cNvPr id="73733" name="Group 37"/>
          <p:cNvGrpSpPr>
            <a:grpSpLocks noChangeAspect="1"/>
          </p:cNvGrpSpPr>
          <p:nvPr/>
        </p:nvGrpSpPr>
        <p:grpSpPr bwMode="auto">
          <a:xfrm>
            <a:off x="1319213" y="2060575"/>
            <a:ext cx="5197475" cy="3541713"/>
            <a:chOff x="296863" y="1000125"/>
            <a:chExt cx="8661400" cy="5902325"/>
          </a:xfrm>
        </p:grpSpPr>
        <p:pic>
          <p:nvPicPr>
            <p:cNvPr id="73735" name="Picture 2" descr="26_22TwoHorizGeneXfers-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1000125"/>
              <a:ext cx="8548687" cy="590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6" name="Text Box 4"/>
            <p:cNvSpPr txBox="1">
              <a:spLocks noChangeArrowheads="1"/>
            </p:cNvSpPr>
            <p:nvPr/>
          </p:nvSpPr>
          <p:spPr bwMode="auto">
            <a:xfrm>
              <a:off x="2384425" y="5807075"/>
              <a:ext cx="207963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3737" name="Text Box 5"/>
            <p:cNvSpPr txBox="1">
              <a:spLocks noChangeArrowheads="1"/>
            </p:cNvSpPr>
            <p:nvPr/>
          </p:nvSpPr>
          <p:spPr bwMode="auto">
            <a:xfrm>
              <a:off x="7475538" y="4760913"/>
              <a:ext cx="1211262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Archaea</a:t>
              </a:r>
            </a:p>
          </p:txBody>
        </p:sp>
        <p:sp>
          <p:nvSpPr>
            <p:cNvPr id="73738" name="Text Box 6"/>
            <p:cNvSpPr txBox="1">
              <a:spLocks noChangeArrowheads="1"/>
            </p:cNvSpPr>
            <p:nvPr/>
          </p:nvSpPr>
          <p:spPr bwMode="auto">
            <a:xfrm>
              <a:off x="7488238" y="1762125"/>
              <a:ext cx="1308100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Bacteria</a:t>
              </a:r>
            </a:p>
          </p:txBody>
        </p:sp>
        <p:sp>
          <p:nvSpPr>
            <p:cNvPr id="73739" name="Text Box 7"/>
            <p:cNvSpPr txBox="1">
              <a:spLocks noChangeArrowheads="1"/>
            </p:cNvSpPr>
            <p:nvPr/>
          </p:nvSpPr>
          <p:spPr bwMode="auto">
            <a:xfrm>
              <a:off x="7653338" y="3763963"/>
              <a:ext cx="1304925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Eukarya</a:t>
              </a:r>
            </a:p>
          </p:txBody>
        </p:sp>
        <p:sp>
          <p:nvSpPr>
            <p:cNvPr id="73740" name="Text Box 8"/>
            <p:cNvSpPr txBox="1">
              <a:spLocks noChangeArrowheads="1"/>
            </p:cNvSpPr>
            <p:nvPr/>
          </p:nvSpPr>
          <p:spPr bwMode="auto">
            <a:xfrm>
              <a:off x="2422525" y="6261100"/>
              <a:ext cx="2887663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Billions of years ago</a:t>
              </a:r>
            </a:p>
          </p:txBody>
        </p:sp>
        <p:sp>
          <p:nvSpPr>
            <p:cNvPr id="73741" name="Text Box 9"/>
            <p:cNvSpPr txBox="1">
              <a:spLocks noChangeArrowheads="1"/>
            </p:cNvSpPr>
            <p:nvPr/>
          </p:nvSpPr>
          <p:spPr bwMode="auto">
            <a:xfrm>
              <a:off x="788988" y="5802313"/>
              <a:ext cx="207962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3742" name="Text Box 10"/>
            <p:cNvSpPr txBox="1">
              <a:spLocks noChangeArrowheads="1"/>
            </p:cNvSpPr>
            <p:nvPr/>
          </p:nvSpPr>
          <p:spPr bwMode="auto">
            <a:xfrm>
              <a:off x="3981450" y="5807075"/>
              <a:ext cx="207963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3743" name="Text Box 11"/>
            <p:cNvSpPr txBox="1">
              <a:spLocks noChangeArrowheads="1"/>
            </p:cNvSpPr>
            <p:nvPr/>
          </p:nvSpPr>
          <p:spPr bwMode="auto">
            <a:xfrm>
              <a:off x="5570538" y="5807075"/>
              <a:ext cx="207962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744" name="Text Box 12"/>
            <p:cNvSpPr txBox="1">
              <a:spLocks noChangeArrowheads="1"/>
            </p:cNvSpPr>
            <p:nvPr/>
          </p:nvSpPr>
          <p:spPr bwMode="auto">
            <a:xfrm>
              <a:off x="7177088" y="5808663"/>
              <a:ext cx="207962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745" name="AutoShape 13"/>
            <p:cNvSpPr>
              <a:spLocks/>
            </p:cNvSpPr>
            <p:nvPr/>
          </p:nvSpPr>
          <p:spPr bwMode="auto">
            <a:xfrm>
              <a:off x="7366000" y="3362325"/>
              <a:ext cx="219075" cy="1076325"/>
            </a:xfrm>
            <a:prstGeom prst="rightBrace">
              <a:avLst>
                <a:gd name="adj1" fmla="val 40942"/>
                <a:gd name="adj2" fmla="val 5007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NL" altLang="nl-NL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A4053-47E2-48A1-A8E3-FF3F9E0A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Herhaling H16/17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BF8B99-C89E-437E-9978-354575D7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naar socrative.com (student login)</a:t>
            </a:r>
          </a:p>
          <a:p>
            <a:r>
              <a:rPr lang="nl-NL" dirty="0"/>
              <a:t>Kamer nummer 465380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6008FC-CD9B-4E39-8894-BC3EBCCA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4C2C9-89B6-427F-B165-8D7F889CDD53}" type="slidenum">
              <a:rPr lang="en-US" altLang="nl-NL" smtClean="0"/>
              <a:pPr>
                <a:defRPr/>
              </a:pPr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543618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Tangled web of life</a:t>
            </a:r>
          </a:p>
        </p:txBody>
      </p:sp>
      <p:sp>
        <p:nvSpPr>
          <p:cNvPr id="7577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AE044B-9D5A-4668-803D-BF3409A52C61}" type="slidenum">
              <a:rPr lang="en-US" altLang="nl-NL" smtClean="0"/>
              <a:pPr/>
              <a:t>20</a:t>
            </a:fld>
            <a:endParaRPr lang="en-US" altLang="nl-NL"/>
          </a:p>
        </p:txBody>
      </p:sp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5148263" y="2030413"/>
            <a:ext cx="457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1000"/>
              <a:t>http://www.globalgallery.com/detail/375289/klimt-the-tree-of-life</a:t>
            </a:r>
          </a:p>
        </p:txBody>
      </p:sp>
      <p:sp>
        <p:nvSpPr>
          <p:cNvPr id="75781" name="TextBox 1"/>
          <p:cNvSpPr txBox="1">
            <a:spLocks noChangeArrowheads="1"/>
          </p:cNvSpPr>
          <p:nvPr/>
        </p:nvSpPr>
        <p:spPr bwMode="auto">
          <a:xfrm>
            <a:off x="1243013" y="6148388"/>
            <a:ext cx="3024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Figuur 22.23</a:t>
            </a:r>
          </a:p>
        </p:txBody>
      </p:sp>
      <p:pic>
        <p:nvPicPr>
          <p:cNvPr id="7578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014538"/>
            <a:ext cx="398938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 dirty="0" smtClean="0"/>
              <a:t>Opdracht </a:t>
            </a:r>
            <a:r>
              <a:rPr lang="nl-NL" altLang="nl-NL" sz="3600" dirty="0"/>
              <a:t>bij hoofdstuk 22</a:t>
            </a:r>
          </a:p>
        </p:txBody>
      </p:sp>
      <p:sp>
        <p:nvSpPr>
          <p:cNvPr id="7782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F38F645-52A0-4A40-9303-E590C6C23FB9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5148263" y="2030413"/>
            <a:ext cx="457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1000"/>
              <a:t>http://www.globalgallery.com/detail/375289/klimt-the-tree-of-life</a:t>
            </a:r>
          </a:p>
        </p:txBody>
      </p:sp>
      <p:sp>
        <p:nvSpPr>
          <p:cNvPr id="2" name="Rechthoek 1"/>
          <p:cNvSpPr/>
          <p:nvPr/>
        </p:nvSpPr>
        <p:spPr>
          <a:xfrm>
            <a:off x="467544" y="2276474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dirty="0" smtClean="0">
                <a:solidFill>
                  <a:schemeClr val="tx1"/>
                </a:solidFill>
              </a:rPr>
              <a:t>Lees </a:t>
            </a:r>
            <a:r>
              <a:rPr lang="nl-NL" altLang="nl-NL" dirty="0">
                <a:solidFill>
                  <a:schemeClr val="tx1"/>
                </a:solidFill>
              </a:rPr>
              <a:t>de opdracht op </a:t>
            </a:r>
            <a:r>
              <a:rPr lang="nl-NL" altLang="nl-NL" dirty="0" err="1">
                <a:solidFill>
                  <a:schemeClr val="tx1"/>
                </a:solidFill>
              </a:rPr>
              <a:t>blz</a:t>
            </a:r>
            <a:r>
              <a:rPr lang="nl-NL" altLang="nl-NL" dirty="0">
                <a:solidFill>
                  <a:schemeClr val="tx1"/>
                </a:solidFill>
              </a:rPr>
              <a:t> </a:t>
            </a:r>
            <a:r>
              <a:rPr lang="nl-NL" altLang="nl-NL" dirty="0" smtClean="0">
                <a:solidFill>
                  <a:schemeClr val="tx1"/>
                </a:solidFill>
              </a:rPr>
              <a:t>538 </a:t>
            </a:r>
            <a:r>
              <a:rPr lang="nl-NL" altLang="nl-NL" dirty="0">
                <a:solidFill>
                  <a:schemeClr val="tx1"/>
                </a:solidFill>
              </a:rPr>
              <a:t>“</a:t>
            </a:r>
            <a:r>
              <a:rPr lang="nl-NL" altLang="nl-NL" dirty="0" err="1">
                <a:solidFill>
                  <a:schemeClr val="tx1"/>
                </a:solidFill>
              </a:rPr>
              <a:t>Scientific</a:t>
            </a:r>
            <a:r>
              <a:rPr lang="nl-NL" altLang="nl-NL" dirty="0">
                <a:solidFill>
                  <a:schemeClr val="tx1"/>
                </a:solidFill>
              </a:rPr>
              <a:t> skills </a:t>
            </a:r>
            <a:r>
              <a:rPr lang="nl-NL" altLang="nl-NL" dirty="0" err="1">
                <a:solidFill>
                  <a:schemeClr val="tx1"/>
                </a:solidFill>
              </a:rPr>
              <a:t>exercise</a:t>
            </a:r>
            <a:r>
              <a:rPr lang="nl-NL" altLang="nl-NL" dirty="0">
                <a:solidFill>
                  <a:schemeClr val="tx1"/>
                </a:solidFill>
              </a:rPr>
              <a:t>” en beantwoord de 5 vragen (</a:t>
            </a:r>
            <a:r>
              <a:rPr lang="nl-NL" altLang="nl-NL" dirty="0" err="1">
                <a:solidFill>
                  <a:schemeClr val="tx1"/>
                </a:solidFill>
              </a:rPr>
              <a:t>interpret</a:t>
            </a:r>
            <a:r>
              <a:rPr lang="nl-NL" altLang="nl-NL" dirty="0">
                <a:solidFill>
                  <a:schemeClr val="tx1"/>
                </a:solidFill>
              </a:rPr>
              <a:t> </a:t>
            </a:r>
            <a:r>
              <a:rPr lang="nl-NL" altLang="nl-NL" dirty="0" err="1">
                <a:solidFill>
                  <a:schemeClr val="tx1"/>
                </a:solidFill>
              </a:rPr>
              <a:t>the</a:t>
            </a:r>
            <a:r>
              <a:rPr lang="nl-NL" altLang="nl-NL" dirty="0">
                <a:solidFill>
                  <a:schemeClr val="tx1"/>
                </a:solidFill>
              </a:rPr>
              <a:t> data)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19" descr="26_UN02bSkillsExercise-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082800"/>
            <a:ext cx="241141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20"/>
          <a:stretch>
            <a:fillRect/>
          </a:stretch>
        </p:blipFill>
        <p:spPr bwMode="auto">
          <a:xfrm>
            <a:off x="153988" y="4063667"/>
            <a:ext cx="884555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01187A4-C6DF-418B-A974-6F3249737116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/>
              <a:t>Leerdoelen hoofdstuk 22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3" y="1971675"/>
            <a:ext cx="8496300" cy="5273675"/>
          </a:xfrm>
        </p:spPr>
        <p:txBody>
          <a:bodyPr/>
          <a:lstStyle/>
          <a:p>
            <a:pPr marL="457200" lvl="1" indent="0" algn="just">
              <a:buFont typeface="Wingdings" panose="05000000000000000000" pitchFamily="2" charset="2"/>
              <a:buNone/>
              <a:defRPr/>
            </a:pPr>
            <a:r>
              <a:rPr lang="nl-NL" sz="2000" dirty="0"/>
              <a:t>Aan het eind van de les kun je:</a:t>
            </a:r>
            <a:endParaRPr lang="nl-NL" sz="1400" dirty="0"/>
          </a:p>
          <a:p>
            <a:pPr lvl="1" algn="just">
              <a:defRPr/>
            </a:pPr>
            <a:endParaRPr lang="nl-NL" sz="1400" dirty="0"/>
          </a:p>
          <a:p>
            <a:pPr lvl="1" algn="just">
              <a:defRPr/>
            </a:pPr>
            <a:r>
              <a:rPr lang="nl-NL" sz="2000" dirty="0"/>
              <a:t>uitleggen wat in een fylogenetische stamboom wordt weergegeven</a:t>
            </a:r>
          </a:p>
          <a:p>
            <a:pPr lvl="1" algn="just">
              <a:defRPr/>
            </a:pPr>
            <a:endParaRPr lang="nl-NL" sz="2000" dirty="0"/>
          </a:p>
          <a:p>
            <a:pPr lvl="1" algn="just">
              <a:defRPr/>
            </a:pPr>
            <a:r>
              <a:rPr lang="nl-NL" sz="2000" dirty="0"/>
              <a:t>een fylogenetisch stamboom op de juiste manier interpreteren</a:t>
            </a:r>
          </a:p>
          <a:p>
            <a:pPr lvl="1" algn="just">
              <a:defRPr/>
            </a:pPr>
            <a:endParaRPr lang="nl-NL" sz="2000" dirty="0"/>
          </a:p>
          <a:p>
            <a:pPr lvl="1" algn="just">
              <a:defRPr/>
            </a:pPr>
            <a:r>
              <a:rPr lang="nl-NL" sz="2000" dirty="0"/>
              <a:t>verklaren wat bedoeld wordt met de moleculaire klok en hoe deze toegepast wordt</a:t>
            </a:r>
          </a:p>
          <a:p>
            <a:pPr lvl="1" algn="just">
              <a:defRPr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764559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01187A4-C6DF-418B-A974-6F3249737116}" type="slidenum">
              <a:rPr lang="en-US" altLang="nl-NL" smtClean="0"/>
              <a:pPr/>
              <a:t>3</a:t>
            </a:fld>
            <a:endParaRPr lang="en-US" altLang="nl-NL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/>
              <a:t>Leerdoelen hoofdstuk 22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3" y="1971675"/>
            <a:ext cx="8496300" cy="5273675"/>
          </a:xfrm>
        </p:spPr>
        <p:txBody>
          <a:bodyPr/>
          <a:lstStyle/>
          <a:p>
            <a:pPr marL="457200" lvl="1" indent="0" algn="just">
              <a:buFont typeface="Wingdings" panose="05000000000000000000" pitchFamily="2" charset="2"/>
              <a:buNone/>
              <a:defRPr/>
            </a:pPr>
            <a:r>
              <a:rPr lang="nl-NL" sz="2000"/>
              <a:t>Aan het eind van de les kun je:</a:t>
            </a:r>
            <a:endParaRPr lang="nl-NL" sz="1400"/>
          </a:p>
          <a:p>
            <a:pPr lvl="1" algn="just">
              <a:defRPr/>
            </a:pPr>
            <a:endParaRPr lang="nl-NL" sz="1400"/>
          </a:p>
          <a:p>
            <a:pPr lvl="1" algn="just">
              <a:defRPr/>
            </a:pPr>
            <a:r>
              <a:rPr lang="nl-NL" sz="2000"/>
              <a:t>uitleggen wat in een fylogenetische stamboom wordt weergegeven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r>
              <a:rPr lang="nl-NL" sz="2000"/>
              <a:t>een fylogenetisch stamboom op de juiste manier interpreteren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r>
              <a:rPr lang="nl-NL" sz="2000"/>
              <a:t>verklaren wat bedoeld wordt met de moleculaire klok en hoe deze toegepast wordt</a:t>
            </a:r>
          </a:p>
          <a:p>
            <a:pPr lvl="1" algn="just">
              <a:defRPr/>
            </a:pPr>
            <a:endParaRPr lang="nl-NL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3B4736-40DE-4ABB-A98F-F65526A6833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Hoofdstuk 22</a:t>
            </a:r>
          </a:p>
        </p:txBody>
      </p:sp>
      <p:grpSp>
        <p:nvGrpSpPr>
          <p:cNvPr id="60420" name="Group 5"/>
          <p:cNvGrpSpPr>
            <a:grpSpLocks/>
          </p:cNvGrpSpPr>
          <p:nvPr/>
        </p:nvGrpSpPr>
        <p:grpSpPr bwMode="auto">
          <a:xfrm>
            <a:off x="4284663" y="228600"/>
            <a:ext cx="4279900" cy="6584950"/>
            <a:chOff x="4116388" y="136525"/>
            <a:chExt cx="4279900" cy="6584950"/>
          </a:xfrm>
        </p:grpSpPr>
        <p:pic>
          <p:nvPicPr>
            <p:cNvPr id="46088" name="Picture 2" descr="26_03-HierarchClassif-U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388" y="136525"/>
              <a:ext cx="4279900" cy="658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9" name="Text Box 4"/>
            <p:cNvSpPr txBox="1">
              <a:spLocks noChangeArrowheads="1"/>
            </p:cNvSpPr>
            <p:nvPr/>
          </p:nvSpPr>
          <p:spPr bwMode="auto">
            <a:xfrm>
              <a:off x="7554913" y="196850"/>
              <a:ext cx="68103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Species: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Panthera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pardus</a:t>
              </a:r>
              <a:endParaRPr lang="en-US" altLang="nl-NL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90" name="Text Box 5"/>
            <p:cNvSpPr txBox="1">
              <a:spLocks noChangeArrowheads="1"/>
            </p:cNvSpPr>
            <p:nvPr/>
          </p:nvSpPr>
          <p:spPr bwMode="auto">
            <a:xfrm>
              <a:off x="6983414" y="1412875"/>
              <a:ext cx="1274762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100" b="1">
                  <a:latin typeface="Arial" panose="020B0604020202020204" pitchFamily="34" charset="0"/>
                  <a:cs typeface="Arial" panose="020B0604020202020204" pitchFamily="34" charset="0"/>
                </a:rPr>
                <a:t>Genus: </a:t>
              </a:r>
              <a:r>
                <a:rPr lang="en-US" altLang="nl-NL" sz="1100" b="1" i="1">
                  <a:latin typeface="Arial" panose="020B0604020202020204" pitchFamily="34" charset="0"/>
                  <a:cs typeface="Arial" panose="020B0604020202020204" pitchFamily="34" charset="0"/>
                </a:rPr>
                <a:t>Panthera</a:t>
              </a:r>
            </a:p>
          </p:txBody>
        </p:sp>
        <p:sp>
          <p:nvSpPr>
            <p:cNvPr id="46091" name="Text Box 6"/>
            <p:cNvSpPr txBox="1">
              <a:spLocks noChangeArrowheads="1"/>
            </p:cNvSpPr>
            <p:nvPr/>
          </p:nvSpPr>
          <p:spPr bwMode="auto">
            <a:xfrm>
              <a:off x="6627813" y="2232025"/>
              <a:ext cx="1195388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Family: Felidae</a:t>
              </a:r>
            </a:p>
          </p:txBody>
        </p:sp>
        <p:sp>
          <p:nvSpPr>
            <p:cNvPr id="46092" name="Text Box 7"/>
            <p:cNvSpPr txBox="1">
              <a:spLocks noChangeArrowheads="1"/>
            </p:cNvSpPr>
            <p:nvPr/>
          </p:nvSpPr>
          <p:spPr bwMode="auto">
            <a:xfrm>
              <a:off x="6196012" y="3060700"/>
              <a:ext cx="1360487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Order: Carnivora</a:t>
              </a:r>
            </a:p>
          </p:txBody>
        </p:sp>
        <p:sp>
          <p:nvSpPr>
            <p:cNvPr id="46093" name="Text Box 8"/>
            <p:cNvSpPr txBox="1">
              <a:spLocks noChangeArrowheads="1"/>
            </p:cNvSpPr>
            <p:nvPr/>
          </p:nvSpPr>
          <p:spPr bwMode="auto">
            <a:xfrm>
              <a:off x="5878514" y="3892551"/>
              <a:ext cx="1360487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Class: Mammalia</a:t>
              </a:r>
            </a:p>
          </p:txBody>
        </p:sp>
        <p:sp>
          <p:nvSpPr>
            <p:cNvPr id="46094" name="Text Box 9"/>
            <p:cNvSpPr txBox="1">
              <a:spLocks noChangeArrowheads="1"/>
            </p:cNvSpPr>
            <p:nvPr/>
          </p:nvSpPr>
          <p:spPr bwMode="auto">
            <a:xfrm>
              <a:off x="5487988" y="4689475"/>
              <a:ext cx="1360487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Phylum: Chordata</a:t>
              </a:r>
            </a:p>
          </p:txBody>
        </p:sp>
        <p:sp>
          <p:nvSpPr>
            <p:cNvPr id="46095" name="Text Box 10"/>
            <p:cNvSpPr txBox="1">
              <a:spLocks noChangeArrowheads="1"/>
            </p:cNvSpPr>
            <p:nvPr/>
          </p:nvSpPr>
          <p:spPr bwMode="auto">
            <a:xfrm>
              <a:off x="5106988" y="5524501"/>
              <a:ext cx="1465262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Kingdom: Animalia</a:t>
              </a:r>
            </a:p>
          </p:txBody>
        </p:sp>
        <p:sp>
          <p:nvSpPr>
            <p:cNvPr id="46096" name="Text Box 11"/>
            <p:cNvSpPr txBox="1">
              <a:spLocks noChangeArrowheads="1"/>
            </p:cNvSpPr>
            <p:nvPr/>
          </p:nvSpPr>
          <p:spPr bwMode="auto">
            <a:xfrm>
              <a:off x="6808788" y="6330951"/>
              <a:ext cx="623887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Archaea</a:t>
              </a:r>
            </a:p>
          </p:txBody>
        </p:sp>
        <p:sp>
          <p:nvSpPr>
            <p:cNvPr id="46097" name="Text Box 12"/>
            <p:cNvSpPr txBox="1">
              <a:spLocks noChangeArrowheads="1"/>
            </p:cNvSpPr>
            <p:nvPr/>
          </p:nvSpPr>
          <p:spPr bwMode="auto">
            <a:xfrm>
              <a:off x="5253038" y="6330951"/>
              <a:ext cx="1354137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Domain: Eukarya</a:t>
              </a:r>
            </a:p>
          </p:txBody>
        </p:sp>
        <p:sp>
          <p:nvSpPr>
            <p:cNvPr id="46098" name="Text Box 13"/>
            <p:cNvSpPr txBox="1">
              <a:spLocks noChangeArrowheads="1"/>
            </p:cNvSpPr>
            <p:nvPr/>
          </p:nvSpPr>
          <p:spPr bwMode="auto">
            <a:xfrm>
              <a:off x="4306888" y="6334125"/>
              <a:ext cx="611187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Bacteria</a:t>
              </a:r>
            </a:p>
          </p:txBody>
        </p:sp>
      </p:grpSp>
      <p:sp>
        <p:nvSpPr>
          <p:cNvPr id="46085" name="TextBox 2"/>
          <p:cNvSpPr txBox="1">
            <a:spLocks noChangeArrowheads="1"/>
          </p:cNvSpPr>
          <p:nvPr/>
        </p:nvSpPr>
        <p:spPr bwMode="auto">
          <a:xfrm>
            <a:off x="468313" y="2492375"/>
            <a:ext cx="4175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2200">
                <a:solidFill>
                  <a:schemeClr val="tx1"/>
                </a:solidFill>
              </a:rPr>
              <a:t>Taxonomie</a:t>
            </a: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28558"/>
          <a:stretch>
            <a:fillRect/>
          </a:stretch>
        </p:blipFill>
        <p:spPr bwMode="auto">
          <a:xfrm>
            <a:off x="560388" y="3265488"/>
            <a:ext cx="27162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468313" y="5600700"/>
            <a:ext cx="1276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1200">
                <a:solidFill>
                  <a:schemeClr val="tx1"/>
                </a:solidFill>
                <a:hlinkClick r:id="rId4"/>
              </a:rPr>
              <a:t>www.nhm.ac.uk</a:t>
            </a:r>
            <a:endParaRPr lang="nl-NL" altLang="nl-NL" sz="1200">
              <a:solidFill>
                <a:schemeClr val="tx1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340378" y="656861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tx1"/>
                </a:solidFill>
              </a:rPr>
              <a:t>Figuur 22.3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8"/>
          <p:cNvGrpSpPr>
            <a:grpSpLocks noChangeAspect="1"/>
          </p:cNvGrpSpPr>
          <p:nvPr/>
        </p:nvGrpSpPr>
        <p:grpSpPr bwMode="auto">
          <a:xfrm>
            <a:off x="4427538" y="1916113"/>
            <a:ext cx="4584700" cy="4614862"/>
            <a:chOff x="1296988" y="130175"/>
            <a:chExt cx="6548437" cy="6591300"/>
          </a:xfrm>
        </p:grpSpPr>
        <p:pic>
          <p:nvPicPr>
            <p:cNvPr id="47114" name="Picture 2" descr="26_04CarnivoraPhylogeny-U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88" y="136525"/>
              <a:ext cx="6548437" cy="658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5" name="Text Box 4"/>
            <p:cNvSpPr txBox="1">
              <a:spLocks noChangeArrowheads="1"/>
            </p:cNvSpPr>
            <p:nvPr/>
          </p:nvSpPr>
          <p:spPr bwMode="auto">
            <a:xfrm>
              <a:off x="5133975" y="130175"/>
              <a:ext cx="1001713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</a:p>
          </p:txBody>
        </p:sp>
        <p:sp>
          <p:nvSpPr>
            <p:cNvPr id="47116" name="Text Box 5"/>
            <p:cNvSpPr txBox="1">
              <a:spLocks noChangeArrowheads="1"/>
            </p:cNvSpPr>
            <p:nvPr/>
          </p:nvSpPr>
          <p:spPr bwMode="auto">
            <a:xfrm>
              <a:off x="5118099" y="5562599"/>
              <a:ext cx="811213" cy="949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Canis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Lupus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(gray wolf)</a:t>
              </a:r>
            </a:p>
          </p:txBody>
        </p:sp>
        <p:sp>
          <p:nvSpPr>
            <p:cNvPr id="47117" name="Text Box 6"/>
            <p:cNvSpPr txBox="1">
              <a:spLocks noChangeArrowheads="1"/>
            </p:cNvSpPr>
            <p:nvPr/>
          </p:nvSpPr>
          <p:spPr bwMode="auto">
            <a:xfrm>
              <a:off x="5143499" y="949325"/>
              <a:ext cx="1001713" cy="712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Pantherapardus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(leopard)</a:t>
              </a:r>
            </a:p>
          </p:txBody>
        </p:sp>
        <p:sp>
          <p:nvSpPr>
            <p:cNvPr id="47118" name="Text Box 7"/>
            <p:cNvSpPr txBox="1">
              <a:spLocks noChangeArrowheads="1"/>
            </p:cNvSpPr>
            <p:nvPr/>
          </p:nvSpPr>
          <p:spPr bwMode="auto">
            <a:xfrm>
              <a:off x="5114925" y="2120901"/>
              <a:ext cx="1262063" cy="949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Taxidea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Taxus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(American badger)</a:t>
              </a:r>
            </a:p>
          </p:txBody>
        </p:sp>
        <p:sp>
          <p:nvSpPr>
            <p:cNvPr id="47119" name="Text Box 8"/>
            <p:cNvSpPr txBox="1">
              <a:spLocks noChangeArrowheads="1"/>
            </p:cNvSpPr>
            <p:nvPr/>
          </p:nvSpPr>
          <p:spPr bwMode="auto">
            <a:xfrm>
              <a:off x="5130799" y="3279775"/>
              <a:ext cx="1246189" cy="712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Lutra lutra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(European otter)</a:t>
              </a:r>
            </a:p>
          </p:txBody>
        </p:sp>
        <p:sp>
          <p:nvSpPr>
            <p:cNvPr id="47120" name="Text Box 9"/>
            <p:cNvSpPr txBox="1">
              <a:spLocks noChangeArrowheads="1"/>
            </p:cNvSpPr>
            <p:nvPr/>
          </p:nvSpPr>
          <p:spPr bwMode="auto">
            <a:xfrm>
              <a:off x="5127625" y="4403725"/>
              <a:ext cx="1008063" cy="712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Canis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latrans 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(coyote)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1336675" y="142875"/>
              <a:ext cx="658813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Order</a:t>
              </a:r>
            </a:p>
          </p:txBody>
        </p:sp>
        <p:sp>
          <p:nvSpPr>
            <p:cNvPr id="47122" name="Text Box 11"/>
            <p:cNvSpPr txBox="1">
              <a:spLocks noChangeArrowheads="1"/>
            </p:cNvSpPr>
            <p:nvPr/>
          </p:nvSpPr>
          <p:spPr bwMode="auto">
            <a:xfrm>
              <a:off x="2720975" y="142875"/>
              <a:ext cx="773113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</p:txBody>
        </p:sp>
        <p:sp>
          <p:nvSpPr>
            <p:cNvPr id="47123" name="Text Box 12"/>
            <p:cNvSpPr txBox="1">
              <a:spLocks noChangeArrowheads="1"/>
            </p:cNvSpPr>
            <p:nvPr/>
          </p:nvSpPr>
          <p:spPr bwMode="auto">
            <a:xfrm>
              <a:off x="3559175" y="142875"/>
              <a:ext cx="773113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Genus</a:t>
              </a:r>
            </a:p>
          </p:txBody>
        </p:sp>
        <p:sp>
          <p:nvSpPr>
            <p:cNvPr id="47124" name="Text Box 13"/>
            <p:cNvSpPr txBox="1">
              <a:spLocks noChangeArrowheads="1"/>
            </p:cNvSpPr>
            <p:nvPr/>
          </p:nvSpPr>
          <p:spPr bwMode="auto">
            <a:xfrm rot="5400000">
              <a:off x="1089027" y="2481914"/>
              <a:ext cx="1204911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Carnivora</a:t>
              </a:r>
            </a:p>
          </p:txBody>
        </p:sp>
        <p:sp>
          <p:nvSpPr>
            <p:cNvPr id="47125" name="Text Box 14"/>
            <p:cNvSpPr txBox="1">
              <a:spLocks noChangeArrowheads="1"/>
            </p:cNvSpPr>
            <p:nvPr/>
          </p:nvSpPr>
          <p:spPr bwMode="auto">
            <a:xfrm rot="5400000">
              <a:off x="2687638" y="1008714"/>
              <a:ext cx="855661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Felidae</a:t>
              </a:r>
            </a:p>
          </p:txBody>
        </p:sp>
        <p:sp>
          <p:nvSpPr>
            <p:cNvPr id="47126" name="Text Box 15"/>
            <p:cNvSpPr txBox="1">
              <a:spLocks noChangeArrowheads="1"/>
            </p:cNvSpPr>
            <p:nvPr/>
          </p:nvSpPr>
          <p:spPr bwMode="auto">
            <a:xfrm rot="5400000">
              <a:off x="2481264" y="2793064"/>
              <a:ext cx="1274761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Mustelidae</a:t>
              </a:r>
            </a:p>
          </p:txBody>
        </p:sp>
        <p:sp>
          <p:nvSpPr>
            <p:cNvPr id="47127" name="Text Box 16"/>
            <p:cNvSpPr txBox="1">
              <a:spLocks noChangeArrowheads="1"/>
            </p:cNvSpPr>
            <p:nvPr/>
          </p:nvSpPr>
          <p:spPr bwMode="auto">
            <a:xfrm rot="5400000">
              <a:off x="2655888" y="5048902"/>
              <a:ext cx="922337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>
                  <a:latin typeface="Arial" panose="020B0604020202020204" pitchFamily="34" charset="0"/>
                  <a:cs typeface="Arial" panose="020B0604020202020204" pitchFamily="34" charset="0"/>
                </a:rPr>
                <a:t>Canidae</a:t>
              </a:r>
            </a:p>
          </p:txBody>
        </p:sp>
        <p:sp>
          <p:nvSpPr>
            <p:cNvPr id="47128" name="Text Box 17"/>
            <p:cNvSpPr txBox="1">
              <a:spLocks noChangeArrowheads="1"/>
            </p:cNvSpPr>
            <p:nvPr/>
          </p:nvSpPr>
          <p:spPr bwMode="auto">
            <a:xfrm rot="5400000">
              <a:off x="3436938" y="5172728"/>
              <a:ext cx="922337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Canis</a:t>
              </a:r>
            </a:p>
          </p:txBody>
        </p:sp>
        <p:sp>
          <p:nvSpPr>
            <p:cNvPr id="47129" name="Text Box 18"/>
            <p:cNvSpPr txBox="1">
              <a:spLocks noChangeArrowheads="1"/>
            </p:cNvSpPr>
            <p:nvPr/>
          </p:nvSpPr>
          <p:spPr bwMode="auto">
            <a:xfrm rot="5400000">
              <a:off x="3579814" y="3366152"/>
              <a:ext cx="630237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Lutra</a:t>
              </a:r>
            </a:p>
          </p:txBody>
        </p:sp>
        <p:sp>
          <p:nvSpPr>
            <p:cNvPr id="47130" name="Text Box 19"/>
            <p:cNvSpPr txBox="1">
              <a:spLocks noChangeArrowheads="1"/>
            </p:cNvSpPr>
            <p:nvPr/>
          </p:nvSpPr>
          <p:spPr bwMode="auto">
            <a:xfrm rot="5400000">
              <a:off x="3463927" y="2177114"/>
              <a:ext cx="868361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Taxidea</a:t>
              </a:r>
            </a:p>
          </p:txBody>
        </p:sp>
        <p:sp>
          <p:nvSpPr>
            <p:cNvPr id="47131" name="Text Box 20"/>
            <p:cNvSpPr txBox="1">
              <a:spLocks noChangeArrowheads="1"/>
            </p:cNvSpPr>
            <p:nvPr/>
          </p:nvSpPr>
          <p:spPr bwMode="auto">
            <a:xfrm rot="5400000">
              <a:off x="3384551" y="1002364"/>
              <a:ext cx="1020761" cy="263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200" b="1" i="1">
                  <a:latin typeface="Arial" panose="020B0604020202020204" pitchFamily="34" charset="0"/>
                  <a:cs typeface="Arial" panose="020B0604020202020204" pitchFamily="34" charset="0"/>
                </a:rPr>
                <a:t>Panthera</a:t>
              </a:r>
            </a:p>
          </p:txBody>
        </p:sp>
      </p:grpSp>
      <p:sp>
        <p:nvSpPr>
          <p:cNvPr id="47107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2B8277-8BA8-4C4D-AB5B-44B940660F33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Fylogenetische stamboom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2420938"/>
            <a:ext cx="4176713" cy="3170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 altLang="nl-NL" sz="2000" dirty="0">
                <a:solidFill>
                  <a:schemeClr val="tx1"/>
                </a:solidFill>
                <a:latin typeface="+mj-lt"/>
                <a:cs typeface="Arial" pitchFamily="34" charset="0"/>
              </a:rPr>
              <a:t>Deze stamboom geef de evolutionaire relaties weer tussen de biologische soorten.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altLang="nl-NL" sz="20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 altLang="nl-NL" sz="2000" dirty="0">
                <a:solidFill>
                  <a:schemeClr val="tx1"/>
                </a:solidFill>
                <a:latin typeface="+mj-lt"/>
                <a:cs typeface="Arial" pitchFamily="34" charset="0"/>
              </a:rPr>
              <a:t>1. Wat is weergegeven in </a:t>
            </a:r>
            <a:r>
              <a:rPr lang="nl-NL" altLang="nl-NL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rood</a:t>
            </a:r>
            <a:r>
              <a:rPr lang="nl-NL" altLang="nl-NL" sz="2000" dirty="0">
                <a:solidFill>
                  <a:schemeClr val="tx1"/>
                </a:solidFill>
                <a:latin typeface="+mj-lt"/>
                <a:cs typeface="Arial" pitchFamily="34" charset="0"/>
              </a:rPr>
              <a:t>?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altLang="nl-NL" sz="20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 altLang="nl-NL" sz="2000" dirty="0">
                <a:solidFill>
                  <a:schemeClr val="tx1"/>
                </a:solidFill>
                <a:latin typeface="+mj-lt"/>
                <a:cs typeface="Arial" pitchFamily="34" charset="0"/>
              </a:rPr>
              <a:t>2. Wat is weergegeven in </a:t>
            </a:r>
            <a:r>
              <a:rPr lang="nl-NL" altLang="nl-NL" sz="20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blauw</a:t>
            </a:r>
            <a:r>
              <a:rPr lang="nl-NL" altLang="nl-NL" sz="2000" dirty="0">
                <a:solidFill>
                  <a:schemeClr val="tx1"/>
                </a:solidFill>
                <a:latin typeface="+mj-lt"/>
                <a:cs typeface="Arial" pitchFamily="34" charset="0"/>
              </a:rPr>
              <a:t>?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altLang="nl-NL" sz="20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 altLang="nl-NL" sz="2000" dirty="0">
                <a:solidFill>
                  <a:schemeClr val="tx1"/>
                </a:solidFill>
                <a:latin typeface="+mj-lt"/>
                <a:cs typeface="Arial" pitchFamily="34" charset="0"/>
              </a:rPr>
              <a:t>3. Wat heb je nodig?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altLang="nl-NL" sz="20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110" name="TextBox 1"/>
          <p:cNvSpPr txBox="1">
            <a:spLocks noChangeArrowheads="1"/>
          </p:cNvSpPr>
          <p:nvPr/>
        </p:nvSpPr>
        <p:spPr bwMode="auto">
          <a:xfrm>
            <a:off x="4456113" y="6530975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Figuur 22.4</a:t>
            </a:r>
          </a:p>
        </p:txBody>
      </p:sp>
      <p:sp>
        <p:nvSpPr>
          <p:cNvPr id="47111" name="Oval 4"/>
          <p:cNvSpPr>
            <a:spLocks noChangeArrowheads="1"/>
          </p:cNvSpPr>
          <p:nvPr/>
        </p:nvSpPr>
        <p:spPr bwMode="auto">
          <a:xfrm>
            <a:off x="5329238" y="4467225"/>
            <a:ext cx="277812" cy="30321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defTabSz="914400"/>
            <a:endParaRPr lang="nl-NL" altLang="nl-NL">
              <a:solidFill>
                <a:schemeClr val="tx1"/>
              </a:solidFill>
            </a:endParaRPr>
          </a:p>
        </p:txBody>
      </p:sp>
      <p:sp>
        <p:nvSpPr>
          <p:cNvPr id="47112" name="Oval 39"/>
          <p:cNvSpPr>
            <a:spLocks noChangeArrowheads="1"/>
          </p:cNvSpPr>
          <p:nvPr/>
        </p:nvSpPr>
        <p:spPr bwMode="auto">
          <a:xfrm>
            <a:off x="6381750" y="5286375"/>
            <a:ext cx="277813" cy="303213"/>
          </a:xfrm>
          <a:prstGeom prst="ellipse">
            <a:avLst/>
          </a:prstGeom>
          <a:solidFill>
            <a:srgbClr val="00B0F0"/>
          </a:solidFill>
          <a:ln w="9525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defTabSz="914400"/>
            <a:endParaRPr lang="nl-NL" altLang="nl-NL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4488" y="5546725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2000">
                <a:solidFill>
                  <a:schemeClr val="tx1"/>
                </a:solidFill>
                <a:cs typeface="Arial" panose="020B0604020202020204" pitchFamily="34" charset="0"/>
              </a:rPr>
              <a:t>Informatie over: genen (DNA, RNA), morfologie, biochemie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F4486FC-D3DB-4B68-A176-557023AC571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Fylogenetische stamboom 2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397000" y="6346825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dirty="0">
                <a:solidFill>
                  <a:schemeClr val="tx1"/>
                </a:solidFill>
              </a:rPr>
              <a:t>Figuur 22.5</a:t>
            </a:r>
          </a:p>
        </p:txBody>
      </p:sp>
      <p:grpSp>
        <p:nvGrpSpPr>
          <p:cNvPr id="48133" name="Group 37"/>
          <p:cNvGrpSpPr>
            <a:grpSpLocks noChangeAspect="1"/>
          </p:cNvGrpSpPr>
          <p:nvPr/>
        </p:nvGrpSpPr>
        <p:grpSpPr bwMode="auto">
          <a:xfrm>
            <a:off x="1397000" y="1989138"/>
            <a:ext cx="5983288" cy="4229100"/>
            <a:chOff x="296863" y="420688"/>
            <a:chExt cx="8548687" cy="6042025"/>
          </a:xfrm>
        </p:grpSpPr>
        <p:pic>
          <p:nvPicPr>
            <p:cNvPr id="48134" name="Picture 3" descr="26_05HowToReadATree-U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420688"/>
              <a:ext cx="8548687" cy="604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Text Box 4"/>
            <p:cNvSpPr txBox="1">
              <a:spLocks noChangeArrowheads="1"/>
            </p:cNvSpPr>
            <p:nvPr/>
          </p:nvSpPr>
          <p:spPr bwMode="auto">
            <a:xfrm>
              <a:off x="496888" y="454025"/>
              <a:ext cx="2992437" cy="61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Branch point: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lineages diverge</a:t>
              </a:r>
            </a:p>
          </p:txBody>
        </p:sp>
        <p:sp>
          <p:nvSpPr>
            <p:cNvPr id="48136" name="Text Box 5"/>
            <p:cNvSpPr txBox="1">
              <a:spLocks noChangeArrowheads="1"/>
            </p:cNvSpPr>
            <p:nvPr/>
          </p:nvSpPr>
          <p:spPr bwMode="auto">
            <a:xfrm>
              <a:off x="344488" y="3449638"/>
              <a:ext cx="1709737" cy="598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ANCESTRAL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LINEAGE</a:t>
              </a:r>
            </a:p>
          </p:txBody>
        </p:sp>
        <p:sp>
          <p:nvSpPr>
            <p:cNvPr id="48137" name="Text Box 6"/>
            <p:cNvSpPr txBox="1">
              <a:spLocks noChangeArrowheads="1"/>
            </p:cNvSpPr>
            <p:nvPr/>
          </p:nvSpPr>
          <p:spPr bwMode="auto">
            <a:xfrm>
              <a:off x="488950" y="5143500"/>
              <a:ext cx="2662238" cy="114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branch point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represents the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ancestor of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taxa A–G.</a:t>
              </a:r>
            </a:p>
          </p:txBody>
        </p:sp>
        <p:sp>
          <p:nvSpPr>
            <p:cNvPr id="48138" name="Text Box 7"/>
            <p:cNvSpPr txBox="1">
              <a:spLocks noChangeArrowheads="1"/>
            </p:cNvSpPr>
            <p:nvPr/>
          </p:nvSpPr>
          <p:spPr bwMode="auto">
            <a:xfrm>
              <a:off x="4297363" y="5130800"/>
              <a:ext cx="3322637" cy="87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branch point forms 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polytomy: an unresolved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 of divergence.</a:t>
              </a:r>
            </a:p>
          </p:txBody>
        </p:sp>
        <p:sp>
          <p:nvSpPr>
            <p:cNvPr id="48139" name="Text Box 8"/>
            <p:cNvSpPr txBox="1">
              <a:spLocks noChangeArrowheads="1"/>
            </p:cNvSpPr>
            <p:nvPr/>
          </p:nvSpPr>
          <p:spPr bwMode="auto">
            <a:xfrm>
              <a:off x="8029575" y="1479550"/>
              <a:ext cx="796925" cy="59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Sister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taxa</a:t>
              </a:r>
            </a:p>
          </p:txBody>
        </p:sp>
        <p:sp>
          <p:nvSpPr>
            <p:cNvPr id="48140" name="Text Box 9"/>
            <p:cNvSpPr txBox="1">
              <a:spLocks noChangeArrowheads="1"/>
            </p:cNvSpPr>
            <p:nvPr/>
          </p:nvSpPr>
          <p:spPr bwMode="auto">
            <a:xfrm>
              <a:off x="8042275" y="4416425"/>
              <a:ext cx="755650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Basal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solidFill>
                    <a:srgbClr val="FF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taxon</a:t>
              </a:r>
            </a:p>
          </p:txBody>
        </p:sp>
        <p:sp>
          <p:nvSpPr>
            <p:cNvPr id="48141" name="Text Box 10"/>
            <p:cNvSpPr txBox="1">
              <a:spLocks noChangeArrowheads="1"/>
            </p:cNvSpPr>
            <p:nvPr/>
          </p:nvSpPr>
          <p:spPr bwMode="auto">
            <a:xfrm>
              <a:off x="6627813" y="633413"/>
              <a:ext cx="1101725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Taxon A</a:t>
              </a:r>
            </a:p>
          </p:txBody>
        </p:sp>
        <p:sp>
          <p:nvSpPr>
            <p:cNvPr id="48142" name="Text Box 11"/>
            <p:cNvSpPr txBox="1">
              <a:spLocks noChangeArrowheads="1"/>
            </p:cNvSpPr>
            <p:nvPr/>
          </p:nvSpPr>
          <p:spPr bwMode="auto">
            <a:xfrm>
              <a:off x="6621463" y="1301750"/>
              <a:ext cx="11017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Taxon B</a:t>
              </a:r>
            </a:p>
          </p:txBody>
        </p:sp>
        <p:sp>
          <p:nvSpPr>
            <p:cNvPr id="48143" name="Text Box 12"/>
            <p:cNvSpPr txBox="1">
              <a:spLocks noChangeArrowheads="1"/>
            </p:cNvSpPr>
            <p:nvPr/>
          </p:nvSpPr>
          <p:spPr bwMode="auto">
            <a:xfrm>
              <a:off x="6619875" y="1962150"/>
              <a:ext cx="11017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Taxon C</a:t>
              </a:r>
            </a:p>
          </p:txBody>
        </p:sp>
        <p:sp>
          <p:nvSpPr>
            <p:cNvPr id="48144" name="Text Box 13"/>
            <p:cNvSpPr txBox="1">
              <a:spLocks noChangeArrowheads="1"/>
            </p:cNvSpPr>
            <p:nvPr/>
          </p:nvSpPr>
          <p:spPr bwMode="auto">
            <a:xfrm>
              <a:off x="6621463" y="2611438"/>
              <a:ext cx="1101725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Taxon D</a:t>
              </a:r>
            </a:p>
          </p:txBody>
        </p:sp>
        <p:sp>
          <p:nvSpPr>
            <p:cNvPr id="48145" name="Text Box 14"/>
            <p:cNvSpPr txBox="1">
              <a:spLocks noChangeArrowheads="1"/>
            </p:cNvSpPr>
            <p:nvPr/>
          </p:nvSpPr>
          <p:spPr bwMode="auto">
            <a:xfrm>
              <a:off x="6619875" y="3260725"/>
              <a:ext cx="11017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Taxon E</a:t>
              </a:r>
            </a:p>
          </p:txBody>
        </p:sp>
        <p:sp>
          <p:nvSpPr>
            <p:cNvPr id="48146" name="Text Box 15"/>
            <p:cNvSpPr txBox="1">
              <a:spLocks noChangeArrowheads="1"/>
            </p:cNvSpPr>
            <p:nvPr/>
          </p:nvSpPr>
          <p:spPr bwMode="auto">
            <a:xfrm>
              <a:off x="6619875" y="3908425"/>
              <a:ext cx="11017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Taxon F</a:t>
              </a:r>
            </a:p>
          </p:txBody>
        </p:sp>
        <p:sp>
          <p:nvSpPr>
            <p:cNvPr id="48147" name="Text Box 16"/>
            <p:cNvSpPr txBox="1">
              <a:spLocks noChangeArrowheads="1"/>
            </p:cNvSpPr>
            <p:nvPr/>
          </p:nvSpPr>
          <p:spPr bwMode="auto">
            <a:xfrm>
              <a:off x="6632575" y="4595813"/>
              <a:ext cx="1101725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nl-NL" sz="1400" b="1">
                  <a:latin typeface="Arial" panose="020B0604020202020204" pitchFamily="34" charset="0"/>
                  <a:cs typeface="Arial" panose="020B0604020202020204" pitchFamily="34" charset="0"/>
                </a:rPr>
                <a:t>Taxon G</a:t>
              </a:r>
            </a:p>
          </p:txBody>
        </p:sp>
        <p:sp>
          <p:nvSpPr>
            <p:cNvPr id="48148" name="Line 17"/>
            <p:cNvSpPr>
              <a:spLocks noChangeShapeType="1"/>
            </p:cNvSpPr>
            <p:nvPr/>
          </p:nvSpPr>
          <p:spPr bwMode="auto">
            <a:xfrm>
              <a:off x="1706563" y="1044575"/>
              <a:ext cx="1825625" cy="1416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Line 18"/>
            <p:cNvSpPr>
              <a:spLocks noChangeShapeType="1"/>
            </p:cNvSpPr>
            <p:nvPr/>
          </p:nvSpPr>
          <p:spPr bwMode="auto">
            <a:xfrm flipH="1">
              <a:off x="1957388" y="3624263"/>
              <a:ext cx="582612" cy="150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>
              <a:off x="4564063" y="3492500"/>
              <a:ext cx="925512" cy="1652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AutoShape 20"/>
            <p:cNvSpPr>
              <a:spLocks/>
            </p:cNvSpPr>
            <p:nvPr/>
          </p:nvSpPr>
          <p:spPr bwMode="auto">
            <a:xfrm>
              <a:off x="7723188" y="1212850"/>
              <a:ext cx="227012" cy="1071563"/>
            </a:xfrm>
            <a:prstGeom prst="rightBrace">
              <a:avLst>
                <a:gd name="adj1" fmla="val 25874"/>
                <a:gd name="adj2" fmla="val 515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NL" altLang="nl-NL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52" name="AutoShape 21"/>
            <p:cNvSpPr>
              <a:spLocks/>
            </p:cNvSpPr>
            <p:nvPr/>
          </p:nvSpPr>
          <p:spPr bwMode="auto">
            <a:xfrm>
              <a:off x="7729538" y="4408488"/>
              <a:ext cx="227012" cy="569912"/>
            </a:xfrm>
            <a:prstGeom prst="rightBrace">
              <a:avLst>
                <a:gd name="adj1" fmla="val 31474"/>
                <a:gd name="adj2" fmla="val 515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NL" altLang="nl-NL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 dirty="0"/>
              <a:t>Homologie of analogie</a:t>
            </a: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231775" y="1916113"/>
            <a:ext cx="83708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dirty="0">
                <a:solidFill>
                  <a:schemeClr val="tx1"/>
                </a:solidFill>
              </a:rPr>
              <a:t>De</a:t>
            </a:r>
            <a:r>
              <a:rPr lang="nl-NL" altLang="nl-NL" b="1" dirty="0">
                <a:solidFill>
                  <a:schemeClr val="tx1"/>
                </a:solidFill>
              </a:rPr>
              <a:t> morfologie</a:t>
            </a:r>
            <a:r>
              <a:rPr lang="nl-NL" altLang="nl-NL" dirty="0">
                <a:solidFill>
                  <a:schemeClr val="tx1"/>
                </a:solidFill>
              </a:rPr>
              <a:t> is de tak van wetenschap die zich bezig houdt met de vorm (Grieks: </a:t>
            </a:r>
            <a:r>
              <a:rPr lang="nl-NL" altLang="nl-NL" dirty="0" err="1">
                <a:solidFill>
                  <a:schemeClr val="tx1"/>
                </a:solidFill>
              </a:rPr>
              <a:t>morphos</a:t>
            </a:r>
            <a:r>
              <a:rPr lang="nl-NL" altLang="nl-NL" dirty="0">
                <a:solidFill>
                  <a:schemeClr val="tx1"/>
                </a:solidFill>
              </a:rPr>
              <a:t>) van levende organismen. Morfologische kenmerken worden gebruikt om onderscheid te maken tussen verschillende organismen. </a:t>
            </a:r>
          </a:p>
          <a:p>
            <a:pPr algn="just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  <a:p>
            <a:pPr algn="just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  <a:p>
            <a:pPr algn="just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dirty="0">
                <a:solidFill>
                  <a:schemeClr val="tx1"/>
                </a:solidFill>
              </a:rPr>
              <a:t>Morfologische analyse: biologische organisatie op niveau van organisme, delen van organismen en hun plek in de gemeenschap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dirty="0">
                <a:solidFill>
                  <a:schemeClr val="tx1"/>
                </a:solidFill>
              </a:rPr>
              <a:t>3 redenen waarom overeenkomende delen gelijk zijn aan elkaar bij verschillende organismen: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 dirty="0">
              <a:solidFill>
                <a:schemeClr val="tx1"/>
              </a:solidFill>
            </a:endParaRPr>
          </a:p>
        </p:txBody>
      </p:sp>
      <p:sp>
        <p:nvSpPr>
          <p:cNvPr id="4915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29CDD0-1D11-4AC1-A13A-5AD333D1B948}" type="slidenum">
              <a:rPr lang="en-US" altLang="nl-NL" smtClean="0"/>
              <a:pPr/>
              <a:t>7</a:t>
            </a:fld>
            <a:endParaRPr lang="en-US" altLang="nl-NL"/>
          </a:p>
        </p:txBody>
      </p:sp>
      <p:sp>
        <p:nvSpPr>
          <p:cNvPr id="2" name="Rectangle 1"/>
          <p:cNvSpPr/>
          <p:nvPr/>
        </p:nvSpPr>
        <p:spPr>
          <a:xfrm>
            <a:off x="239713" y="5243513"/>
            <a:ext cx="4572000" cy="1477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nl-NL" dirty="0">
                <a:solidFill>
                  <a:schemeClr val="tx1"/>
                </a:solidFill>
              </a:rPr>
              <a:t>Afkomst = homologie</a:t>
            </a:r>
          </a:p>
          <a:p>
            <a: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nl-NL" dirty="0">
                <a:solidFill>
                  <a:schemeClr val="tx1"/>
                </a:solidFill>
              </a:rPr>
              <a:t>Functie = analogie</a:t>
            </a:r>
          </a:p>
          <a:p>
            <a: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nl-NL" dirty="0">
                <a:solidFill>
                  <a:schemeClr val="tx1"/>
                </a:solidFill>
              </a:rPr>
              <a:t>Verschijning = </a:t>
            </a:r>
            <a:r>
              <a:rPr lang="nl-NL" dirty="0" err="1">
                <a:solidFill>
                  <a:schemeClr val="tx1"/>
                </a:solidFill>
              </a:rPr>
              <a:t>homoplasie</a:t>
            </a:r>
            <a:endParaRPr 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 dirty="0">
                <a:solidFill>
                  <a:schemeClr val="tx1"/>
                </a:solidFill>
              </a:rPr>
              <a:t>Alle drie dragen bij aan biologisch ontwerp</a:t>
            </a:r>
          </a:p>
        </p:txBody>
      </p:sp>
      <p:pic>
        <p:nvPicPr>
          <p:cNvPr id="1026" name="Picture 2" descr="Afbeeldingsresultaat voor poot ka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4690030"/>
            <a:ext cx="1466830" cy="22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5937008" y="6311130"/>
            <a:ext cx="16235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600" dirty="0">
                <a:solidFill>
                  <a:schemeClr val="tx1"/>
                </a:solidFill>
              </a:rPr>
              <a:t>https://nl.123rf.com/photo_38974639_portret-van-een-speelse-kat-schotse-rechte-zitting-met-opgeheven-poot-ge%C3%AFsoleerd-op-witte-achtergrond.html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l="49055"/>
          <a:stretch/>
        </p:blipFill>
        <p:spPr>
          <a:xfrm>
            <a:off x="7475711" y="4825673"/>
            <a:ext cx="1361728" cy="178084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403838" y="6606517"/>
            <a:ext cx="17052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600" dirty="0">
                <a:solidFill>
                  <a:schemeClr val="tx1"/>
                </a:solidFill>
              </a:rPr>
              <a:t>https://medicalxpress.com/news/2017-12-women-colder-men-scientists.html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/>
              <a:t>Homologie of analogie?</a:t>
            </a:r>
          </a:p>
        </p:txBody>
      </p:sp>
      <p:sp>
        <p:nvSpPr>
          <p:cNvPr id="5120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CFDACBE-8145-4E77-B070-9F2B8DC9B4B2}" type="slidenum">
              <a:rPr lang="en-US" altLang="nl-NL" smtClean="0"/>
              <a:pPr/>
              <a:t>8</a:t>
            </a:fld>
            <a:endParaRPr lang="en-US" altLang="nl-NL"/>
          </a:p>
        </p:txBody>
      </p:sp>
      <p:sp>
        <p:nvSpPr>
          <p:cNvPr id="51204" name="Rechthoek 3"/>
          <p:cNvSpPr>
            <a:spLocks noChangeArrowheads="1"/>
          </p:cNvSpPr>
          <p:nvPr/>
        </p:nvSpPr>
        <p:spPr bwMode="auto">
          <a:xfrm>
            <a:off x="107950" y="2266950"/>
            <a:ext cx="51657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>
                <a:solidFill>
                  <a:schemeClr val="tx1"/>
                </a:solidFill>
              </a:rPr>
              <a:t>19</a:t>
            </a:r>
            <a:r>
              <a:rPr lang="nl-NL" altLang="nl-NL" baseline="30000">
                <a:solidFill>
                  <a:schemeClr val="tx1"/>
                </a:solidFill>
              </a:rPr>
              <a:t>e</a:t>
            </a:r>
            <a:r>
              <a:rPr lang="nl-NL" altLang="nl-NL">
                <a:solidFill>
                  <a:schemeClr val="tx1"/>
                </a:solidFill>
              </a:rPr>
              <a:t> eeuw: Richard Owen – veel overeenkomsten kunnen niet verklaard worden door een gemeenschappelijke functie = homologie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b="1">
                <a:solidFill>
                  <a:schemeClr val="tx1"/>
                </a:solidFill>
              </a:rPr>
              <a:t>Homologie:</a:t>
            </a:r>
            <a:r>
              <a:rPr lang="nl-NL" altLang="nl-NL">
                <a:solidFill>
                  <a:schemeClr val="tx1"/>
                </a:solidFill>
              </a:rPr>
              <a:t> kenmerken in twee of meer soorten die terug te vinden zijn bij een gemeenschappelijk voorouder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b="1">
                <a:solidFill>
                  <a:schemeClr val="tx1"/>
                </a:solidFill>
              </a:rPr>
              <a:t>Analogie: </a:t>
            </a:r>
            <a:r>
              <a:rPr lang="nl-NL" altLang="nl-NL">
                <a:solidFill>
                  <a:schemeClr val="tx1"/>
                </a:solidFill>
              </a:rPr>
              <a:t>Gelijke functie, kan gelijke afstamming hebben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b="1">
                <a:solidFill>
                  <a:schemeClr val="tx1"/>
                </a:solidFill>
              </a:rPr>
              <a:t>Homoplasie: </a:t>
            </a:r>
            <a:r>
              <a:rPr lang="nl-NL" altLang="nl-NL">
                <a:solidFill>
                  <a:schemeClr val="tx1"/>
                </a:solidFill>
              </a:rPr>
              <a:t>Identieke verschijning, homologie kan, analogie kan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>
              <a:solidFill>
                <a:schemeClr val="tx1"/>
              </a:solidFill>
            </a:endParaRPr>
          </a:p>
        </p:txBody>
      </p:sp>
      <p:sp>
        <p:nvSpPr>
          <p:cNvPr id="8" name="Ovaal 5"/>
          <p:cNvSpPr/>
          <p:nvPr/>
        </p:nvSpPr>
        <p:spPr>
          <a:xfrm>
            <a:off x="6732588" y="3192463"/>
            <a:ext cx="2303462" cy="23050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/>
          </a:p>
        </p:txBody>
      </p:sp>
      <p:sp>
        <p:nvSpPr>
          <p:cNvPr id="9" name="Ovaal 2"/>
          <p:cNvSpPr/>
          <p:nvPr/>
        </p:nvSpPr>
        <p:spPr>
          <a:xfrm>
            <a:off x="5076825" y="2652713"/>
            <a:ext cx="2303463" cy="23050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/>
          </a:p>
        </p:txBody>
      </p:sp>
      <p:sp>
        <p:nvSpPr>
          <p:cNvPr id="10" name="Ovaal 4"/>
          <p:cNvSpPr/>
          <p:nvPr/>
        </p:nvSpPr>
        <p:spPr>
          <a:xfrm>
            <a:off x="5556250" y="4005263"/>
            <a:ext cx="2303463" cy="2303462"/>
          </a:xfrm>
          <a:prstGeom prst="ellipse">
            <a:avLst/>
          </a:prstGeom>
          <a:solidFill>
            <a:schemeClr val="bg1">
              <a:alpha val="27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/>
          </a:p>
        </p:txBody>
      </p:sp>
      <p:sp>
        <p:nvSpPr>
          <p:cNvPr id="51208" name="Tekstvak 9"/>
          <p:cNvSpPr txBox="1">
            <a:spLocks noChangeArrowheads="1"/>
          </p:cNvSpPr>
          <p:nvPr/>
        </p:nvSpPr>
        <p:spPr bwMode="auto">
          <a:xfrm rot="-2036849">
            <a:off x="5283200" y="3436938"/>
            <a:ext cx="194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b="1">
                <a:solidFill>
                  <a:srgbClr val="00B050"/>
                </a:solidFill>
              </a:rPr>
              <a:t>HOMOLOGIE</a:t>
            </a:r>
          </a:p>
        </p:txBody>
      </p:sp>
      <p:sp>
        <p:nvSpPr>
          <p:cNvPr id="51209" name="Rechthoek 10"/>
          <p:cNvSpPr>
            <a:spLocks noChangeArrowheads="1"/>
          </p:cNvSpPr>
          <p:nvPr/>
        </p:nvSpPr>
        <p:spPr bwMode="auto">
          <a:xfrm rot="3591501">
            <a:off x="7524751" y="3975100"/>
            <a:ext cx="1185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b="1">
                <a:solidFill>
                  <a:srgbClr val="FF0000"/>
                </a:solidFill>
              </a:rPr>
              <a:t>ANALOGIE</a:t>
            </a:r>
          </a:p>
        </p:txBody>
      </p:sp>
      <p:sp>
        <p:nvSpPr>
          <p:cNvPr id="51210" name="Rechthoek 11"/>
          <p:cNvSpPr>
            <a:spLocks noChangeArrowheads="1"/>
          </p:cNvSpPr>
          <p:nvPr/>
        </p:nvSpPr>
        <p:spPr bwMode="auto">
          <a:xfrm rot="768766">
            <a:off x="5818188" y="5318125"/>
            <a:ext cx="1487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b="1">
                <a:solidFill>
                  <a:srgbClr val="7030A0"/>
                </a:solidFill>
              </a:rPr>
              <a:t>HOMOPLASIE</a:t>
            </a:r>
          </a:p>
        </p:txBody>
      </p:sp>
      <p:pic>
        <p:nvPicPr>
          <p:cNvPr id="512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15888"/>
            <a:ext cx="1749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Rectangle 1"/>
          <p:cNvSpPr>
            <a:spLocks noChangeArrowheads="1"/>
          </p:cNvSpPr>
          <p:nvPr/>
        </p:nvSpPr>
        <p:spPr bwMode="auto">
          <a:xfrm>
            <a:off x="7713663" y="2133600"/>
            <a:ext cx="1250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1200">
                <a:hlinkClick r:id="rId4"/>
              </a:rPr>
              <a:t>nl.wikipedia.org</a:t>
            </a:r>
            <a:endParaRPr lang="nl-NL" altLang="nl-NL" sz="12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11150"/>
            <a:ext cx="7793037" cy="1462088"/>
          </a:xfrm>
        </p:spPr>
        <p:txBody>
          <a:bodyPr/>
          <a:lstStyle/>
          <a:p>
            <a:pPr eaLnBrk="1" hangingPunct="1"/>
            <a:r>
              <a:rPr lang="nl-NL" altLang="nl-NL" sz="3600" b="1">
                <a:solidFill>
                  <a:srgbClr val="00B0F0"/>
                </a:solidFill>
              </a:rPr>
              <a:t>Homologie</a:t>
            </a:r>
            <a:r>
              <a:rPr lang="nl-NL" altLang="nl-NL" sz="3600"/>
              <a:t> of </a:t>
            </a:r>
            <a:r>
              <a:rPr lang="nl-NL" altLang="nl-NL" sz="3600" b="1">
                <a:solidFill>
                  <a:srgbClr val="FF33CC"/>
                </a:solidFill>
              </a:rPr>
              <a:t>analogie</a:t>
            </a:r>
            <a:r>
              <a:rPr lang="nl-NL" altLang="nl-NL" sz="3600"/>
              <a:t>?</a:t>
            </a:r>
          </a:p>
        </p:txBody>
      </p:sp>
      <p:sp>
        <p:nvSpPr>
          <p:cNvPr id="5325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204075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7AA39B-2B13-4A8A-841F-F99CC821E4EF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325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62175"/>
            <a:ext cx="353853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Rectangle 1"/>
          <p:cNvSpPr>
            <a:spLocks noChangeArrowheads="1"/>
          </p:cNvSpPr>
          <p:nvPr/>
        </p:nvSpPr>
        <p:spPr bwMode="auto">
          <a:xfrm>
            <a:off x="684213" y="4797425"/>
            <a:ext cx="2492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NL" altLang="nl-NL" sz="1400" dirty="0">
                <a:hlinkClick r:id="rId4"/>
              </a:rPr>
              <a:t>www.nachtvandevleermuis.nl</a:t>
            </a:r>
            <a:endParaRPr lang="nl-NL" altLang="nl-NL" sz="1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142" y="2162175"/>
            <a:ext cx="4530781" cy="2635250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4368544" y="45636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000" dirty="0"/>
              <a:t>https://tuinseizoen.com/4-weetjes-over-de-mol/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922</Words>
  <Application>Microsoft Office PowerPoint</Application>
  <PresentationFormat>Diavoorstelling (4:3)</PresentationFormat>
  <Paragraphs>373</Paragraphs>
  <Slides>22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1" baseType="lpstr">
      <vt:lpstr>MS PGothic</vt:lpstr>
      <vt:lpstr>SimSun</vt:lpstr>
      <vt:lpstr>Arial</vt:lpstr>
      <vt:lpstr>Arial Unicode MS</vt:lpstr>
      <vt:lpstr>Tahoma</vt:lpstr>
      <vt:lpstr>Times New Roman</vt:lpstr>
      <vt:lpstr>Wingdings</vt:lpstr>
      <vt:lpstr>ヒラギノ角ゴ Pro W3</vt:lpstr>
      <vt:lpstr>Blends</vt:lpstr>
      <vt:lpstr>Hoofdstuk 22 Phylogenetic Reconstruction</vt:lpstr>
      <vt:lpstr>Herhaling H16/17</vt:lpstr>
      <vt:lpstr>Leerdoelen hoofdstuk 22</vt:lpstr>
      <vt:lpstr>Hoofdstuk 22</vt:lpstr>
      <vt:lpstr>Fylogenetische stamboom</vt:lpstr>
      <vt:lpstr>Fylogenetische stamboom 2</vt:lpstr>
      <vt:lpstr>Homologie of analogie</vt:lpstr>
      <vt:lpstr>Homologie of analogie?</vt:lpstr>
      <vt:lpstr>Homologie of analogie?</vt:lpstr>
      <vt:lpstr>Homologie of analogie?</vt:lpstr>
      <vt:lpstr>Moleculaire data</vt:lpstr>
      <vt:lpstr>Ortholoog versus paraloog</vt:lpstr>
      <vt:lpstr>Rol van bioinformatica</vt:lpstr>
      <vt:lpstr>Cladistiek</vt:lpstr>
      <vt:lpstr>Maximale parsimonie en waarschijnlijkheid</vt:lpstr>
      <vt:lpstr>Moleculaire klok</vt:lpstr>
      <vt:lpstr>Toepassing van een moleculaire klok</vt:lpstr>
      <vt:lpstr>Tree of life</vt:lpstr>
      <vt:lpstr>Horizontal gene transfer</vt:lpstr>
      <vt:lpstr>Tangled web of life</vt:lpstr>
      <vt:lpstr>Opdracht bij hoofdstuk 22</vt:lpstr>
      <vt:lpstr>Leerdoelen hoofdstuk 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Gebruiker</dc:creator>
  <cp:lastModifiedBy>Vrenken TE, Titia</cp:lastModifiedBy>
  <cp:revision>521</cp:revision>
  <cp:lastPrinted>2014-09-11T08:00:11Z</cp:lastPrinted>
  <dcterms:created xsi:type="dcterms:W3CDTF">2006-08-29T16:18:10Z</dcterms:created>
  <dcterms:modified xsi:type="dcterms:W3CDTF">2020-09-22T12:22:58Z</dcterms:modified>
</cp:coreProperties>
</file>