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0" autoAdjust="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32D8B-2934-40FF-8918-7FF007BBE0F7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C9D5F-460C-4398-A024-FAD67C8617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6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7063450-02B0-479D-A227-0F91700C286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3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algn="r"/>
            <a:fld id="{D74BE335-244C-455B-ACDE-3BCDAFD0F06A}" type="slidenum">
              <a:rPr lang="en-US" altLang="en-US" sz="1200">
                <a:latin typeface="Times New Roman" pitchFamily="18" charset="0"/>
                <a:ea typeface="MS PGothic" pitchFamily="34" charset="-128"/>
              </a:rPr>
              <a:pPr algn="r"/>
              <a:t>11</a:t>
            </a:fld>
            <a:endParaRPr lang="en-US" altLang="en-US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F0F4216-0AE8-4216-97AB-6ABF811420CA}" type="slidenum">
              <a:rPr lang="en-US" altLang="en-US">
                <a:cs typeface="Arial" pitchFamily="34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6E8D9A-75DA-42C7-B23A-F6BB88BEF8FB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343E19E-7BE1-4A4A-B74C-B4CC9FEAD299}" type="slidenum">
              <a:rPr lang="en-US" altLang="en-US">
                <a:cs typeface="Arial" pitchFamily="34" charset="0"/>
              </a:rPr>
              <a:pPr algn="r">
                <a:spcBef>
                  <a:spcPct val="0"/>
                </a:spcBef>
              </a:pPr>
              <a:t>14</a:t>
            </a:fld>
            <a:endParaRPr lang="en-US" altLang="en-US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3EDAC59-1318-5843-94CA-5F797A4BBEFA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fld id="{E620B2EF-E70A-F543-9BD4-86178129A9A3}" type="slidenum">
              <a:rPr lang="en-US" sz="1200">
                <a:latin typeface="Times New Roman" charset="0"/>
              </a:rPr>
              <a:pPr algn="r"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fld id="{268F9D17-AFF5-2249-8111-FD3F0EF146EE}" type="slidenum">
              <a:rPr lang="en-US" sz="1200">
                <a:latin typeface="Times New Roman" charset="0"/>
              </a:rPr>
              <a:pPr algn="r"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fld id="{B5810299-7162-4049-A388-4D3DB2386421}" type="slidenum">
              <a:rPr lang="en-US" sz="1200">
                <a:latin typeface="Times New Roman" charset="0"/>
              </a:rPr>
              <a:pPr algn="r"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fld id="{FB5309A4-BB85-014B-AE88-3E9C80C8DB65}" type="slidenum">
              <a:rPr lang="en-US" sz="1200">
                <a:latin typeface="Times New Roman" charset="0"/>
              </a:rPr>
              <a:pPr algn="r"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fld id="{2C4B873F-A17C-7746-9D8E-75B7CD06BAEB}" type="slidenum">
              <a:rPr lang="en-US" sz="1200">
                <a:latin typeface="Times New Roman" charset="0"/>
              </a:rPr>
              <a:pPr algn="r"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9pPr>
          </a:lstStyle>
          <a:p>
            <a:fld id="{E3E302AF-2F14-45B2-AA41-33D08FDAD980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47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3D00B2E6-BC70-E943-8B77-E8ED970C7C9C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5C4FFE81-D468-0E46-909F-1D4110275E41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fld id="{72AFD73C-A76B-48CD-9363-41C5727FDF75}" type="slidenum">
              <a:rPr lang="en-US" sz="1200">
                <a:latin typeface="Times New Roman" panose="02020603050405020304" pitchFamily="18" charset="0"/>
              </a:rPr>
              <a:pPr/>
              <a:t>23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74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pPr algn="r"/>
            <a:fld id="{CBBAE63A-A618-4B6C-8682-676AE76DAB1E}" type="slidenum">
              <a:rPr lang="en-US" sz="1200">
                <a:latin typeface="Times New Roman" panose="02020603050405020304" pitchFamily="18" charset="0"/>
              </a:rPr>
              <a:pPr algn="r"/>
              <a:t>24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31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pPr algn="r"/>
            <a:fld id="{F486D078-2C8D-498D-B995-5C49CD29B91F}" type="slidenum">
              <a:rPr lang="en-US" sz="1200">
                <a:latin typeface="Times New Roman" panose="02020603050405020304" pitchFamily="18" charset="0"/>
              </a:rPr>
              <a:pPr algn="r"/>
              <a:t>25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06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pPr algn="r"/>
            <a:fld id="{B782A485-608F-45F4-9FF1-DEADA39C45EF}" type="slidenum">
              <a:rPr lang="en-US" sz="1200">
                <a:latin typeface="Times New Roman" panose="02020603050405020304" pitchFamily="18" charset="0"/>
              </a:rPr>
              <a:pPr algn="r"/>
              <a:t>26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31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fld id="{BF9BF760-FC40-2745-96ED-CD1209D9F9C8}" type="slidenum">
              <a:rPr lang="en-US" sz="1200">
                <a:latin typeface="Times New Roman" charset="0"/>
              </a:rPr>
              <a:pPr algn="r"/>
              <a:t>27</a:t>
            </a:fld>
            <a:endParaRPr lang="en-US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ECFB1421-9104-0B4B-A24C-598C0FD17FB7}" type="slidenum">
              <a:rPr lang="en-US" sz="1200">
                <a:latin typeface="Times New Roman" charset="0"/>
              </a:rPr>
              <a:pPr/>
              <a:t>28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1B6556CB-5038-F644-BB26-7EE66E7E9D9B}" type="slidenum">
              <a:rPr lang="en-US" sz="1200">
                <a:latin typeface="Times New Roman" charset="0"/>
              </a:rPr>
              <a:pPr/>
              <a:t>29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1B6556CB-5038-F644-BB26-7EE66E7E9D9B}" type="slidenum">
              <a:rPr lang="en-US" sz="1200">
                <a:latin typeface="Times New Roman" charset="0"/>
              </a:rPr>
              <a:pPr/>
              <a:t>30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CE9401D-0AD9-4D33-9450-76880C55BCDA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0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1B6556CB-5038-F644-BB26-7EE66E7E9D9B}" type="slidenum">
              <a:rPr lang="en-US" sz="1200">
                <a:latin typeface="Times New Roman" charset="0"/>
              </a:rPr>
              <a:pPr/>
              <a:t>31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1B6556CB-5038-F644-BB26-7EE66E7E9D9B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1B6556CB-5038-F644-BB26-7EE66E7E9D9B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1B6556CB-5038-F644-BB26-7EE66E7E9D9B}" type="slidenum">
              <a:rPr lang="en-US" sz="1200">
                <a:latin typeface="Times New Roman" charset="0"/>
              </a:rPr>
              <a:pPr/>
              <a:t>34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1B6556CB-5038-F644-BB26-7EE66E7E9D9B}" type="slidenum">
              <a:rPr lang="en-US" sz="1200">
                <a:latin typeface="Times New Roman" charset="0"/>
              </a:rPr>
              <a:pPr/>
              <a:t>35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9pPr>
          </a:lstStyle>
          <a:p>
            <a:pPr algn="r"/>
            <a:fld id="{CAB34820-F9ED-4EFC-B4D5-78146AC096D5}" type="slidenum">
              <a:rPr lang="en-US" altLang="en-US" sz="1200">
                <a:latin typeface="Times New Roman" pitchFamily="18" charset="0"/>
              </a:rPr>
              <a:pPr algn="r"/>
              <a:t>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6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3" charset="-128"/>
              </a:defRPr>
            </a:lvl9pPr>
          </a:lstStyle>
          <a:p>
            <a:pPr algn="r"/>
            <a:fld id="{08218F53-4B61-4EC4-B29E-247FCF62CF8E}" type="slidenum">
              <a:rPr lang="en-US" altLang="en-US" sz="1200">
                <a:latin typeface="Times New Roman" pitchFamily="18" charset="0"/>
              </a:rPr>
              <a:pPr algn="r"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5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47C229E-84F0-420A-938D-D8429620A215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D11EF48-9D56-4395-9E4C-3D46B3CD0FA7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1BBA8E5-E875-4D6D-9B7E-FD9B21665487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25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CAFD002A-6CA7-49A7-B3D7-9A18D2D13F49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  <a:ea typeface="MS PGothic" pitchFamily="34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0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5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77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71500"/>
            <a:ext cx="9144000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800" dirty="0" smtClean="0">
                <a:solidFill>
                  <a:srgbClr val="D2B239"/>
                </a:solidFill>
                <a:latin typeface="Times New Roman"/>
                <a:cs typeface="Times New Roman" pitchFamily="84" charset="0"/>
              </a:rPr>
              <a:t>BIOLOGY</a:t>
            </a:r>
          </a:p>
          <a:p>
            <a:pPr algn="ctr" eaLnBrk="1" fontAlgn="base" hangingPunct="1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 W3" pitchFamily="124" charset="-128"/>
                <a:cs typeface="Times New Roman" pitchFamily="84" charset="0"/>
              </a:rPr>
              <a:t>A Global Approach</a:t>
            </a:r>
          </a:p>
          <a:p>
            <a:pPr algn="ctr" eaLnBrk="1" fontAlgn="base" hangingPunct="1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endParaRPr lang="en-US" sz="4800" dirty="0" smtClean="0">
              <a:solidFill>
                <a:srgbClr val="D2B239"/>
              </a:solidFill>
              <a:latin typeface="Times New Roman"/>
              <a:cs typeface="Times New Roman" pitchFamily="84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0" y="1416816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Campbell • Reece • </a:t>
            </a:r>
            <a:r>
              <a:rPr lang="en-US" sz="1600" dirty="0" err="1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Urry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• Cain • Wasserman • </a:t>
            </a:r>
            <a:r>
              <a:rPr lang="en-US" sz="1600" dirty="0" err="1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Minorsky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• Jackson</a:t>
            </a:r>
            <a:endParaRPr lang="en-US" sz="1600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</a:rPr>
              <a:t>     © </a:t>
            </a:r>
            <a:r>
              <a:rPr lang="en-US" sz="900" dirty="0" smtClean="0">
                <a:solidFill>
                  <a:srgbClr val="FFFFFF"/>
                </a:solidFill>
              </a:rPr>
              <a:t>2015 Pearson Education Ltd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6023428" y="715674"/>
            <a:ext cx="1653722" cy="8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800" b="1" dirty="0" smtClean="0">
                <a:solidFill>
                  <a:srgbClr val="FFFFFF">
                    <a:lumMod val="75000"/>
                  </a:srgbClr>
                </a:solidFill>
                <a:latin typeface="Times New Roman"/>
                <a:cs typeface="Times New Roman"/>
              </a:rPr>
              <a:t>TENTH</a:t>
            </a: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800" b="1" dirty="0" smtClean="0">
                <a:solidFill>
                  <a:srgbClr val="FFFFFF">
                    <a:lumMod val="75000"/>
                  </a:srgbClr>
                </a:solidFill>
                <a:latin typeface="Times New Roman"/>
                <a:cs typeface="Times New Roman"/>
              </a:rPr>
              <a:t>EDITION</a:t>
            </a: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  <a:defRPr/>
            </a:pPr>
            <a:endParaRPr lang="en-US" sz="1000" b="1" dirty="0" smtClean="0">
              <a:solidFill>
                <a:srgbClr val="FFFFFF">
                  <a:lumMod val="75000"/>
                </a:srgbClr>
              </a:solidFill>
              <a:latin typeface="Times New Roman"/>
              <a:cs typeface="Times New Roman"/>
            </a:endParaRP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Global Edition</a:t>
            </a: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000" b="1" dirty="0">
              <a:solidFill>
                <a:srgbClr val="FFFFFF">
                  <a:lumMod val="75000"/>
                </a:srgbClr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 hasCustomPrompt="1"/>
          </p:nvPr>
        </p:nvSpPr>
        <p:spPr>
          <a:xfrm>
            <a:off x="84137" y="3113631"/>
            <a:ext cx="6792913" cy="959883"/>
          </a:xfrm>
          <a:extLst>
            <a:ext uri="{909E8E84-426E-40DD-AFC4-6F175D3DCCD1}">
              <a14:hiddenFill xmlns:a14="http://schemas.microsoft.com/office/drawing/2010/main">
                <a:solidFill>
                  <a:srgbClr val="9D0016">
                    <a:alpha val="2509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AF8E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36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n-US" dirty="0" smtClean="0"/>
              <a:t>Biology and its Themes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8275" y="5815264"/>
            <a:ext cx="3436938" cy="60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D2B239"/>
                </a:solidFill>
                <a:latin typeface="Arial" pitchFamily="34" charset="0"/>
                <a:ea typeface="ヒラギノ角ゴ Pro W3" pitchFamily="124" charset="-128"/>
              </a:rPr>
              <a:t>Clicker Questions by</a:t>
            </a:r>
            <a:br>
              <a:rPr lang="en-US" sz="1200" dirty="0">
                <a:solidFill>
                  <a:srgbClr val="D2B239"/>
                </a:solidFill>
                <a:latin typeface="Arial" pitchFamily="34" charset="0"/>
                <a:ea typeface="ヒラギノ角ゴ Pro W3" pitchFamily="124" charset="-128"/>
              </a:rPr>
            </a:br>
            <a:r>
              <a:rPr lang="en-US" sz="1200" dirty="0">
                <a:solidFill>
                  <a:srgbClr val="D2B239"/>
                </a:solidFill>
                <a:latin typeface="Arial" pitchFamily="34" charset="0"/>
                <a:ea typeface="ヒラギノ角ゴ Pro W3" pitchFamily="124" charset="-128"/>
              </a:rPr>
              <a:t>Lisa M. Flick, </a:t>
            </a:r>
            <a:r>
              <a:rPr lang="en-US" sz="1200" dirty="0" err="1">
                <a:solidFill>
                  <a:srgbClr val="D2B239"/>
                </a:solidFill>
                <a:latin typeface="Arial" pitchFamily="34" charset="0"/>
                <a:ea typeface="ヒラギノ角ゴ Pro W3" pitchFamily="124" charset="-128"/>
              </a:rPr>
              <a:t>Ph.D</a:t>
            </a:r>
            <a:endParaRPr lang="en-US" sz="1200" dirty="0">
              <a:solidFill>
                <a:srgbClr val="D2B239"/>
              </a:solidFill>
              <a:latin typeface="Arial" pitchFamily="34" charset="0"/>
              <a:ea typeface="ヒラギノ角ゴ Pro W3" pitchFamily="12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127000" y="3054060"/>
            <a:ext cx="758825" cy="24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2B23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-120651" y="1633538"/>
            <a:ext cx="11694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D001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FC33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D2B239"/>
                </a:solidFill>
              </a:rPr>
              <a:t>1</a:t>
            </a:r>
            <a:endParaRPr lang="en-US" sz="9600" dirty="0">
              <a:solidFill>
                <a:srgbClr val="D2B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9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ClrTx/>
              <a:defRPr/>
            </a:lvl1pPr>
            <a:lvl2pPr marL="740664" indent="-283464">
              <a:buClrTx/>
              <a:defRPr/>
            </a:lvl2pPr>
            <a:lvl3pPr marL="1143000" indent="-228600">
              <a:buClr>
                <a:srgbClr val="FF6600"/>
              </a:buClr>
              <a:defRPr/>
            </a:lvl3pPr>
            <a:lvl4pPr marL="1600200" indent="-228600">
              <a:buClr>
                <a:srgbClr val="FF6600"/>
              </a:buClr>
              <a:defRPr/>
            </a:lvl4pPr>
            <a:lvl5pPr marL="2057400" indent="-228600">
              <a:buClr>
                <a:srgbClr val="FF66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788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74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85775"/>
            <a:ext cx="9144000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800" dirty="0" smtClean="0">
                <a:solidFill>
                  <a:srgbClr val="D2B239"/>
                </a:solidFill>
                <a:latin typeface="Times New Roman"/>
                <a:cs typeface="Times New Roman" pitchFamily="84" charset="0"/>
              </a:rPr>
              <a:t>BIOLOGY</a:t>
            </a:r>
          </a:p>
          <a:p>
            <a:pPr algn="ctr" eaLnBrk="1" fontAlgn="base" hangingPunct="1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ヒラギノ角ゴ Pro W3" pitchFamily="124" charset="-128"/>
                <a:cs typeface="Times New Roman" pitchFamily="84" charset="0"/>
              </a:rPr>
              <a:t>A Global Approach</a:t>
            </a:r>
          </a:p>
          <a:p>
            <a:pPr algn="ctr" eaLnBrk="1" fontAlgn="base" hangingPunct="1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endParaRPr lang="en-US" sz="4800" dirty="0" smtClean="0">
              <a:solidFill>
                <a:srgbClr val="D2B239"/>
              </a:solidFill>
              <a:latin typeface="Times New Roman"/>
              <a:cs typeface="Times New Roman" pitchFamily="84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0" y="1416816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Campbell • Reece • </a:t>
            </a:r>
            <a:r>
              <a:rPr lang="en-US" sz="1600" dirty="0" err="1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Urry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• Cain • Wasserman • </a:t>
            </a:r>
            <a:r>
              <a:rPr lang="en-US" sz="1600" dirty="0" err="1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Minorsky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• Jackson</a:t>
            </a:r>
            <a:endParaRPr lang="en-US" sz="1600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</a:rPr>
              <a:t>     © </a:t>
            </a:r>
            <a:r>
              <a:rPr lang="en-US" sz="900" dirty="0" smtClean="0">
                <a:solidFill>
                  <a:srgbClr val="FFFFFF"/>
                </a:solidFill>
              </a:rPr>
              <a:t>2015 Pearson Education Ltd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6032952" y="534698"/>
            <a:ext cx="1891848" cy="71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800" b="1" dirty="0" smtClean="0">
                <a:solidFill>
                  <a:srgbClr val="FFFFFF">
                    <a:lumMod val="75000"/>
                  </a:srgbClr>
                </a:solidFill>
                <a:latin typeface="Times New Roman"/>
                <a:cs typeface="Times New Roman"/>
              </a:rPr>
              <a:t>TENTH EDITION</a:t>
            </a: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  <a:defRPr/>
            </a:pPr>
            <a:endParaRPr lang="en-US" sz="1000" b="1" dirty="0" smtClean="0">
              <a:solidFill>
                <a:srgbClr val="FFFFFF">
                  <a:lumMod val="75000"/>
                </a:srgbClr>
              </a:solidFill>
              <a:latin typeface="Times New Roman"/>
              <a:cs typeface="Times New Roman"/>
            </a:endParaRP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Global Edition</a:t>
            </a: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</a:pPr>
            <a:endParaRPr lang="en-US" sz="1000" b="1" dirty="0">
              <a:solidFill>
                <a:srgbClr val="FFFFFF">
                  <a:lumMod val="75000"/>
                </a:srgbClr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 hasCustomPrompt="1"/>
          </p:nvPr>
        </p:nvSpPr>
        <p:spPr>
          <a:xfrm>
            <a:off x="180975" y="3218406"/>
            <a:ext cx="3459163" cy="959883"/>
          </a:xfrm>
          <a:extLst>
            <a:ext uri="{909E8E84-426E-40DD-AFC4-6F175D3DCCD1}">
              <a14:hiddenFill xmlns:a14="http://schemas.microsoft.com/office/drawing/2010/main">
                <a:solidFill>
                  <a:srgbClr val="9D0016">
                    <a:alpha val="2509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AF8E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36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marL="0" indent="0">
              <a:buNone/>
            </a:pPr>
            <a:r>
              <a:rPr lang="en-US" dirty="0" err="1" smtClean="0"/>
              <a:t>Phylogenetic</a:t>
            </a:r>
            <a:r>
              <a:rPr lang="en-US" dirty="0" smtClean="0"/>
              <a:t> Reconstruction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68275" y="5815264"/>
            <a:ext cx="3436938" cy="60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D2B239"/>
                </a:solidFill>
                <a:latin typeface="Arial" charset="0"/>
              </a:rPr>
              <a:t>Clicker Questions by</a:t>
            </a:r>
            <a:br>
              <a:rPr lang="en-US" sz="1200" dirty="0">
                <a:solidFill>
                  <a:srgbClr val="D2B239"/>
                </a:solidFill>
                <a:latin typeface="Arial" charset="0"/>
              </a:rPr>
            </a:br>
            <a:r>
              <a:rPr lang="en-US" sz="1200" dirty="0">
                <a:solidFill>
                  <a:srgbClr val="D2B239"/>
                </a:solidFill>
                <a:latin typeface="Arial" charset="0"/>
              </a:rPr>
              <a:t> Conan Phelan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127000" y="3054060"/>
            <a:ext cx="758825" cy="242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2B23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-120651" y="1633538"/>
            <a:ext cx="19018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D001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FC33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D2B239"/>
                </a:solidFill>
              </a:rPr>
              <a:t>22</a:t>
            </a:r>
            <a:endParaRPr lang="en-US" sz="9600" dirty="0">
              <a:solidFill>
                <a:srgbClr val="D2B239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</a:rPr>
              <a:t>  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168275" y="5815264"/>
            <a:ext cx="3436938" cy="60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D2B239"/>
                </a:solidFill>
                <a:latin typeface="Arial" charset="0"/>
              </a:rPr>
              <a:t>Clicker Questions by</a:t>
            </a:r>
            <a:br>
              <a:rPr lang="en-US" sz="1200" dirty="0">
                <a:solidFill>
                  <a:srgbClr val="D2B239"/>
                </a:solidFill>
                <a:latin typeface="Arial" charset="0"/>
              </a:rPr>
            </a:br>
            <a:endParaRPr lang="en-US" sz="1200" dirty="0">
              <a:solidFill>
                <a:srgbClr val="D2B239"/>
              </a:solidFill>
              <a:latin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 flipV="1">
            <a:off x="127000" y="3054060"/>
            <a:ext cx="1314380" cy="24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2B23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6613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ClrTx/>
              <a:defRPr/>
            </a:lvl1pPr>
            <a:lvl2pPr marL="740664" indent="-283464">
              <a:buClrTx/>
              <a:defRPr/>
            </a:lvl2pPr>
            <a:lvl3pPr marL="1143000" indent="-228600">
              <a:buClr>
                <a:srgbClr val="FF6600"/>
              </a:buClr>
              <a:defRPr/>
            </a:lvl3pPr>
            <a:lvl4pPr marL="1600200" indent="-228600">
              <a:buClr>
                <a:srgbClr val="FF6600"/>
              </a:buClr>
              <a:defRPr/>
            </a:lvl4pPr>
            <a:lvl5pPr marL="2057400" indent="-228600">
              <a:buClr>
                <a:srgbClr val="FF6600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29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0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20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938" y="162990"/>
            <a:ext cx="9144000" cy="10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 pitchFamily="84" charset="0"/>
              </a:rPr>
              <a:t>CAMPBELL</a:t>
            </a:r>
          </a:p>
          <a:p>
            <a:pPr algn="ctr" eaLnBrk="1" fontAlgn="base" hangingPunct="1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4800" dirty="0" smtClean="0">
                <a:solidFill>
                  <a:srgbClr val="D2B239"/>
                </a:solidFill>
                <a:latin typeface="Times New Roman"/>
                <a:cs typeface="Times New Roman" pitchFamily="84" charset="0"/>
              </a:rPr>
              <a:t>BIOLOGY</a:t>
            </a: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0" y="1131066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Reece </a:t>
            </a:r>
            <a:r>
              <a:rPr lang="en-US" sz="1600" dirty="0" smtClean="0">
                <a:solidFill>
                  <a:srgbClr val="D2B239"/>
                </a:solidFill>
                <a:latin typeface="Times New Roman" charset="0"/>
                <a:cs typeface="Times New Roman" charset="0"/>
              </a:rPr>
              <a:t>•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Urry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1600" dirty="0" smtClean="0">
                <a:solidFill>
                  <a:srgbClr val="D2B239"/>
                </a:solidFill>
                <a:latin typeface="Times New Roman" charset="0"/>
                <a:cs typeface="Times New Roman" charset="0"/>
              </a:rPr>
              <a:t>•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Cain </a:t>
            </a:r>
            <a:r>
              <a:rPr lang="en-US" sz="1600" dirty="0" smtClean="0">
                <a:solidFill>
                  <a:srgbClr val="D2B239"/>
                </a:solidFill>
                <a:latin typeface="Times New Roman" charset="0"/>
                <a:cs typeface="Times New Roman" charset="0"/>
              </a:rPr>
              <a:t>•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Wasserman </a:t>
            </a:r>
            <a:r>
              <a:rPr lang="en-US" sz="1600" dirty="0" smtClean="0">
                <a:solidFill>
                  <a:srgbClr val="D2B239"/>
                </a:solidFill>
                <a:latin typeface="Times New Roman" charset="0"/>
                <a:cs typeface="Times New Roman" charset="0"/>
              </a:rPr>
              <a:t>•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Minorsky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1600" dirty="0" smtClean="0">
                <a:solidFill>
                  <a:srgbClr val="D2B239"/>
                </a:solidFill>
                <a:latin typeface="Times New Roman" charset="0"/>
                <a:cs typeface="Times New Roman" charset="0"/>
              </a:rPr>
              <a:t>•</a:t>
            </a:r>
            <a:r>
              <a:rPr lang="en-US" sz="1600" dirty="0" smtClean="0">
                <a:solidFill>
                  <a:srgbClr val="FFFFFF"/>
                </a:solidFill>
                <a:latin typeface="Times New Roman" charset="0"/>
                <a:cs typeface="Times New Roman" charset="0"/>
              </a:rPr>
              <a:t> Jackson</a:t>
            </a:r>
            <a:endParaRPr lang="en-US" sz="1600" dirty="0">
              <a:solidFill>
                <a:srgbClr val="FFFF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</a:rPr>
              <a:t>     © 2014 Pearson Education, Inc.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6023428" y="715674"/>
            <a:ext cx="869610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000" b="1" dirty="0" smtClean="0">
                <a:solidFill>
                  <a:srgbClr val="FFFFFF">
                    <a:lumMod val="75000"/>
                  </a:srgbClr>
                </a:solidFill>
                <a:latin typeface="Times New Roman"/>
                <a:cs typeface="Times New Roman"/>
              </a:rPr>
              <a:t>TENTH</a:t>
            </a:r>
          </a:p>
          <a:p>
            <a:pPr algn="r" eaLnBrk="1" fontAlgn="base" hangingPunct="1">
              <a:lnSpc>
                <a:spcPct val="6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sz="1000" b="1" dirty="0" smtClean="0">
                <a:solidFill>
                  <a:srgbClr val="FFFFFF">
                    <a:lumMod val="75000"/>
                  </a:srgbClr>
                </a:solidFill>
                <a:latin typeface="Times New Roman"/>
                <a:cs typeface="Times New Roman"/>
              </a:rPr>
              <a:t>EDITION</a:t>
            </a:r>
            <a:endParaRPr lang="en-US" sz="1000" b="1" dirty="0">
              <a:solidFill>
                <a:srgbClr val="FFFFFF">
                  <a:lumMod val="75000"/>
                </a:srgbClr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 hasCustomPrompt="1"/>
          </p:nvPr>
        </p:nvSpPr>
        <p:spPr>
          <a:xfrm>
            <a:off x="0" y="3244700"/>
            <a:ext cx="3399719" cy="959883"/>
          </a:xfrm>
          <a:extLst>
            <a:ext uri="{909E8E84-426E-40DD-AFC4-6F175D3DCCD1}">
              <a14:hiddenFill xmlns:a14="http://schemas.microsoft.com/office/drawing/2010/main">
                <a:solidFill>
                  <a:srgbClr val="9D0016">
                    <a:alpha val="2509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AF8E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3200"/>
            </a:lvl1pPr>
          </a:lstStyle>
          <a:p>
            <a:pPr marL="152400" indent="0" eaLnBrk="1" hangingPunct="1">
              <a:buClr>
                <a:schemeClr val="tx2"/>
              </a:buClr>
              <a:buFont typeface="Wingdings" charset="0"/>
              <a:buNone/>
            </a:pPr>
            <a:r>
              <a:rPr lang="en-US" sz="3600" b="1" dirty="0" err="1" smtClean="0">
                <a:solidFill>
                  <a:schemeClr val="bg1"/>
                </a:solidFill>
                <a:latin typeface="Arial"/>
                <a:cs typeface="Arial"/>
              </a:rPr>
              <a:t>Phylogenetic</a:t>
            </a:r>
            <a:r>
              <a:rPr lang="en-US" sz="3600" b="1" dirty="0" smtClean="0">
                <a:solidFill>
                  <a:schemeClr val="bg1"/>
                </a:solidFill>
                <a:latin typeface="Arial"/>
                <a:cs typeface="Arial"/>
              </a:rPr>
              <a:t> Reconstruction</a:t>
            </a:r>
            <a:endParaRPr lang="en-US" sz="3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68275" y="5815264"/>
            <a:ext cx="3436938" cy="60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D2B239"/>
                </a:solidFill>
                <a:latin typeface="Arial" charset="0"/>
              </a:rPr>
              <a:t>Clicker Questions by</a:t>
            </a:r>
            <a:br>
              <a:rPr lang="en-US" sz="1200" dirty="0">
                <a:solidFill>
                  <a:srgbClr val="D2B239"/>
                </a:solidFill>
                <a:latin typeface="Arial" charset="0"/>
              </a:rPr>
            </a:br>
            <a:r>
              <a:rPr lang="en-US" sz="1200" dirty="0">
                <a:solidFill>
                  <a:srgbClr val="D2B239"/>
                </a:solidFill>
                <a:latin typeface="Arial" charset="0"/>
              </a:rPr>
              <a:t>Conan Phelan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flipV="1">
            <a:off x="127000" y="3054060"/>
            <a:ext cx="1314380" cy="24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D2B23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6961" y="1633538"/>
            <a:ext cx="15865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D001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FC33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dirty="0" smtClean="0">
                <a:solidFill>
                  <a:srgbClr val="D2B239"/>
                </a:solidFill>
              </a:rPr>
              <a:t>26</a:t>
            </a:r>
            <a:endParaRPr lang="en-US" sz="9600" dirty="0">
              <a:solidFill>
                <a:srgbClr val="D2B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2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4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41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1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1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6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49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460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8E019-E760-4FA1-8335-7C5044CAFE40}" type="datetimeFigureOut">
              <a:rPr lang="nl-NL" smtClean="0"/>
              <a:t>30-10-2020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795C4-DF3E-410C-AD81-F182C05D32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5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327" y="1756064"/>
            <a:ext cx="8379835" cy="459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13716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1"/>
            <a:ext cx="9144000" cy="290286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  <a:gs pos="25000">
                <a:srgbClr val="FF6600">
                  <a:alpha val="75000"/>
                </a:srgb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ヒラギノ角ゴ Pro W3" pitchFamily="124" charset="-128"/>
            </a:endParaRPr>
          </a:p>
        </p:txBody>
      </p:sp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98675"/>
            <a:ext cx="8775700" cy="122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  <a:ea typeface="ヒラギノ角ゴ Pro W3" pitchFamily="124" charset="-128"/>
              </a:rPr>
              <a:t>© 2015 Pearson Education Ltd </a:t>
            </a:r>
          </a:p>
        </p:txBody>
      </p:sp>
    </p:spTree>
    <p:extLst>
      <p:ext uri="{BB962C8B-B14F-4D97-AF65-F5344CB8AC3E}">
        <p14:creationId xmlns:p14="http://schemas.microsoft.com/office/powerpoint/2010/main" val="18488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marL="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baseline="0">
          <a:solidFill>
            <a:schemeClr val="tx1"/>
          </a:solidFill>
          <a:latin typeface="Arial"/>
          <a:ea typeface="Geneva" charset="0"/>
          <a:cs typeface="Arial"/>
        </a:defRPr>
      </a:lvl1pPr>
      <a:lvl2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2pPr>
      <a:lvl3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3pPr>
      <a:lvl4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4pPr>
      <a:lvl5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5pPr>
      <a:lvl6pPr marL="9080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6pPr>
      <a:lvl7pPr marL="13652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7pPr>
      <a:lvl8pPr marL="18224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8pPr>
      <a:lvl9pPr marL="22796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9pPr>
    </p:titleStyle>
    <p:bodyStyle>
      <a:lvl1pPr marL="514350" indent="-514350" algn="l" rtl="0" eaLnBrk="1" fontAlgn="base" hangingPunct="1">
        <a:spcBef>
          <a:spcPct val="45000"/>
        </a:spcBef>
        <a:spcAft>
          <a:spcPct val="20000"/>
        </a:spcAft>
        <a:buClrTx/>
        <a:buFont typeface="+mj-lt"/>
        <a:buAutoNum type="alphaLcParenR"/>
        <a:defRPr sz="2600">
          <a:solidFill>
            <a:schemeClr val="tx1"/>
          </a:solidFill>
          <a:latin typeface="Arial" charset="0"/>
          <a:ea typeface="Geneva" charset="0"/>
          <a:cs typeface="+mn-cs"/>
        </a:defRPr>
      </a:lvl1pPr>
      <a:lvl2pPr marL="971550" indent="-514350" algn="l" rtl="0" eaLnBrk="1" fontAlgn="base" hangingPunct="1">
        <a:spcBef>
          <a:spcPct val="45000"/>
        </a:spcBef>
        <a:spcAft>
          <a:spcPct val="20000"/>
        </a:spcAft>
        <a:buClrTx/>
        <a:buFont typeface="+mj-lt"/>
        <a:buAutoNum type="alphaLcParenR"/>
        <a:defRPr sz="24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45000"/>
        </a:spcBef>
        <a:spcAft>
          <a:spcPct val="20000"/>
        </a:spcAft>
        <a:buClr>
          <a:srgbClr val="FF6600"/>
        </a:buClr>
        <a:buFont typeface="Wingdings" charset="2"/>
        <a:buChar char="§"/>
        <a:defRPr sz="24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45000"/>
        </a:spcBef>
        <a:spcAft>
          <a:spcPct val="20000"/>
        </a:spcAft>
        <a:buClr>
          <a:srgbClr val="FF6600"/>
        </a:buClr>
        <a:buFont typeface="Wingdings" charset="2"/>
        <a:buChar char="§"/>
        <a:defRPr sz="2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45000"/>
        </a:spcBef>
        <a:spcAft>
          <a:spcPct val="20000"/>
        </a:spcAft>
        <a:buClr>
          <a:srgbClr val="FF6600"/>
        </a:buClr>
        <a:buFont typeface="Wingdings" charset="2"/>
        <a:buChar char="§"/>
        <a:defRPr sz="2200">
          <a:solidFill>
            <a:schemeClr val="tx1"/>
          </a:solidFill>
          <a:latin typeface="Arial" charset="0"/>
          <a:ea typeface="+mn-ea"/>
          <a:cs typeface="+mn-cs"/>
        </a:defRPr>
      </a:lvl5pPr>
      <a:lvl6pPr marL="33162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7734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42306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6878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327" y="1756064"/>
            <a:ext cx="8379835" cy="459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13716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0" y="1"/>
            <a:ext cx="9144000" cy="290286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  <a:gs pos="25000">
                <a:srgbClr val="FF6600">
                  <a:alpha val="75000"/>
                </a:srgb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98675"/>
            <a:ext cx="8775700" cy="122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© 2015 Pearson Education Ltd 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1"/>
            <a:ext cx="9144000" cy="290286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FFFFFF"/>
              </a:gs>
              <a:gs pos="25000">
                <a:srgbClr val="FF6600">
                  <a:alpha val="75000"/>
                </a:srgbClr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6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marL="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baseline="0">
          <a:solidFill>
            <a:schemeClr val="tx1"/>
          </a:solidFill>
          <a:latin typeface="Arial"/>
          <a:ea typeface="Geneva" charset="0"/>
          <a:cs typeface="Arial"/>
        </a:defRPr>
      </a:lvl1pPr>
      <a:lvl2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2pPr>
      <a:lvl3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3pPr>
      <a:lvl4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4pPr>
      <a:lvl5pPr marL="4508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Geneva" charset="0"/>
          <a:cs typeface="Arial" charset="0"/>
        </a:defRPr>
      </a:lvl5pPr>
      <a:lvl6pPr marL="9080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6pPr>
      <a:lvl7pPr marL="13652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7pPr>
      <a:lvl8pPr marL="18224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8pPr>
      <a:lvl9pPr marL="2279650" indent="-4508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9pPr>
    </p:titleStyle>
    <p:bodyStyle>
      <a:lvl1pPr marL="514350" indent="-514350" algn="l" rtl="0" eaLnBrk="1" fontAlgn="base" hangingPunct="1">
        <a:spcBef>
          <a:spcPct val="45000"/>
        </a:spcBef>
        <a:spcAft>
          <a:spcPct val="20000"/>
        </a:spcAft>
        <a:buClrTx/>
        <a:buFont typeface="+mj-lt"/>
        <a:buAutoNum type="alphaLcParenR"/>
        <a:defRPr sz="2600">
          <a:solidFill>
            <a:schemeClr val="tx1"/>
          </a:solidFill>
          <a:latin typeface="Arial" charset="0"/>
          <a:ea typeface="Geneva" charset="0"/>
          <a:cs typeface="+mn-cs"/>
        </a:defRPr>
      </a:lvl1pPr>
      <a:lvl2pPr marL="971550" indent="-514350" algn="l" rtl="0" eaLnBrk="1" fontAlgn="base" hangingPunct="1">
        <a:spcBef>
          <a:spcPct val="45000"/>
        </a:spcBef>
        <a:spcAft>
          <a:spcPct val="20000"/>
        </a:spcAft>
        <a:buClrTx/>
        <a:buFont typeface="+mj-lt"/>
        <a:buAutoNum type="alphaLcParenR"/>
        <a:defRPr sz="24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45000"/>
        </a:spcBef>
        <a:spcAft>
          <a:spcPct val="20000"/>
        </a:spcAft>
        <a:buClr>
          <a:srgbClr val="FF6600"/>
        </a:buClr>
        <a:buFont typeface="Wingdings" charset="2"/>
        <a:buChar char="§"/>
        <a:defRPr sz="24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45000"/>
        </a:spcBef>
        <a:spcAft>
          <a:spcPct val="20000"/>
        </a:spcAft>
        <a:buClr>
          <a:srgbClr val="FF6600"/>
        </a:buClr>
        <a:buFont typeface="Wingdings" charset="2"/>
        <a:buChar char="§"/>
        <a:defRPr sz="2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45000"/>
        </a:spcBef>
        <a:spcAft>
          <a:spcPct val="20000"/>
        </a:spcAft>
        <a:buClr>
          <a:srgbClr val="FF6600"/>
        </a:buClr>
        <a:buFont typeface="Wingdings" charset="2"/>
        <a:buChar char="§"/>
        <a:defRPr sz="2200">
          <a:solidFill>
            <a:schemeClr val="tx1"/>
          </a:solidFill>
          <a:latin typeface="Arial" charset="0"/>
          <a:ea typeface="+mn-ea"/>
          <a:cs typeface="+mn-cs"/>
        </a:defRPr>
      </a:lvl5pPr>
      <a:lvl6pPr marL="33162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7734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42306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687888" indent="-347663" algn="l" rtl="0" eaLnBrk="1" fontAlgn="base" hangingPunct="1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Biologie quiz</a:t>
            </a:r>
            <a:br>
              <a:rPr lang="nl-NL" dirty="0" smtClean="0"/>
            </a:br>
            <a:r>
              <a:rPr lang="nl-NL" dirty="0" smtClean="0"/>
              <a:t>Meerkeuze vragen over de tentamenstof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26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4625"/>
            <a:ext cx="8801100" cy="11811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8. Hair on mammals when compared to other vertebrates is an example of 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8363"/>
            <a:ext cx="7945438" cy="3724275"/>
          </a:xfrm>
        </p:spPr>
        <p:txBody>
          <a:bodyPr/>
          <a:lstStyle/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shared derived character.</a:t>
            </a: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shared ancestral character.</a:t>
            </a: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paraphyletic character.</a:t>
            </a: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polyphyletic character.</a:t>
            </a:r>
            <a:endParaRPr lang="en-US" altLang="en-US" sz="3800" dirty="0" smtClean="0">
              <a:latin typeface="Arial" pitchFamily="34" charset="0"/>
              <a:ea typeface="ヒラギノ角ゴ Pro W3" pitchFamily="12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6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46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9. Which of the following broad taxonomic groups is not one of the three domains of life?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51063"/>
            <a:ext cx="7029450" cy="3724275"/>
          </a:xfrm>
        </p:spPr>
        <p:txBody>
          <a:bodyPr/>
          <a:lstStyle/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Bacteria</a:t>
            </a:r>
          </a:p>
          <a:p>
            <a:pPr marL="495300" indent="-495300" eaLnBrk="1" hangingPunct="1"/>
            <a:r>
              <a:rPr lang="en-US" altLang="en-US" dirty="0" err="1" smtClean="0">
                <a:latin typeface="Arial" pitchFamily="34" charset="0"/>
                <a:ea typeface="ヒラギノ角ゴ Pro W3" pitchFamily="125" charset="-128"/>
              </a:rPr>
              <a:t>Archaea</a:t>
            </a:r>
            <a:endParaRPr lang="en-US" altLang="en-US" dirty="0" smtClean="0">
              <a:latin typeface="Arial" pitchFamily="34" charset="0"/>
              <a:ea typeface="ヒラギノ角ゴ Pro W3" pitchFamily="125" charset="-128"/>
            </a:endParaRP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Plantae</a:t>
            </a:r>
          </a:p>
          <a:p>
            <a:pPr marL="495300" indent="-495300" eaLnBrk="1" hangingPunct="1"/>
            <a:r>
              <a:rPr lang="en-US" altLang="en-US" dirty="0" err="1" smtClean="0">
                <a:latin typeface="Arial" pitchFamily="34" charset="0"/>
                <a:ea typeface="ヒラギノ角ゴ Pro W3" pitchFamily="125" charset="-128"/>
              </a:rPr>
              <a:t>Eukarya</a:t>
            </a:r>
            <a:endParaRPr lang="en-US" altLang="en-US" dirty="0" smtClean="0">
              <a:latin typeface="Arial" pitchFamily="34" charset="0"/>
              <a:ea typeface="ヒラギノ角ゴ Pro W3" pitchFamily="125" charset="-128"/>
            </a:endParaRPr>
          </a:p>
          <a:p>
            <a:pPr marL="1922463" lvl="3">
              <a:spcAft>
                <a:spcPts val="1000"/>
              </a:spcAft>
            </a:pPr>
            <a:endParaRPr lang="en-US" altLang="en-US" sz="30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Geneva"/>
                <a:cs typeface="Arial" pitchFamily="34" charset="0"/>
              </a:rPr>
              <a:t>10. If the mitochondria and chloroplasts in eukaryotic cells resulted from endosymbiosis, what features might we expect these organelles to contain?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Geneva"/>
              </a:rPr>
              <a:t>plasma membrane, DNA, and ribosomes</a:t>
            </a:r>
          </a:p>
          <a:p>
            <a:r>
              <a:rPr lang="en-US" altLang="en-US" dirty="0" smtClean="0">
                <a:latin typeface="Arial" pitchFamily="34" charset="0"/>
                <a:ea typeface="Geneva"/>
              </a:rPr>
              <a:t>plasma membrane, nucleus, and ribosomes</a:t>
            </a:r>
          </a:p>
          <a:p>
            <a:r>
              <a:rPr lang="en-US" altLang="en-US" dirty="0" smtClean="0">
                <a:latin typeface="Arial" pitchFamily="34" charset="0"/>
                <a:ea typeface="Geneva"/>
              </a:rPr>
              <a:t>nucleus, DNA, and ribosomes</a:t>
            </a:r>
          </a:p>
          <a:p>
            <a:r>
              <a:rPr lang="en-US" altLang="en-US" dirty="0" smtClean="0">
                <a:latin typeface="Arial" pitchFamily="34" charset="0"/>
                <a:ea typeface="Geneva"/>
              </a:rPr>
              <a:t>plasma membrane, nucleus, and cilia</a:t>
            </a:r>
          </a:p>
          <a:p>
            <a:r>
              <a:rPr lang="en-US" altLang="en-US" dirty="0" smtClean="0">
                <a:latin typeface="Arial" pitchFamily="34" charset="0"/>
                <a:ea typeface="Geneva"/>
              </a:rPr>
              <a:t>nucleus, ribosomes, and cilia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Font typeface="Times New Roman" pitchFamily="18" charset="0"/>
              <a:buAutoNum type="alphaLcParenR"/>
              <a:defRPr sz="2600">
                <a:solidFill>
                  <a:schemeClr val="tx1"/>
                </a:solidFill>
                <a:latin typeface="Arial" pitchFamily="34" charset="0"/>
                <a:ea typeface="Geneva"/>
                <a:cs typeface="Arial" pitchFamily="34" charset="0"/>
              </a:defRPr>
            </a:lvl1pPr>
            <a:lvl2pPr marL="742950" indent="-285750">
              <a:spcBef>
                <a:spcPct val="45000"/>
              </a:spcBef>
              <a:spcAft>
                <a:spcPct val="20000"/>
              </a:spcAft>
              <a:buFont typeface="Times New Roman" pitchFamily="18" charset="0"/>
              <a:buAutoNum type="alphaLcParenR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endParaRPr lang="en-US" altLang="en-US" sz="18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3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Geneva"/>
                <a:cs typeface="Arial" pitchFamily="34" charset="0"/>
              </a:rPr>
              <a:t>11. Why do some scientists believe that RNA, rather than DNA, was the first genetic material?</a:t>
            </a:r>
            <a:br>
              <a:rPr lang="en-US" altLang="en-US" dirty="0" smtClean="0">
                <a:latin typeface="Arial" pitchFamily="34" charset="0"/>
                <a:ea typeface="Geneva"/>
                <a:cs typeface="Arial" pitchFamily="34" charset="0"/>
              </a:rPr>
            </a:br>
            <a:endParaRPr lang="en-US" altLang="en-US" dirty="0" smtClean="0">
              <a:latin typeface="Arial" pitchFamily="34" charset="0"/>
              <a:ea typeface="Geneva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Arial" pitchFamily="34" charset="0"/>
                <a:ea typeface="Geneva"/>
              </a:rPr>
              <a:t>RNA has both information storage and </a:t>
            </a:r>
            <a:br>
              <a:rPr lang="en-US" altLang="en-US" smtClean="0">
                <a:latin typeface="Arial" pitchFamily="34" charset="0"/>
                <a:ea typeface="Geneva"/>
              </a:rPr>
            </a:br>
            <a:r>
              <a:rPr lang="en-US" altLang="en-US" smtClean="0">
                <a:latin typeface="Arial" pitchFamily="34" charset="0"/>
                <a:ea typeface="Geneva"/>
              </a:rPr>
              <a:t>catalytic properties.</a:t>
            </a:r>
          </a:p>
          <a:p>
            <a:r>
              <a:rPr lang="en-US" altLang="en-US" smtClean="0">
                <a:latin typeface="Arial" pitchFamily="34" charset="0"/>
                <a:ea typeface="Geneva"/>
              </a:rPr>
              <a:t>RNA contains uracil in place of thymine. </a:t>
            </a:r>
          </a:p>
          <a:p>
            <a:r>
              <a:rPr lang="en-US" altLang="en-US" smtClean="0">
                <a:latin typeface="Arial" pitchFamily="34" charset="0"/>
                <a:ea typeface="Geneva"/>
              </a:rPr>
              <a:t>RNA could have evolved into DNA.</a:t>
            </a:r>
          </a:p>
          <a:p>
            <a:r>
              <a:rPr lang="en-US" altLang="en-US" smtClean="0">
                <a:latin typeface="Arial" pitchFamily="34" charset="0"/>
                <a:ea typeface="Geneva"/>
              </a:rPr>
              <a:t>RNA can replicate more accurately than DNA. </a:t>
            </a:r>
          </a:p>
          <a:p>
            <a:r>
              <a:rPr lang="en-US" altLang="en-US" smtClean="0">
                <a:latin typeface="Arial" pitchFamily="34" charset="0"/>
                <a:ea typeface="Geneva"/>
              </a:rPr>
              <a:t>All the proto-cells on early Earth contained RNA.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Font typeface="Times New Roman" pitchFamily="18" charset="0"/>
              <a:buAutoNum type="alphaLcParenR"/>
              <a:defRPr sz="2600">
                <a:solidFill>
                  <a:schemeClr val="tx1"/>
                </a:solidFill>
                <a:latin typeface="Arial" pitchFamily="34" charset="0"/>
                <a:ea typeface="Geneva"/>
                <a:cs typeface="Arial" pitchFamily="34" charset="0"/>
              </a:defRPr>
            </a:lvl1pPr>
            <a:lvl2pPr marL="742950" indent="-285750">
              <a:spcBef>
                <a:spcPct val="45000"/>
              </a:spcBef>
              <a:spcAft>
                <a:spcPct val="20000"/>
              </a:spcAft>
              <a:buFont typeface="Times New Roman" pitchFamily="18" charset="0"/>
              <a:buAutoNum type="alphaLcParenR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endParaRPr lang="en-US" altLang="en-US" sz="18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Geneva"/>
                <a:cs typeface="Arial" pitchFamily="34" charset="0"/>
              </a:rPr>
              <a:t>12. Which of the following most likely arose from endosymbiosis?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Geneva"/>
              </a:rPr>
              <a:t>nuclear membrane and Golgi apparatus</a:t>
            </a:r>
          </a:p>
          <a:p>
            <a:r>
              <a:rPr lang="en-US" altLang="en-US" dirty="0" smtClean="0">
                <a:latin typeface="Arial" pitchFamily="34" charset="0"/>
                <a:ea typeface="Geneva"/>
              </a:rPr>
              <a:t>ER and chloroplasts</a:t>
            </a:r>
          </a:p>
          <a:p>
            <a:r>
              <a:rPr lang="en-US" altLang="en-US" dirty="0" smtClean="0">
                <a:latin typeface="Arial" pitchFamily="34" charset="0"/>
                <a:ea typeface="Geneva"/>
              </a:rPr>
              <a:t>chloroplasts and mitochondria</a:t>
            </a:r>
          </a:p>
          <a:p>
            <a:r>
              <a:rPr lang="en-US" altLang="en-US" dirty="0" smtClean="0">
                <a:latin typeface="Arial" pitchFamily="34" charset="0"/>
                <a:ea typeface="Geneva"/>
              </a:rPr>
              <a:t>mitochondria and Golgi apparatus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Font typeface="Times New Roman" pitchFamily="18" charset="0"/>
              <a:buAutoNum type="alphaLcParenR"/>
              <a:defRPr sz="2600">
                <a:solidFill>
                  <a:schemeClr val="tx1"/>
                </a:solidFill>
                <a:latin typeface="Arial" pitchFamily="34" charset="0"/>
                <a:ea typeface="Geneva"/>
                <a:cs typeface="Arial" pitchFamily="34" charset="0"/>
              </a:defRPr>
            </a:lvl1pPr>
            <a:lvl2pPr marL="742950" indent="-285750">
              <a:spcBef>
                <a:spcPct val="45000"/>
              </a:spcBef>
              <a:spcAft>
                <a:spcPct val="20000"/>
              </a:spcAft>
              <a:buFont typeface="Times New Roman" pitchFamily="18" charset="0"/>
              <a:buAutoNum type="alphaLcParenR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45000"/>
              </a:spcBef>
              <a:spcAft>
                <a:spcPct val="20000"/>
              </a:spcAft>
              <a:buClr>
                <a:srgbClr val="FF6600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</a:pPr>
            <a:endParaRPr lang="en-US" altLang="en-US" sz="18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9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" y="2254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13. Prokaryotes </a:t>
            </a:r>
            <a:r>
              <a:rPr lang="en-US" dirty="0">
                <a:cs typeface="Arial" charset="0"/>
              </a:rPr>
              <a:t>lack the nucleus found in eukaryotic cells. As a result, prokaryotic cells do not contain which of the following?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530225" y="2493963"/>
            <a:ext cx="8537575" cy="3724275"/>
          </a:xfrm>
        </p:spPr>
        <p:txBody>
          <a:bodyPr/>
          <a:lstStyle/>
          <a:p>
            <a:pPr marL="495300" indent="-495300" eaLnBrk="1" hangingPunct="1"/>
            <a:r>
              <a:rPr lang="en-US" dirty="0">
                <a:cs typeface="Arial" charset="0"/>
              </a:rPr>
              <a:t>a nuclear membrane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DNA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one or more chromosomes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all of the above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834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54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14. In </a:t>
            </a:r>
            <a:r>
              <a:rPr lang="en-US" dirty="0">
                <a:cs typeface="Arial" charset="0"/>
              </a:rPr>
              <a:t>what type of environment would you find extreme halophiles living?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958975"/>
            <a:ext cx="8369300" cy="4333875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ice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hot springs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very salty water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anoxic swamps</a:t>
            </a:r>
          </a:p>
        </p:txBody>
      </p:sp>
    </p:spTree>
    <p:extLst>
      <p:ext uri="{BB962C8B-B14F-4D97-AF65-F5344CB8AC3E}">
        <p14:creationId xmlns:p14="http://schemas.microsoft.com/office/powerpoint/2010/main" val="7603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54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15. Which </a:t>
            </a:r>
            <a:r>
              <a:rPr lang="en-US" dirty="0">
                <a:cs typeface="Arial" charset="0"/>
              </a:rPr>
              <a:t>of the following gets its energy from sunlight and its carbon from ingesting other organisms?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957388"/>
            <a:ext cx="8369300" cy="4333875"/>
          </a:xfrm>
        </p:spPr>
        <p:txBody>
          <a:bodyPr/>
          <a:lstStyle/>
          <a:p>
            <a:pPr marL="495300" indent="-4953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photoautotroph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chemoautotroph</a:t>
            </a:r>
          </a:p>
          <a:p>
            <a:pPr marL="495300" indent="-495300" eaLnBrk="1" hangingPunct="1">
              <a:lnSpc>
                <a:spcPct val="90000"/>
              </a:lnSpc>
            </a:pPr>
            <a:r>
              <a:rPr lang="en-US" dirty="0" err="1">
                <a:cs typeface="Arial" charset="0"/>
              </a:rPr>
              <a:t>photoheterotroph</a:t>
            </a:r>
            <a:endParaRPr lang="en-US" dirty="0">
              <a:cs typeface="Arial" charset="0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dirty="0" err="1">
                <a:cs typeface="Arial" charset="0"/>
              </a:rPr>
              <a:t>chemoheterotroph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54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16. Which </a:t>
            </a:r>
            <a:r>
              <a:rPr lang="en-US" dirty="0">
                <a:cs typeface="Arial" charset="0"/>
              </a:rPr>
              <a:t>of the following statements best describes most bacteria?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0738" y="1922463"/>
            <a:ext cx="8323262" cy="4333875"/>
          </a:xfrm>
        </p:spPr>
        <p:txBody>
          <a:bodyPr/>
          <a:lstStyle/>
          <a:p>
            <a:pPr marL="495300" indent="-495300" eaLnBrk="1" hangingPunct="1"/>
            <a:r>
              <a:rPr lang="en-US" dirty="0">
                <a:cs typeface="Arial" charset="0"/>
              </a:rPr>
              <a:t>They are generally harmful.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They are limited to living in a few habitats.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They are very common in the environment.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They are responsible for the </a:t>
            </a:r>
            <a:r>
              <a:rPr lang="en-US" dirty="0">
                <a:cs typeface="ヒラギノ角ゴ Pro W3" charset="0"/>
              </a:rPr>
              <a:t>“c</a:t>
            </a:r>
            <a:r>
              <a:rPr lang="en-US" dirty="0">
                <a:cs typeface="Arial" charset="0"/>
              </a:rPr>
              <a:t>ommon cold.</a:t>
            </a:r>
            <a:r>
              <a:rPr lang="ja-JP" altLang="en-US" dirty="0">
                <a:cs typeface="Arial" charset="0"/>
              </a:rPr>
              <a:t>”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203200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17. You </a:t>
            </a:r>
            <a:r>
              <a:rPr lang="en-US" dirty="0">
                <a:cs typeface="Arial" charset="0"/>
              </a:rPr>
              <a:t>are presented with several single-celled organisms, including one thought to belong to the kingdom Fungi. What unique feature helps you identify the fungus?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2722563"/>
            <a:ext cx="8369300" cy="3724275"/>
          </a:xfrm>
        </p:spPr>
        <p:txBody>
          <a:bodyPr/>
          <a:lstStyle/>
          <a:p>
            <a:pPr marL="495300" indent="-495300" eaLnBrk="1" hangingPunct="1"/>
            <a:r>
              <a:rPr lang="en-US" dirty="0">
                <a:cs typeface="Arial" charset="0"/>
              </a:rPr>
              <a:t>presence of mitochondria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absence of chloroplasts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presence of nuclei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presence of </a:t>
            </a:r>
            <a:r>
              <a:rPr lang="en-US" dirty="0" err="1">
                <a:cs typeface="Arial" charset="0"/>
              </a:rPr>
              <a:t>chitinous</a:t>
            </a:r>
            <a:r>
              <a:rPr lang="en-US" dirty="0">
                <a:cs typeface="Arial" charset="0"/>
              </a:rPr>
              <a:t> cell </a:t>
            </a:r>
            <a:r>
              <a:rPr lang="en-US" dirty="0" smtClean="0">
                <a:cs typeface="Arial" charset="0"/>
              </a:rPr>
              <a:t>walls</a:t>
            </a:r>
            <a:endParaRPr lang="en-US" dirty="0">
              <a:cs typeface="Arial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392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263525"/>
            <a:ext cx="8801100" cy="1041400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>
                <a:latin typeface="Arial" pitchFamily="34" charset="0"/>
                <a:ea typeface="ヒラギノ角ゴ Pro W3" pitchFamily="123" charset="-128"/>
              </a:rPr>
              <a:t>1. What is the correct order (from small to large)? 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4" y="1951038"/>
            <a:ext cx="8405812" cy="4600575"/>
          </a:xfrm>
        </p:spPr>
        <p:txBody>
          <a:bodyPr/>
          <a:lstStyle/>
          <a:p>
            <a:pPr marL="517525" lvl="2" indent="-514350">
              <a:lnSpc>
                <a:spcPct val="95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cells, organelles, organ system, community, ecosystems</a:t>
            </a:r>
          </a:p>
          <a:p>
            <a:pPr marL="517525" lvl="2" indent="-514350">
              <a:lnSpc>
                <a:spcPct val="95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molecules, organism, population, communities, biosphere</a:t>
            </a:r>
          </a:p>
          <a:p>
            <a:pPr marL="517525" lvl="2" indent="-514350">
              <a:lnSpc>
                <a:spcPct val="95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molecules, cells, tissues, ecosystems, communities </a:t>
            </a:r>
          </a:p>
          <a:p>
            <a:pPr marL="517525" lvl="2" indent="-514350">
              <a:lnSpc>
                <a:spcPct val="95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organelles, cells, population, biosphere, ecosystems </a:t>
            </a:r>
          </a:p>
          <a:p>
            <a:pPr marL="517525" lvl="2" indent="-514350">
              <a:lnSpc>
                <a:spcPct val="95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cells, organs, population, ecosystems, communities</a:t>
            </a:r>
          </a:p>
        </p:txBody>
      </p:sp>
    </p:spTree>
    <p:extLst>
      <p:ext uri="{BB962C8B-B14F-4D97-AF65-F5344CB8AC3E}">
        <p14:creationId xmlns:p14="http://schemas.microsoft.com/office/powerpoint/2010/main" val="21553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212725"/>
            <a:ext cx="8801100" cy="20320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dirty="0" smtClean="0">
                <a:cs typeface="Arial" charset="0"/>
              </a:rPr>
              <a:t>18. Many </a:t>
            </a:r>
            <a:r>
              <a:rPr lang="en-US" dirty="0">
                <a:cs typeface="Arial" charset="0"/>
              </a:rPr>
              <a:t>fungi produce antibiotics, for example, penicillin, that are effective at stopping bacterial growth. Which do you think is the evolutionary advantage to the fungus of secreting antibacterial chemicals? 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7375" y="2316163"/>
            <a:ext cx="8556625" cy="4219575"/>
          </a:xfrm>
        </p:spPr>
        <p:txBody>
          <a:bodyPr/>
          <a:lstStyle/>
          <a:p>
            <a:pPr marL="495300" indent="-495300" eaLnBrk="1" hangingPunct="1"/>
            <a:r>
              <a:rPr lang="en-US" dirty="0">
                <a:cs typeface="Arial" charset="0"/>
              </a:rPr>
              <a:t>defense: preventing bacteria from infecting the fungus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defense: preventing bacteria from killing fungal spores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symbiosis: attracting helpful bacteria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competition: destroying bacteria that compete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for their food</a:t>
            </a:r>
          </a:p>
          <a:p>
            <a:pPr marL="495300" indent="-495300" eaLnBrk="1" hangingPunct="1"/>
            <a:r>
              <a:rPr lang="en-US" dirty="0">
                <a:cs typeface="Arial" charset="0"/>
              </a:rPr>
              <a:t>predation: eventually consuming the bacteria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85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95027" y="170634"/>
            <a:ext cx="85058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>
              <a:spcBef>
                <a:spcPts val="1404"/>
              </a:spcBef>
              <a:spcAft>
                <a:spcPts val="624"/>
              </a:spcAft>
            </a:pPr>
            <a:r>
              <a:rPr lang="en-US" sz="2800" dirty="0" smtClean="0"/>
              <a:t>19. Which </a:t>
            </a:r>
            <a:r>
              <a:rPr lang="en-US" sz="2800" dirty="0"/>
              <a:t>of the following statements about mycorrhizae is false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0225" y="1875252"/>
            <a:ext cx="8294687" cy="47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They </a:t>
            </a:r>
            <a:r>
              <a:rPr lang="en-US" sz="2600" dirty="0"/>
              <a:t>are important in natural systems and agriculture.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Almost </a:t>
            </a:r>
            <a:r>
              <a:rPr lang="en-US" sz="2600" dirty="0"/>
              <a:t>all vascular plants have them.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Foresters </a:t>
            </a:r>
            <a:r>
              <a:rPr lang="en-US" sz="2600" dirty="0"/>
              <a:t>inoculate pine seedlings with them to promote growth.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They </a:t>
            </a:r>
            <a:r>
              <a:rPr lang="en-US" sz="2600" dirty="0"/>
              <a:t>colonize soils by dispersing spores that form new mycelia.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They </a:t>
            </a:r>
            <a:r>
              <a:rPr lang="en-US" sz="2600" dirty="0"/>
              <a:t>are in a </a:t>
            </a:r>
            <a:r>
              <a:rPr lang="en-US" sz="2600" dirty="0" err="1"/>
              <a:t>commensalistic</a:t>
            </a:r>
            <a:r>
              <a:rPr lang="en-US" sz="2600" dirty="0"/>
              <a:t> relationship with plants.</a:t>
            </a:r>
          </a:p>
        </p:txBody>
      </p:sp>
    </p:spTree>
    <p:extLst>
      <p:ext uri="{BB962C8B-B14F-4D97-AF65-F5344CB8AC3E}">
        <p14:creationId xmlns:p14="http://schemas.microsoft.com/office/powerpoint/2010/main" val="2973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76213" y="156228"/>
            <a:ext cx="8248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>
              <a:spcBef>
                <a:spcPts val="1404"/>
              </a:spcBef>
              <a:spcAft>
                <a:spcPts val="624"/>
              </a:spcAft>
            </a:pPr>
            <a:r>
              <a:rPr lang="en-US" sz="2800" dirty="0" smtClean="0"/>
              <a:t>20. Lichens are</a:t>
            </a:r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0225" y="1475141"/>
            <a:ext cx="8248650" cy="393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mutually </a:t>
            </a:r>
            <a:r>
              <a:rPr lang="en-US" sz="2600" dirty="0"/>
              <a:t>beneficial relationships between fungi and plant roots.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symbiotic </a:t>
            </a:r>
            <a:r>
              <a:rPr lang="en-US" sz="2600" dirty="0"/>
              <a:t>associations between photosynthetic organisms and fungi.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a </a:t>
            </a:r>
            <a:r>
              <a:rPr lang="en-US" sz="2600" dirty="0"/>
              <a:t>type of plant pathogen.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a </a:t>
            </a:r>
            <a:r>
              <a:rPr lang="en-US" sz="2600" dirty="0"/>
              <a:t>type of marine eukaryote.</a:t>
            </a:r>
          </a:p>
          <a:p>
            <a:pPr marL="514350" indent="-51435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</a:pPr>
            <a:r>
              <a:rPr lang="en-US" sz="2600" dirty="0" smtClean="0"/>
              <a:t>single</a:t>
            </a:r>
            <a:r>
              <a:rPr lang="en-US" sz="2600" dirty="0"/>
              <a:t>-celled, flagellated </a:t>
            </a:r>
            <a:r>
              <a:rPr lang="en-US" sz="2600" dirty="0" err="1"/>
              <a:t>protist</a:t>
            </a:r>
            <a:r>
              <a:rPr lang="en-US" sz="2600" dirty="0"/>
              <a:t> ancestors of fungi.</a:t>
            </a:r>
          </a:p>
        </p:txBody>
      </p:sp>
    </p:spTree>
    <p:extLst>
      <p:ext uri="{BB962C8B-B14F-4D97-AF65-F5344CB8AC3E}">
        <p14:creationId xmlns:p14="http://schemas.microsoft.com/office/powerpoint/2010/main" val="26051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21. Plants differ from animals in that some of their growth is more likely to be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result of cell elongation.</a:t>
            </a:r>
          </a:p>
          <a:p>
            <a:r>
              <a:rPr lang="en-US" smtClean="0"/>
              <a:t>radial.</a:t>
            </a:r>
          </a:p>
          <a:p>
            <a:r>
              <a:rPr lang="en-US" smtClean="0"/>
              <a:t>determinate. </a:t>
            </a:r>
          </a:p>
          <a:p>
            <a:r>
              <a:rPr lang="en-US" smtClean="0"/>
              <a:t>indeterminate.</a:t>
            </a:r>
          </a:p>
          <a:p>
            <a:r>
              <a:rPr lang="en-US" smtClean="0"/>
              <a:t>embryonic.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866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22. Sugars formed in the leaves through photosynthesis get to the roots through the 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pith.</a:t>
            </a:r>
          </a:p>
          <a:p>
            <a:r>
              <a:rPr lang="en-US" smtClean="0"/>
              <a:t>epidermis.</a:t>
            </a:r>
          </a:p>
          <a:p>
            <a:r>
              <a:rPr lang="en-US" smtClean="0"/>
              <a:t>heartwood.</a:t>
            </a:r>
          </a:p>
          <a:p>
            <a:r>
              <a:rPr lang="en-US" smtClean="0"/>
              <a:t>phloem.</a:t>
            </a:r>
          </a:p>
          <a:p>
            <a:r>
              <a:rPr lang="en-US" smtClean="0"/>
              <a:t>cortex.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84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23. When you are eating home fries (potatoes) with onions, you</a:t>
            </a:r>
            <a:r>
              <a:rPr lang="ja-JP" altLang="en-US" dirty="0" smtClean="0"/>
              <a:t>’</a:t>
            </a:r>
            <a:r>
              <a:rPr lang="en-US" altLang="ja-JP" dirty="0" smtClean="0"/>
              <a:t>re eating</a:t>
            </a:r>
            <a:endParaRPr lang="en-US" dirty="0" smtClean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roots and shoots.</a:t>
            </a:r>
          </a:p>
          <a:p>
            <a:r>
              <a:rPr lang="en-US" smtClean="0"/>
              <a:t>stems and leaves.</a:t>
            </a:r>
          </a:p>
          <a:p>
            <a:r>
              <a:rPr lang="en-US" smtClean="0"/>
              <a:t>roots and leaves.</a:t>
            </a:r>
          </a:p>
          <a:p>
            <a:r>
              <a:rPr lang="en-US" smtClean="0"/>
              <a:t>shoots and flowers.</a:t>
            </a:r>
          </a:p>
          <a:p>
            <a:r>
              <a:rPr lang="en-US" smtClean="0"/>
              <a:t>taproot and pith.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531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24. You lean back against an old oak on campus. Your back is touching the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primary phloem.</a:t>
            </a:r>
          </a:p>
          <a:p>
            <a:r>
              <a:rPr lang="en-US" smtClean="0"/>
              <a:t>cortex.</a:t>
            </a:r>
          </a:p>
          <a:p>
            <a:r>
              <a:rPr lang="en-US" smtClean="0"/>
              <a:t>epidermis.</a:t>
            </a:r>
          </a:p>
          <a:p>
            <a:r>
              <a:rPr lang="en-US" smtClean="0"/>
              <a:t>periderm.</a:t>
            </a:r>
          </a:p>
          <a:p>
            <a:r>
              <a:rPr lang="en-US" smtClean="0"/>
              <a:t>secondary phloem.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4" charset="-128"/>
              </a:defRPr>
            </a:lvl9pPr>
          </a:lstStyle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79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54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sz="2800" dirty="0" smtClean="0">
                <a:cs typeface="Arial" charset="0"/>
              </a:rPr>
              <a:t>25. Men </a:t>
            </a:r>
            <a:r>
              <a:rPr lang="en-US" sz="2800" dirty="0">
                <a:cs typeface="Arial" charset="0"/>
              </a:rPr>
              <a:t>who overuse synthetic testosterone (as in anabolic steroids) may experience testicular atrophy, reduced sperm count, and low levels of circulating FSH. The physiological explanation for these observations is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1850" y="2655888"/>
            <a:ext cx="8312150" cy="3851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404"/>
              </a:spcBef>
              <a:spcAft>
                <a:spcPts val="624"/>
              </a:spcAft>
            </a:pPr>
            <a:r>
              <a:rPr lang="en-US" dirty="0">
                <a:cs typeface="Arial" charset="0"/>
              </a:rPr>
              <a:t>that synthetic testosterone is not as effective as natural testosterone.</a:t>
            </a:r>
          </a:p>
          <a:p>
            <a:pPr eaLnBrk="1" hangingPunct="1">
              <a:lnSpc>
                <a:spcPct val="90000"/>
              </a:lnSpc>
              <a:spcBef>
                <a:spcPts val="1404"/>
              </a:spcBef>
              <a:spcAft>
                <a:spcPts val="624"/>
              </a:spcAft>
            </a:pPr>
            <a:r>
              <a:rPr lang="en-US" dirty="0">
                <a:cs typeface="Arial" charset="0"/>
              </a:rPr>
              <a:t>negative feedback.</a:t>
            </a:r>
          </a:p>
          <a:p>
            <a:pPr eaLnBrk="1" hangingPunct="1">
              <a:lnSpc>
                <a:spcPct val="90000"/>
              </a:lnSpc>
              <a:spcBef>
                <a:spcPts val="1404"/>
              </a:spcBef>
              <a:spcAft>
                <a:spcPts val="624"/>
              </a:spcAft>
            </a:pPr>
            <a:r>
              <a:rPr lang="en-US" dirty="0">
                <a:cs typeface="Arial" charset="0"/>
              </a:rPr>
              <a:t>positive feedback.</a:t>
            </a:r>
          </a:p>
          <a:p>
            <a:pPr eaLnBrk="1" hangingPunct="1">
              <a:lnSpc>
                <a:spcPct val="90000"/>
              </a:lnSpc>
              <a:spcBef>
                <a:spcPts val="1404"/>
              </a:spcBef>
              <a:spcAft>
                <a:spcPts val="624"/>
              </a:spcAft>
            </a:pPr>
            <a:r>
              <a:rPr lang="en-US" dirty="0">
                <a:cs typeface="Arial" charset="0"/>
              </a:rPr>
              <a:t>that such men have inadequate numbers of FSH receptors.</a:t>
            </a:r>
          </a:p>
          <a:p>
            <a:pPr eaLnBrk="1" hangingPunct="1">
              <a:lnSpc>
                <a:spcPct val="90000"/>
              </a:lnSpc>
              <a:spcBef>
                <a:spcPts val="1404"/>
              </a:spcBef>
              <a:spcAft>
                <a:spcPts val="624"/>
              </a:spcAft>
            </a:pPr>
            <a:r>
              <a:rPr lang="en-US" dirty="0">
                <a:cs typeface="Arial" charset="0"/>
              </a:rPr>
              <a:t>that such men have inadequate numbers of testosterone receptors.</a:t>
            </a:r>
          </a:p>
        </p:txBody>
      </p:sp>
    </p:spTree>
    <p:extLst>
      <p:ext uri="{BB962C8B-B14F-4D97-AF65-F5344CB8AC3E}">
        <p14:creationId xmlns:p14="http://schemas.microsoft.com/office/powerpoint/2010/main" val="3990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553582" y="1717308"/>
            <a:ext cx="8336418" cy="464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514350" indent="-514350" eaLnBrk="0" hangingPunct="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  <a:defRPr/>
            </a:pP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digestive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—food processing (ingestion, digestion, </a:t>
            </a: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absorption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, elimination)</a:t>
            </a:r>
            <a:endParaRPr lang="en-US" sz="26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 eaLnBrk="0" hangingPunct="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  <a:defRPr/>
            </a:pP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skeletal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—protection against mechanical injury, </a:t>
            </a: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infection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, dehydration, thermoregulation</a:t>
            </a:r>
            <a:endParaRPr lang="en-US" sz="26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 eaLnBrk="0" hangingPunct="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  <a:defRPr/>
            </a:pP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muscular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—locomotion and other movement</a:t>
            </a:r>
            <a:endParaRPr lang="en-US" sz="26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 eaLnBrk="0" hangingPunct="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  <a:defRPr/>
            </a:pP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excretory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—disposal of metabolic wastes, </a:t>
            </a: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regulation 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of osmotic balance of blood</a:t>
            </a:r>
            <a:endParaRPr lang="en-US" sz="26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 eaLnBrk="0" hangingPunct="0">
              <a:spcBef>
                <a:spcPts val="1404"/>
              </a:spcBef>
              <a:spcAft>
                <a:spcPts val="624"/>
              </a:spcAft>
              <a:buFont typeface="+mj-lt"/>
              <a:buAutoNum type="alphaLcParenR"/>
              <a:defRPr/>
            </a:pP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nervous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—coordination of body activities, </a:t>
            </a: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detection </a:t>
            </a:r>
            <a:r>
              <a:rPr lang="en-US" sz="26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of stimuli and formulation of responses to </a:t>
            </a:r>
            <a:r>
              <a:rPr lang="en-US" sz="26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them</a:t>
            </a:r>
            <a:endParaRPr lang="en-US" sz="26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308" y="200940"/>
            <a:ext cx="86629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spcBef>
                <a:spcPts val="1404"/>
              </a:spcBef>
              <a:spcAft>
                <a:spcPts val="624"/>
              </a:spcAft>
              <a:defRPr/>
            </a:pPr>
            <a:r>
              <a:rPr lang="en-US" sz="28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26. Which </a:t>
            </a:r>
            <a:r>
              <a:rPr lang="en-US" sz="28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of the following organ systems is incorrectly </a:t>
            </a:r>
            <a:r>
              <a:rPr lang="en-US" sz="28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matched </a:t>
            </a:r>
            <a:r>
              <a:rPr lang="en-US" sz="28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with its function</a:t>
            </a:r>
            <a:r>
              <a:rPr lang="en-US" sz="2800" dirty="0" smtClean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?</a:t>
            </a: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88543" y="207866"/>
            <a:ext cx="833437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bIns="0">
            <a:spAutoFit/>
          </a:bodyPr>
          <a:lstStyle/>
          <a:p>
            <a:r>
              <a:rPr lang="en-US" sz="2800" dirty="0" smtClean="0"/>
              <a:t>27. Which </a:t>
            </a:r>
            <a:r>
              <a:rPr lang="en-US" sz="2800" dirty="0"/>
              <a:t>is the correct sequence of bodily responses to increased temperature?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Thermostat </a:t>
            </a:r>
            <a:r>
              <a:rPr lang="en-US" sz="2800" dirty="0"/>
              <a:t>in hypothalamus activates cooling mechanisms.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Body </a:t>
            </a:r>
            <a:r>
              <a:rPr lang="en-US" sz="2800" dirty="0"/>
              <a:t>temperature decreases.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Body </a:t>
            </a:r>
            <a:r>
              <a:rPr lang="en-US" sz="2800" dirty="0"/>
              <a:t>temperature increases.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Sweat </a:t>
            </a:r>
            <a:r>
              <a:rPr lang="en-US" sz="2800" dirty="0"/>
              <a:t>glands secrete sweat, and blood vessels in skin dilate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39813" y="4234051"/>
            <a:ext cx="5845931" cy="222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3</a:t>
            </a:r>
            <a:r>
              <a:rPr lang="en-US" sz="2600" dirty="0"/>
              <a:t>, 1, 4, 2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1</a:t>
            </a:r>
            <a:r>
              <a:rPr lang="en-US" sz="2600" dirty="0"/>
              <a:t>, 2, 3, 4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3</a:t>
            </a:r>
            <a:r>
              <a:rPr lang="en-US" sz="2600" dirty="0"/>
              <a:t>, 4, 1, 2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4</a:t>
            </a:r>
            <a:r>
              <a:rPr lang="en-US" sz="2600" dirty="0"/>
              <a:t>, 3, 2, 1</a:t>
            </a:r>
          </a:p>
        </p:txBody>
      </p:sp>
    </p:spTree>
    <p:extLst>
      <p:ext uri="{BB962C8B-B14F-4D97-AF65-F5344CB8AC3E}">
        <p14:creationId xmlns:p14="http://schemas.microsoft.com/office/powerpoint/2010/main" val="1760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275" y="254000"/>
            <a:ext cx="8801100" cy="1041400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>
                <a:latin typeface="Arial" pitchFamily="34" charset="0"/>
                <a:ea typeface="ヒラギノ角ゴ Pro W3" pitchFamily="123" charset="-128"/>
              </a:rPr>
              <a:t>2. All of the gray squirrels that inhabit an oak forest describes a/an: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113" y="1941513"/>
            <a:ext cx="6815137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37160" bIns="0"/>
          <a:lstStyle/>
          <a:p>
            <a:pPr marL="517525" lvl="2" indent="-51435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2600" kern="0" dirty="0">
                <a:solidFill>
                  <a:srgbClr val="000000"/>
                </a:solidFill>
                <a:latin typeface="Arial" pitchFamily="-105" charset="0"/>
              </a:rPr>
              <a:t>ecosystem</a:t>
            </a:r>
          </a:p>
          <a:p>
            <a:pPr marL="517525" lvl="2" indent="-51435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2600" kern="0" dirty="0">
                <a:solidFill>
                  <a:srgbClr val="000000"/>
                </a:solidFill>
                <a:latin typeface="Arial" pitchFamily="-105" charset="0"/>
              </a:rPr>
              <a:t>biosphere</a:t>
            </a:r>
          </a:p>
          <a:p>
            <a:pPr marL="517525" lvl="2" indent="-51435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2600" kern="0" dirty="0">
                <a:solidFill>
                  <a:srgbClr val="000000"/>
                </a:solidFill>
                <a:latin typeface="Arial" pitchFamily="-105" charset="0"/>
              </a:rPr>
              <a:t>community</a:t>
            </a:r>
          </a:p>
          <a:p>
            <a:pPr marL="517525" lvl="2" indent="-51435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2600" kern="0" dirty="0">
                <a:solidFill>
                  <a:srgbClr val="000000"/>
                </a:solidFill>
                <a:latin typeface="Arial" pitchFamily="-105" charset="0"/>
              </a:rPr>
              <a:t>population</a:t>
            </a:r>
          </a:p>
          <a:p>
            <a:pPr marL="517525" lvl="2" indent="-51435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2600" kern="0" dirty="0">
                <a:solidFill>
                  <a:srgbClr val="000000"/>
                </a:solidFill>
                <a:latin typeface="Arial" pitchFamily="-105" charset="0"/>
              </a:rPr>
              <a:t>colony</a:t>
            </a:r>
          </a:p>
        </p:txBody>
      </p:sp>
    </p:spTree>
    <p:extLst>
      <p:ext uri="{BB962C8B-B14F-4D97-AF65-F5344CB8AC3E}">
        <p14:creationId xmlns:p14="http://schemas.microsoft.com/office/powerpoint/2010/main" val="11760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88543" y="207866"/>
            <a:ext cx="8559921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r>
              <a:rPr lang="en-US" sz="2800" dirty="0" smtClean="0"/>
              <a:t>28. One strand of a DNA molecule has the base sequence 5’-ATAGGT-3’. The complementary base sequence on the other strand of DNA will be 3’-……-5’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276872"/>
            <a:ext cx="5845931" cy="282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ATAGGT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TATCCA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UAUCCA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TGGATA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TGGAUA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7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88543" y="207866"/>
            <a:ext cx="8559921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r>
              <a:rPr lang="en-US" sz="2800" dirty="0" smtClean="0"/>
              <a:t>29. The two antiparallel strands of nucleotides that form the DNA double helix are held together by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988840"/>
            <a:ext cx="7344816" cy="36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Covalent bonds between nitrogen atoms in adenine and in thymine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Covalent bonds between carbon atoms in deoxyribose molecules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Hydrogen bonds between nucleotide bases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Ionic bonds between guanine and cytosine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5’ deoxyribose and phosphate bonds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619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88543" y="207866"/>
            <a:ext cx="8334375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bIns="0">
            <a:spAutoFit/>
          </a:bodyPr>
          <a:lstStyle/>
          <a:p>
            <a:r>
              <a:rPr lang="en-US" sz="2800" dirty="0" smtClean="0"/>
              <a:t>30. Consider the following list of events in the expression of a eukaryotic gene. What is their proper sequence? </a:t>
            </a:r>
            <a:endParaRPr lang="en-US" sz="2800" dirty="0"/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Translation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RNA processing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Transcription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Modification of protein</a:t>
            </a:r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3861048"/>
            <a:ext cx="5845931" cy="222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2, 3, 4, 1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1</a:t>
            </a:r>
            <a:r>
              <a:rPr lang="en-US" sz="2600" dirty="0"/>
              <a:t>, 2, 3, 4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4, 2, 3, 1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3, 2, 1, 4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65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88543" y="207866"/>
            <a:ext cx="8334375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bIns="0">
            <a:spAutoFit/>
          </a:bodyPr>
          <a:lstStyle/>
          <a:p>
            <a:r>
              <a:rPr lang="en-US" sz="2800" dirty="0" smtClean="0"/>
              <a:t>31. Which of the following types of mutation is LEAST likely to affect the function of the protein corresponding to the gene in which the mutation occurs?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1" y="2852936"/>
            <a:ext cx="5845931" cy="282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Addition of single bases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Deletion of single bases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Insertion of three bases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Base-pair substitution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Nonsense mutation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589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88543" y="207866"/>
            <a:ext cx="83343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bIns="0">
            <a:spAutoFit/>
          </a:bodyPr>
          <a:lstStyle/>
          <a:p>
            <a:r>
              <a:rPr lang="en-US" sz="2800" dirty="0" smtClean="0"/>
              <a:t>32. What mRNA codon would be made from the DNA triplet 3’-CGT-5’?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1" y="2852936"/>
            <a:ext cx="5845931" cy="282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5’-GCA-3’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3’-GCA-5’ 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/>
              <a:t>5</a:t>
            </a:r>
            <a:r>
              <a:rPr lang="en-US" sz="2600" dirty="0" smtClean="0"/>
              <a:t>’-ATU-3</a:t>
            </a:r>
            <a:r>
              <a:rPr lang="en-US" sz="2600" dirty="0"/>
              <a:t>’ </a:t>
            </a:r>
            <a:endParaRPr lang="en-US" sz="2600" dirty="0" smtClean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/>
              <a:t>5</a:t>
            </a:r>
            <a:r>
              <a:rPr lang="en-US" sz="2600" dirty="0" smtClean="0"/>
              <a:t>’-CTA-3</a:t>
            </a:r>
            <a:r>
              <a:rPr lang="en-US" sz="2600" dirty="0"/>
              <a:t>’ </a:t>
            </a:r>
            <a:endParaRPr lang="en-US" sz="2600" dirty="0" smtClean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3’-TCU-5’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64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88543" y="207866"/>
            <a:ext cx="833437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bIns="0">
            <a:spAutoFit/>
          </a:bodyPr>
          <a:lstStyle/>
          <a:p>
            <a:r>
              <a:rPr lang="en-US" sz="2800" dirty="0" smtClean="0"/>
              <a:t>33. Which of the following statements correctly describes mRNA processing?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8020" y="1412776"/>
            <a:ext cx="8064897" cy="48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>
            <a:spAutoFit/>
          </a:bodyPr>
          <a:lstStyle/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Exons are cut out of the primary transcript, and the introns are spliced together. </a:t>
            </a:r>
            <a:endParaRPr lang="en-US" sz="2600" dirty="0"/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Introns are cut out of the primary transcript and spliced together at the end of the transcript 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Introns are cut out of the primary transcript, and the resulting exons are spliced together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Exons are cut out of the primary transcript and transported to the </a:t>
            </a:r>
            <a:r>
              <a:rPr lang="en-US" sz="2600" dirty="0" err="1" smtClean="0"/>
              <a:t>endoplasmatic</a:t>
            </a:r>
            <a:r>
              <a:rPr lang="en-US" sz="2600" dirty="0" smtClean="0"/>
              <a:t> reticulum</a:t>
            </a:r>
          </a:p>
          <a:p>
            <a:pPr marL="514350" indent="-514350">
              <a:spcBef>
                <a:spcPts val="1404"/>
              </a:spcBef>
              <a:spcAft>
                <a:spcPts val="224"/>
              </a:spcAft>
              <a:buFont typeface="+mj-lt"/>
              <a:buAutoNum type="alphaLcParenR"/>
            </a:pPr>
            <a:r>
              <a:rPr lang="en-US" sz="2600" dirty="0" smtClean="0"/>
              <a:t>Introns are cut out of the primary transcript and transported to the ribosomes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85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263525"/>
            <a:ext cx="8801100" cy="1612900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>
                <a:latin typeface="Arial" pitchFamily="34" charset="0"/>
                <a:ea typeface="ヒラギノ角ゴ Pro W3" pitchFamily="123" charset="-128"/>
              </a:rPr>
              <a:t>3. The idea that form and function are related would </a:t>
            </a:r>
            <a:r>
              <a:rPr lang="en-US" altLang="en-US" sz="2800" i="1" dirty="0" smtClean="0">
                <a:latin typeface="Arial" pitchFamily="34" charset="0"/>
                <a:ea typeface="ヒラギノ角ゴ Pro W3" pitchFamily="123" charset="-128"/>
              </a:rPr>
              <a:t>not</a:t>
            </a:r>
            <a:r>
              <a:rPr lang="en-US" altLang="en-US" sz="2800" dirty="0" smtClean="0">
                <a:latin typeface="Arial" pitchFamily="34" charset="0"/>
                <a:ea typeface="ヒラギノ角ゴ Pro W3" pitchFamily="123" charset="-128"/>
              </a:rPr>
              <a:t> be exemplified by which of the following examples?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9589" y="1957388"/>
            <a:ext cx="8043862" cy="4706937"/>
          </a:xfrm>
        </p:spPr>
        <p:txBody>
          <a:bodyPr/>
          <a:lstStyle/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Cells in the intestinal lining of vertebrates have many small projections that increase the surface area for absorption of nutrients.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Plants that live in dry areas have large roots for absorbing water.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Seeds that are dispersed by wind are very light.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Fish that swim rapidly have bodies that are streamlined.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577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" y="263053"/>
            <a:ext cx="8899525" cy="1155700"/>
          </a:xfrm>
        </p:spPr>
        <p:txBody>
          <a:bodyPr/>
          <a:lstStyle/>
          <a:p>
            <a:pPr marL="0" indent="0" eaLnBrk="1" hangingPunct="1"/>
            <a:r>
              <a:rPr lang="en-US" altLang="en-US" sz="2800" dirty="0" smtClean="0">
                <a:latin typeface="Arial" pitchFamily="34" charset="0"/>
                <a:ea typeface="ヒラギノ角ゴ Pro W3" pitchFamily="123" charset="-128"/>
              </a:rPr>
              <a:t>4. Examine the figure on the next slide and predict which species pair has the most similar DNA sequence.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6748" y="1966441"/>
            <a:ext cx="8291512" cy="4668837"/>
          </a:xfrm>
        </p:spPr>
        <p:txBody>
          <a:bodyPr/>
          <a:lstStyle/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vegetarian tree finch (</a:t>
            </a:r>
            <a:r>
              <a:rPr lang="en-US" altLang="en-US" sz="2600" i="1" dirty="0" err="1" smtClean="0">
                <a:latin typeface="Arial" pitchFamily="34" charset="0"/>
              </a:rPr>
              <a:t>Platyspiza</a:t>
            </a:r>
            <a:r>
              <a:rPr lang="en-US" altLang="en-US" sz="2600" i="1" dirty="0" smtClean="0">
                <a:latin typeface="Arial" pitchFamily="34" charset="0"/>
              </a:rPr>
              <a:t> </a:t>
            </a:r>
            <a:r>
              <a:rPr lang="en-US" altLang="en-US" sz="2600" i="1" dirty="0" err="1" smtClean="0">
                <a:latin typeface="Arial" pitchFamily="34" charset="0"/>
              </a:rPr>
              <a:t>crassirostris</a:t>
            </a:r>
            <a:r>
              <a:rPr lang="en-US" altLang="en-US" sz="2600" dirty="0" smtClean="0">
                <a:latin typeface="Arial" pitchFamily="34" charset="0"/>
              </a:rPr>
              <a:t>) and mangrove finch (</a:t>
            </a:r>
            <a:r>
              <a:rPr lang="en-US" altLang="en-US" sz="2600" i="1" dirty="0" err="1" smtClean="0">
                <a:latin typeface="Arial" pitchFamily="34" charset="0"/>
              </a:rPr>
              <a:t>Cactospiza</a:t>
            </a:r>
            <a:r>
              <a:rPr lang="en-US" altLang="en-US" sz="2600" i="1" dirty="0" smtClean="0">
                <a:latin typeface="Arial" pitchFamily="34" charset="0"/>
              </a:rPr>
              <a:t> </a:t>
            </a:r>
            <a:r>
              <a:rPr lang="en-US" altLang="en-US" sz="2600" i="1" dirty="0" err="1" smtClean="0">
                <a:latin typeface="Arial" pitchFamily="34" charset="0"/>
              </a:rPr>
              <a:t>heliobates</a:t>
            </a:r>
            <a:r>
              <a:rPr lang="en-US" altLang="en-US" sz="2600" dirty="0" smtClean="0">
                <a:latin typeface="Arial" pitchFamily="34" charset="0"/>
              </a:rPr>
              <a:t>)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medium tree finch (</a:t>
            </a:r>
            <a:r>
              <a:rPr lang="en-US" altLang="en-US" sz="2600" i="1" dirty="0" err="1" smtClean="0">
                <a:latin typeface="Arial" pitchFamily="34" charset="0"/>
              </a:rPr>
              <a:t>Camarhynchus</a:t>
            </a:r>
            <a:r>
              <a:rPr lang="en-US" altLang="en-US" sz="2600" i="1" dirty="0" smtClean="0">
                <a:latin typeface="Arial" pitchFamily="34" charset="0"/>
              </a:rPr>
              <a:t> pauper</a:t>
            </a:r>
            <a:r>
              <a:rPr lang="en-US" altLang="en-US" sz="2600" dirty="0" smtClean="0">
                <a:latin typeface="Arial" pitchFamily="34" charset="0"/>
              </a:rPr>
              <a:t>) and large tree finch (</a:t>
            </a:r>
            <a:r>
              <a:rPr lang="en-US" altLang="en-US" sz="2600" i="1" dirty="0" err="1" smtClean="0">
                <a:latin typeface="Arial" pitchFamily="34" charset="0"/>
              </a:rPr>
              <a:t>Camarhynchus</a:t>
            </a:r>
            <a:r>
              <a:rPr lang="en-US" altLang="en-US" sz="2600" i="1" dirty="0" smtClean="0">
                <a:latin typeface="Arial" pitchFamily="34" charset="0"/>
              </a:rPr>
              <a:t> </a:t>
            </a:r>
            <a:r>
              <a:rPr lang="en-US" altLang="en-US" sz="2600" i="1" dirty="0" err="1" smtClean="0">
                <a:latin typeface="Arial" pitchFamily="34" charset="0"/>
              </a:rPr>
              <a:t>psittacula</a:t>
            </a:r>
            <a:r>
              <a:rPr lang="en-US" altLang="en-US" sz="2600" dirty="0" smtClean="0">
                <a:latin typeface="Arial" pitchFamily="34" charset="0"/>
              </a:rPr>
              <a:t>)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large tree finch (</a:t>
            </a:r>
            <a:r>
              <a:rPr lang="en-US" altLang="en-US" sz="2600" i="1" dirty="0" err="1" smtClean="0">
                <a:latin typeface="Arial" pitchFamily="34" charset="0"/>
              </a:rPr>
              <a:t>Camarhynchus</a:t>
            </a:r>
            <a:r>
              <a:rPr lang="en-US" altLang="en-US" sz="2600" i="1" dirty="0" smtClean="0">
                <a:latin typeface="Arial" pitchFamily="34" charset="0"/>
              </a:rPr>
              <a:t> </a:t>
            </a:r>
            <a:r>
              <a:rPr lang="en-US" altLang="en-US" sz="2600" i="1" dirty="0" err="1" smtClean="0">
                <a:latin typeface="Arial" pitchFamily="34" charset="0"/>
              </a:rPr>
              <a:t>psittacula</a:t>
            </a:r>
            <a:r>
              <a:rPr lang="en-US" altLang="en-US" sz="2600" dirty="0" smtClean="0">
                <a:latin typeface="Arial" pitchFamily="34" charset="0"/>
              </a:rPr>
              <a:t>) and small tree finch (</a:t>
            </a:r>
            <a:r>
              <a:rPr lang="en-US" altLang="en-US" sz="2600" i="1" dirty="0" err="1" smtClean="0">
                <a:latin typeface="Arial" pitchFamily="34" charset="0"/>
              </a:rPr>
              <a:t>Camarhynchus</a:t>
            </a:r>
            <a:r>
              <a:rPr lang="en-US" altLang="en-US" sz="2600" i="1" dirty="0" smtClean="0">
                <a:latin typeface="Arial" pitchFamily="34" charset="0"/>
              </a:rPr>
              <a:t> </a:t>
            </a:r>
            <a:r>
              <a:rPr lang="en-US" altLang="en-US" sz="2600" i="1" dirty="0" err="1" smtClean="0">
                <a:latin typeface="Arial" pitchFamily="34" charset="0"/>
              </a:rPr>
              <a:t>parvulus</a:t>
            </a:r>
            <a:r>
              <a:rPr lang="en-US" altLang="en-US" sz="2600" dirty="0" smtClean="0">
                <a:latin typeface="Arial" pitchFamily="34" charset="0"/>
              </a:rPr>
              <a:t>)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sharp-beaked ground finch (</a:t>
            </a:r>
            <a:r>
              <a:rPr lang="en-US" altLang="en-US" sz="2600" i="1" dirty="0" err="1" smtClean="0">
                <a:latin typeface="Arial" pitchFamily="34" charset="0"/>
              </a:rPr>
              <a:t>Geospiza</a:t>
            </a:r>
            <a:r>
              <a:rPr lang="en-US" altLang="en-US" sz="2600" i="1" dirty="0" smtClean="0">
                <a:latin typeface="Arial" pitchFamily="34" charset="0"/>
              </a:rPr>
              <a:t> </a:t>
            </a:r>
            <a:r>
              <a:rPr lang="en-US" altLang="en-US" sz="2600" i="1" dirty="0" err="1" smtClean="0">
                <a:latin typeface="Arial" pitchFamily="34" charset="0"/>
              </a:rPr>
              <a:t>difficilis</a:t>
            </a:r>
            <a:r>
              <a:rPr lang="en-US" altLang="en-US" sz="2600" dirty="0" smtClean="0">
                <a:latin typeface="Arial" pitchFamily="34" charset="0"/>
              </a:rPr>
              <a:t>) and large ground finch (</a:t>
            </a:r>
            <a:r>
              <a:rPr lang="en-US" altLang="en-US" sz="2600" i="1" dirty="0" err="1" smtClean="0">
                <a:latin typeface="Arial" pitchFamily="34" charset="0"/>
              </a:rPr>
              <a:t>Geospiza</a:t>
            </a:r>
            <a:r>
              <a:rPr lang="en-US" altLang="en-US" sz="2600" i="1" dirty="0" smtClean="0">
                <a:latin typeface="Arial" pitchFamily="34" charset="0"/>
              </a:rPr>
              <a:t> </a:t>
            </a:r>
            <a:r>
              <a:rPr lang="en-US" altLang="en-US" sz="2600" i="1" dirty="0" err="1" smtClean="0">
                <a:latin typeface="Arial" pitchFamily="34" charset="0"/>
              </a:rPr>
              <a:t>magnirostris</a:t>
            </a:r>
            <a:r>
              <a:rPr lang="en-US" altLang="en-US" sz="2600" dirty="0" smtClean="0">
                <a:latin typeface="Arial" pitchFamily="34" charset="0"/>
              </a:rPr>
              <a:t>)</a:t>
            </a:r>
          </a:p>
          <a:p>
            <a:pPr marL="517525" lvl="2" indent="-514350">
              <a:lnSpc>
                <a:spcPct val="9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altLang="en-US" sz="2600" dirty="0" smtClean="0">
                <a:latin typeface="Arial" pitchFamily="34" charset="0"/>
              </a:rPr>
              <a:t>No such predictions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27013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6"/>
          <a:stretch/>
        </p:blipFill>
        <p:spPr>
          <a:xfrm>
            <a:off x="657224" y="378352"/>
            <a:ext cx="7949565" cy="61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396" y="1746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5. Animals that possess homologous structures probably _____. 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74863"/>
            <a:ext cx="7497763" cy="3724275"/>
          </a:xfrm>
        </p:spPr>
        <p:txBody>
          <a:bodyPr/>
          <a:lstStyle/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evolved from the same ancestor</a:t>
            </a: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are headed for extinction </a:t>
            </a: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by chance had similar mutations in the past</a:t>
            </a: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are not related</a:t>
            </a:r>
          </a:p>
          <a:p>
            <a:pPr marL="495300" indent="-4953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have increased genetic diversity</a:t>
            </a:r>
          </a:p>
        </p:txBody>
      </p:sp>
    </p:spTree>
    <p:extLst>
      <p:ext uri="{BB962C8B-B14F-4D97-AF65-F5344CB8AC3E}">
        <p14:creationId xmlns:p14="http://schemas.microsoft.com/office/powerpoint/2010/main" val="26698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4625"/>
            <a:ext cx="8801100" cy="11557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6. Given the DNA sequence data in the table, which phylogenetic tree is the most parsimonious?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73263"/>
            <a:ext cx="6956425" cy="3889375"/>
          </a:xfrm>
        </p:spPr>
        <p:txBody>
          <a:bodyPr/>
          <a:lstStyle/>
          <a:p>
            <a:pPr marL="495300" indent="-495300" eaLnBrk="1" hangingPunct="1"/>
            <a:r>
              <a:rPr lang="en-US" altLang="en-US" sz="2400" dirty="0" smtClean="0">
                <a:latin typeface="Arial" pitchFamily="34" charset="0"/>
                <a:ea typeface="ヒラギノ角ゴ Pro W3" pitchFamily="125" charset="-128"/>
              </a:rPr>
              <a:t> </a:t>
            </a:r>
          </a:p>
          <a:p>
            <a:pPr marL="495300" indent="-495300" eaLnBrk="1" hangingPunct="1"/>
            <a:endParaRPr lang="en-US" altLang="en-US" sz="2400" dirty="0" smtClean="0">
              <a:latin typeface="Arial" pitchFamily="34" charset="0"/>
              <a:ea typeface="ヒラギノ角ゴ Pro W3" pitchFamily="125" charset="-128"/>
            </a:endParaRPr>
          </a:p>
          <a:p>
            <a:pPr marL="495300" indent="-495300" eaLnBrk="1" hangingPunct="1"/>
            <a:endParaRPr lang="en-US" altLang="en-US" sz="2400" dirty="0" smtClean="0">
              <a:latin typeface="Arial" pitchFamily="34" charset="0"/>
              <a:ea typeface="ヒラギノ角ゴ Pro W3" pitchFamily="125" charset="-128"/>
            </a:endParaRPr>
          </a:p>
          <a:p>
            <a:pPr marL="495300" indent="-495300" eaLnBrk="1" hangingPunct="1"/>
            <a:r>
              <a:rPr lang="en-US" altLang="en-US" sz="2400" dirty="0" smtClean="0">
                <a:latin typeface="Arial" pitchFamily="34" charset="0"/>
                <a:ea typeface="ヒラギノ角ゴ Pro W3" pitchFamily="125" charset="-128"/>
              </a:rPr>
              <a:t> </a:t>
            </a:r>
          </a:p>
          <a:p>
            <a:pPr marL="495300" indent="-495300" eaLnBrk="1" hangingPunct="1"/>
            <a:endParaRPr lang="en-US" altLang="en-US" sz="2400" dirty="0" smtClean="0">
              <a:latin typeface="Arial" pitchFamily="34" charset="0"/>
              <a:ea typeface="ヒラギノ角ゴ Pro W3" pitchFamily="125" charset="-128"/>
            </a:endParaRPr>
          </a:p>
          <a:p>
            <a:pPr marL="495300" indent="-495300" eaLnBrk="1" hangingPunct="1"/>
            <a:endParaRPr lang="en-US" altLang="en-US" sz="2400" dirty="0" smtClean="0">
              <a:latin typeface="Arial" pitchFamily="34" charset="0"/>
              <a:ea typeface="ヒラギノ角ゴ Pro W3" pitchFamily="125" charset="-128"/>
            </a:endParaRPr>
          </a:p>
          <a:p>
            <a:pPr marL="495300" indent="-495300" eaLnBrk="1" hangingPunct="1"/>
            <a:r>
              <a:rPr lang="en-US" altLang="en-US" sz="2400" dirty="0" smtClean="0">
                <a:latin typeface="Arial" pitchFamily="34" charset="0"/>
                <a:ea typeface="ヒラギノ角ゴ Pro W3" pitchFamily="125" charset="-128"/>
              </a:rPr>
              <a:t> </a:t>
            </a:r>
          </a:p>
          <a:p>
            <a:pPr marL="495300" indent="-495300" eaLnBrk="1" hangingPunct="1">
              <a:buFont typeface="Arial" pitchFamily="34" charset="0"/>
              <a:buNone/>
            </a:pPr>
            <a:endParaRPr lang="en-US" altLang="en-US" sz="2400" dirty="0" smtClean="0">
              <a:latin typeface="Arial" pitchFamily="34" charset="0"/>
              <a:ea typeface="ヒラギノ角ゴ Pro W3" pitchFamily="125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1796" y="1731057"/>
            <a:ext cx="2001838" cy="4462462"/>
            <a:chOff x="502558" y="1731057"/>
            <a:chExt cx="2001838" cy="4462462"/>
          </a:xfrm>
        </p:grpSpPr>
        <p:pic>
          <p:nvPicPr>
            <p:cNvPr id="23555" name="Picture 5" descr="Focus_Clickers_c20_fig_slide_6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71" y="1731057"/>
              <a:ext cx="1692275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6" name="Picture 6" descr="Focus_Clickers_c20_fig_slide_6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21" y="3209019"/>
              <a:ext cx="199707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7" name="Picture 7" descr="Focus_Clickers_c20_fig_slide_6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58" y="4917169"/>
              <a:ext cx="1981200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58" name="Picture 8" descr="Focus_Clickers_c20_fig_slide_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85888"/>
            <a:ext cx="45720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6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4625"/>
            <a:ext cx="8801100" cy="16129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7. Which of the following is the correct way to write the scientific name for humans?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51063"/>
            <a:ext cx="7399338" cy="3724275"/>
          </a:xfrm>
        </p:spPr>
        <p:txBody>
          <a:bodyPr/>
          <a:lstStyle/>
          <a:p>
            <a:pPr marL="406400" indent="-4064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 Homo sapiens</a:t>
            </a:r>
          </a:p>
          <a:p>
            <a:pPr marL="406400" indent="-4064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 homo sapiens</a:t>
            </a:r>
          </a:p>
          <a:p>
            <a:pPr marL="406400" indent="-4064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 </a:t>
            </a:r>
            <a:r>
              <a:rPr lang="en-US" altLang="en-US" i="1" dirty="0" smtClean="0">
                <a:latin typeface="Arial" pitchFamily="34" charset="0"/>
                <a:ea typeface="ヒラギノ角ゴ Pro W3" pitchFamily="125" charset="-128"/>
              </a:rPr>
              <a:t>Homo sapiens</a:t>
            </a:r>
            <a:endParaRPr lang="en-US" altLang="en-US" dirty="0" smtClean="0">
              <a:latin typeface="Arial" pitchFamily="34" charset="0"/>
              <a:ea typeface="ヒラギノ角ゴ Pro W3" pitchFamily="125" charset="-128"/>
            </a:endParaRPr>
          </a:p>
          <a:p>
            <a:pPr marL="406400" indent="-406400" eaLnBrk="1" hangingPunct="1"/>
            <a:r>
              <a:rPr lang="en-US" altLang="en-US" dirty="0" smtClean="0">
                <a:latin typeface="Arial" pitchFamily="34" charset="0"/>
                <a:ea typeface="ヒラギノ角ゴ Pro W3" pitchFamily="125" charset="-128"/>
              </a:rPr>
              <a:t> </a:t>
            </a:r>
            <a:r>
              <a:rPr lang="en-US" altLang="en-US" i="1" dirty="0" smtClean="0">
                <a:latin typeface="Arial" pitchFamily="34" charset="0"/>
                <a:ea typeface="ヒラギノ角ゴ Pro W3" pitchFamily="125" charset="-128"/>
              </a:rPr>
              <a:t>homo sapiens</a:t>
            </a:r>
            <a:endParaRPr lang="en-US" altLang="en-US" dirty="0" smtClean="0">
              <a:latin typeface="Arial" pitchFamily="34" charset="0"/>
              <a:ea typeface="ヒラギノ角ゴ Pro W3" pitchFamily="125" charset="-128"/>
            </a:endParaRPr>
          </a:p>
          <a:p>
            <a:pPr marL="1600200" lvl="2"/>
            <a:endParaRPr lang="en-US" altLang="en-US" sz="30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pbell10e_ClickerTemplate">
  <a:themeElements>
    <a:clrScheme name="1_CC4eActiveLectureQuestion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C4eActiveLectureQuestions">
      <a:majorFont>
        <a:latin typeface="Times New Roman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C4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5">
        <a:dk1>
          <a:srgbClr val="000000"/>
        </a:dk1>
        <a:lt1>
          <a:srgbClr val="FFFFFF"/>
        </a:lt1>
        <a:dk2>
          <a:srgbClr val="0060AF"/>
        </a:dk2>
        <a:lt2>
          <a:srgbClr val="000000"/>
        </a:lt2>
        <a:accent1>
          <a:srgbClr val="F7955A"/>
        </a:accent1>
        <a:accent2>
          <a:srgbClr val="009247"/>
        </a:accent2>
        <a:accent3>
          <a:srgbClr val="FFFFFF"/>
        </a:accent3>
        <a:accent4>
          <a:srgbClr val="000000"/>
        </a:accent4>
        <a:accent5>
          <a:srgbClr val="FAC8B5"/>
        </a:accent5>
        <a:accent6>
          <a:srgbClr val="00843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mpbell10e_ClickerTemplate">
  <a:themeElements>
    <a:clrScheme name="1_CC4eActiveLectureQuestion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C4eActiveLectureQuestions">
      <a:majorFont>
        <a:latin typeface="Times New Roman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C4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5">
        <a:dk1>
          <a:srgbClr val="000000"/>
        </a:dk1>
        <a:lt1>
          <a:srgbClr val="FFFFFF"/>
        </a:lt1>
        <a:dk2>
          <a:srgbClr val="0060AF"/>
        </a:dk2>
        <a:lt2>
          <a:srgbClr val="000000"/>
        </a:lt2>
        <a:accent1>
          <a:srgbClr val="F7955A"/>
        </a:accent1>
        <a:accent2>
          <a:srgbClr val="009247"/>
        </a:accent2>
        <a:accent3>
          <a:srgbClr val="FFFFFF"/>
        </a:accent3>
        <a:accent4>
          <a:srgbClr val="000000"/>
        </a:accent4>
        <a:accent5>
          <a:srgbClr val="FAC8B5"/>
        </a:accent5>
        <a:accent6>
          <a:srgbClr val="00843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1558</Words>
  <Application>Microsoft Office PowerPoint</Application>
  <PresentationFormat>Diavoorstelling (4:3)</PresentationFormat>
  <Paragraphs>234</Paragraphs>
  <Slides>35</Slides>
  <Notes>34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3</vt:i4>
      </vt:variant>
      <vt:variant>
        <vt:lpstr>Diatitels</vt:lpstr>
      </vt:variant>
      <vt:variant>
        <vt:i4>35</vt:i4>
      </vt:variant>
    </vt:vector>
  </HeadingPairs>
  <TitlesOfParts>
    <vt:vector size="47" baseType="lpstr">
      <vt:lpstr>ＭＳ Ｐゴシック</vt:lpstr>
      <vt:lpstr>ＭＳ Ｐゴシック</vt:lpstr>
      <vt:lpstr>Arial</vt:lpstr>
      <vt:lpstr>Calibri</vt:lpstr>
      <vt:lpstr>Geneva</vt:lpstr>
      <vt:lpstr>Tahoma</vt:lpstr>
      <vt:lpstr>Times New Roman</vt:lpstr>
      <vt:lpstr>Wingdings</vt:lpstr>
      <vt:lpstr>ヒラギノ角ゴ Pro W3</vt:lpstr>
      <vt:lpstr>Kantoorthema</vt:lpstr>
      <vt:lpstr>Campbell10e_ClickerTemplate</vt:lpstr>
      <vt:lpstr>1_Campbell10e_ClickerTemplate</vt:lpstr>
      <vt:lpstr>Biologie quiz Meerkeuze vragen over de tentamenstof</vt:lpstr>
      <vt:lpstr>1. What is the correct order (from small to large)? </vt:lpstr>
      <vt:lpstr>2. All of the gray squirrels that inhabit an oak forest describes a/an:</vt:lpstr>
      <vt:lpstr>3. The idea that form and function are related would not be exemplified by which of the following examples?</vt:lpstr>
      <vt:lpstr>4. Examine the figure on the next slide and predict which species pair has the most similar DNA sequence.</vt:lpstr>
      <vt:lpstr>PowerPoint-presentatie</vt:lpstr>
      <vt:lpstr>5. Animals that possess homologous structures probably _____. </vt:lpstr>
      <vt:lpstr>6. Given the DNA sequence data in the table, which phylogenetic tree is the most parsimonious?</vt:lpstr>
      <vt:lpstr>7. Which of the following is the correct way to write the scientific name for humans?</vt:lpstr>
      <vt:lpstr>8. Hair on mammals when compared to other vertebrates is an example of a</vt:lpstr>
      <vt:lpstr>9. Which of the following broad taxonomic groups is not one of the three domains of life?</vt:lpstr>
      <vt:lpstr>10. If the mitochondria and chloroplasts in eukaryotic cells resulted from endosymbiosis, what features might we expect these organelles to contain?</vt:lpstr>
      <vt:lpstr>11. Why do some scientists believe that RNA, rather than DNA, was the first genetic material? </vt:lpstr>
      <vt:lpstr>12. Which of the following most likely arose from endosymbiosis?</vt:lpstr>
      <vt:lpstr>13. Prokaryotes lack the nucleus found in eukaryotic cells. As a result, prokaryotic cells do not contain which of the following?</vt:lpstr>
      <vt:lpstr>14. In what type of environment would you find extreme halophiles living?</vt:lpstr>
      <vt:lpstr>15. Which of the following gets its energy from sunlight and its carbon from ingesting other organisms?</vt:lpstr>
      <vt:lpstr>16. Which of the following statements best describes most bacteria?</vt:lpstr>
      <vt:lpstr>17. You are presented with several single-celled organisms, including one thought to belong to the kingdom Fungi. What unique feature helps you identify the fungus?</vt:lpstr>
      <vt:lpstr>18. Many fungi produce antibiotics, for example, penicillin, that are effective at stopping bacterial growth. Which do you think is the evolutionary advantage to the fungus of secreting antibacterial chemicals? </vt:lpstr>
      <vt:lpstr>PowerPoint-presentatie</vt:lpstr>
      <vt:lpstr>PowerPoint-presentatie</vt:lpstr>
      <vt:lpstr>21. Plants differ from animals in that some of their growth is more likely to be</vt:lpstr>
      <vt:lpstr>22. Sugars formed in the leaves through photosynthesis get to the roots through the </vt:lpstr>
      <vt:lpstr>23. When you are eating home fries (potatoes) with onions, you’re eating</vt:lpstr>
      <vt:lpstr>24. You lean back against an old oak on campus. Your back is touching the</vt:lpstr>
      <vt:lpstr>25. Men who overuse synthetic testosterone (as in anabolic steroids) may experience testicular atrophy, reduced sperm count, and low levels of circulating FSH. The physiological explanation for these observations 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Titia Woudenberg - Vrenken</dc:creator>
  <cp:lastModifiedBy>Vrenken TE, Titia</cp:lastModifiedBy>
  <cp:revision>16</cp:revision>
  <dcterms:created xsi:type="dcterms:W3CDTF">2015-10-27T20:15:03Z</dcterms:created>
  <dcterms:modified xsi:type="dcterms:W3CDTF">2020-10-30T10:37:21Z</dcterms:modified>
</cp:coreProperties>
</file>