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91" r:id="rId2"/>
    <p:sldId id="279" r:id="rId3"/>
    <p:sldId id="280" r:id="rId4"/>
    <p:sldId id="285" r:id="rId5"/>
    <p:sldId id="258" r:id="rId6"/>
    <p:sldId id="293" r:id="rId7"/>
    <p:sldId id="284" r:id="rId8"/>
    <p:sldId id="257" r:id="rId9"/>
    <p:sldId id="259" r:id="rId10"/>
    <p:sldId id="264" r:id="rId11"/>
    <p:sldId id="265" r:id="rId12"/>
    <p:sldId id="266" r:id="rId13"/>
    <p:sldId id="292" r:id="rId14"/>
    <p:sldId id="262" r:id="rId15"/>
    <p:sldId id="290" r:id="rId16"/>
    <p:sldId id="287" r:id="rId17"/>
    <p:sldId id="261" r:id="rId18"/>
    <p:sldId id="267" r:id="rId19"/>
    <p:sldId id="286" r:id="rId20"/>
    <p:sldId id="268" r:id="rId21"/>
    <p:sldId id="281" r:id="rId22"/>
  </p:sldIdLst>
  <p:sldSz cx="9144000" cy="6858000" type="screen4x3"/>
  <p:notesSz cx="6781800" cy="99187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>
      <p:cViewPr varScale="1">
        <p:scale>
          <a:sx n="115" d="100"/>
          <a:sy n="115" d="100"/>
        </p:scale>
        <p:origin x="2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A1F81-5512-43AB-9CEB-F06E3A48B74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77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DE730-0A5C-48C0-9B87-88323B5F518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378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894FC-FF0E-4850-96CA-2F9BD06C5AC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43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2CF0B-C2AD-4660-929D-4A7CF739394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89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C907F-8C3C-4351-82DB-234235C0E79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903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3C3-0C61-40DF-84E3-BEF0439C289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116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DCDE4-0AD8-41FE-ACD5-6FC79874E60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57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3B370-FE5F-42DB-9E36-2EDADC670AD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33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DE65E-127B-4B60-819F-3E4A8F819B5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66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1A85-79B4-46DF-9595-3A700826B7A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8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F938-6419-4AE2-8461-E6B97637477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3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2FD1B-6D4D-4E5F-A241-F104359319F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0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text styles</a:t>
            </a:r>
          </a:p>
          <a:p>
            <a:pPr lvl="1"/>
            <a:r>
              <a:rPr lang="nl-NL" altLang="nl-NL"/>
              <a:t>Second level</a:t>
            </a:r>
          </a:p>
          <a:p>
            <a:pPr lvl="2"/>
            <a:r>
              <a:rPr lang="nl-NL" altLang="nl-NL"/>
              <a:t>Third level</a:t>
            </a:r>
          </a:p>
          <a:p>
            <a:pPr lvl="3"/>
            <a:r>
              <a:rPr lang="nl-NL" altLang="nl-NL"/>
              <a:t>Fourth level</a:t>
            </a:r>
          </a:p>
          <a:p>
            <a:pPr lvl="4"/>
            <a:r>
              <a:rPr lang="nl-NL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78CC3CD-45D3-4F2E-BAB4-371307EC3C1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Mt5Dcex0kg&amp;feature=related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ist-music.eu/MUSIC/images/pauli_wolfgang_c4.jpg/image_view_fullscree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en.wikipedia.org/wiki/Image:Erwin_Schr%C3%B6dinger2.jp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Chemie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College 3</a:t>
            </a:r>
          </a:p>
        </p:txBody>
      </p:sp>
    </p:spTree>
    <p:extLst>
      <p:ext uri="{BB962C8B-B14F-4D97-AF65-F5344CB8AC3E}">
        <p14:creationId xmlns:p14="http://schemas.microsoft.com/office/powerpoint/2010/main" val="348955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539750" y="3141663"/>
            <a:ext cx="51117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400" i="1" dirty="0"/>
              <a:t>S</a:t>
            </a:r>
            <a:r>
              <a:rPr lang="en-US" altLang="nl-NL" sz="2800" dirty="0"/>
              <a:t> </a:t>
            </a:r>
            <a:r>
              <a:rPr lang="en-US" altLang="nl-NL" sz="2800" dirty="0" err="1"/>
              <a:t>orbitaal</a:t>
            </a:r>
            <a:endParaRPr lang="en-US" altLang="nl-NL" sz="28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800" i="1" dirty="0"/>
              <a:t>s</a:t>
            </a:r>
            <a:r>
              <a:rPr lang="en-US" altLang="nl-NL" sz="2800" dirty="0"/>
              <a:t> is </a:t>
            </a:r>
            <a:r>
              <a:rPr lang="en-US" altLang="nl-NL" sz="2800" dirty="0" err="1"/>
              <a:t>spherisch</a:t>
            </a:r>
            <a:r>
              <a:rPr lang="en-US" altLang="nl-NL" sz="2800" dirty="0"/>
              <a:t>,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800" dirty="0" err="1"/>
              <a:t>een</a:t>
            </a:r>
            <a:r>
              <a:rPr lang="en-US" altLang="nl-NL" sz="2800" dirty="0"/>
              <a:t> </a:t>
            </a:r>
            <a:r>
              <a:rPr lang="en-US" altLang="nl-NL" sz="2800" dirty="0" err="1"/>
              <a:t>bol</a:t>
            </a:r>
            <a:endParaRPr lang="en-US" altLang="nl-NL" sz="28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800" dirty="0"/>
              <a:t>In elk </a:t>
            </a:r>
            <a:r>
              <a:rPr lang="en-US" altLang="nl-NL" sz="2800" dirty="0" err="1"/>
              <a:t>orbitaal</a:t>
            </a:r>
            <a:r>
              <a:rPr lang="en-US" altLang="nl-NL" sz="2800" dirty="0"/>
              <a:t> </a:t>
            </a:r>
            <a:r>
              <a:rPr lang="en-US" altLang="nl-NL" sz="2800" dirty="0" err="1"/>
              <a:t>kunnen</a:t>
            </a:r>
            <a:r>
              <a:rPr lang="en-US" altLang="nl-NL" sz="2800" dirty="0"/>
              <a:t> 2 </a:t>
            </a:r>
            <a:r>
              <a:rPr lang="en-US" altLang="nl-NL" sz="2800" dirty="0" err="1"/>
              <a:t>electronen</a:t>
            </a:r>
            <a:r>
              <a:rPr lang="en-US" altLang="nl-NL" sz="2800" dirty="0"/>
              <a:t>!</a:t>
            </a:r>
          </a:p>
        </p:txBody>
      </p:sp>
      <p:pic>
        <p:nvPicPr>
          <p:cNvPr id="8195" name="Picture 12" descr="02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981075"/>
            <a:ext cx="3668713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684213" y="165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nl-NL" sz="4400">
                <a:solidFill>
                  <a:schemeClr val="tx2"/>
                </a:solidFill>
              </a:rPr>
              <a:t>p-orbitalen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1116013" y="4797425"/>
            <a:ext cx="6684962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NL" altLang="nl-NL" sz="2400"/>
              <a:t>elke </a:t>
            </a:r>
            <a:r>
              <a:rPr lang="nl-NL" altLang="nl-NL" sz="2400" i="1"/>
              <a:t>p</a:t>
            </a:r>
            <a:r>
              <a:rPr lang="nl-NL" altLang="nl-NL" sz="2400"/>
              <a:t> heeft de vorm van een dumbbell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NL" altLang="nl-NL" sz="2400"/>
              <a:t>ze steken elk een verschillende kant op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NL" altLang="nl-NL" sz="2400"/>
              <a:t>De subschil p bevat 3 orbitalen. (en kan dus 6 electronen bevatten)</a:t>
            </a:r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1760538"/>
            <a:ext cx="34925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/>
          <a:srcRect t="29662" b="27395"/>
          <a:stretch/>
        </p:blipFill>
        <p:spPr>
          <a:xfrm>
            <a:off x="24553" y="1700808"/>
            <a:ext cx="9144000" cy="268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36625"/>
            <a:ext cx="7848600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879475" y="3524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116013" y="260350"/>
            <a:ext cx="187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 sz="2800"/>
              <a:t>d-orbitalen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5867400" y="3789363"/>
            <a:ext cx="2952750" cy="27352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nl-NL" altLang="nl-NL"/>
              <a:t>De subschil d heeft 5 orbitalen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 orbita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196975"/>
            <a:ext cx="44672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1619250" y="549275"/>
            <a:ext cx="1198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/>
              <a:t>f orbitalen</a:t>
            </a:r>
          </a:p>
        </p:txBody>
      </p:sp>
    </p:spTree>
    <p:extLst>
      <p:ext uri="{BB962C8B-B14F-4D97-AF65-F5344CB8AC3E}">
        <p14:creationId xmlns:p14="http://schemas.microsoft.com/office/powerpoint/2010/main" val="144084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900113" y="5734050"/>
            <a:ext cx="5759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 sz="2400"/>
              <a:t>De sublevels nemen toe in energie: </a:t>
            </a:r>
          </a:p>
          <a:p>
            <a:pPr eaLnBrk="1" hangingPunct="1"/>
            <a:r>
              <a:rPr lang="en-US" altLang="nl-NL" sz="2400" i="1"/>
              <a:t>s</a:t>
            </a:r>
            <a:r>
              <a:rPr lang="en-US" altLang="nl-NL" sz="2400"/>
              <a:t> </a:t>
            </a:r>
            <a:r>
              <a:rPr lang="en-US" altLang="nl-NL" sz="2400">
                <a:solidFill>
                  <a:schemeClr val="folHlink"/>
                </a:solidFill>
              </a:rPr>
              <a:t>&lt;</a:t>
            </a:r>
            <a:r>
              <a:rPr lang="en-US" altLang="nl-NL" sz="2400"/>
              <a:t> </a:t>
            </a:r>
            <a:r>
              <a:rPr lang="en-US" altLang="nl-NL" sz="2400" i="1"/>
              <a:t>p</a:t>
            </a:r>
            <a:r>
              <a:rPr lang="en-US" altLang="nl-NL" sz="2400"/>
              <a:t> </a:t>
            </a:r>
            <a:r>
              <a:rPr lang="en-US" altLang="nl-NL" sz="2400">
                <a:solidFill>
                  <a:schemeClr val="folHlink"/>
                </a:solidFill>
              </a:rPr>
              <a:t>&lt;</a:t>
            </a:r>
            <a:r>
              <a:rPr lang="en-US" altLang="nl-NL" sz="2400"/>
              <a:t> </a:t>
            </a:r>
            <a:r>
              <a:rPr lang="en-US" altLang="nl-NL" sz="2400" i="1"/>
              <a:t>d</a:t>
            </a:r>
            <a:r>
              <a:rPr lang="en-US" altLang="nl-NL" sz="2400"/>
              <a:t> </a:t>
            </a:r>
            <a:r>
              <a:rPr lang="en-US" altLang="nl-NL" sz="2400">
                <a:solidFill>
                  <a:schemeClr val="folHlink"/>
                </a:solidFill>
              </a:rPr>
              <a:t>&lt;</a:t>
            </a:r>
            <a:r>
              <a:rPr lang="en-US" altLang="nl-NL" sz="2400"/>
              <a:t> </a:t>
            </a:r>
            <a:r>
              <a:rPr lang="en-US" altLang="nl-NL" sz="2400" i="1"/>
              <a:t>f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117725" y="1520825"/>
          <a:ext cx="4975225" cy="38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3" imgW="6238821" imgH="4870322" progId="Word.Document.8">
                  <p:embed/>
                </p:oleObj>
              </mc:Choice>
              <mc:Fallback>
                <p:oleObj name="Document" r:id="rId3" imgW="6238821" imgH="487032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1520825"/>
                        <a:ext cx="4975225" cy="38846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19208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nl-NL" sz="4400">
                <a:solidFill>
                  <a:schemeClr val="tx2"/>
                </a:solidFill>
              </a:rPr>
              <a:t>Mogelijke sublevels voor elke schil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46400"/>
          <a:stretch>
            <a:fillRect/>
          </a:stretch>
        </p:blipFill>
        <p:spPr bwMode="auto">
          <a:xfrm>
            <a:off x="755650" y="1125538"/>
            <a:ext cx="3659188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hoek 2"/>
          <p:cNvSpPr/>
          <p:nvPr/>
        </p:nvSpPr>
        <p:spPr>
          <a:xfrm>
            <a:off x="2051050" y="2276475"/>
            <a:ext cx="2736850" cy="1584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2411413" y="1916113"/>
            <a:ext cx="576262" cy="504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5125" name="Picture 13" descr="02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8038" y="1700213"/>
            <a:ext cx="4103687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Rechte verbindingslijn met pijl 6"/>
          <p:cNvCxnSpPr/>
          <p:nvPr/>
        </p:nvCxnSpPr>
        <p:spPr>
          <a:xfrm rot="5400000" flipH="1" flipV="1">
            <a:off x="-612775" y="4076700"/>
            <a:ext cx="21605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kstvak 7"/>
          <p:cNvSpPr txBox="1">
            <a:spLocks noChangeArrowheads="1"/>
          </p:cNvSpPr>
          <p:nvPr/>
        </p:nvSpPr>
        <p:spPr bwMode="auto">
          <a:xfrm rot="-5400000">
            <a:off x="-157162" y="2036763"/>
            <a:ext cx="1135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/>
              <a:t>Energie</a:t>
            </a:r>
          </a:p>
        </p:txBody>
      </p:sp>
      <p:sp>
        <p:nvSpPr>
          <p:cNvPr id="5128" name="Rectangle 3"/>
          <p:cNvSpPr>
            <a:spLocks noChangeArrowheads="1"/>
          </p:cNvSpPr>
          <p:nvPr/>
        </p:nvSpPr>
        <p:spPr bwMode="auto">
          <a:xfrm>
            <a:off x="684213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Energieschema orbitalen</a:t>
            </a:r>
          </a:p>
        </p:txBody>
      </p:sp>
    </p:spTree>
    <p:extLst>
      <p:ext uri="{BB962C8B-B14F-4D97-AF65-F5344CB8AC3E}">
        <p14:creationId xmlns:p14="http://schemas.microsoft.com/office/powerpoint/2010/main" val="331876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hlinkClick r:id="rId2"/>
              </a:rPr>
              <a:t>Animatie opbouw atoom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38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468313" y="3141663"/>
            <a:ext cx="68945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nl-NL" sz="2400" b="1" dirty="0"/>
              <a:t>Sublevel </a:t>
            </a:r>
            <a:r>
              <a:rPr lang="en-US" altLang="nl-NL" sz="2400" b="1" dirty="0" err="1"/>
              <a:t>Nevenkwantumgetal</a:t>
            </a:r>
            <a:endParaRPr lang="en-US" altLang="nl-NL" sz="2400" dirty="0"/>
          </a:p>
          <a:p>
            <a:pPr eaLnBrk="1" hangingPunct="1"/>
            <a:r>
              <a:rPr lang="en-US" altLang="nl-NL" sz="2400" dirty="0" err="1"/>
              <a:t>Beschrijft</a:t>
            </a:r>
            <a:r>
              <a:rPr lang="en-US" altLang="nl-NL" sz="2400" dirty="0"/>
              <a:t> 3-D </a:t>
            </a:r>
            <a:r>
              <a:rPr lang="en-US" altLang="nl-NL" sz="2400" dirty="0" err="1"/>
              <a:t>vorm</a:t>
            </a:r>
            <a:r>
              <a:rPr lang="en-US" altLang="nl-NL" sz="2400" dirty="0"/>
              <a:t> van </a:t>
            </a:r>
            <a:r>
              <a:rPr lang="en-US" altLang="nl-NL" sz="2400" dirty="0" err="1"/>
              <a:t>orbitaal</a:t>
            </a:r>
            <a:endParaRPr lang="en-US" altLang="nl-NL" sz="2400" dirty="0"/>
          </a:p>
          <a:p>
            <a:pPr eaLnBrk="1" hangingPunct="1"/>
            <a:r>
              <a:rPr lang="en-US" altLang="nl-NL" sz="2400" dirty="0" err="1"/>
              <a:t>Subschil</a:t>
            </a:r>
            <a:r>
              <a:rPr lang="en-US" altLang="nl-NL" sz="2400" dirty="0"/>
              <a:t> (subshell)</a:t>
            </a:r>
          </a:p>
          <a:p>
            <a:pPr eaLnBrk="1" hangingPunct="1"/>
            <a:r>
              <a:rPr lang="en-US" altLang="nl-NL" sz="2400" dirty="0" err="1"/>
              <a:t>Subschil</a:t>
            </a:r>
            <a:r>
              <a:rPr lang="en-US" altLang="nl-NL" sz="2400" dirty="0"/>
              <a:t> </a:t>
            </a:r>
            <a:r>
              <a:rPr lang="en-US" altLang="nl-NL" sz="2400" dirty="0" err="1"/>
              <a:t>notatie</a:t>
            </a:r>
            <a:r>
              <a:rPr lang="en-US" altLang="nl-NL" sz="2400" dirty="0"/>
              <a:t>:</a:t>
            </a:r>
          </a:p>
          <a:p>
            <a:pPr lvl="2" eaLnBrk="1" hangingPunct="1"/>
            <a:r>
              <a:rPr lang="en-US" altLang="nl-NL" sz="2400" dirty="0"/>
              <a:t>	</a:t>
            </a:r>
            <a:r>
              <a:rPr lang="en-US" altLang="nl-NL" sz="2400" i="1" dirty="0"/>
              <a:t>s</a:t>
            </a:r>
            <a:r>
              <a:rPr lang="en-US" altLang="nl-NL" sz="2400" dirty="0"/>
              <a:t> (sharp)</a:t>
            </a:r>
          </a:p>
          <a:p>
            <a:pPr lvl="2" eaLnBrk="1" hangingPunct="1"/>
            <a:r>
              <a:rPr lang="en-US" altLang="nl-NL" sz="2400" dirty="0"/>
              <a:t>	</a:t>
            </a:r>
            <a:r>
              <a:rPr lang="en-US" altLang="nl-NL" sz="2400" i="1" dirty="0"/>
              <a:t>p</a:t>
            </a:r>
            <a:r>
              <a:rPr lang="en-US" altLang="nl-NL" sz="2400" dirty="0"/>
              <a:t> (principal)</a:t>
            </a:r>
          </a:p>
          <a:p>
            <a:pPr lvl="2" eaLnBrk="1" hangingPunct="1"/>
            <a:r>
              <a:rPr lang="en-US" altLang="nl-NL" sz="2400" dirty="0"/>
              <a:t>	</a:t>
            </a:r>
            <a:r>
              <a:rPr lang="en-US" altLang="nl-NL" sz="2400" i="1" dirty="0"/>
              <a:t>d</a:t>
            </a:r>
            <a:r>
              <a:rPr lang="en-US" altLang="nl-NL" sz="2400" dirty="0"/>
              <a:t> (diffuse)</a:t>
            </a:r>
          </a:p>
          <a:p>
            <a:pPr lvl="2" eaLnBrk="1" hangingPunct="1"/>
            <a:r>
              <a:rPr lang="en-US" altLang="nl-NL" sz="2400" dirty="0"/>
              <a:t>	</a:t>
            </a:r>
            <a:r>
              <a:rPr lang="en-US" altLang="nl-NL" sz="2400" i="1" dirty="0"/>
              <a:t>f</a:t>
            </a:r>
            <a:r>
              <a:rPr lang="en-US" altLang="nl-NL" sz="2400" dirty="0"/>
              <a:t> (fundamental)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83518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 sz="2400" b="1"/>
              <a:t>Hoofdenergieniveau n (hoofdlevel,hoofdkwantumgetal)</a:t>
            </a:r>
          </a:p>
          <a:p>
            <a:pPr lvl="1" eaLnBrk="1" hangingPunct="1"/>
            <a:r>
              <a:rPr lang="en-US" altLang="nl-NL" sz="2400"/>
              <a:t>Beschrijft grootte en energie van de orbitaal (electronenwolk)</a:t>
            </a:r>
          </a:p>
          <a:p>
            <a:pPr lvl="1" eaLnBrk="1" hangingPunct="1"/>
            <a:r>
              <a:rPr lang="en-US" altLang="nl-NL" sz="2400"/>
              <a:t>Schil (shell), Positive integer (</a:t>
            </a:r>
            <a:r>
              <a:rPr lang="en-US" altLang="nl-NL" sz="2400" i="1"/>
              <a:t>n</a:t>
            </a:r>
            <a:r>
              <a:rPr lang="en-US" altLang="nl-NL" sz="2400"/>
              <a:t> = 1, 2, 3, 4, …)</a:t>
            </a:r>
          </a:p>
          <a:p>
            <a:pPr lvl="1" eaLnBrk="1" hangingPunct="1"/>
            <a:r>
              <a:rPr lang="en-US" altLang="nl-NL" sz="2400"/>
              <a:t>Als n toeneemt:</a:t>
            </a:r>
          </a:p>
          <a:p>
            <a:pPr lvl="2" eaLnBrk="1" hangingPunct="1"/>
            <a:r>
              <a:rPr lang="en-US" altLang="nl-NL" sz="2400"/>
              <a:t>De energie neemt toe</a:t>
            </a:r>
          </a:p>
          <a:p>
            <a:pPr lvl="2" eaLnBrk="1" hangingPunct="1"/>
            <a:r>
              <a:rPr lang="en-US" altLang="nl-NL" sz="2400"/>
              <a:t>De grootte van de orbitaal neemt toe</a:t>
            </a:r>
            <a:endParaRPr lang="nl-NL" altLang="nl-NL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515938" y="2317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nl-NL" altLang="nl-NL" sz="4400">
                <a:solidFill>
                  <a:schemeClr val="tx2"/>
                </a:solidFill>
              </a:rPr>
              <a:t>Resumerend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971550" y="1341438"/>
            <a:ext cx="38100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800"/>
              <a:t>Elke orbitaal bevat maximaal 2 electronen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800"/>
              <a:t>Energie neemt toe als n toe neemt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800"/>
              <a:t>Energie neemt toe in de reeks s, p, d, f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5549900" y="1620838"/>
            <a:ext cx="2573338" cy="43894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nl-NL" altLang="nl-NL" sz="2400">
              <a:latin typeface="Times New Roman" pitchFamily="18" charset="0"/>
            </a:endParaRP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 flipV="1">
            <a:off x="5197475" y="1725613"/>
            <a:ext cx="0" cy="415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 rot="-5400000">
            <a:off x="3542507" y="3501231"/>
            <a:ext cx="278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800">
                <a:latin typeface="Times New Roman" pitchFamily="18" charset="0"/>
              </a:rPr>
              <a:t>Increasing Energy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5537200" y="5213350"/>
            <a:ext cx="2586038" cy="7842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nl-NL" sz="2800">
                <a:latin typeface="Times New Roman" pitchFamily="18" charset="0"/>
              </a:rPr>
              <a:t>4</a:t>
            </a:r>
            <a:r>
              <a:rPr lang="en-US" altLang="nl-NL" sz="2800" b="1" i="1">
                <a:latin typeface="Times New Roman" pitchFamily="18" charset="0"/>
              </a:rPr>
              <a:t>s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5546725" y="3994150"/>
            <a:ext cx="2587625" cy="784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nl-NL" sz="2800">
                <a:latin typeface="Times New Roman" pitchFamily="18" charset="0"/>
              </a:rPr>
              <a:t>4</a:t>
            </a:r>
            <a:r>
              <a:rPr lang="en-US" altLang="nl-NL" sz="2800" b="1" i="1">
                <a:latin typeface="Times New Roman" pitchFamily="18" charset="0"/>
              </a:rPr>
              <a:t>p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5545138" y="2752725"/>
            <a:ext cx="2586037" cy="7842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nl-NL" sz="2800">
                <a:latin typeface="Times New Roman" pitchFamily="18" charset="0"/>
              </a:rPr>
              <a:t>4</a:t>
            </a:r>
            <a:r>
              <a:rPr lang="en-US" altLang="nl-NL" sz="2800" b="1" i="1">
                <a:latin typeface="Times New Roman" pitchFamily="18" charset="0"/>
              </a:rPr>
              <a:t>d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5545138" y="1628775"/>
            <a:ext cx="2586037" cy="784225"/>
          </a:xfrm>
          <a:prstGeom prst="rect">
            <a:avLst/>
          </a:prstGeom>
          <a:solidFill>
            <a:srgbClr val="0088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nl-NL" sz="2800">
                <a:latin typeface="Times New Roman" pitchFamily="18" charset="0"/>
              </a:rPr>
              <a:t>4</a:t>
            </a:r>
            <a:r>
              <a:rPr lang="en-US" altLang="nl-NL" sz="2800" b="1" i="1">
                <a:latin typeface="Times New Roman" pitchFamily="18" charset="0"/>
              </a:rPr>
              <a:t>f </a:t>
            </a:r>
          </a:p>
        </p:txBody>
      </p:sp>
      <p:sp>
        <p:nvSpPr>
          <p:cNvPr id="12299" name="Oval 13"/>
          <p:cNvSpPr>
            <a:spLocks noChangeArrowheads="1"/>
          </p:cNvSpPr>
          <p:nvPr/>
        </p:nvSpPr>
        <p:spPr bwMode="auto">
          <a:xfrm>
            <a:off x="6777038" y="5456238"/>
            <a:ext cx="311150" cy="3254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00" name="Oval 14"/>
          <p:cNvSpPr>
            <a:spLocks noChangeArrowheads="1"/>
          </p:cNvSpPr>
          <p:nvPr/>
        </p:nvSpPr>
        <p:spPr bwMode="auto">
          <a:xfrm>
            <a:off x="6692900" y="4332288"/>
            <a:ext cx="311150" cy="3254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7126288" y="4332288"/>
            <a:ext cx="311150" cy="3254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02" name="Oval 16"/>
          <p:cNvSpPr>
            <a:spLocks noChangeArrowheads="1"/>
          </p:cNvSpPr>
          <p:nvPr/>
        </p:nvSpPr>
        <p:spPr bwMode="auto">
          <a:xfrm>
            <a:off x="7621588" y="4332288"/>
            <a:ext cx="311150" cy="3254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03" name="Oval 17"/>
          <p:cNvSpPr>
            <a:spLocks noChangeArrowheads="1"/>
          </p:cNvSpPr>
          <p:nvPr/>
        </p:nvSpPr>
        <p:spPr bwMode="auto">
          <a:xfrm>
            <a:off x="6381750" y="302577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04" name="Oval 18"/>
          <p:cNvSpPr>
            <a:spLocks noChangeArrowheads="1"/>
          </p:cNvSpPr>
          <p:nvPr/>
        </p:nvSpPr>
        <p:spPr bwMode="auto">
          <a:xfrm>
            <a:off x="6759575" y="302577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05" name="Oval 19"/>
          <p:cNvSpPr>
            <a:spLocks noChangeArrowheads="1"/>
          </p:cNvSpPr>
          <p:nvPr/>
        </p:nvSpPr>
        <p:spPr bwMode="auto">
          <a:xfrm>
            <a:off x="7112000" y="302577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7464425" y="302577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7766050" y="302577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08" name="Oval 22"/>
          <p:cNvSpPr>
            <a:spLocks noChangeArrowheads="1"/>
          </p:cNvSpPr>
          <p:nvPr/>
        </p:nvSpPr>
        <p:spPr bwMode="auto">
          <a:xfrm>
            <a:off x="7818438" y="190182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7480300" y="190182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7164388" y="190182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11" name="Oval 25"/>
          <p:cNvSpPr>
            <a:spLocks noChangeArrowheads="1"/>
          </p:cNvSpPr>
          <p:nvPr/>
        </p:nvSpPr>
        <p:spPr bwMode="auto">
          <a:xfrm>
            <a:off x="6889750" y="190182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12" name="Oval 26"/>
          <p:cNvSpPr>
            <a:spLocks noChangeArrowheads="1"/>
          </p:cNvSpPr>
          <p:nvPr/>
        </p:nvSpPr>
        <p:spPr bwMode="auto">
          <a:xfrm>
            <a:off x="6616700" y="190182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13" name="Oval 27"/>
          <p:cNvSpPr>
            <a:spLocks noChangeArrowheads="1"/>
          </p:cNvSpPr>
          <p:nvPr/>
        </p:nvSpPr>
        <p:spPr bwMode="auto">
          <a:xfrm>
            <a:off x="6289675" y="190182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14" name="Oval 28"/>
          <p:cNvSpPr>
            <a:spLocks noChangeArrowheads="1"/>
          </p:cNvSpPr>
          <p:nvPr/>
        </p:nvSpPr>
        <p:spPr bwMode="auto">
          <a:xfrm>
            <a:off x="5976938" y="1901825"/>
            <a:ext cx="311150" cy="325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  <a:cs typeface="Times New Roman" pitchFamily="18" charset="0"/>
              </a:rPr>
              <a:t>••</a:t>
            </a:r>
          </a:p>
        </p:txBody>
      </p:sp>
      <p:sp>
        <p:nvSpPr>
          <p:cNvPr id="12315" name="Text Box 29"/>
          <p:cNvSpPr txBox="1">
            <a:spLocks noChangeArrowheads="1"/>
          </p:cNvSpPr>
          <p:nvPr/>
        </p:nvSpPr>
        <p:spPr bwMode="auto">
          <a:xfrm>
            <a:off x="7219950" y="611505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nl-NL" sz="2400">
                <a:latin typeface="Times New Roman" pitchFamily="18" charset="0"/>
              </a:rPr>
              <a:t>Electron</a:t>
            </a:r>
          </a:p>
        </p:txBody>
      </p:sp>
      <p:sp>
        <p:nvSpPr>
          <p:cNvPr id="12316" name="Line 30"/>
          <p:cNvSpPr>
            <a:spLocks noChangeShapeType="1"/>
          </p:cNvSpPr>
          <p:nvPr/>
        </p:nvSpPr>
        <p:spPr bwMode="auto">
          <a:xfrm flipH="1" flipV="1">
            <a:off x="7011988" y="5645150"/>
            <a:ext cx="601662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12317" name="Rectangle 31"/>
          <p:cNvSpPr>
            <a:spLocks noChangeArrowheads="1"/>
          </p:cNvSpPr>
          <p:nvPr/>
        </p:nvSpPr>
        <p:spPr bwMode="auto">
          <a:xfrm>
            <a:off x="6138863" y="4783138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nl-NL" sz="2400">
                <a:latin typeface="Times New Roman" pitchFamily="18" charset="0"/>
              </a:rPr>
              <a:t>Orbital</a:t>
            </a:r>
          </a:p>
        </p:txBody>
      </p:sp>
      <p:sp>
        <p:nvSpPr>
          <p:cNvPr id="12318" name="Line 32"/>
          <p:cNvSpPr>
            <a:spLocks noChangeShapeType="1"/>
          </p:cNvSpPr>
          <p:nvPr/>
        </p:nvSpPr>
        <p:spPr bwMode="auto">
          <a:xfrm flipV="1">
            <a:off x="6635750" y="4535488"/>
            <a:ext cx="50800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12319" name="Text Box 33"/>
          <p:cNvSpPr txBox="1">
            <a:spLocks noChangeArrowheads="1"/>
          </p:cNvSpPr>
          <p:nvPr/>
        </p:nvSpPr>
        <p:spPr bwMode="auto">
          <a:xfrm>
            <a:off x="5810250" y="3565525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nl-NL" sz="2400">
                <a:latin typeface="Times New Roman" pitchFamily="18" charset="0"/>
              </a:rPr>
              <a:t>Sublevel</a:t>
            </a:r>
          </a:p>
        </p:txBody>
      </p:sp>
      <p:sp>
        <p:nvSpPr>
          <p:cNvPr id="12320" name="Line 34"/>
          <p:cNvSpPr>
            <a:spLocks noChangeShapeType="1"/>
          </p:cNvSpPr>
          <p:nvPr/>
        </p:nvSpPr>
        <p:spPr bwMode="auto">
          <a:xfrm flipV="1">
            <a:off x="6203950" y="3306763"/>
            <a:ext cx="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12321" name="Text Box 35"/>
          <p:cNvSpPr txBox="1">
            <a:spLocks noChangeArrowheads="1"/>
          </p:cNvSpPr>
          <p:nvPr/>
        </p:nvSpPr>
        <p:spPr bwMode="auto">
          <a:xfrm>
            <a:off x="6994525" y="1055688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nl-NL" sz="2400">
                <a:latin typeface="Times New Roman" pitchFamily="18" charset="0"/>
              </a:rPr>
              <a:t>Schil 4</a:t>
            </a:r>
          </a:p>
        </p:txBody>
      </p:sp>
      <p:sp>
        <p:nvSpPr>
          <p:cNvPr id="12322" name="Line 36"/>
          <p:cNvSpPr>
            <a:spLocks noChangeShapeType="1"/>
          </p:cNvSpPr>
          <p:nvPr/>
        </p:nvSpPr>
        <p:spPr bwMode="auto">
          <a:xfrm flipV="1">
            <a:off x="7966075" y="1292225"/>
            <a:ext cx="3524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12323" name="Line 37"/>
          <p:cNvSpPr>
            <a:spLocks noChangeShapeType="1"/>
          </p:cNvSpPr>
          <p:nvPr/>
        </p:nvSpPr>
        <p:spPr bwMode="auto">
          <a:xfrm>
            <a:off x="8318500" y="1293813"/>
            <a:ext cx="0" cy="128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12324" name="Line 38"/>
          <p:cNvSpPr>
            <a:spLocks noChangeShapeType="1"/>
          </p:cNvSpPr>
          <p:nvPr/>
        </p:nvSpPr>
        <p:spPr bwMode="auto">
          <a:xfrm flipH="1">
            <a:off x="8096250" y="2562225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nl-N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pauli_wolfgang_c4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585311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85800" y="2286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3600"/>
              <a:t>Wolfgang Pauli </a:t>
            </a:r>
            <a:r>
              <a:rPr lang="en-US" sz="3600"/>
              <a:t>en</a:t>
            </a:r>
            <a:r>
              <a:rPr lang="en-GB" sz="3600"/>
              <a:t> Niels Bohr (1954)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16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nl-NL" dirty="0"/>
              <a:t>Vorige week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Bouw van atomen uit protonen, neutronen en elektronen.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Ontwikkeling van het atoommodel: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</p:txBody>
      </p:sp>
      <p:pic>
        <p:nvPicPr>
          <p:cNvPr id="6" name="Picture 5" descr="den02621_02_02"/>
          <p:cNvPicPr>
            <a:picLocks noChangeAspect="1" noChangeArrowheads="1"/>
          </p:cNvPicPr>
          <p:nvPr/>
        </p:nvPicPr>
        <p:blipFill>
          <a:blip r:embed="rId2" cstate="print"/>
          <a:srcRect t="1518" b="60402"/>
          <a:stretch>
            <a:fillRect/>
          </a:stretch>
        </p:blipFill>
        <p:spPr bwMode="auto">
          <a:xfrm>
            <a:off x="626033" y="4991343"/>
            <a:ext cx="1643074" cy="102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52830"/>
          <a:stretch>
            <a:fillRect/>
          </a:stretch>
        </p:blipFill>
        <p:spPr bwMode="auto">
          <a:xfrm>
            <a:off x="2686752" y="4642548"/>
            <a:ext cx="1428760" cy="13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 descr="02_10"/>
          <p:cNvPicPr>
            <a:picLocks noChangeAspect="1" noChangeArrowheads="1"/>
          </p:cNvPicPr>
          <p:nvPr/>
        </p:nvPicPr>
        <p:blipFill>
          <a:blip r:embed="rId4" cstate="print"/>
          <a:srcRect t="3396"/>
          <a:stretch>
            <a:fillRect/>
          </a:stretch>
        </p:blipFill>
        <p:spPr bwMode="auto">
          <a:xfrm>
            <a:off x="6429388" y="4826504"/>
            <a:ext cx="2103968" cy="1186406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7/7d/Rutherfordsches_Atommode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7718" y="4643446"/>
            <a:ext cx="1369464" cy="13694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37041" y="6131502"/>
            <a:ext cx="82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Dalton</a:t>
            </a:r>
          </a:p>
          <a:p>
            <a:pPr algn="ctr"/>
            <a:r>
              <a:rPr lang="nl-NL" u="sng" dirty="0"/>
              <a:t>+</a:t>
            </a:r>
            <a:r>
              <a:rPr lang="nl-NL" dirty="0"/>
              <a:t> 1800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1981" y="6131502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Thomson</a:t>
            </a:r>
          </a:p>
          <a:p>
            <a:pPr algn="ctr"/>
            <a:r>
              <a:rPr lang="nl-NL" dirty="0"/>
              <a:t>1897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6355" y="6131502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Rutherford</a:t>
            </a:r>
            <a:endParaRPr lang="nl-NL" dirty="0"/>
          </a:p>
          <a:p>
            <a:pPr algn="ctr"/>
            <a:r>
              <a:rPr lang="nl-NL" dirty="0"/>
              <a:t>1911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64619" y="61315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Bohr</a:t>
            </a:r>
            <a:endParaRPr lang="nl-NL" dirty="0"/>
          </a:p>
          <a:p>
            <a:pPr algn="ctr"/>
            <a:r>
              <a:rPr lang="nl-NL" dirty="0"/>
              <a:t>1913</a:t>
            </a:r>
          </a:p>
        </p:txBody>
      </p:sp>
      <p:pic>
        <p:nvPicPr>
          <p:cNvPr id="15" name="Picture 4" descr="den02621_un02_01"/>
          <p:cNvPicPr>
            <a:picLocks noChangeAspect="1" noChangeArrowheads="1"/>
          </p:cNvPicPr>
          <p:nvPr/>
        </p:nvPicPr>
        <p:blipFill>
          <a:blip r:embed="rId6" cstate="print"/>
          <a:srcRect t="3306"/>
          <a:stretch>
            <a:fillRect/>
          </a:stretch>
        </p:blipFill>
        <p:spPr bwMode="auto">
          <a:xfrm>
            <a:off x="3428992" y="1857364"/>
            <a:ext cx="225127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9BE-81AF-4DD3-AD99-BECADE41BEC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93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276475"/>
            <a:ext cx="34639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85800" y="76200"/>
            <a:ext cx="777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nl-NL" sz="4400">
                <a:solidFill>
                  <a:schemeClr val="tx2"/>
                </a:solidFill>
              </a:rPr>
              <a:t>Electron Spin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754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nl-NL" sz="2400"/>
              <a:t>Alle electronen hebben  een spin welke een klein magnetisch veld induceert. </a:t>
            </a:r>
            <a:endParaRPr lang="en-US" altLang="nl-NL" sz="2400" b="1"/>
          </a:p>
        </p:txBody>
      </p:sp>
      <p:sp>
        <p:nvSpPr>
          <p:cNvPr id="13317" name="AutoShape 8"/>
          <p:cNvSpPr>
            <a:spLocks noChangeArrowheads="1"/>
          </p:cNvSpPr>
          <p:nvPr/>
        </p:nvSpPr>
        <p:spPr bwMode="auto">
          <a:xfrm>
            <a:off x="2971800" y="4724400"/>
            <a:ext cx="3200400" cy="533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2195513" y="908050"/>
            <a:ext cx="4467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nl-NL"/>
              <a:t>Elke orbitaal bevat maximaal 2 electronen</a:t>
            </a:r>
            <a:endParaRPr lang="nl-NL" altLang="nl-NL"/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2700338" y="4652963"/>
            <a:ext cx="4176712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684213" y="4941888"/>
            <a:ext cx="7543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nl-NL" altLang="nl-NL" sz="2400" b="1" dirty="0"/>
              <a:t>Twee elektronen in een orbitaal hebben altijd tegenovergestelde spin. (</a:t>
            </a:r>
            <a:r>
              <a:rPr lang="nl-NL" altLang="nl-NL" sz="2400" b="1" dirty="0" err="1"/>
              <a:t>Pauliprincipe</a:t>
            </a:r>
            <a:r>
              <a:rPr lang="nl-NL" altLang="nl-NL" sz="2400" b="1" dirty="0"/>
              <a:t>)</a:t>
            </a:r>
          </a:p>
          <a:p>
            <a:r>
              <a:rPr lang="nl-NL" altLang="nl-NL" sz="2400" b="1" dirty="0"/>
              <a:t>Twee elektronen in een orbitaal: paar.</a:t>
            </a:r>
          </a:p>
        </p:txBody>
      </p:sp>
      <p:pic>
        <p:nvPicPr>
          <p:cNvPr id="2050" name="Picture 2" descr="https://upload.wikimedia.org/wikipedia/commons/4/43/Wolfgang_Pauli_you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988840"/>
            <a:ext cx="1692274" cy="20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4F938A2-5DFB-FE49-A13E-7A982B429B03}"/>
              </a:ext>
            </a:extLst>
          </p:cNvPr>
          <p:cNvSpPr txBox="1"/>
          <p:nvPr/>
        </p:nvSpPr>
        <p:spPr>
          <a:xfrm>
            <a:off x="7045325" y="407823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1945 nobelprijs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Chemisch rekenen</a:t>
            </a:r>
            <a:endParaRPr lang="nl-NL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9BE-81AF-4DD3-AD99-BECADE41BEC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4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nl-NL" dirty="0"/>
              <a:t>Vandaag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D9BE-81AF-4DD3-AD99-BECADE41BEC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214282" y="1714488"/>
            <a:ext cx="4042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Periodiek systeem der elementen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nl-NL" dirty="0"/>
              <a:t>Perioden en groepen</a:t>
            </a:r>
          </a:p>
          <a:p>
            <a:pPr marL="177800" indent="-177800">
              <a:buFont typeface="Wingdings" pitchFamily="2" charset="2"/>
              <a:buChar char="§"/>
            </a:pPr>
            <a:r>
              <a:rPr lang="nl-NL" dirty="0"/>
              <a:t>Metalen, niet-metalen en metalloïden</a:t>
            </a:r>
          </a:p>
          <a:p>
            <a:pPr marL="177800" indent="-177800">
              <a:buFont typeface="Wingdings" pitchFamily="2" charset="2"/>
              <a:buChar char="§"/>
            </a:pPr>
            <a:endParaRPr lang="nl-NL" dirty="0"/>
          </a:p>
          <a:p>
            <a:r>
              <a:rPr lang="nl-NL" dirty="0"/>
              <a:t>Huidige atoomtheorie</a:t>
            </a:r>
          </a:p>
          <a:p>
            <a:pPr defTabSz="714375">
              <a:buNone/>
            </a:pPr>
            <a:endParaRPr lang="nl-NL" dirty="0"/>
          </a:p>
          <a:p>
            <a:pPr defTabSz="714375">
              <a:buNone/>
            </a:pPr>
            <a:r>
              <a:rPr lang="nl-NL" dirty="0"/>
              <a:t>Chemisch rekenen</a:t>
            </a:r>
          </a:p>
          <a:p>
            <a:endParaRPr lang="nl-NL" dirty="0"/>
          </a:p>
        </p:txBody>
      </p:sp>
      <p:pic>
        <p:nvPicPr>
          <p:cNvPr id="5" name="Picture 3" descr="den02621_02_10"/>
          <p:cNvPicPr>
            <a:picLocks noChangeAspect="1" noChangeArrowheads="1"/>
          </p:cNvPicPr>
          <p:nvPr/>
        </p:nvPicPr>
        <p:blipFill>
          <a:blip r:embed="rId2" cstate="print"/>
          <a:srcRect t="2109"/>
          <a:stretch>
            <a:fillRect/>
          </a:stretch>
        </p:blipFill>
        <p:spPr bwMode="auto">
          <a:xfrm>
            <a:off x="4140982" y="2315705"/>
            <a:ext cx="4860174" cy="384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840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27" descr="mendelee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28600"/>
            <a:ext cx="2460625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3" name="Group 1031"/>
          <p:cNvGrpSpPr>
            <a:grpSpLocks/>
          </p:cNvGrpSpPr>
          <p:nvPr/>
        </p:nvGrpSpPr>
        <p:grpSpPr bwMode="auto">
          <a:xfrm>
            <a:off x="1997075" y="1798638"/>
            <a:ext cx="4471988" cy="3260725"/>
            <a:chOff x="0" y="0"/>
            <a:chExt cx="2817" cy="2054"/>
          </a:xfrm>
        </p:grpSpPr>
        <p:sp>
          <p:nvSpPr>
            <p:cNvPr id="10251" name="Rectangle 1028"/>
            <p:cNvSpPr>
              <a:spLocks noChangeArrowheads="1"/>
            </p:cNvSpPr>
            <p:nvPr/>
          </p:nvSpPr>
          <p:spPr bwMode="auto">
            <a:xfrm>
              <a:off x="0" y="0"/>
              <a:ext cx="2817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0252" name="Rectangle 1029"/>
            <p:cNvSpPr>
              <a:spLocks noChangeArrowheads="1"/>
            </p:cNvSpPr>
            <p:nvPr/>
          </p:nvSpPr>
          <p:spPr bwMode="auto">
            <a:xfrm>
              <a:off x="0" y="0"/>
              <a:ext cx="2817" cy="2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/>
                <a:t>  </a:t>
              </a:r>
              <a:r>
                <a:rPr lang="en-GB" sz="18400"/>
                <a:t> </a:t>
              </a:r>
              <a:r>
                <a:rPr lang="en-GB"/>
                <a:t>                                                                </a:t>
              </a:r>
            </a:p>
          </p:txBody>
        </p:sp>
      </p:grpSp>
      <p:pic>
        <p:nvPicPr>
          <p:cNvPr id="10244" name="Picture 1030" descr="table1869-re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33763"/>
            <a:ext cx="5257800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5" name="Group 1034"/>
          <p:cNvGrpSpPr>
            <a:grpSpLocks/>
          </p:cNvGrpSpPr>
          <p:nvPr/>
        </p:nvGrpSpPr>
        <p:grpSpPr bwMode="auto">
          <a:xfrm>
            <a:off x="6324600" y="2209800"/>
            <a:ext cx="2514600" cy="701675"/>
            <a:chOff x="0" y="0"/>
            <a:chExt cx="2817" cy="442"/>
          </a:xfrm>
        </p:grpSpPr>
        <p:sp>
          <p:nvSpPr>
            <p:cNvPr id="10249" name="Rectangle 1032"/>
            <p:cNvSpPr>
              <a:spLocks noChangeArrowheads="1"/>
            </p:cNvSpPr>
            <p:nvPr/>
          </p:nvSpPr>
          <p:spPr bwMode="auto">
            <a:xfrm>
              <a:off x="0" y="0"/>
              <a:ext cx="2817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0250" name="Rectangle 1033"/>
            <p:cNvSpPr>
              <a:spLocks noChangeArrowheads="1"/>
            </p:cNvSpPr>
            <p:nvPr/>
          </p:nvSpPr>
          <p:spPr bwMode="auto">
            <a:xfrm>
              <a:off x="0" y="0"/>
              <a:ext cx="281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>
                  <a:solidFill>
                    <a:srgbClr val="993300"/>
                  </a:solidFill>
                  <a:latin typeface="Arial" charset="0"/>
                </a:rPr>
                <a:t>Dmitri Ivanovich Mendeleev (1834-1907)</a:t>
              </a:r>
              <a:endParaRPr lang="en-GB" sz="2000">
                <a:latin typeface="Arial" charset="0"/>
              </a:endParaRPr>
            </a:p>
            <a:p>
              <a:pPr eaLnBrk="0" hangingPunct="0"/>
              <a:endParaRPr lang="en-GB" sz="2000">
                <a:latin typeface="Arial" charset="0"/>
              </a:endParaRPr>
            </a:p>
          </p:txBody>
        </p:sp>
      </p:grpSp>
      <p:pic>
        <p:nvPicPr>
          <p:cNvPr id="10246" name="Picture 1040" descr="Mendeleev's periodic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04800"/>
            <a:ext cx="27543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 Box 1044"/>
          <p:cNvSpPr txBox="1">
            <a:spLocks noChangeArrowheads="1"/>
          </p:cNvSpPr>
          <p:nvPr/>
        </p:nvSpPr>
        <p:spPr bwMode="auto">
          <a:xfrm>
            <a:off x="3352800" y="914400"/>
            <a:ext cx="1866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Eerste poging</a:t>
            </a:r>
          </a:p>
          <a:p>
            <a:r>
              <a:rPr lang="en-US"/>
              <a:t>17 feb 1869</a:t>
            </a:r>
            <a:endParaRPr lang="en-GB"/>
          </a:p>
        </p:txBody>
      </p:sp>
      <p:sp>
        <p:nvSpPr>
          <p:cNvPr id="10248" name="Text Box 1045"/>
          <p:cNvSpPr txBox="1">
            <a:spLocks noChangeArrowheads="1"/>
          </p:cNvSpPr>
          <p:nvPr/>
        </p:nvSpPr>
        <p:spPr bwMode="auto">
          <a:xfrm>
            <a:off x="517525" y="4765675"/>
            <a:ext cx="2911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Volgende poging 1869</a:t>
            </a:r>
          </a:p>
          <a:p>
            <a:r>
              <a:rPr lang="en-US"/>
              <a:t>Organisatie op atoomgewicht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02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8207375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250825" y="188913"/>
            <a:ext cx="240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/>
              <a:t>hoofdgroepelementen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2679700" y="2008188"/>
            <a:ext cx="231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/>
              <a:t>overgangselementen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F58A-7D87-FF46-A442-7DA4CE06A207}"/>
              </a:ext>
            </a:extLst>
          </p:cNvPr>
          <p:cNvSpPr txBox="1">
            <a:spLocks/>
          </p:cNvSpPr>
          <p:nvPr/>
        </p:nvSpPr>
        <p:spPr>
          <a:xfrm>
            <a:off x="323528" y="54868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nl-NL" kern="0"/>
              <a:t>Groepen en Periodieken van het Periodiek Systeem</a:t>
            </a:r>
            <a:endParaRPr lang="nl-NL" kern="0" dirty="0"/>
          </a:p>
        </p:txBody>
      </p:sp>
      <p:pic>
        <p:nvPicPr>
          <p:cNvPr id="4" name="Picture 3" descr="den02621_02_10">
            <a:extLst>
              <a:ext uri="{FF2B5EF4-FFF2-40B4-BE49-F238E27FC236}">
                <a16:creationId xmlns:a16="http://schemas.microsoft.com/office/drawing/2014/main" id="{ECA5F95C-F5A8-DB45-863D-8E149FEE4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9293" b="26053"/>
          <a:stretch>
            <a:fillRect/>
          </a:stretch>
        </p:blipFill>
        <p:spPr bwMode="auto">
          <a:xfrm>
            <a:off x="2047244" y="3083218"/>
            <a:ext cx="614525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26F7AF9D-61A0-A044-A281-D9E447253B1B}"/>
              </a:ext>
            </a:extLst>
          </p:cNvPr>
          <p:cNvCxnSpPr/>
          <p:nvPr/>
        </p:nvCxnSpPr>
        <p:spPr>
          <a:xfrm>
            <a:off x="2475872" y="2368838"/>
            <a:ext cx="0" cy="6429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B0B2B5-BBDA-2945-A861-2F4A4BA228B7}"/>
              </a:ext>
            </a:extLst>
          </p:cNvPr>
          <p:cNvSpPr txBox="1"/>
          <p:nvPr/>
        </p:nvSpPr>
        <p:spPr>
          <a:xfrm>
            <a:off x="2118682" y="1651069"/>
            <a:ext cx="428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Groepen:</a:t>
            </a:r>
          </a:p>
          <a:p>
            <a:r>
              <a:rPr lang="nl-NL" dirty="0"/>
              <a:t>Stoffen die dezelfde eigenschappen hebben</a:t>
            </a: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72E75D28-E7CC-4D43-A4A3-ADD47D99CF7F}"/>
              </a:ext>
            </a:extLst>
          </p:cNvPr>
          <p:cNvCxnSpPr/>
          <p:nvPr/>
        </p:nvCxnSpPr>
        <p:spPr>
          <a:xfrm>
            <a:off x="2904500" y="2368838"/>
            <a:ext cx="0" cy="6429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>
            <a:extLst>
              <a:ext uri="{FF2B5EF4-FFF2-40B4-BE49-F238E27FC236}">
                <a16:creationId xmlns:a16="http://schemas.microsoft.com/office/drawing/2014/main" id="{D6179FC8-2B8D-D04E-B676-BE2AB2685082}"/>
              </a:ext>
            </a:extLst>
          </p:cNvPr>
          <p:cNvSpPr txBox="1"/>
          <p:nvPr/>
        </p:nvSpPr>
        <p:spPr>
          <a:xfrm>
            <a:off x="3118814" y="2440276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etc.</a:t>
            </a:r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CA262D4B-9B13-DA4F-9108-87851AC660F6}"/>
              </a:ext>
            </a:extLst>
          </p:cNvPr>
          <p:cNvCxnSpPr/>
          <p:nvPr/>
        </p:nvCxnSpPr>
        <p:spPr>
          <a:xfrm>
            <a:off x="1404302" y="3583284"/>
            <a:ext cx="5715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90B5A958-6055-724B-8FBC-E82DB64FA5CE}"/>
              </a:ext>
            </a:extLst>
          </p:cNvPr>
          <p:cNvCxnSpPr/>
          <p:nvPr/>
        </p:nvCxnSpPr>
        <p:spPr>
          <a:xfrm>
            <a:off x="1404302" y="4011912"/>
            <a:ext cx="5715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CE600B4B-E17C-8F4F-A829-4B57A3C6656B}"/>
              </a:ext>
            </a:extLst>
          </p:cNvPr>
          <p:cNvSpPr txBox="1"/>
          <p:nvPr/>
        </p:nvSpPr>
        <p:spPr>
          <a:xfrm>
            <a:off x="189856" y="3583284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Perioden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1079689-E20F-614C-930B-F9E8BBB414BF}"/>
              </a:ext>
            </a:extLst>
          </p:cNvPr>
          <p:cNvSpPr txBox="1"/>
          <p:nvPr/>
        </p:nvSpPr>
        <p:spPr>
          <a:xfrm>
            <a:off x="1404302" y="4226226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etc.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F5B1DBAC-3F85-C842-B310-B64B2424FA97}"/>
              </a:ext>
            </a:extLst>
          </p:cNvPr>
          <p:cNvSpPr txBox="1"/>
          <p:nvPr/>
        </p:nvSpPr>
        <p:spPr>
          <a:xfrm>
            <a:off x="4609635" y="220278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Aanduiding groepen</a:t>
            </a:r>
          </a:p>
        </p:txBody>
      </p:sp>
    </p:spTree>
    <p:extLst>
      <p:ext uri="{BB962C8B-B14F-4D97-AF65-F5344CB8AC3E}">
        <p14:creationId xmlns:p14="http://schemas.microsoft.com/office/powerpoint/2010/main" val="27343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Metalen en niet-metalen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nl-NL" sz="2800" b="1" dirty="0"/>
              <a:t>Metaal</a:t>
            </a:r>
            <a:r>
              <a:rPr lang="nl-NL" sz="2800" dirty="0"/>
              <a:t> 		Stof waarvan de elektronen doorgaans 				worden </a:t>
            </a:r>
            <a:r>
              <a:rPr lang="nl-NL" sz="2800" b="1" dirty="0"/>
              <a:t>afgestaan </a:t>
            </a:r>
          </a:p>
          <a:p>
            <a:pPr>
              <a:buNone/>
            </a:pPr>
            <a:r>
              <a:rPr lang="nl-NL" sz="2800" b="1" dirty="0"/>
              <a:t>			</a:t>
            </a:r>
            <a:r>
              <a:rPr lang="nl-NL" sz="2800" dirty="0"/>
              <a:t>Hebben vaak een metaalachtige glans </a:t>
            </a:r>
          </a:p>
          <a:p>
            <a:pPr>
              <a:buNone/>
            </a:pPr>
            <a:r>
              <a:rPr lang="nl-NL" sz="2800" dirty="0"/>
              <a:t>			Geleiden doorgaans goed warmte en 				elektriciteit </a:t>
            </a:r>
          </a:p>
          <a:p>
            <a:pPr>
              <a:buNone/>
            </a:pPr>
            <a:r>
              <a:rPr lang="nl-NL" sz="2800" dirty="0"/>
              <a:t>			Behalve kwik allemaal vaste stof bij 				kamertemperatuur</a:t>
            </a:r>
          </a:p>
          <a:p>
            <a:pPr>
              <a:buNone/>
            </a:pPr>
            <a:endParaRPr lang="nl-NL" sz="2800" dirty="0"/>
          </a:p>
          <a:p>
            <a:pPr>
              <a:buNone/>
            </a:pPr>
            <a:r>
              <a:rPr lang="nl-NL" sz="2800" b="1" dirty="0"/>
              <a:t>Niet-metaal</a:t>
            </a:r>
            <a:r>
              <a:rPr lang="nl-NL" sz="2800" dirty="0"/>
              <a:t>	Stof die doorgaans elektronen </a:t>
            </a:r>
            <a:r>
              <a:rPr lang="nl-NL" sz="2800" b="1" dirty="0"/>
              <a:t>opneemt, 			</a:t>
            </a:r>
            <a:r>
              <a:rPr lang="nl-NL" sz="2800" dirty="0"/>
              <a:t>Geleiden doorgaans slecht warmte en elektriciteit</a:t>
            </a:r>
          </a:p>
          <a:p>
            <a:pPr>
              <a:buNone/>
            </a:pPr>
            <a:r>
              <a:rPr lang="nl-NL" sz="2800" b="1" dirty="0"/>
              <a:t>			</a:t>
            </a:r>
            <a:r>
              <a:rPr lang="nl-NL" sz="2800" dirty="0"/>
              <a:t>Verschillende zijn bij kamertemperatuur gas</a:t>
            </a:r>
            <a:endParaRPr lang="nl-NL" sz="2800" b="1" dirty="0"/>
          </a:p>
          <a:p>
            <a:pPr>
              <a:buNone/>
            </a:pPr>
            <a:endParaRPr lang="nl-NL" sz="2800" b="1" dirty="0"/>
          </a:p>
          <a:p>
            <a:pPr>
              <a:buNone/>
            </a:pPr>
            <a:r>
              <a:rPr lang="nl-NL" sz="2800" b="1" dirty="0"/>
              <a:t>Metalloïde	Tussenvorm</a:t>
            </a:r>
            <a:r>
              <a:rPr lang="nl-NL" sz="2800" dirty="0"/>
              <a:t> tussen metaal en niet-metaal</a:t>
            </a:r>
            <a:endParaRPr lang="nl-NL" sz="2800" b="1" dirty="0"/>
          </a:p>
          <a:p>
            <a:pPr>
              <a:buNone/>
            </a:pPr>
            <a:r>
              <a:rPr lang="nl-NL" sz="2800" dirty="0"/>
              <a:t>			Heeft eigenschappen van metalen en niet-metalen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C55F-C175-4770-A587-30FF5896C64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716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02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54006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08038" y="56832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/>
              <a:t>Vorige keer: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5292725" y="333375"/>
            <a:ext cx="3095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nl-NL" sz="2800">
                <a:latin typeface="Times New Roman" pitchFamily="18" charset="0"/>
              </a:rPr>
              <a:t>Het Bohr Atoom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2339752" y="5373216"/>
            <a:ext cx="271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1913 Niels </a:t>
            </a:r>
            <a:r>
              <a:rPr lang="nl-NL" dirty="0" err="1"/>
              <a:t>Bohr</a:t>
            </a:r>
            <a:r>
              <a:rPr lang="nl-NL" dirty="0"/>
              <a:t> (Deens)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941168"/>
            <a:ext cx="1152128" cy="1614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rwin Rudolf Josef Alexander Schrödinger (1887-1961)">
            <a:hlinkClick r:id="rId2" tooltip="Erwin Rudolf Josef Alexander Schrödinger (1887-1961)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1600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95288" y="3141663"/>
            <a:ext cx="18923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 sz="1600" dirty="0"/>
              <a:t>E. </a:t>
            </a:r>
            <a:r>
              <a:rPr lang="nl-NL" altLang="nl-NL" sz="1600" dirty="0" err="1"/>
              <a:t>Schr</a:t>
            </a:r>
            <a:r>
              <a:rPr lang="en-US" altLang="nl-NL" sz="1600" dirty="0"/>
              <a:t>ö</a:t>
            </a:r>
            <a:r>
              <a:rPr lang="nl-NL" altLang="nl-NL" sz="1600" dirty="0" err="1"/>
              <a:t>dinger</a:t>
            </a:r>
            <a:endParaRPr lang="nl-NL" altLang="nl-NL" sz="1600" dirty="0"/>
          </a:p>
          <a:p>
            <a:pPr eaLnBrk="1" hangingPunct="1"/>
            <a:r>
              <a:rPr lang="nl-NL" altLang="nl-NL" sz="1600" dirty="0"/>
              <a:t>1887-1961</a:t>
            </a:r>
          </a:p>
          <a:p>
            <a:pPr eaLnBrk="1" hangingPunct="1"/>
            <a:r>
              <a:rPr lang="nl-NL" altLang="nl-NL" sz="1600" dirty="0"/>
              <a:t>Nobelprijs 1933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679700" y="1216025"/>
            <a:ext cx="599598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/>
              <a:t>Grondlegger van de quantum mechanica (opbouw elektronen rond de kern van het atoom)</a:t>
            </a:r>
          </a:p>
          <a:p>
            <a:pPr eaLnBrk="1" hangingPunct="1"/>
            <a:endParaRPr lang="nl-NL" altLang="nl-NL"/>
          </a:p>
          <a:p>
            <a:pPr eaLnBrk="1" hangingPunct="1"/>
            <a:r>
              <a:rPr lang="nl-NL" altLang="nl-NL"/>
              <a:t>Beschouw het elektron niet als een deeltje dat cirkelt rondom de kern. </a:t>
            </a:r>
          </a:p>
          <a:p>
            <a:pPr eaLnBrk="1" hangingPunct="1"/>
            <a:r>
              <a:rPr lang="nl-NL" altLang="nl-NL"/>
              <a:t>Beschouw het elektron als een golf.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2268538" y="333375"/>
            <a:ext cx="3606800" cy="522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 sz="2800"/>
              <a:t>Huidige atoomtheorie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51669" y="4293096"/>
            <a:ext cx="68405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 sz="2000" dirty="0"/>
              <a:t>De kans om hem te vinden op een bepaalde plaats wordt weergegeven door een golf.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21234" y="5158904"/>
            <a:ext cx="7199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altLang="nl-NL" sz="2000" dirty="0"/>
              <a:t>Orbitaal: De 3-D ruimte waarin je met 90% waarschijnlijkheid het elektron aantreft.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545</Words>
  <Application>Microsoft Macintosh PowerPoint</Application>
  <PresentationFormat>Diavoorstelling (4:3)</PresentationFormat>
  <Paragraphs>140</Paragraphs>
  <Slides>21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Wingdings</vt:lpstr>
      <vt:lpstr>Default Design</vt:lpstr>
      <vt:lpstr>Document</vt:lpstr>
      <vt:lpstr>Chemie 1 </vt:lpstr>
      <vt:lpstr>Vorige week</vt:lpstr>
      <vt:lpstr>Vandaag</vt:lpstr>
      <vt:lpstr>PowerPoint-presentatie</vt:lpstr>
      <vt:lpstr>PowerPoint-presentatie</vt:lpstr>
      <vt:lpstr>PowerPoint-presentatie</vt:lpstr>
      <vt:lpstr>Metalen en niet-metalen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Chemisch rekenen</vt:lpstr>
    </vt:vector>
  </TitlesOfParts>
  <Company>Hanzehogeschool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kjon</dc:creator>
  <cp:lastModifiedBy>Marjon Kuiper</cp:lastModifiedBy>
  <cp:revision>72</cp:revision>
  <dcterms:created xsi:type="dcterms:W3CDTF">2008-09-02T13:48:32Z</dcterms:created>
  <dcterms:modified xsi:type="dcterms:W3CDTF">2020-09-14T11:58:22Z</dcterms:modified>
</cp:coreProperties>
</file>